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3" r:id="rId36"/>
    <p:sldId id="292" r:id="rId37"/>
    <p:sldId id="294" r:id="rId38"/>
    <p:sldId id="295" r:id="rId39"/>
    <p:sldId id="296" r:id="rId40"/>
    <p:sldId id="297" r:id="rId41"/>
    <p:sldId id="298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1A84-9F35-45C9-A6E3-7DB3150E849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0AB6-5A79-406D-8185-9741C453B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5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1A84-9F35-45C9-A6E3-7DB3150E849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0AB6-5A79-406D-8185-9741C453B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6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1A84-9F35-45C9-A6E3-7DB3150E849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0AB6-5A79-406D-8185-9741C453B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24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1A84-9F35-45C9-A6E3-7DB3150E849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0AB6-5A79-406D-8185-9741C453B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6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1A84-9F35-45C9-A6E3-7DB3150E849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0AB6-5A79-406D-8185-9741C453B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62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1A84-9F35-45C9-A6E3-7DB3150E849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0AB6-5A79-406D-8185-9741C453B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0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1A84-9F35-45C9-A6E3-7DB3150E849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0AB6-5A79-406D-8185-9741C453B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31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1A84-9F35-45C9-A6E3-7DB3150E849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0AB6-5A79-406D-8185-9741C453B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1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1A84-9F35-45C9-A6E3-7DB3150E849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0AB6-5A79-406D-8185-9741C453B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8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1A84-9F35-45C9-A6E3-7DB3150E849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0AB6-5A79-406D-8185-9741C453B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4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11A84-9F35-45C9-A6E3-7DB3150E849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0AB6-5A79-406D-8185-9741C453B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3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11A84-9F35-45C9-A6E3-7DB3150E8496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E0AB6-5A79-406D-8185-9741C453B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5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b="1" dirty="0" smtClean="0"/>
              <a:t>Model </a:t>
            </a:r>
            <a:r>
              <a:rPr lang="en-US" b="1" dirty="0" err="1" smtClean="0"/>
              <a:t>Perumusan</a:t>
            </a:r>
            <a:r>
              <a:rPr lang="en-US" b="1" dirty="0" smtClean="0"/>
              <a:t> Kebijakan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8001000" cy="48768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Ada </a:t>
            </a:r>
            <a:r>
              <a:rPr lang="en-US" b="1" dirty="0" err="1" smtClean="0">
                <a:solidFill>
                  <a:schemeClr val="tx1"/>
                </a:solidFill>
              </a:rPr>
              <a:t>empat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model </a:t>
            </a:r>
            <a:r>
              <a:rPr lang="en-US" b="1" dirty="0" err="1" smtClean="0">
                <a:solidFill>
                  <a:schemeClr val="tx1"/>
                </a:solidFill>
              </a:rPr>
              <a:t>perumusan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kebijakan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Model </a:t>
            </a:r>
            <a:r>
              <a:rPr lang="en-US" b="1" dirty="0" err="1">
                <a:solidFill>
                  <a:schemeClr val="tx1"/>
                </a:solidFill>
              </a:rPr>
              <a:t>Sistem</a:t>
            </a:r>
            <a:r>
              <a:rPr lang="en-US" b="1" dirty="0">
                <a:solidFill>
                  <a:schemeClr val="tx1"/>
                </a:solidFill>
              </a:rPr>
              <a:t>  (</a:t>
            </a:r>
            <a:r>
              <a:rPr lang="en-US" b="1" dirty="0" smtClean="0">
                <a:solidFill>
                  <a:schemeClr val="tx1"/>
                </a:solidFill>
              </a:rPr>
              <a:t>Easton)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Model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rasional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komprehensif</a:t>
            </a:r>
            <a:endPara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Model </a:t>
            </a:r>
            <a:r>
              <a:rPr lang="en-US" b="1" dirty="0" err="1" smtClean="0">
                <a:solidFill>
                  <a:schemeClr val="tx1"/>
                </a:solidFill>
              </a:rPr>
              <a:t>Inkremental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Model </a:t>
            </a:r>
            <a:r>
              <a:rPr lang="en-US" b="1" dirty="0" err="1">
                <a:solidFill>
                  <a:schemeClr val="tx1"/>
                </a:solidFill>
              </a:rPr>
              <a:t>Mixedscanning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n-US" b="1" dirty="0"/>
          </a:p>
          <a:p>
            <a:pPr algn="l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0629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M</a:t>
            </a:r>
            <a:r>
              <a:rPr lang="en-US" b="1" dirty="0"/>
              <a:t>enurut </a:t>
            </a:r>
            <a:r>
              <a:rPr lang="en-US" b="1" dirty="0" smtClean="0"/>
              <a:t>Replay</a:t>
            </a:r>
          </a:p>
          <a:p>
            <a:pPr marL="0" indent="0">
              <a:buNone/>
            </a:pPr>
            <a:r>
              <a:rPr lang="en-US" dirty="0" smtClean="0"/>
              <a:t> 1.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Dalam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agenda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3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diperlukan</a:t>
            </a:r>
            <a:r>
              <a:rPr lang="en-US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persepsi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dikalangan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stakeholders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sebuah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fenomena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benar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 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benar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dianggap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-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batasan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masalah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     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Memobilisasi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agenda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9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638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&amp; </a:t>
            </a:r>
            <a:r>
              <a:rPr lang="en-US" dirty="0" err="1" smtClean="0"/>
              <a:t>legitimasi</a:t>
            </a:r>
            <a:r>
              <a:rPr lang="en-US" dirty="0" smtClean="0"/>
              <a:t>  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-  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b="1" dirty="0" smtClean="0"/>
              <a:t>-</a:t>
            </a:r>
            <a:r>
              <a:rPr lang="en-US" dirty="0" smtClean="0"/>
              <a:t>  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-2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b="1" dirty="0" smtClean="0"/>
              <a:t>-</a:t>
            </a:r>
            <a:r>
              <a:rPr lang="en-US" dirty="0" smtClean="0"/>
              <a:t>  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/>
              <a:t>dipilih</a:t>
            </a:r>
            <a:r>
              <a:rPr lang="en-US" dirty="0"/>
              <a:t>.</a:t>
            </a:r>
          </a:p>
          <a:p>
            <a:pPr marL="514350" indent="-514350">
              <a:buAutoNum type="arabicPeriod" startAt="3"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/>
              <a:t>: </a:t>
            </a:r>
            <a:r>
              <a:rPr lang="en-US" dirty="0" err="1" smtClean="0"/>
              <a:t>perludukungan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kebijakan</a:t>
            </a:r>
            <a:endParaRPr lang="en-US" dirty="0"/>
          </a:p>
          <a:p>
            <a:pPr marL="514350" indent="-514350">
              <a:buAutoNum type="arabicPeriod" startAt="4"/>
            </a:pPr>
            <a:r>
              <a:rPr lang="en-US" dirty="0" smtClean="0"/>
              <a:t>Dari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kebijakanakan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dampak</a:t>
            </a:r>
            <a:r>
              <a:rPr lang="en-US" dirty="0" smtClean="0"/>
              <a:t> 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proses </a:t>
            </a:r>
            <a:r>
              <a:rPr lang="en-US" dirty="0" err="1" smtClean="0"/>
              <a:t>selanjutnya</a:t>
            </a:r>
            <a:r>
              <a:rPr lang="en-US" dirty="0" smtClean="0"/>
              <a:t> adalah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/>
              <a:t>implementasi</a:t>
            </a:r>
            <a:r>
              <a:rPr lang="en-US" dirty="0"/>
              <a:t>, </a:t>
            </a:r>
            <a:r>
              <a:rPr lang="en-US" dirty="0" err="1"/>
              <a:t>kinerja</a:t>
            </a:r>
            <a:r>
              <a:rPr lang="en-US" dirty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kebijakan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82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Tahap-Tahap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/>
              <a:t> </a:t>
            </a:r>
            <a:r>
              <a:rPr lang="en-US" b="1" dirty="0" smtClean="0"/>
              <a:t>James Anderson</a:t>
            </a:r>
          </a:p>
          <a:p>
            <a:pPr marL="0" indent="0">
              <a:buNone/>
            </a:pPr>
            <a:r>
              <a:rPr lang="en-US" dirty="0" smtClean="0"/>
              <a:t>1. Formulasi Masalah (problem </a:t>
            </a:r>
            <a:r>
              <a:rPr lang="en-US" dirty="0"/>
              <a:t>formulation):</a:t>
            </a:r>
          </a:p>
          <a:p>
            <a:pPr marL="0" indent="0">
              <a:buNone/>
            </a:pPr>
            <a:r>
              <a:rPr lang="en-US" dirty="0" smtClean="0"/>
              <a:t>       - 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/>
              <a:t>?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/>
              <a:t>?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-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masalahtsb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/>
              <a:t>agenda </a:t>
            </a:r>
            <a:r>
              <a:rPr lang="en-US" dirty="0" err="1"/>
              <a:t>kebijakan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 smtClean="0"/>
              <a:t>2. Formulasi Kebijakan (formulation)</a:t>
            </a:r>
          </a:p>
          <a:p>
            <a:pPr marL="0" indent="0">
              <a:buNone/>
            </a:pPr>
            <a:r>
              <a:rPr lang="en-US" dirty="0" smtClean="0"/>
              <a:t>      -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pilihan-pilihan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-  Siapa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kebijakan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66204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3.  </a:t>
            </a:r>
            <a:r>
              <a:rPr lang="en-US" dirty="0" err="1" smtClean="0"/>
              <a:t>Penentuan</a:t>
            </a:r>
            <a:r>
              <a:rPr lang="en-US" dirty="0" smtClean="0"/>
              <a:t> Kebijakan (adoption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    -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ditetapkan?Persyaratan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kriterias</a:t>
            </a:r>
            <a:r>
              <a:rPr lang="en-US" dirty="0" smtClean="0"/>
              <a:t> </a:t>
            </a:r>
            <a:r>
              <a:rPr lang="en-US" dirty="0" err="1" smtClean="0"/>
              <a:t>eperti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hrus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/>
              <a:t>?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Siapa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smtClean="0"/>
              <a:t>   - </a:t>
            </a:r>
            <a:r>
              <a:rPr lang="en-US" dirty="0" err="1" smtClean="0"/>
              <a:t>Bagaimana</a:t>
            </a:r>
            <a:r>
              <a:rPr lang="en-US" dirty="0" smtClean="0"/>
              <a:t> proses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/>
              <a:t>kebijakan</a:t>
            </a:r>
            <a:r>
              <a:rPr lang="en-US" dirty="0"/>
              <a:t>?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.</a:t>
            </a:r>
          </a:p>
          <a:p>
            <a:pPr marL="0" indent="0">
              <a:buNone/>
            </a:pPr>
            <a:r>
              <a:rPr lang="en-US" dirty="0" smtClean="0"/>
              <a:t>4.  </a:t>
            </a:r>
            <a:r>
              <a:rPr lang="en-US" dirty="0" err="1" smtClean="0"/>
              <a:t>Implementasi</a:t>
            </a:r>
            <a:r>
              <a:rPr lang="en-US" dirty="0" smtClean="0"/>
              <a:t> (</a:t>
            </a:r>
            <a:r>
              <a:rPr lang="en-US" dirty="0"/>
              <a:t>implementation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Siapayang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/>
              <a:t>?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kerjakan</a:t>
            </a:r>
            <a:r>
              <a:rPr lang="en-US" dirty="0"/>
              <a:t>?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/>
              <a:t>?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5.  Evaluasi 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/>
              <a:t>? </a:t>
            </a:r>
            <a:r>
              <a:rPr lang="en-US" dirty="0" smtClean="0"/>
              <a:t>Siapa yang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mengevaluasi</a:t>
            </a:r>
            <a:r>
              <a:rPr lang="en-US" dirty="0"/>
              <a:t>?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/>
              <a:t>kebijakan</a:t>
            </a:r>
            <a:r>
              <a:rPr lang="en-US" dirty="0"/>
              <a:t>?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pembatalan</a:t>
            </a:r>
            <a:r>
              <a:rPr lang="en-US" dirty="0"/>
              <a:t>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152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Tahap-Tahap Kebijakan (</a:t>
            </a:r>
            <a:r>
              <a:rPr lang="en-US" b="1" dirty="0" smtClean="0"/>
              <a:t>Michael H </a:t>
            </a:r>
            <a:r>
              <a:rPr lang="en-US" b="1" dirty="0"/>
              <a:t>&amp; M. </a:t>
            </a:r>
            <a:r>
              <a:rPr lang="en-US" b="1" dirty="0" smtClean="0"/>
              <a:t>Ramesh)</a:t>
            </a:r>
          </a:p>
          <a:p>
            <a:r>
              <a:rPr lang="en-US" dirty="0" smtClean="0"/>
              <a:t>Penyusunan agenda </a:t>
            </a:r>
            <a:r>
              <a:rPr lang="en-US" dirty="0"/>
              <a:t>(agenda setting), </a:t>
            </a:r>
            <a:r>
              <a:rPr lang="en-US" dirty="0" err="1" smtClean="0"/>
              <a:t>yakni</a:t>
            </a:r>
            <a:r>
              <a:rPr lang="en-US" dirty="0" smtClean="0"/>
              <a:t> proses </a:t>
            </a:r>
            <a:r>
              <a:rPr lang="en-US" dirty="0" err="1" smtClean="0"/>
              <a:t>aga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perhatian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/>
          </a:p>
          <a:p>
            <a:r>
              <a:rPr lang="en-US" dirty="0" err="1"/>
              <a:t>Formulasikebijakan</a:t>
            </a:r>
            <a:r>
              <a:rPr lang="en-US" dirty="0"/>
              <a:t>(policy formulation), </a:t>
            </a:r>
            <a:r>
              <a:rPr lang="en-US" dirty="0" err="1"/>
              <a:t>yakniproses</a:t>
            </a:r>
            <a:r>
              <a:rPr lang="en-US" dirty="0"/>
              <a:t> </a:t>
            </a:r>
            <a:r>
              <a:rPr lang="en-US" dirty="0" err="1"/>
              <a:t>perumusanpilihan-pilihankebijakanolehpemerintah</a:t>
            </a:r>
            <a:endParaRPr lang="en-US" dirty="0"/>
          </a:p>
          <a:p>
            <a:r>
              <a:rPr lang="en-US" dirty="0" err="1"/>
              <a:t>Pembuatankebijakan</a:t>
            </a:r>
            <a:r>
              <a:rPr lang="en-US" dirty="0"/>
              <a:t>(decision making), </a:t>
            </a:r>
            <a:r>
              <a:rPr lang="en-US" dirty="0" err="1"/>
              <a:t>yakniproses</a:t>
            </a:r>
            <a:r>
              <a:rPr lang="en-US" dirty="0"/>
              <a:t> </a:t>
            </a:r>
            <a:r>
              <a:rPr lang="en-US" dirty="0" err="1"/>
              <a:t>ketikapemerintahmemilihuntukmelakukansuatu</a:t>
            </a:r>
            <a:r>
              <a:rPr lang="en-US" dirty="0"/>
              <a:t> </a:t>
            </a:r>
            <a:r>
              <a:rPr lang="en-US" dirty="0" err="1"/>
              <a:t>tindakanatautidakmelakukansesuatutindakan</a:t>
            </a:r>
            <a:endParaRPr lang="en-US" dirty="0"/>
          </a:p>
          <a:p>
            <a:r>
              <a:rPr lang="en-US" dirty="0" err="1"/>
              <a:t>Implementasikebijakan</a:t>
            </a:r>
            <a:r>
              <a:rPr lang="en-US" dirty="0"/>
              <a:t>(policy implementation),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prosesuntukmelaksanakankebijakansupayamencapai</a:t>
            </a:r>
            <a:r>
              <a:rPr lang="en-US" dirty="0"/>
              <a:t> </a:t>
            </a:r>
            <a:r>
              <a:rPr lang="en-US" dirty="0" err="1"/>
              <a:t>hasil</a:t>
            </a:r>
            <a:endParaRPr lang="en-US" dirty="0"/>
          </a:p>
          <a:p>
            <a:r>
              <a:rPr lang="en-US" dirty="0" err="1"/>
              <a:t>Evaluasikebijakan</a:t>
            </a:r>
            <a:r>
              <a:rPr lang="en-US" dirty="0"/>
              <a:t>(</a:t>
            </a:r>
            <a:r>
              <a:rPr lang="en-US" dirty="0" err="1"/>
              <a:t>policuevaluation</a:t>
            </a:r>
            <a:r>
              <a:rPr lang="en-US" dirty="0"/>
              <a:t>), </a:t>
            </a:r>
            <a:r>
              <a:rPr lang="en-US" dirty="0" err="1"/>
              <a:t>yakniproses</a:t>
            </a:r>
            <a:r>
              <a:rPr lang="en-US" dirty="0"/>
              <a:t> </a:t>
            </a:r>
            <a:r>
              <a:rPr lang="en-US" dirty="0" err="1"/>
              <a:t>untukmemonitordanmenilaihasilayaukinerja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864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Agenda </a:t>
            </a:r>
            <a:r>
              <a:rPr lang="en-US" b="1" dirty="0"/>
              <a:t>Kebijakan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562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Masalah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Publik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Isu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Kebijakan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Arial" pitchFamily="34" charset="0"/>
                <a:cs typeface="Arial" pitchFamily="34" charset="0"/>
              </a:rPr>
              <a:t> Agenda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Kebijakan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Masalah </a:t>
            </a:r>
            <a:r>
              <a:rPr lang="en-US" sz="3100" b="1" dirty="0" err="1">
                <a:latin typeface="Arial" pitchFamily="34" charset="0"/>
                <a:cs typeface="Arial" pitchFamily="34" charset="0"/>
              </a:rPr>
              <a:t>Publik</a:t>
            </a:r>
            <a:endParaRPr lang="en-US" sz="3100" b="1" dirty="0">
              <a:latin typeface="Arial" pitchFamily="34" charset="0"/>
              <a:cs typeface="Arial" pitchFamily="34" charset="0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Masalah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didefinisikan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situasi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menimbulkan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ketidak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puasan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sebagian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menginginkan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pertolongan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perbaikan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Masalah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dipahami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belum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terpenuhinya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kesempatan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diinginkan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pemenuhan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n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ya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pemerintah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887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638800"/>
          </a:xfrm>
        </p:spPr>
        <p:txBody>
          <a:bodyPr>
            <a:no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Sifat-sifat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/>
              <a:t>(Dunn,1994</a:t>
            </a:r>
            <a:r>
              <a:rPr lang="en-US" sz="2800" b="1" dirty="0" smtClean="0"/>
              <a:t>): </a:t>
            </a:r>
            <a:r>
              <a:rPr lang="en-US" sz="2400" dirty="0" err="1" smtClean="0"/>
              <a:t>karakteristik</a:t>
            </a:r>
            <a:r>
              <a:rPr lang="en-US" sz="2400" dirty="0" smtClean="0"/>
              <a:t> </a:t>
            </a:r>
            <a:r>
              <a:rPr lang="en-US" sz="2400" dirty="0" err="1" smtClean="0"/>
              <a:t>masalah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</a:t>
            </a:r>
            <a:r>
              <a:rPr lang="en-US" sz="2400" dirty="0"/>
              <a:t>Saling </a:t>
            </a:r>
            <a:r>
              <a:rPr lang="en-US" sz="2400" dirty="0" err="1"/>
              <a:t>ketergantungan</a:t>
            </a:r>
            <a:r>
              <a:rPr lang="en-US" sz="2400" dirty="0"/>
              <a:t> (interdependence)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. Masalah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bukanlah</a:t>
            </a:r>
            <a:r>
              <a:rPr lang="en-US" sz="2400" dirty="0"/>
              <a:t> </a:t>
            </a:r>
            <a:r>
              <a:rPr lang="en-US" sz="2400" dirty="0" err="1" smtClean="0"/>
              <a:t>mslah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/>
              <a:t>berdiri</a:t>
            </a:r>
            <a:r>
              <a:rPr lang="en-US" sz="2400" dirty="0"/>
              <a:t> sendiri,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 smtClean="0"/>
              <a:t>saling</a:t>
            </a:r>
            <a:r>
              <a:rPr lang="en-US" sz="2400" dirty="0" smtClean="0"/>
              <a:t>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masalah</a:t>
            </a:r>
            <a:r>
              <a:rPr lang="en-US" sz="2400" dirty="0" smtClean="0"/>
              <a:t> yang lain.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</a:t>
            </a:r>
            <a:r>
              <a:rPr lang="en-US" sz="2400" dirty="0" err="1" smtClean="0"/>
              <a:t>Subjektivitas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masalah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kebijakan.Masalah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adalah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pemikiran</a:t>
            </a:r>
            <a:r>
              <a:rPr lang="en-US" sz="2400" dirty="0" smtClean="0"/>
              <a:t> </a:t>
            </a:r>
            <a:r>
              <a:rPr lang="en-US" sz="2400" dirty="0" err="1" smtClean="0"/>
              <a:t>konteks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Artificiality </a:t>
            </a:r>
            <a:r>
              <a:rPr lang="en-US" sz="2400" dirty="0" err="1"/>
              <a:t>masalah</a:t>
            </a:r>
            <a:r>
              <a:rPr lang="en-US" sz="2400" dirty="0"/>
              <a:t>, </a:t>
            </a:r>
            <a:r>
              <a:rPr lang="en-US" sz="2400" dirty="0" err="1"/>
              <a:t>yakni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fenomena</a:t>
            </a:r>
            <a:r>
              <a:rPr lang="en-US" sz="2400" dirty="0"/>
              <a:t>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 smtClean="0"/>
              <a:t>masalah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keinginan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mengubah</a:t>
            </a:r>
            <a:r>
              <a:rPr lang="en-US" sz="2400" dirty="0" smtClean="0"/>
              <a:t> </a:t>
            </a:r>
            <a:r>
              <a:rPr lang="en-US" sz="2400" dirty="0" err="1" smtClean="0"/>
              <a:t>situasi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</a:t>
            </a:r>
            <a:r>
              <a:rPr lang="en-US" sz="2400" dirty="0" err="1"/>
              <a:t>Dinamika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.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berubah</a:t>
            </a:r>
            <a:r>
              <a:rPr lang="en-US" sz="2400" dirty="0"/>
              <a:t>. Masalah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belum</a:t>
            </a:r>
            <a:r>
              <a:rPr lang="en-US" sz="2400" dirty="0"/>
              <a:t> </a:t>
            </a:r>
            <a:r>
              <a:rPr lang="en-US" sz="2400" dirty="0" err="1"/>
              <a:t>tentu</a:t>
            </a:r>
            <a:r>
              <a:rPr lang="en-US" sz="2400" dirty="0"/>
              <a:t> </a:t>
            </a:r>
            <a:r>
              <a:rPr lang="en-US" sz="2400" dirty="0" err="1" smtClean="0"/>
              <a:t>dpat</a:t>
            </a:r>
            <a:r>
              <a:rPr lang="en-US" sz="2400" dirty="0" smtClean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 </a:t>
            </a:r>
            <a:r>
              <a:rPr lang="en-US" sz="2400" dirty="0" smtClean="0"/>
              <a:t>dg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 </a:t>
            </a:r>
            <a:r>
              <a:rPr lang="en-US" sz="2400" dirty="0" err="1" smtClean="0"/>
              <a:t>kalau</a:t>
            </a:r>
            <a:r>
              <a:rPr lang="en-US" sz="2400" dirty="0" smtClean="0"/>
              <a:t> </a:t>
            </a:r>
            <a:r>
              <a:rPr lang="en-US" sz="2400" dirty="0" err="1" smtClean="0"/>
              <a:t>konteks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lingkungannya</a:t>
            </a:r>
            <a:r>
              <a:rPr lang="en-US" sz="2400" dirty="0" smtClean="0"/>
              <a:t> </a:t>
            </a:r>
            <a:r>
              <a:rPr lang="en-US" sz="2400" dirty="0" err="1" smtClean="0"/>
              <a:t>berbeda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8325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b="1" dirty="0" err="1" smtClean="0"/>
              <a:t>Tipologi</a:t>
            </a:r>
            <a:r>
              <a:rPr lang="en-US" b="1" dirty="0" smtClean="0"/>
              <a:t> </a:t>
            </a:r>
            <a:r>
              <a:rPr lang="en-US" b="1" dirty="0"/>
              <a:t>Masalah </a:t>
            </a:r>
            <a:r>
              <a:rPr lang="en-US" b="1" dirty="0" smtClean="0"/>
              <a:t>Kebijakan (William </a:t>
            </a:r>
            <a:r>
              <a:rPr lang="en-US" b="1" dirty="0"/>
              <a:t>Dunn, </a:t>
            </a:r>
            <a:r>
              <a:rPr lang="en-US" b="1" dirty="0" smtClean="0"/>
              <a:t>1994)</a:t>
            </a:r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50051"/>
              </p:ext>
            </p:extLst>
          </p:nvPr>
        </p:nvGraphicFramePr>
        <p:xfrm>
          <a:off x="762000" y="1981200"/>
          <a:ext cx="7391400" cy="3672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9857"/>
                <a:gridCol w="1759857"/>
                <a:gridCol w="1847850"/>
                <a:gridCol w="202383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Elemen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Masalah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Terstruktur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Agak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terstruktur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terstruktur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Pembuat </a:t>
                      </a:r>
                      <a:r>
                        <a:rPr lang="en-US" dirty="0" err="1" smtClean="0"/>
                        <a:t>kebijakan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Satu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bbrapa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Satu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bbrapa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Banyak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Alternatif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terbatas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terbatas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terbatas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Kegunaan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nilai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konsensus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konsensus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Konflik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probabilitas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dihitung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Sulit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dihitung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Sangat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sulit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dihitung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Contoh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Penghentian</a:t>
                      </a:r>
                      <a:r>
                        <a:rPr lang="en-US" dirty="0" smtClean="0"/>
                        <a:t> ASN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Pembebasan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Kriminalitas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kemiskinan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5049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12800" b="1" dirty="0" err="1" smtClean="0"/>
              <a:t>Isu</a:t>
            </a:r>
            <a:r>
              <a:rPr lang="en-US" sz="12800" b="1" dirty="0" smtClean="0"/>
              <a:t> </a:t>
            </a:r>
            <a:r>
              <a:rPr lang="en-US" sz="12800" b="1" dirty="0"/>
              <a:t>Kebijakan </a:t>
            </a:r>
            <a:endParaRPr lang="en-US" sz="12800" b="1" dirty="0" smtClean="0"/>
          </a:p>
          <a:p>
            <a:pPr marL="0" indent="0">
              <a:buNone/>
            </a:pPr>
            <a:endParaRPr lang="en-US" sz="4100" b="1" dirty="0" smtClean="0"/>
          </a:p>
          <a:p>
            <a:r>
              <a:rPr lang="en-US" sz="9600" dirty="0" smtClean="0">
                <a:cs typeface="Arial" pitchFamily="34" charset="0"/>
              </a:rPr>
              <a:t>Masalah </a:t>
            </a:r>
            <a:r>
              <a:rPr lang="en-US" sz="9600" dirty="0" err="1" smtClean="0">
                <a:cs typeface="Arial" pitchFamily="34" charset="0"/>
              </a:rPr>
              <a:t>publik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sebelum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masuk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agenda </a:t>
            </a:r>
            <a:r>
              <a:rPr lang="en-US" sz="9600" dirty="0" err="1" smtClean="0">
                <a:cs typeface="Arial" pitchFamily="34" charset="0"/>
              </a:rPr>
              <a:t>kebijakan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pada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umumnya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menjadi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isu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terlebih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dahulu</a:t>
            </a:r>
            <a:r>
              <a:rPr lang="en-US" sz="9600" dirty="0">
                <a:cs typeface="Arial" pitchFamily="34" charset="0"/>
              </a:rPr>
              <a:t>. </a:t>
            </a:r>
          </a:p>
          <a:p>
            <a:r>
              <a:rPr lang="en-US" sz="9600" dirty="0" err="1" smtClean="0">
                <a:cs typeface="Arial" pitchFamily="34" charset="0"/>
              </a:rPr>
              <a:t>Isu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kebijakan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tidak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hanya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mengandung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ketidak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sepakatan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mengenai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arah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tindakan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aktual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potensial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tetapi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mencerminkan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pertentangan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pandangan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mengenai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sifat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masalah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itu</a:t>
            </a:r>
            <a:r>
              <a:rPr lang="en-US" sz="9600" dirty="0" smtClean="0">
                <a:cs typeface="Arial" pitchFamily="34" charset="0"/>
              </a:rPr>
              <a:t>.</a:t>
            </a:r>
          </a:p>
          <a:p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Isu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menjadi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embrio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awal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bagi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munculnya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masalah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masalah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publik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apabila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mendapat</a:t>
            </a:r>
            <a:r>
              <a:rPr lang="en-US" sz="9600" dirty="0" smtClean="0">
                <a:cs typeface="Arial" pitchFamily="34" charset="0"/>
              </a:rPr>
              <a:t> perhatian yang </a:t>
            </a:r>
            <a:r>
              <a:rPr lang="en-US" sz="9600" dirty="0" err="1" smtClean="0">
                <a:cs typeface="Arial" pitchFamily="34" charset="0"/>
              </a:rPr>
              <a:t>memadai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ia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masuk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agenda </a:t>
            </a:r>
            <a:r>
              <a:rPr lang="en-US" sz="9600" dirty="0" err="1">
                <a:cs typeface="Arial" pitchFamily="34" charset="0"/>
              </a:rPr>
              <a:t>kebijakan</a:t>
            </a:r>
            <a:r>
              <a:rPr lang="en-US" sz="9600" dirty="0">
                <a:cs typeface="Arial" pitchFamily="34" charset="0"/>
              </a:rPr>
              <a:t>. </a:t>
            </a:r>
            <a:endParaRPr lang="en-US" sz="9600" dirty="0" smtClean="0">
              <a:cs typeface="Arial" pitchFamily="34" charset="0"/>
            </a:endParaRPr>
          </a:p>
          <a:p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Isu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tidak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secara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otomatis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masuk</a:t>
            </a:r>
            <a:r>
              <a:rPr lang="en-US" sz="9600" dirty="0" smtClean="0">
                <a:cs typeface="Arial" pitchFamily="34" charset="0"/>
              </a:rPr>
              <a:t> agenda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tetapi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isu</a:t>
            </a:r>
            <a:r>
              <a:rPr lang="en-US" sz="9600" dirty="0" smtClean="0">
                <a:cs typeface="Arial" pitchFamily="34" charset="0"/>
              </a:rPr>
              <a:t> yang </a:t>
            </a:r>
            <a:r>
              <a:rPr lang="en-US" sz="9600" dirty="0" err="1">
                <a:cs typeface="Arial" pitchFamily="34" charset="0"/>
              </a:rPr>
              <a:t>beredar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bersaing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satu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dengan</a:t>
            </a:r>
            <a:r>
              <a:rPr lang="en-US" sz="9600" dirty="0" smtClean="0">
                <a:cs typeface="Arial" pitchFamily="34" charset="0"/>
              </a:rPr>
              <a:t> yang </a:t>
            </a:r>
            <a:r>
              <a:rPr lang="en-US" sz="9600" dirty="0">
                <a:cs typeface="Arial" pitchFamily="34" charset="0"/>
              </a:rPr>
              <a:t>lain </a:t>
            </a:r>
            <a:r>
              <a:rPr lang="en-US" sz="9600" dirty="0" err="1" smtClean="0">
                <a:cs typeface="Arial" pitchFamily="34" charset="0"/>
              </a:rPr>
              <a:t>untuk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mendapat</a:t>
            </a:r>
            <a:r>
              <a:rPr lang="en-US" sz="9600" dirty="0" smtClean="0">
                <a:cs typeface="Arial" pitchFamily="34" charset="0"/>
              </a:rPr>
              <a:t> perhatian </a:t>
            </a:r>
            <a:r>
              <a:rPr lang="en-US" sz="9600" dirty="0">
                <a:cs typeface="Arial" pitchFamily="34" charset="0"/>
              </a:rPr>
              <a:t>elite &amp;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mereka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perjuangkan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masuk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agenda.</a:t>
            </a:r>
          </a:p>
          <a:p>
            <a:r>
              <a:rPr lang="en-US" sz="9600" dirty="0" smtClean="0">
                <a:cs typeface="Arial" pitchFamily="34" charset="0"/>
              </a:rPr>
              <a:t>  Untuk </a:t>
            </a:r>
            <a:r>
              <a:rPr lang="en-US" sz="9600" dirty="0" err="1" smtClean="0">
                <a:cs typeface="Arial" pitchFamily="34" charset="0"/>
              </a:rPr>
              <a:t>memperjuangkan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masuk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agenda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dengan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cara</a:t>
            </a:r>
            <a:r>
              <a:rPr lang="en-US" sz="9600" dirty="0">
                <a:cs typeface="Arial" pitchFamily="34" charset="0"/>
              </a:rPr>
              <a:t>: </a:t>
            </a:r>
            <a:r>
              <a:rPr lang="en-US" sz="9600" dirty="0" err="1" smtClean="0">
                <a:cs typeface="Arial" pitchFamily="34" charset="0"/>
              </a:rPr>
              <a:t>memobilisasi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diri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mencari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dukungan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kelompokl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ain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dan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menggunakan</a:t>
            </a:r>
            <a:r>
              <a:rPr lang="en-US" sz="9600" dirty="0" smtClean="0">
                <a:cs typeface="Arial" pitchFamily="34" charset="0"/>
              </a:rPr>
              <a:t> media </a:t>
            </a:r>
            <a:r>
              <a:rPr lang="en-US" sz="9600" dirty="0" err="1">
                <a:cs typeface="Arial" pitchFamily="34" charset="0"/>
              </a:rPr>
              <a:t>massa</a:t>
            </a:r>
            <a:r>
              <a:rPr lang="en-US" sz="9600" dirty="0" smtClean="0">
                <a:cs typeface="Arial" pitchFamily="34" charset="0"/>
              </a:rPr>
              <a:t>.</a:t>
            </a:r>
            <a:endParaRPr lang="en-US" sz="96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6404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7150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800" b="1" dirty="0" smtClean="0"/>
              <a:t>Agenda Kebijakan</a:t>
            </a:r>
          </a:p>
          <a:p>
            <a:r>
              <a:rPr lang="en-US" dirty="0"/>
              <a:t>Agenda Setting  adalah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proses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realitas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inilah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memaknai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agenda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dipertarungkan</a:t>
            </a:r>
            <a:r>
              <a:rPr lang="en-US" dirty="0"/>
              <a:t>. </a:t>
            </a:r>
          </a:p>
          <a:p>
            <a:r>
              <a:rPr lang="en-US" dirty="0"/>
              <a:t>Dalam proses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b="1" dirty="0"/>
              <a:t> issue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status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agenda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lain.</a:t>
            </a:r>
          </a:p>
          <a:p>
            <a:r>
              <a:rPr lang="en-US" dirty="0"/>
              <a:t>Proses agenda </a:t>
            </a:r>
            <a:r>
              <a:rPr lang="en-US" dirty="0" err="1"/>
              <a:t>seting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analisa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/>
              <a:t>berbeda</a:t>
            </a:r>
            <a:r>
              <a:rPr lang="en-US" dirty="0"/>
              <a:t>- 2</a:t>
            </a:r>
            <a:r>
              <a:rPr lang="en-US" dirty="0" smtClean="0"/>
              <a:t>,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teknokratis</a:t>
            </a:r>
            <a:r>
              <a:rPr lang="en-US" dirty="0"/>
              <a:t>, </a:t>
            </a:r>
            <a:r>
              <a:rPr lang="en-US" dirty="0" err="1"/>
              <a:t>pluralis</a:t>
            </a:r>
            <a:r>
              <a:rPr lang="en-US" dirty="0"/>
              <a:t>, </a:t>
            </a:r>
            <a:r>
              <a:rPr lang="en-US" dirty="0" err="1"/>
              <a:t>konflik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deliberatif</a:t>
            </a:r>
            <a:r>
              <a:rPr lang="en-US" dirty="0"/>
              <a:t> yang </a:t>
            </a:r>
            <a:r>
              <a:rPr lang="en-US" dirty="0" err="1"/>
              <a:t>dipakai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Makna</a:t>
            </a:r>
            <a:r>
              <a:rPr lang="en-US" b="1" dirty="0" smtClean="0"/>
              <a:t> agenda setting:</a:t>
            </a:r>
            <a:endParaRPr lang="en-US" b="1" dirty="0"/>
          </a:p>
          <a:p>
            <a:r>
              <a:rPr lang="en-US" dirty="0" err="1"/>
              <a:t>mengedepankan</a:t>
            </a:r>
            <a:r>
              <a:rPr lang="en-US" dirty="0"/>
              <a:t> </a:t>
            </a:r>
            <a:r>
              <a:rPr lang="en-US" dirty="0" err="1" smtClean="0"/>
              <a:t>mslh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ditangani</a:t>
            </a:r>
            <a:r>
              <a:rPr lang="en-US" dirty="0"/>
              <a:t> </a:t>
            </a:r>
            <a:r>
              <a:rPr lang="en-US" dirty="0" err="1" smtClean="0"/>
              <a:t>pemerintah</a:t>
            </a:r>
            <a:r>
              <a:rPr lang="en-US" dirty="0"/>
              <a:t>( Charles o Jones)</a:t>
            </a:r>
          </a:p>
          <a:p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penjaringan</a:t>
            </a:r>
            <a:r>
              <a:rPr lang="en-US" dirty="0"/>
              <a:t> issue  (</a:t>
            </a:r>
            <a:r>
              <a:rPr lang="en-US" dirty="0" err="1"/>
              <a:t>Hogwood</a:t>
            </a:r>
            <a:r>
              <a:rPr lang="en-US" dirty="0"/>
              <a:t> &amp; Gunn)</a:t>
            </a:r>
          </a:p>
          <a:p>
            <a:r>
              <a:rPr lang="en-US" dirty="0" err="1"/>
              <a:t>Pengarah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jendela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(</a:t>
            </a:r>
            <a:r>
              <a:rPr lang="en-US" dirty="0" err="1"/>
              <a:t>Kingdon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11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b="1" dirty="0" smtClean="0"/>
              <a:t>Model </a:t>
            </a:r>
            <a:r>
              <a:rPr lang="en-US" b="1" dirty="0" err="1" smtClean="0"/>
              <a:t>Perumusan</a:t>
            </a:r>
            <a:r>
              <a:rPr lang="en-US" b="1" dirty="0" smtClean="0"/>
              <a:t> Kebijakan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001000" cy="4953000"/>
          </a:xfrm>
        </p:spPr>
        <p:txBody>
          <a:bodyPr/>
          <a:lstStyle/>
          <a:p>
            <a:pPr marL="514350" indent="-514350" algn="l"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Model </a:t>
            </a:r>
            <a:r>
              <a:rPr lang="en-US" b="1" dirty="0" err="1" smtClean="0">
                <a:solidFill>
                  <a:schemeClr val="tx1"/>
                </a:solidFill>
              </a:rPr>
              <a:t>Sistem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 (Easton)</a:t>
            </a:r>
          </a:p>
          <a:p>
            <a:pPr algn="l"/>
            <a:r>
              <a:rPr lang="en-US" b="1" dirty="0"/>
              <a:t> </a:t>
            </a:r>
            <a:endParaRPr lang="en-US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1257300" y="3394364"/>
            <a:ext cx="12954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Input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05200" y="3394364"/>
            <a:ext cx="19050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 Political System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72200" y="3394364"/>
            <a:ext cx="1524000" cy="9074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    Output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590800" y="36576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3"/>
            <a:endCxn id="8" idx="1"/>
          </p:cNvCxnSpPr>
          <p:nvPr/>
        </p:nvCxnSpPr>
        <p:spPr>
          <a:xfrm>
            <a:off x="2552700" y="3851564"/>
            <a:ext cx="9525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Up Arrow 25"/>
          <p:cNvSpPr/>
          <p:nvPr/>
        </p:nvSpPr>
        <p:spPr>
          <a:xfrm>
            <a:off x="1905000" y="4419600"/>
            <a:ext cx="45719" cy="533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6736079" y="4419600"/>
            <a:ext cx="45719" cy="5604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657600" y="5105400"/>
            <a:ext cx="16002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   </a:t>
            </a:r>
            <a:r>
              <a:rPr lang="en-US" dirty="0" smtClean="0">
                <a:solidFill>
                  <a:schemeClr val="tx1"/>
                </a:solidFill>
              </a:rPr>
              <a:t>feedback</a:t>
            </a:r>
          </a:p>
        </p:txBody>
      </p:sp>
      <p:cxnSp>
        <p:nvCxnSpPr>
          <p:cNvPr id="31" name="Straight Connector 30"/>
          <p:cNvCxnSpPr>
            <a:stCxn id="26" idx="2"/>
            <a:endCxn id="28" idx="2"/>
          </p:cNvCxnSpPr>
          <p:nvPr/>
        </p:nvCxnSpPr>
        <p:spPr>
          <a:xfrm>
            <a:off x="1927860" y="4953000"/>
            <a:ext cx="4831079" cy="27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9" idx="1"/>
          </p:cNvCxnSpPr>
          <p:nvPr/>
        </p:nvCxnSpPr>
        <p:spPr>
          <a:xfrm flipV="1">
            <a:off x="5562600" y="3848101"/>
            <a:ext cx="609600" cy="3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66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Perumusan </a:t>
            </a:r>
            <a:r>
              <a:rPr lang="en-US" b="1" dirty="0"/>
              <a:t>Kebijakan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sz="3400" dirty="0" smtClean="0"/>
              <a:t>Perumusan Masalah (defining problem)</a:t>
            </a:r>
          </a:p>
          <a:p>
            <a:r>
              <a:rPr lang="en-US" sz="3400" dirty="0" err="1" smtClean="0"/>
              <a:t>Mengenali</a:t>
            </a:r>
            <a:r>
              <a:rPr lang="en-US" sz="3400" dirty="0" smtClean="0"/>
              <a:t>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merumuskan</a:t>
            </a:r>
            <a:r>
              <a:rPr lang="en-US" sz="3400" dirty="0" smtClean="0"/>
              <a:t> </a:t>
            </a:r>
            <a:r>
              <a:rPr lang="en-US" sz="3400" dirty="0" err="1" smtClean="0"/>
              <a:t>masalah</a:t>
            </a:r>
            <a:endParaRPr lang="en-US" sz="3400" dirty="0" smtClean="0"/>
          </a:p>
          <a:p>
            <a:r>
              <a:rPr lang="en-US" sz="3400" dirty="0" smtClean="0"/>
              <a:t> Masalah-</a:t>
            </a:r>
            <a:r>
              <a:rPr lang="en-US" sz="3400" dirty="0" err="1" smtClean="0"/>
              <a:t>masalah</a:t>
            </a:r>
            <a:r>
              <a:rPr lang="en-US" sz="3400" dirty="0" smtClean="0"/>
              <a:t> </a:t>
            </a:r>
            <a:r>
              <a:rPr lang="en-US" sz="3400" dirty="0" err="1" smtClean="0"/>
              <a:t>publik</a:t>
            </a:r>
            <a:r>
              <a:rPr lang="en-US" sz="3400" dirty="0" smtClean="0"/>
              <a:t> </a:t>
            </a:r>
            <a:r>
              <a:rPr lang="en-US" sz="3400" dirty="0" err="1" smtClean="0"/>
              <a:t>hrs</a:t>
            </a:r>
            <a:r>
              <a:rPr lang="en-US" sz="3400" dirty="0" smtClean="0"/>
              <a:t> </a:t>
            </a:r>
            <a:r>
              <a:rPr lang="en-US" sz="3400" dirty="0" err="1" smtClean="0"/>
              <a:t>dikenali</a:t>
            </a:r>
            <a:r>
              <a:rPr lang="en-US" sz="3400" dirty="0" smtClean="0"/>
              <a:t>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didefinisikan</a:t>
            </a:r>
            <a:r>
              <a:rPr lang="en-US" sz="3400" dirty="0" smtClean="0"/>
              <a:t> dg </a:t>
            </a:r>
            <a:r>
              <a:rPr lang="en-US" sz="3400" dirty="0" err="1" smtClean="0"/>
              <a:t>baik</a:t>
            </a:r>
            <a:r>
              <a:rPr lang="en-US" sz="3400" dirty="0" smtClean="0"/>
              <a:t>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3400" dirty="0" smtClean="0"/>
              <a:t>Agenda Kebijakan</a:t>
            </a:r>
          </a:p>
          <a:p>
            <a:r>
              <a:rPr lang="en-US" sz="3400" dirty="0" smtClean="0"/>
              <a:t>Masalah-2 </a:t>
            </a:r>
            <a:r>
              <a:rPr lang="en-US" sz="3400" dirty="0" err="1" smtClean="0"/>
              <a:t>saling</a:t>
            </a:r>
            <a:r>
              <a:rPr lang="en-US" sz="3400" dirty="0" smtClean="0"/>
              <a:t> </a:t>
            </a:r>
            <a:r>
              <a:rPr lang="en-US" sz="3400" dirty="0" err="1" smtClean="0"/>
              <a:t>berkompetisi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masuk</a:t>
            </a:r>
            <a:r>
              <a:rPr lang="en-US" sz="3400" dirty="0" smtClean="0"/>
              <a:t> </a:t>
            </a:r>
            <a:r>
              <a:rPr lang="en-US" sz="3400" dirty="0" err="1" smtClean="0"/>
              <a:t>kedalam</a:t>
            </a:r>
            <a:r>
              <a:rPr lang="en-US" sz="3400" dirty="0" smtClean="0"/>
              <a:t> agenda  </a:t>
            </a:r>
            <a:r>
              <a:rPr lang="en-US" sz="3400" dirty="0" err="1" smtClean="0"/>
              <a:t>kebijakan</a:t>
            </a:r>
            <a:r>
              <a:rPr lang="en-US" sz="3400" dirty="0" smtClean="0"/>
              <a:t> </a:t>
            </a:r>
          </a:p>
          <a:p>
            <a:r>
              <a:rPr lang="en-US" sz="3400" dirty="0" smtClean="0"/>
              <a:t>Masalah yang </a:t>
            </a:r>
            <a:r>
              <a:rPr lang="en-US" sz="3400" dirty="0" err="1" smtClean="0"/>
              <a:t>terpilih</a:t>
            </a:r>
            <a:r>
              <a:rPr lang="en-US" sz="3400" dirty="0" smtClean="0"/>
              <a:t> (</a:t>
            </a:r>
            <a:r>
              <a:rPr lang="en-US" sz="3400" dirty="0" err="1" smtClean="0"/>
              <a:t>memenuhi</a:t>
            </a:r>
            <a:r>
              <a:rPr lang="en-US" sz="3400" dirty="0" smtClean="0"/>
              <a:t> </a:t>
            </a:r>
            <a:r>
              <a:rPr lang="en-US" sz="3400" dirty="0" err="1" smtClean="0"/>
              <a:t>syarat</a:t>
            </a:r>
            <a:r>
              <a:rPr lang="en-US" sz="3400" dirty="0" smtClean="0"/>
              <a:t> </a:t>
            </a:r>
            <a:r>
              <a:rPr lang="en-US" sz="3400" dirty="0" err="1" smtClean="0"/>
              <a:t>tertentu</a:t>
            </a:r>
            <a:r>
              <a:rPr lang="en-US" sz="3400" dirty="0"/>
              <a:t>) </a:t>
            </a:r>
            <a:r>
              <a:rPr lang="en-US" sz="3400" dirty="0" err="1" smtClean="0"/>
              <a:t>masuk</a:t>
            </a:r>
            <a:r>
              <a:rPr lang="en-US" sz="3400" dirty="0" smtClean="0"/>
              <a:t> </a:t>
            </a:r>
            <a:r>
              <a:rPr lang="en-US" sz="3400" dirty="0" err="1" smtClean="0"/>
              <a:t>dalam</a:t>
            </a:r>
            <a:r>
              <a:rPr lang="en-US" sz="3400" dirty="0" smtClean="0"/>
              <a:t> agenda </a:t>
            </a:r>
            <a:r>
              <a:rPr lang="en-US" sz="3400" dirty="0" err="1" smtClean="0"/>
              <a:t>kebijakanakan</a:t>
            </a:r>
            <a:r>
              <a:rPr lang="en-US" sz="3400" dirty="0" smtClean="0"/>
              <a:t> </a:t>
            </a:r>
            <a:r>
              <a:rPr lang="en-US" sz="3400" dirty="0" err="1" smtClean="0"/>
              <a:t>dibahas</a:t>
            </a:r>
            <a:r>
              <a:rPr lang="en-US" sz="3400" dirty="0" smtClean="0"/>
              <a:t> </a:t>
            </a:r>
            <a:r>
              <a:rPr lang="en-US" sz="3400" dirty="0" err="1" smtClean="0"/>
              <a:t>oleh</a:t>
            </a:r>
            <a:r>
              <a:rPr lang="en-US" sz="3400" dirty="0" smtClean="0"/>
              <a:t> </a:t>
            </a:r>
            <a:r>
              <a:rPr lang="en-US" sz="3400" dirty="0" err="1" smtClean="0"/>
              <a:t>perumus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r>
              <a:rPr lang="en-US" sz="3400" dirty="0"/>
              <a:t> </a:t>
            </a:r>
            <a:endParaRPr lang="en-US" sz="3400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sz="3400" dirty="0" smtClean="0"/>
              <a:t>Pemilihan </a:t>
            </a:r>
            <a:r>
              <a:rPr lang="en-US" sz="3400" dirty="0" err="1" smtClean="0"/>
              <a:t>Alternatif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memecah</a:t>
            </a:r>
            <a:r>
              <a:rPr lang="en-US" sz="3400" dirty="0" smtClean="0"/>
              <a:t> </a:t>
            </a:r>
            <a:r>
              <a:rPr lang="en-US" sz="3400" dirty="0" err="1" smtClean="0"/>
              <a:t>kanmasalah</a:t>
            </a:r>
            <a:r>
              <a:rPr lang="en-US" sz="3400" dirty="0"/>
              <a:t> </a:t>
            </a:r>
            <a:endParaRPr lang="en-US" sz="3400" dirty="0" smtClean="0"/>
          </a:p>
          <a:p>
            <a:r>
              <a:rPr lang="en-US" sz="3400" dirty="0" smtClean="0"/>
              <a:t> Perumus </a:t>
            </a:r>
            <a:r>
              <a:rPr lang="en-US" sz="3400" dirty="0" err="1" smtClean="0"/>
              <a:t>kebijakan</a:t>
            </a:r>
            <a:r>
              <a:rPr lang="en-US" sz="3400" dirty="0" smtClean="0"/>
              <a:t> </a:t>
            </a:r>
            <a:r>
              <a:rPr lang="en-US" sz="3400" dirty="0" err="1" smtClean="0"/>
              <a:t>menghadapi</a:t>
            </a:r>
            <a:r>
              <a:rPr lang="en-US" sz="3400" dirty="0" smtClean="0"/>
              <a:t> </a:t>
            </a:r>
            <a:r>
              <a:rPr lang="en-US" sz="3400" dirty="0" err="1" smtClean="0"/>
              <a:t>alternatif</a:t>
            </a:r>
            <a:r>
              <a:rPr lang="en-US" sz="3400" dirty="0" smtClean="0"/>
              <a:t> </a:t>
            </a:r>
            <a:r>
              <a:rPr lang="en-US" sz="3400" dirty="0" err="1" smtClean="0"/>
              <a:t>pilihan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r>
              <a:rPr lang="en-US" sz="3400" dirty="0" smtClean="0"/>
              <a:t> yang </a:t>
            </a:r>
            <a:r>
              <a:rPr lang="en-US" sz="3400" dirty="0" err="1" smtClean="0"/>
              <a:t>dapat</a:t>
            </a:r>
            <a:r>
              <a:rPr lang="en-US" sz="3400" dirty="0" smtClean="0"/>
              <a:t> </a:t>
            </a:r>
            <a:r>
              <a:rPr lang="en-US" sz="3400" dirty="0" err="1" smtClean="0"/>
              <a:t>diambil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memecahkan</a:t>
            </a:r>
            <a:r>
              <a:rPr lang="en-US" sz="3400" dirty="0" smtClean="0"/>
              <a:t> </a:t>
            </a:r>
            <a:r>
              <a:rPr lang="en-US" sz="3400" dirty="0" err="1" smtClean="0"/>
              <a:t>masalah</a:t>
            </a:r>
            <a:r>
              <a:rPr lang="en-US" sz="3400" dirty="0" smtClean="0"/>
              <a:t> </a:t>
            </a:r>
            <a:r>
              <a:rPr lang="en-US" sz="3400" dirty="0" err="1" smtClean="0"/>
              <a:t>tsb</a:t>
            </a:r>
            <a:endParaRPr lang="en-US" sz="3400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US" sz="3400" dirty="0" smtClean="0"/>
              <a:t>Tahap </a:t>
            </a:r>
            <a:r>
              <a:rPr lang="en-US" sz="3400" dirty="0" err="1" smtClean="0"/>
              <a:t>penetapan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endParaRPr lang="en-US" sz="3400" dirty="0" smtClean="0"/>
          </a:p>
          <a:p>
            <a:r>
              <a:rPr lang="en-US" sz="3400" dirty="0"/>
              <a:t> </a:t>
            </a:r>
            <a:r>
              <a:rPr lang="en-US" sz="3400" dirty="0" err="1" smtClean="0"/>
              <a:t>Setelah</a:t>
            </a:r>
            <a:r>
              <a:rPr lang="en-US" sz="3400" dirty="0" smtClean="0"/>
              <a:t> </a:t>
            </a:r>
            <a:r>
              <a:rPr lang="en-US" sz="3400" dirty="0" err="1" smtClean="0"/>
              <a:t>pilihan</a:t>
            </a:r>
            <a:r>
              <a:rPr lang="en-US" sz="3400" dirty="0" smtClean="0"/>
              <a:t> </a:t>
            </a:r>
            <a:r>
              <a:rPr lang="en-US" sz="3400" dirty="0" err="1" smtClean="0"/>
              <a:t>alternatif</a:t>
            </a:r>
            <a:r>
              <a:rPr lang="en-US" sz="3400" dirty="0" smtClean="0"/>
              <a:t> </a:t>
            </a:r>
            <a:r>
              <a:rPr lang="en-US" sz="3400" dirty="0" err="1" smtClean="0"/>
              <a:t>dipilih</a:t>
            </a:r>
            <a:r>
              <a:rPr lang="en-US" sz="3400" dirty="0"/>
              <a:t>, </a:t>
            </a:r>
            <a:r>
              <a:rPr lang="en-US" sz="3400" dirty="0" err="1" smtClean="0"/>
              <a:t>maka</a:t>
            </a:r>
            <a:r>
              <a:rPr lang="en-US" sz="3400" dirty="0" smtClean="0"/>
              <a:t> </a:t>
            </a:r>
            <a:r>
              <a:rPr lang="en-US" sz="3400" dirty="0" err="1" smtClean="0"/>
              <a:t>langkah</a:t>
            </a:r>
            <a:r>
              <a:rPr lang="en-US" sz="3400" dirty="0" smtClean="0"/>
              <a:t> </a:t>
            </a:r>
            <a:r>
              <a:rPr lang="en-US" sz="3400" dirty="0" err="1" smtClean="0"/>
              <a:t>akhir</a:t>
            </a:r>
            <a:r>
              <a:rPr lang="en-US" sz="3400" dirty="0" smtClean="0"/>
              <a:t> adalah </a:t>
            </a:r>
            <a:r>
              <a:rPr lang="en-US" sz="3400" dirty="0" err="1" smtClean="0"/>
              <a:t>penetapan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r>
              <a:rPr lang="en-US" sz="3400" dirty="0" smtClean="0"/>
              <a:t> </a:t>
            </a:r>
            <a:r>
              <a:rPr lang="en-US" sz="3400" dirty="0" err="1" smtClean="0"/>
              <a:t>sehingga</a:t>
            </a:r>
            <a:r>
              <a:rPr lang="en-US" sz="3400" dirty="0" smtClean="0"/>
              <a:t> </a:t>
            </a:r>
            <a:r>
              <a:rPr lang="en-US" sz="3400" dirty="0" err="1" smtClean="0"/>
              <a:t>mempunyai</a:t>
            </a:r>
            <a:r>
              <a:rPr lang="en-US" sz="3400" dirty="0" smtClean="0"/>
              <a:t> </a:t>
            </a:r>
            <a:r>
              <a:rPr lang="en-US" sz="3400" dirty="0" err="1" smtClean="0"/>
              <a:t>kekuatan</a:t>
            </a:r>
            <a:r>
              <a:rPr lang="en-US" sz="3400" dirty="0" smtClean="0"/>
              <a:t> </a:t>
            </a:r>
            <a:r>
              <a:rPr lang="en-US" sz="3400" dirty="0" err="1" smtClean="0"/>
              <a:t>hukum</a:t>
            </a:r>
            <a:r>
              <a:rPr lang="en-US" sz="3400" dirty="0" smtClean="0"/>
              <a:t> yang </a:t>
            </a:r>
            <a:r>
              <a:rPr lang="en-US" sz="3400" dirty="0" err="1"/>
              <a:t>mengikat</a:t>
            </a:r>
            <a:endParaRPr lang="en-US" sz="3400" dirty="0"/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2990516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 smtClean="0"/>
              <a:t>Aktor</a:t>
            </a:r>
            <a:r>
              <a:rPr lang="en-US" b="1" dirty="0" smtClean="0"/>
              <a:t> –</a:t>
            </a:r>
            <a:r>
              <a:rPr lang="en-US" b="1" dirty="0" err="1" smtClean="0"/>
              <a:t>aktor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perumusan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(</a:t>
            </a:r>
            <a:r>
              <a:rPr lang="en-US" dirty="0" err="1" smtClean="0"/>
              <a:t>agen-agen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Presiden</a:t>
            </a:r>
            <a:r>
              <a:rPr lang="en-US" dirty="0" smtClean="0"/>
              <a:t> ( </a:t>
            </a:r>
            <a:r>
              <a:rPr lang="en-US" dirty="0" err="1" smtClean="0"/>
              <a:t>eksekutif</a:t>
            </a:r>
            <a:r>
              <a:rPr lang="en-US" dirty="0" smtClean="0"/>
              <a:t> )</a:t>
            </a:r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Yudikatuf</a:t>
            </a:r>
            <a:endParaRPr lang="en-US" dirty="0" smtClean="0"/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/>
              <a:t>Para </a:t>
            </a:r>
            <a:r>
              <a:rPr lang="en-US" b="1" dirty="0" err="1"/>
              <a:t>pemeran</a:t>
            </a:r>
            <a:r>
              <a:rPr lang="en-US" b="1" dirty="0"/>
              <a:t>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resmi</a:t>
            </a:r>
            <a:r>
              <a:rPr lang="en-US" b="1" dirty="0"/>
              <a:t> di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perumusan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endParaRPr lang="en-US" b="1" dirty="0"/>
          </a:p>
          <a:p>
            <a:r>
              <a:rPr lang="en-US" dirty="0" err="1" smtClean="0"/>
              <a:t>Kelompok-kelompok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partai-partai</a:t>
            </a:r>
            <a:r>
              <a:rPr lang="en-US" dirty="0" smtClean="0"/>
              <a:t> politik </a:t>
            </a:r>
          </a:p>
          <a:p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/>
              <a:t> </a:t>
            </a:r>
            <a:r>
              <a:rPr lang="en-US" dirty="0" err="1"/>
              <a:t>individu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897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smtClean="0"/>
              <a:t>Nilai </a:t>
            </a:r>
            <a:r>
              <a:rPr lang="en-US" sz="3600" b="1" dirty="0"/>
              <a:t>yang </a:t>
            </a:r>
            <a:r>
              <a:rPr lang="en-US" sz="3600" b="1" dirty="0" err="1"/>
              <a:t>berpengaruh</a:t>
            </a:r>
            <a:r>
              <a:rPr lang="en-US" sz="3600" b="1" dirty="0"/>
              <a:t> </a:t>
            </a:r>
            <a:r>
              <a:rPr lang="en-US" sz="3600" b="1" dirty="0" err="1"/>
              <a:t>dalam</a:t>
            </a:r>
            <a:r>
              <a:rPr lang="en-US" sz="3600" b="1" dirty="0"/>
              <a:t> </a:t>
            </a:r>
            <a:r>
              <a:rPr lang="en-US" sz="3600" b="1" dirty="0" err="1"/>
              <a:t>perumusan</a:t>
            </a:r>
            <a:r>
              <a:rPr lang="en-US" sz="3600" b="1" dirty="0"/>
              <a:t> </a:t>
            </a:r>
            <a:r>
              <a:rPr lang="en-US" sz="3600" b="1" dirty="0" err="1"/>
              <a:t>kebijakan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4864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400" b="1" dirty="0" smtClean="0"/>
              <a:t>Nilai - </a:t>
            </a:r>
            <a:r>
              <a:rPr lang="en-US" sz="3400" b="1" dirty="0" err="1" smtClean="0"/>
              <a:t>nilai</a:t>
            </a:r>
            <a:r>
              <a:rPr lang="en-US" sz="3400" b="1" dirty="0" smtClean="0"/>
              <a:t> politik</a:t>
            </a:r>
          </a:p>
          <a:p>
            <a:r>
              <a:rPr lang="en-US" sz="3400" dirty="0" smtClean="0"/>
              <a:t>Pembuat </a:t>
            </a:r>
            <a:r>
              <a:rPr lang="en-US" sz="3400" dirty="0" err="1" smtClean="0"/>
              <a:t>keputusan</a:t>
            </a:r>
            <a:r>
              <a:rPr lang="en-US" sz="3400" dirty="0" smtClean="0"/>
              <a:t> </a:t>
            </a:r>
            <a:r>
              <a:rPr lang="en-US" sz="3400" dirty="0" err="1" smtClean="0"/>
              <a:t>mungkin</a:t>
            </a:r>
            <a:r>
              <a:rPr lang="en-US" sz="3400" dirty="0" smtClean="0"/>
              <a:t> </a:t>
            </a:r>
            <a:r>
              <a:rPr lang="en-US" sz="3400" dirty="0" err="1" smtClean="0"/>
              <a:t>menilai</a:t>
            </a:r>
            <a:r>
              <a:rPr lang="en-US" sz="3400" dirty="0" smtClean="0"/>
              <a:t> </a:t>
            </a:r>
            <a:r>
              <a:rPr lang="en-US" sz="3400" dirty="0" err="1" smtClean="0"/>
              <a:t>alternatif-alternatif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r>
              <a:rPr lang="en-US" sz="3400" dirty="0" smtClean="0"/>
              <a:t> </a:t>
            </a:r>
            <a:r>
              <a:rPr lang="en-US" sz="3400" dirty="0" err="1" smtClean="0"/>
              <a:t>berdasarkan</a:t>
            </a:r>
            <a:r>
              <a:rPr lang="en-US" sz="3400" dirty="0" smtClean="0"/>
              <a:t> </a:t>
            </a:r>
            <a:r>
              <a:rPr lang="en-US" sz="3400" dirty="0" err="1" smtClean="0"/>
              <a:t>pada</a:t>
            </a:r>
            <a:r>
              <a:rPr lang="en-US" sz="3400" dirty="0" smtClean="0"/>
              <a:t> </a:t>
            </a:r>
            <a:r>
              <a:rPr lang="en-US" sz="3400" dirty="0" err="1" smtClean="0"/>
              <a:t>kepentingan</a:t>
            </a:r>
            <a:r>
              <a:rPr lang="en-US" sz="3400" dirty="0" smtClean="0"/>
              <a:t> </a:t>
            </a:r>
            <a:r>
              <a:rPr lang="en-US" sz="3400" dirty="0" err="1" smtClean="0"/>
              <a:t>partai</a:t>
            </a:r>
            <a:r>
              <a:rPr lang="en-US" sz="3400" dirty="0" smtClean="0"/>
              <a:t> politik </a:t>
            </a:r>
            <a:r>
              <a:rPr lang="en-US" sz="3400" dirty="0" err="1" smtClean="0"/>
              <a:t>kelompoknya</a:t>
            </a:r>
            <a:endParaRPr lang="en-US" sz="3400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US" sz="3400" b="1" dirty="0"/>
              <a:t>Nilai </a:t>
            </a:r>
            <a:r>
              <a:rPr lang="en-US" sz="3400" b="1" dirty="0" smtClean="0"/>
              <a:t>- </a:t>
            </a:r>
            <a:r>
              <a:rPr lang="en-US" sz="3400" b="1" dirty="0" err="1" smtClean="0"/>
              <a:t>nilai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organisasi</a:t>
            </a:r>
            <a:endParaRPr lang="en-US" sz="3400" b="1" dirty="0" smtClean="0"/>
          </a:p>
          <a:p>
            <a:r>
              <a:rPr lang="en-US" sz="3400" dirty="0" smtClean="0"/>
              <a:t> Pembuat </a:t>
            </a:r>
            <a:r>
              <a:rPr lang="en-US" sz="3400" dirty="0" err="1" smtClean="0"/>
              <a:t>keputusan</a:t>
            </a:r>
            <a:r>
              <a:rPr lang="en-US" sz="3400" dirty="0" smtClean="0"/>
              <a:t> </a:t>
            </a:r>
            <a:r>
              <a:rPr lang="en-US" sz="3400" dirty="0" err="1" smtClean="0"/>
              <a:t>juga</a:t>
            </a:r>
            <a:r>
              <a:rPr lang="en-US" sz="3400" dirty="0" smtClean="0"/>
              <a:t> </a:t>
            </a:r>
            <a:r>
              <a:rPr lang="en-US" sz="3400" dirty="0" err="1" smtClean="0"/>
              <a:t>mungkin</a:t>
            </a:r>
            <a:r>
              <a:rPr lang="en-US" sz="3400" dirty="0" smtClean="0"/>
              <a:t> </a:t>
            </a:r>
            <a:r>
              <a:rPr lang="en-US" sz="3400" dirty="0" err="1" smtClean="0"/>
              <a:t>dipengaruhi</a:t>
            </a:r>
            <a:r>
              <a:rPr lang="en-US" sz="3400" dirty="0" smtClean="0"/>
              <a:t> </a:t>
            </a:r>
            <a:r>
              <a:rPr lang="en-US" sz="3400" dirty="0" err="1" smtClean="0"/>
              <a:t>oleh</a:t>
            </a:r>
            <a:r>
              <a:rPr lang="en-US" sz="3400" dirty="0" smtClean="0"/>
              <a:t> </a:t>
            </a:r>
            <a:r>
              <a:rPr lang="en-US" sz="3400" dirty="0" err="1" smtClean="0"/>
              <a:t>nilai-nilai</a:t>
            </a:r>
            <a:r>
              <a:rPr lang="en-US" sz="3400" dirty="0" smtClean="0"/>
              <a:t>  </a:t>
            </a:r>
            <a:r>
              <a:rPr lang="en-US" sz="3400" dirty="0" err="1" smtClean="0"/>
              <a:t>organisasi</a:t>
            </a:r>
            <a:r>
              <a:rPr lang="en-US" sz="3400" dirty="0"/>
              <a:t>, </a:t>
            </a:r>
            <a:r>
              <a:rPr lang="en-US" sz="3400" dirty="0" err="1"/>
              <a:t>dimana</a:t>
            </a:r>
            <a:r>
              <a:rPr lang="en-US" sz="3400" dirty="0"/>
              <a:t> </a:t>
            </a:r>
            <a:r>
              <a:rPr lang="en-US" sz="3400" dirty="0" err="1" smtClean="0"/>
              <a:t>organisasi</a:t>
            </a:r>
            <a:r>
              <a:rPr lang="en-US" sz="3400" dirty="0" smtClean="0"/>
              <a:t> </a:t>
            </a:r>
            <a:r>
              <a:rPr lang="en-US" sz="3400" dirty="0" err="1" smtClean="0"/>
              <a:t>ini</a:t>
            </a:r>
            <a:r>
              <a:rPr lang="en-US" sz="3400" dirty="0" smtClean="0"/>
              <a:t> </a:t>
            </a:r>
            <a:r>
              <a:rPr lang="en-US" sz="3400" dirty="0" err="1" smtClean="0"/>
              <a:t>banyak</a:t>
            </a:r>
            <a:r>
              <a:rPr lang="en-US" sz="3400" dirty="0" smtClean="0"/>
              <a:t> </a:t>
            </a:r>
            <a:r>
              <a:rPr lang="en-US" sz="3400" dirty="0" err="1" smtClean="0"/>
              <a:t>menggunakan</a:t>
            </a:r>
            <a:r>
              <a:rPr lang="en-US" sz="3400" dirty="0" smtClean="0"/>
              <a:t> </a:t>
            </a:r>
            <a:r>
              <a:rPr lang="en-US" sz="3400" dirty="0" err="1" smtClean="0"/>
              <a:t>imbalan</a:t>
            </a:r>
            <a:r>
              <a:rPr lang="en-US" sz="3400" dirty="0" smtClean="0"/>
              <a:t> </a:t>
            </a:r>
            <a:r>
              <a:rPr lang="en-US" sz="3400" dirty="0" err="1" smtClean="0"/>
              <a:t>atau</a:t>
            </a:r>
            <a:r>
              <a:rPr lang="en-US" sz="3400" dirty="0" smtClean="0"/>
              <a:t> </a:t>
            </a:r>
            <a:r>
              <a:rPr lang="en-US" sz="3400" dirty="0" err="1" smtClean="0"/>
              <a:t>sanksi</a:t>
            </a:r>
            <a:r>
              <a:rPr lang="en-US" sz="3400" dirty="0" smtClean="0"/>
              <a:t> </a:t>
            </a:r>
            <a:r>
              <a:rPr lang="en-US" sz="3400" dirty="0" err="1" smtClean="0"/>
              <a:t>dalam</a:t>
            </a:r>
            <a:r>
              <a:rPr lang="en-US" sz="3400" dirty="0" smtClean="0"/>
              <a:t> </a:t>
            </a:r>
            <a:r>
              <a:rPr lang="en-US" sz="3400" dirty="0" err="1" smtClean="0"/>
              <a:t>usahanya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mempengaruhi</a:t>
            </a:r>
            <a:r>
              <a:rPr lang="en-US" sz="3400" dirty="0" smtClean="0"/>
              <a:t> </a:t>
            </a:r>
            <a:r>
              <a:rPr lang="en-US" sz="3400" dirty="0" err="1" smtClean="0"/>
              <a:t>anggotanya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bertindak</a:t>
            </a:r>
            <a:r>
              <a:rPr lang="en-US" sz="3400" dirty="0" smtClean="0"/>
              <a:t> </a:t>
            </a:r>
            <a:r>
              <a:rPr lang="en-US" sz="3400" dirty="0" err="1" smtClean="0"/>
              <a:t>atas</a:t>
            </a:r>
            <a:r>
              <a:rPr lang="en-US" sz="3400" dirty="0" smtClean="0"/>
              <a:t> </a:t>
            </a:r>
            <a:r>
              <a:rPr lang="en-US" sz="3400" dirty="0" err="1" smtClean="0"/>
              <a:t>dasar</a:t>
            </a:r>
            <a:r>
              <a:rPr lang="en-US" sz="3400" dirty="0"/>
              <a:t> </a:t>
            </a:r>
            <a:r>
              <a:rPr lang="en-US" sz="3400" dirty="0" err="1" smtClean="0"/>
              <a:t>nilai-nilai</a:t>
            </a:r>
            <a:r>
              <a:rPr lang="en-US" sz="3400" dirty="0" smtClean="0"/>
              <a:t> </a:t>
            </a:r>
            <a:r>
              <a:rPr lang="en-US" sz="3400" dirty="0" err="1" smtClean="0"/>
              <a:t>organisasi</a:t>
            </a:r>
            <a:r>
              <a:rPr lang="en-US" sz="3400" dirty="0" smtClean="0"/>
              <a:t>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3400" b="1" dirty="0" smtClean="0"/>
              <a:t>Nilai - </a:t>
            </a:r>
            <a:r>
              <a:rPr lang="en-US" sz="3400" b="1" dirty="0" err="1" smtClean="0"/>
              <a:t>nilai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kebijakan</a:t>
            </a:r>
            <a:endParaRPr lang="en-US" sz="3400" b="1" dirty="0" smtClean="0"/>
          </a:p>
          <a:p>
            <a:r>
              <a:rPr lang="en-US" sz="3400" dirty="0" smtClean="0"/>
              <a:t> Pembuat </a:t>
            </a:r>
            <a:r>
              <a:rPr lang="en-US" sz="3400" dirty="0" err="1" smtClean="0"/>
              <a:t>keputusan</a:t>
            </a:r>
            <a:r>
              <a:rPr lang="en-US" sz="3400" dirty="0" smtClean="0"/>
              <a:t> </a:t>
            </a:r>
            <a:r>
              <a:rPr lang="en-US" sz="3400" dirty="0" err="1" smtClean="0"/>
              <a:t>juga</a:t>
            </a:r>
            <a:r>
              <a:rPr lang="en-US" sz="3400" dirty="0" smtClean="0"/>
              <a:t> </a:t>
            </a:r>
            <a:r>
              <a:rPr lang="en-US" sz="3400" dirty="0" err="1" smtClean="0"/>
              <a:t>mungkin</a:t>
            </a:r>
            <a:r>
              <a:rPr lang="en-US" sz="3400" dirty="0" smtClean="0"/>
              <a:t> </a:t>
            </a:r>
            <a:r>
              <a:rPr lang="en-US" sz="3400" dirty="0" err="1" smtClean="0"/>
              <a:t>bertindak</a:t>
            </a:r>
            <a:r>
              <a:rPr lang="en-US" sz="3400" dirty="0" smtClean="0"/>
              <a:t> </a:t>
            </a:r>
            <a:r>
              <a:rPr lang="en-US" sz="3400" dirty="0" err="1" smtClean="0"/>
              <a:t>baik</a:t>
            </a:r>
            <a:r>
              <a:rPr lang="en-US" sz="3400" dirty="0" smtClean="0"/>
              <a:t> </a:t>
            </a:r>
            <a:r>
              <a:rPr lang="en-US" sz="3400" dirty="0" err="1" smtClean="0"/>
              <a:t>atas</a:t>
            </a:r>
            <a:r>
              <a:rPr lang="en-US" sz="3400" dirty="0" smtClean="0"/>
              <a:t> </a:t>
            </a:r>
            <a:r>
              <a:rPr lang="en-US" sz="3400" dirty="0" err="1" smtClean="0"/>
              <a:t>dasar</a:t>
            </a:r>
            <a:r>
              <a:rPr lang="en-US" sz="3400" dirty="0" smtClean="0"/>
              <a:t> </a:t>
            </a:r>
            <a:r>
              <a:rPr lang="en-US" sz="3400" dirty="0" err="1" smtClean="0"/>
              <a:t>persepsi</a:t>
            </a:r>
            <a:r>
              <a:rPr lang="en-US" sz="3400" dirty="0" smtClean="0"/>
              <a:t> </a:t>
            </a:r>
            <a:r>
              <a:rPr lang="en-US" sz="3400" dirty="0" err="1" smtClean="0"/>
              <a:t>mereka</a:t>
            </a:r>
            <a:r>
              <a:rPr lang="en-US" sz="3400" dirty="0" smtClean="0"/>
              <a:t> </a:t>
            </a:r>
            <a:r>
              <a:rPr lang="en-US" sz="3400" dirty="0" err="1" smtClean="0"/>
              <a:t>tentang</a:t>
            </a:r>
            <a:r>
              <a:rPr lang="en-US" sz="3400" dirty="0" smtClean="0"/>
              <a:t> </a:t>
            </a:r>
            <a:r>
              <a:rPr lang="en-US" sz="3400" dirty="0" err="1" smtClean="0"/>
              <a:t>kepentingan</a:t>
            </a:r>
            <a:r>
              <a:rPr lang="en-US" sz="3400" dirty="0" smtClean="0"/>
              <a:t> </a:t>
            </a:r>
            <a:r>
              <a:rPr lang="en-US" sz="3400" dirty="0" err="1" smtClean="0"/>
              <a:t>masyarakat</a:t>
            </a:r>
            <a:r>
              <a:rPr lang="en-US" sz="3400" dirty="0" smtClean="0"/>
              <a:t> </a:t>
            </a:r>
            <a:r>
              <a:rPr lang="en-US" sz="3400" dirty="0" err="1" smtClean="0"/>
              <a:t>atau</a:t>
            </a:r>
            <a:r>
              <a:rPr lang="en-US" sz="3400" dirty="0" smtClean="0"/>
              <a:t> </a:t>
            </a:r>
            <a:r>
              <a:rPr lang="en-US" sz="3400" dirty="0" err="1" smtClean="0"/>
              <a:t>kepercayaan</a:t>
            </a:r>
            <a:r>
              <a:rPr lang="en-US" sz="3400" dirty="0" smtClean="0"/>
              <a:t> </a:t>
            </a:r>
            <a:r>
              <a:rPr lang="en-US" sz="3400" dirty="0" err="1" smtClean="0"/>
              <a:t>mengenari</a:t>
            </a:r>
            <a:r>
              <a:rPr lang="en-US" sz="3400" dirty="0" smtClean="0"/>
              <a:t> </a:t>
            </a:r>
            <a:r>
              <a:rPr lang="en-US" sz="3400" dirty="0" err="1" smtClean="0"/>
              <a:t>apa</a:t>
            </a:r>
            <a:r>
              <a:rPr lang="en-US" sz="3400" dirty="0" smtClean="0"/>
              <a:t> yang </a:t>
            </a:r>
            <a:r>
              <a:rPr lang="en-US" sz="3400" dirty="0" err="1" smtClean="0"/>
              <a:t>merupakan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r>
              <a:rPr lang="en-US" sz="3400" dirty="0" smtClean="0"/>
              <a:t> </a:t>
            </a:r>
            <a:r>
              <a:rPr lang="en-US" sz="3400" dirty="0" err="1" smtClean="0"/>
              <a:t>publik</a:t>
            </a:r>
            <a:r>
              <a:rPr lang="en-US" sz="3400" dirty="0" smtClean="0"/>
              <a:t> </a:t>
            </a:r>
            <a:r>
              <a:rPr lang="en-US" sz="3400" dirty="0" err="1" smtClean="0"/>
              <a:t>secara</a:t>
            </a:r>
            <a:r>
              <a:rPr lang="en-US" sz="3400" dirty="0" smtClean="0"/>
              <a:t> moral </a:t>
            </a:r>
            <a:r>
              <a:rPr lang="en-US" sz="3400" dirty="0" err="1" smtClean="0"/>
              <a:t>benar</a:t>
            </a:r>
            <a:r>
              <a:rPr lang="en-US" sz="3400" dirty="0" smtClean="0"/>
              <a:t> </a:t>
            </a:r>
            <a:r>
              <a:rPr lang="en-US" sz="3400" dirty="0" err="1" smtClean="0"/>
              <a:t>atau</a:t>
            </a:r>
            <a:r>
              <a:rPr lang="en-US" sz="3400" dirty="0" smtClean="0"/>
              <a:t> </a:t>
            </a:r>
            <a:r>
              <a:rPr lang="en-US" sz="3400" dirty="0" err="1" smtClean="0"/>
              <a:t>pantas</a:t>
            </a:r>
            <a:endParaRPr lang="en-US" sz="3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968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Nilai –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pribadi</a:t>
            </a:r>
            <a:endParaRPr lang="en-US" b="1" dirty="0" smtClean="0"/>
          </a:p>
          <a:p>
            <a:r>
              <a:rPr lang="en-US" dirty="0" smtClean="0"/>
              <a:t> Untuk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/>
              <a:t>, </a:t>
            </a:r>
            <a:r>
              <a:rPr lang="en-US" dirty="0" err="1"/>
              <a:t>reputasi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pula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r>
              <a:rPr lang="en-US" b="1" dirty="0"/>
              <a:t>Nilai –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ideologi</a:t>
            </a:r>
            <a:r>
              <a:rPr lang="en-US" b="1" dirty="0" smtClean="0"/>
              <a:t> </a:t>
            </a:r>
          </a:p>
          <a:p>
            <a:r>
              <a:rPr lang="en-US" dirty="0" err="1" smtClean="0"/>
              <a:t>Ideologi</a:t>
            </a:r>
            <a:r>
              <a:rPr lang="en-US" dirty="0" smtClean="0"/>
              <a:t>(</a:t>
            </a:r>
            <a:r>
              <a:rPr lang="en-US" dirty="0" err="1" smtClean="0"/>
              <a:t>sperangkat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kepecayaan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yang </a:t>
            </a:r>
            <a:r>
              <a:rPr lang="en-US" dirty="0" err="1"/>
              <a:t>disederhanakan</a:t>
            </a:r>
            <a:r>
              <a:rPr lang="en-US" dirty="0"/>
              <a:t>)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176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Konteks</a:t>
            </a:r>
            <a:r>
              <a:rPr lang="en-US" b="1" dirty="0"/>
              <a:t> </a:t>
            </a:r>
            <a:r>
              <a:rPr lang="en-US" b="1" dirty="0" err="1"/>
              <a:t>perumusan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endParaRPr lang="en-US" b="1" dirty="0"/>
          </a:p>
          <a:p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Politik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endParaRPr lang="en-US" dirty="0" smtClean="0"/>
          </a:p>
          <a:p>
            <a:r>
              <a:rPr lang="en-US" dirty="0" err="1" smtClean="0"/>
              <a:t>Konteks</a:t>
            </a:r>
            <a:r>
              <a:rPr lang="en-US" dirty="0" smtClean="0"/>
              <a:t> sosial </a:t>
            </a:r>
            <a:r>
              <a:rPr lang="en-US" dirty="0" err="1" smtClean="0"/>
              <a:t>ekonomi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sosial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4515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Implementasi</a:t>
            </a:r>
            <a:r>
              <a:rPr lang="en-US" b="1" dirty="0" smtClean="0"/>
              <a:t> </a:t>
            </a:r>
            <a:r>
              <a:rPr lang="en-US" b="1" dirty="0"/>
              <a:t>Kebijakan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5410200"/>
          </a:xfrm>
        </p:spPr>
        <p:txBody>
          <a:bodyPr>
            <a:normAutofit fontScale="55000" lnSpcReduction="20000"/>
          </a:bodyPr>
          <a:lstStyle/>
          <a:p>
            <a:r>
              <a:rPr lang="en-US" sz="4400" b="1" dirty="0" smtClean="0"/>
              <a:t>Menurut James </a:t>
            </a:r>
            <a:r>
              <a:rPr lang="en-US" sz="4400" b="1" dirty="0"/>
              <a:t>P. Lester </a:t>
            </a:r>
            <a:r>
              <a:rPr lang="en-US" sz="4400" b="1" dirty="0" err="1" smtClean="0"/>
              <a:t>dan</a:t>
            </a:r>
            <a:r>
              <a:rPr lang="en-US" sz="4400" b="1" dirty="0" smtClean="0"/>
              <a:t> Joseph </a:t>
            </a:r>
            <a:r>
              <a:rPr lang="en-US" sz="4400" b="1" dirty="0"/>
              <a:t>Stewart: </a:t>
            </a:r>
            <a:r>
              <a:rPr lang="en-US" sz="4400" dirty="0" err="1" smtClean="0"/>
              <a:t>Implementasi</a:t>
            </a:r>
            <a:r>
              <a:rPr lang="en-US" sz="4400" dirty="0" smtClean="0"/>
              <a:t> </a:t>
            </a:r>
            <a:r>
              <a:rPr lang="en-US" sz="4400" dirty="0" err="1" smtClean="0"/>
              <a:t>kebijakan</a:t>
            </a:r>
            <a:r>
              <a:rPr lang="en-US" sz="4400" dirty="0" smtClean="0"/>
              <a:t> </a:t>
            </a:r>
            <a:r>
              <a:rPr lang="en-US" sz="4400" dirty="0" err="1" smtClean="0"/>
              <a:t>dalam</a:t>
            </a:r>
            <a:r>
              <a:rPr lang="en-US" sz="4400" dirty="0" smtClean="0"/>
              <a:t> </a:t>
            </a:r>
            <a:r>
              <a:rPr lang="en-US" sz="4400" dirty="0" err="1" smtClean="0"/>
              <a:t>pengertian</a:t>
            </a:r>
            <a:r>
              <a:rPr lang="en-US" sz="4400" dirty="0" smtClean="0"/>
              <a:t> </a:t>
            </a:r>
            <a:r>
              <a:rPr lang="en-US" sz="4400" dirty="0" err="1" smtClean="0"/>
              <a:t>luasmerupakan</a:t>
            </a:r>
            <a:r>
              <a:rPr lang="en-US" sz="4400" dirty="0" smtClean="0"/>
              <a:t> </a:t>
            </a:r>
            <a:r>
              <a:rPr lang="en-US" sz="4400" dirty="0" err="1" smtClean="0"/>
              <a:t>alat</a:t>
            </a:r>
            <a:r>
              <a:rPr lang="en-US" sz="4400" dirty="0" smtClean="0"/>
              <a:t> </a:t>
            </a:r>
            <a:r>
              <a:rPr lang="en-US" sz="4400" dirty="0" err="1" smtClean="0"/>
              <a:t>administrasi</a:t>
            </a:r>
            <a:r>
              <a:rPr lang="en-US" sz="4400" dirty="0" smtClean="0"/>
              <a:t> </a:t>
            </a:r>
            <a:r>
              <a:rPr lang="en-US" sz="4400" dirty="0" err="1" smtClean="0"/>
              <a:t>hukum</a:t>
            </a:r>
            <a:r>
              <a:rPr lang="en-US" sz="4400" dirty="0" smtClean="0"/>
              <a:t> </a:t>
            </a:r>
            <a:r>
              <a:rPr lang="en-US" sz="4400" dirty="0" err="1" smtClean="0"/>
              <a:t>dimana</a:t>
            </a:r>
            <a:r>
              <a:rPr lang="en-US" sz="4400" dirty="0" smtClean="0"/>
              <a:t> </a:t>
            </a:r>
            <a:r>
              <a:rPr lang="en-US" sz="4400" dirty="0" err="1" smtClean="0"/>
              <a:t>berbagai</a:t>
            </a:r>
            <a:r>
              <a:rPr lang="en-US" sz="4400" dirty="0" smtClean="0"/>
              <a:t> </a:t>
            </a:r>
            <a:r>
              <a:rPr lang="en-US" sz="4400" dirty="0" err="1" smtClean="0"/>
              <a:t>aktor</a:t>
            </a:r>
            <a:r>
              <a:rPr lang="en-US" sz="4400" dirty="0"/>
              <a:t>, </a:t>
            </a:r>
            <a:r>
              <a:rPr lang="en-US" sz="4400" dirty="0" err="1"/>
              <a:t>organisasi</a:t>
            </a:r>
            <a:r>
              <a:rPr lang="en-US" sz="4400" dirty="0"/>
              <a:t>, </a:t>
            </a:r>
            <a:r>
              <a:rPr lang="en-US" sz="4400" dirty="0" err="1"/>
              <a:t>prosedur</a:t>
            </a:r>
            <a:r>
              <a:rPr lang="en-US" sz="4400" dirty="0"/>
              <a:t>,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teknik</a:t>
            </a:r>
            <a:r>
              <a:rPr lang="en-US" sz="4400" dirty="0" smtClean="0"/>
              <a:t> yang </a:t>
            </a:r>
            <a:r>
              <a:rPr lang="en-US" sz="4400" dirty="0" err="1" smtClean="0"/>
              <a:t>bekerja</a:t>
            </a:r>
            <a:r>
              <a:rPr lang="en-US" sz="4400" dirty="0" smtClean="0"/>
              <a:t> </a:t>
            </a:r>
            <a:r>
              <a:rPr lang="en-US" sz="4400" dirty="0" err="1" smtClean="0"/>
              <a:t>bersama-sama</a:t>
            </a:r>
            <a:r>
              <a:rPr lang="en-US" sz="4400" dirty="0" smtClean="0"/>
              <a:t> </a:t>
            </a:r>
            <a:r>
              <a:rPr lang="en-US" sz="4400" dirty="0" err="1" smtClean="0"/>
              <a:t>untuk</a:t>
            </a:r>
            <a:r>
              <a:rPr lang="en-US" sz="4400" dirty="0" smtClean="0"/>
              <a:t> </a:t>
            </a:r>
            <a:r>
              <a:rPr lang="en-US" sz="4400" dirty="0" err="1" smtClean="0"/>
              <a:t>menjalankan</a:t>
            </a:r>
            <a:r>
              <a:rPr lang="en-US" sz="4400" dirty="0" smtClean="0"/>
              <a:t> </a:t>
            </a:r>
            <a:r>
              <a:rPr lang="en-US" sz="4400" dirty="0" err="1" smtClean="0"/>
              <a:t>kebijakan</a:t>
            </a:r>
            <a:r>
              <a:rPr lang="en-US" sz="4400" dirty="0" smtClean="0"/>
              <a:t> </a:t>
            </a:r>
            <a:r>
              <a:rPr lang="en-US" sz="4400" dirty="0" err="1" smtClean="0"/>
              <a:t>guna</a:t>
            </a:r>
            <a:r>
              <a:rPr lang="en-US" sz="4400" dirty="0" smtClean="0"/>
              <a:t> </a:t>
            </a:r>
            <a:r>
              <a:rPr lang="en-US" sz="4400" dirty="0" err="1" smtClean="0"/>
              <a:t>meraih</a:t>
            </a:r>
            <a:r>
              <a:rPr lang="en-US" sz="4400" dirty="0" smtClean="0"/>
              <a:t> </a:t>
            </a:r>
            <a:r>
              <a:rPr lang="en-US" sz="4400" dirty="0" err="1" smtClean="0"/>
              <a:t>dampak</a:t>
            </a:r>
            <a:r>
              <a:rPr lang="en-US" sz="4400" dirty="0" smtClean="0"/>
              <a:t> </a:t>
            </a:r>
            <a:r>
              <a:rPr lang="en-US" sz="4400" dirty="0" err="1" smtClean="0"/>
              <a:t>atau</a:t>
            </a:r>
            <a:r>
              <a:rPr lang="en-US" sz="4400" dirty="0" smtClean="0"/>
              <a:t> </a:t>
            </a:r>
            <a:r>
              <a:rPr lang="en-US" sz="4400" dirty="0" err="1" smtClean="0"/>
              <a:t>tujuan</a:t>
            </a:r>
            <a:r>
              <a:rPr lang="en-US" sz="4400" dirty="0" smtClean="0"/>
              <a:t> yang </a:t>
            </a:r>
            <a:r>
              <a:rPr lang="en-US" sz="4400" dirty="0" err="1"/>
              <a:t>diinginkan</a:t>
            </a:r>
            <a:r>
              <a:rPr lang="en-US" sz="4400" dirty="0"/>
              <a:t>.</a:t>
            </a:r>
          </a:p>
          <a:p>
            <a:r>
              <a:rPr lang="en-US" sz="4400" dirty="0" smtClean="0"/>
              <a:t> </a:t>
            </a:r>
            <a:r>
              <a:rPr lang="en-US" sz="4400" b="1" dirty="0" err="1"/>
              <a:t>MenurutVan</a:t>
            </a:r>
            <a:r>
              <a:rPr lang="en-US" sz="4400" b="1" dirty="0"/>
              <a:t> Meter </a:t>
            </a:r>
            <a:r>
              <a:rPr lang="en-US" sz="4400" b="1" dirty="0" err="1" smtClean="0"/>
              <a:t>dan</a:t>
            </a:r>
            <a:r>
              <a:rPr lang="en-US" sz="4400" b="1" dirty="0" smtClean="0"/>
              <a:t> Van </a:t>
            </a:r>
            <a:r>
              <a:rPr lang="en-US" sz="4400" b="1" dirty="0"/>
              <a:t>Horn: </a:t>
            </a:r>
            <a:r>
              <a:rPr lang="en-US" sz="4400" dirty="0" err="1" smtClean="0"/>
              <a:t>Implementasi</a:t>
            </a:r>
            <a:r>
              <a:rPr lang="en-US" sz="4400" dirty="0" smtClean="0"/>
              <a:t> </a:t>
            </a:r>
            <a:r>
              <a:rPr lang="en-US" sz="4400" dirty="0" err="1" smtClean="0"/>
              <a:t>kebijakan</a:t>
            </a:r>
            <a:r>
              <a:rPr lang="en-US" sz="4400" dirty="0" smtClean="0"/>
              <a:t> adalah </a:t>
            </a:r>
            <a:r>
              <a:rPr lang="en-US" sz="4400" dirty="0" err="1" smtClean="0"/>
              <a:t>tindakan</a:t>
            </a:r>
            <a:r>
              <a:rPr lang="en-US" sz="4400" dirty="0" smtClean="0"/>
              <a:t> yang </a:t>
            </a:r>
            <a:r>
              <a:rPr lang="en-US" sz="4400" dirty="0" err="1" smtClean="0"/>
              <a:t>dilakukan</a:t>
            </a:r>
            <a:r>
              <a:rPr lang="en-US" sz="4400" dirty="0" smtClean="0"/>
              <a:t> </a:t>
            </a:r>
            <a:r>
              <a:rPr lang="en-US" sz="4400" dirty="0" err="1" smtClean="0"/>
              <a:t>oleh</a:t>
            </a:r>
            <a:r>
              <a:rPr lang="en-US" sz="4400" dirty="0" smtClean="0"/>
              <a:t> </a:t>
            </a:r>
            <a:r>
              <a:rPr lang="en-US" sz="4400" dirty="0" err="1" smtClean="0"/>
              <a:t>individu-individu</a:t>
            </a:r>
            <a:r>
              <a:rPr lang="en-US" sz="4400" dirty="0" smtClean="0"/>
              <a:t> (</a:t>
            </a:r>
            <a:r>
              <a:rPr lang="en-US" sz="4400" dirty="0" err="1" smtClean="0"/>
              <a:t>atau</a:t>
            </a:r>
            <a:r>
              <a:rPr lang="en-US" sz="4400" dirty="0" smtClean="0"/>
              <a:t> </a:t>
            </a:r>
            <a:r>
              <a:rPr lang="en-US" sz="4400" dirty="0" err="1" smtClean="0"/>
              <a:t>kelompok</a:t>
            </a:r>
            <a:r>
              <a:rPr lang="en-US" sz="4400" dirty="0"/>
              <a:t>) </a:t>
            </a:r>
            <a:r>
              <a:rPr lang="en-US" sz="4400" dirty="0" err="1" smtClean="0"/>
              <a:t>pemerintah</a:t>
            </a:r>
            <a:r>
              <a:rPr lang="en-US" sz="4400" dirty="0" smtClean="0"/>
              <a:t> </a:t>
            </a:r>
            <a:r>
              <a:rPr lang="en-US" sz="4400" dirty="0" err="1" smtClean="0"/>
              <a:t>maupun</a:t>
            </a:r>
            <a:r>
              <a:rPr lang="en-US" sz="4400" dirty="0" smtClean="0"/>
              <a:t> </a:t>
            </a:r>
            <a:r>
              <a:rPr lang="en-US" sz="4400" dirty="0" err="1" smtClean="0"/>
              <a:t>swasta</a:t>
            </a:r>
            <a:r>
              <a:rPr lang="en-US" sz="4400" dirty="0" smtClean="0"/>
              <a:t> yang </a:t>
            </a:r>
            <a:r>
              <a:rPr lang="en-US" sz="4400" dirty="0" err="1" smtClean="0"/>
              <a:t>diarahkan</a:t>
            </a:r>
            <a:r>
              <a:rPr lang="en-US" sz="4400" dirty="0" smtClean="0"/>
              <a:t> </a:t>
            </a:r>
            <a:r>
              <a:rPr lang="en-US" sz="4400" dirty="0" err="1" smtClean="0"/>
              <a:t>untuk</a:t>
            </a:r>
            <a:r>
              <a:rPr lang="en-US" sz="4400" dirty="0" smtClean="0"/>
              <a:t> </a:t>
            </a:r>
            <a:r>
              <a:rPr lang="en-US" sz="4400" dirty="0" err="1" smtClean="0"/>
              <a:t>mencapai</a:t>
            </a:r>
            <a:r>
              <a:rPr lang="en-US" sz="4400" dirty="0" smtClean="0"/>
              <a:t> </a:t>
            </a:r>
            <a:r>
              <a:rPr lang="en-US" sz="4400" dirty="0" err="1" smtClean="0"/>
              <a:t>tujuan-tujuan</a:t>
            </a:r>
            <a:r>
              <a:rPr lang="en-US" sz="4400" dirty="0" smtClean="0"/>
              <a:t> yang </a:t>
            </a:r>
            <a:r>
              <a:rPr lang="en-US" sz="4400" dirty="0" err="1" smtClean="0"/>
              <a:t>telah</a:t>
            </a:r>
            <a:r>
              <a:rPr lang="en-US" sz="4400" dirty="0" smtClean="0"/>
              <a:t> </a:t>
            </a:r>
            <a:r>
              <a:rPr lang="en-US" sz="4400" dirty="0" err="1" smtClean="0"/>
              <a:t>ditetapkan</a:t>
            </a:r>
            <a:r>
              <a:rPr lang="en-US" sz="4400" dirty="0" smtClean="0"/>
              <a:t> </a:t>
            </a:r>
            <a:r>
              <a:rPr lang="en-US" sz="4400" dirty="0" err="1" smtClean="0"/>
              <a:t>dalam</a:t>
            </a:r>
            <a:r>
              <a:rPr lang="en-US" sz="4400" dirty="0" smtClean="0"/>
              <a:t> </a:t>
            </a:r>
            <a:r>
              <a:rPr lang="en-US" sz="4400" dirty="0" err="1" smtClean="0"/>
              <a:t>keputusan</a:t>
            </a:r>
            <a:r>
              <a:rPr lang="en-US" sz="4400" dirty="0" smtClean="0"/>
              <a:t> </a:t>
            </a:r>
            <a:r>
              <a:rPr lang="en-US" sz="4400" dirty="0" err="1" smtClean="0"/>
              <a:t>kebijakan-kebijakan</a:t>
            </a:r>
            <a:r>
              <a:rPr lang="en-US" sz="4400" dirty="0" smtClean="0"/>
              <a:t> </a:t>
            </a:r>
            <a:r>
              <a:rPr lang="en-US" sz="4400" dirty="0" err="1" smtClean="0"/>
              <a:t>sebelumnya</a:t>
            </a:r>
            <a:r>
              <a:rPr lang="en-US" sz="4400" dirty="0" smtClean="0"/>
              <a:t>.</a:t>
            </a:r>
          </a:p>
          <a:p>
            <a:r>
              <a:rPr lang="en-US" sz="4400" dirty="0" smtClean="0"/>
              <a:t> </a:t>
            </a:r>
            <a:r>
              <a:rPr lang="en-US" sz="4400" dirty="0"/>
              <a:t>Van Meter </a:t>
            </a:r>
            <a:r>
              <a:rPr lang="en-US" sz="4400" dirty="0" err="1" smtClean="0"/>
              <a:t>dan</a:t>
            </a:r>
            <a:r>
              <a:rPr lang="en-US" sz="4400" dirty="0" smtClean="0"/>
              <a:t> Van </a:t>
            </a:r>
            <a:r>
              <a:rPr lang="en-US" sz="4400" dirty="0"/>
              <a:t>Horn </a:t>
            </a:r>
            <a:r>
              <a:rPr lang="en-US" sz="4400" dirty="0" err="1" smtClean="0"/>
              <a:t>menggolongkan</a:t>
            </a:r>
            <a:r>
              <a:rPr lang="en-US" sz="4400" dirty="0" smtClean="0"/>
              <a:t> </a:t>
            </a:r>
            <a:r>
              <a:rPr lang="en-US" sz="4400" dirty="0" err="1" smtClean="0"/>
              <a:t>kebijakan</a:t>
            </a:r>
            <a:r>
              <a:rPr lang="en-US" sz="4400" dirty="0" smtClean="0"/>
              <a:t> menurut2 </a:t>
            </a:r>
            <a:r>
              <a:rPr lang="en-US" sz="4400" dirty="0" err="1" smtClean="0"/>
              <a:t>karakteristik</a:t>
            </a:r>
            <a:r>
              <a:rPr lang="en-US" sz="4400" dirty="0" smtClean="0"/>
              <a:t> yang  </a:t>
            </a:r>
            <a:r>
              <a:rPr lang="en-US" sz="4400" dirty="0" err="1"/>
              <a:t>berbeda</a:t>
            </a:r>
            <a:r>
              <a:rPr lang="en-US" sz="4400" dirty="0" smtClean="0"/>
              <a:t>:</a:t>
            </a:r>
          </a:p>
          <a:p>
            <a:r>
              <a:rPr lang="en-US" sz="4400" dirty="0" smtClean="0"/>
              <a:t> </a:t>
            </a:r>
            <a:r>
              <a:rPr lang="en-US" sz="4400" dirty="0" err="1" smtClean="0"/>
              <a:t>Jumlah</a:t>
            </a:r>
            <a:r>
              <a:rPr lang="en-US" sz="4400" dirty="0" smtClean="0"/>
              <a:t> </a:t>
            </a:r>
            <a:r>
              <a:rPr lang="en-US" sz="4400" dirty="0" err="1" smtClean="0"/>
              <a:t>perubahan</a:t>
            </a:r>
            <a:r>
              <a:rPr lang="en-US" sz="4400" dirty="0" smtClean="0"/>
              <a:t> yang </a:t>
            </a:r>
            <a:r>
              <a:rPr lang="en-US" sz="4400" dirty="0" err="1"/>
              <a:t>terjadi</a:t>
            </a:r>
            <a:r>
              <a:rPr lang="en-US" sz="4400" dirty="0"/>
              <a:t>. </a:t>
            </a:r>
            <a:r>
              <a:rPr lang="en-US" sz="4400" dirty="0" err="1" smtClean="0"/>
              <a:t>Implementasi</a:t>
            </a:r>
            <a:r>
              <a:rPr lang="en-US" sz="4400" dirty="0" smtClean="0"/>
              <a:t> </a:t>
            </a:r>
            <a:r>
              <a:rPr lang="en-US" sz="4400" dirty="0" err="1" smtClean="0"/>
              <a:t>akan</a:t>
            </a:r>
            <a:r>
              <a:rPr lang="en-US" sz="4400" dirty="0" smtClean="0"/>
              <a:t> </a:t>
            </a:r>
            <a:r>
              <a:rPr lang="en-US" sz="4400" dirty="0" err="1" smtClean="0"/>
              <a:t>dipengaruhi</a:t>
            </a:r>
            <a:r>
              <a:rPr lang="en-US" sz="4400" dirty="0" smtClean="0"/>
              <a:t> </a:t>
            </a:r>
            <a:r>
              <a:rPr lang="en-US" sz="4400" dirty="0" err="1" smtClean="0"/>
              <a:t>oleh</a:t>
            </a:r>
            <a:r>
              <a:rPr lang="en-US" sz="4400" dirty="0" smtClean="0"/>
              <a:t> </a:t>
            </a:r>
            <a:r>
              <a:rPr lang="en-US" sz="4400" dirty="0" err="1" smtClean="0"/>
              <a:t>sejauh</a:t>
            </a:r>
            <a:r>
              <a:rPr lang="en-US" sz="4400" dirty="0" smtClean="0"/>
              <a:t> </a:t>
            </a:r>
            <a:r>
              <a:rPr lang="en-US" sz="4400" dirty="0" err="1" smtClean="0"/>
              <a:t>mana</a:t>
            </a:r>
            <a:r>
              <a:rPr lang="en-US" sz="4400" dirty="0" smtClean="0"/>
              <a:t> </a:t>
            </a:r>
            <a:r>
              <a:rPr lang="en-US" sz="4400" dirty="0" err="1" smtClean="0"/>
              <a:t>kebijakan</a:t>
            </a:r>
            <a:r>
              <a:rPr lang="en-US" sz="4400" dirty="0" smtClean="0"/>
              <a:t> </a:t>
            </a:r>
            <a:r>
              <a:rPr lang="en-US" sz="4400" dirty="0" err="1" smtClean="0"/>
              <a:t>menyimpang</a:t>
            </a:r>
            <a:r>
              <a:rPr lang="en-US" sz="4400" dirty="0" smtClean="0"/>
              <a:t> </a:t>
            </a:r>
            <a:r>
              <a:rPr lang="en-US" sz="4400" dirty="0" err="1" smtClean="0"/>
              <a:t>dari</a:t>
            </a:r>
            <a:r>
              <a:rPr lang="en-US" sz="4400" dirty="0" smtClean="0"/>
              <a:t> </a:t>
            </a:r>
            <a:r>
              <a:rPr lang="en-US" sz="4400" dirty="0" err="1" smtClean="0"/>
              <a:t>kebijakan-kebijakan</a:t>
            </a:r>
            <a:r>
              <a:rPr lang="en-US" sz="4400" dirty="0" smtClean="0"/>
              <a:t> </a:t>
            </a:r>
            <a:r>
              <a:rPr lang="en-US" sz="4400" dirty="0" err="1" smtClean="0"/>
              <a:t>sebelumnya</a:t>
            </a:r>
            <a:r>
              <a:rPr lang="en-US" sz="4400" dirty="0"/>
              <a:t>. </a:t>
            </a:r>
            <a:endParaRPr lang="en-US" sz="4400" dirty="0" smtClean="0"/>
          </a:p>
          <a:p>
            <a:r>
              <a:rPr lang="en-US" sz="4400" dirty="0" err="1" smtClean="0"/>
              <a:t>Sejauh</a:t>
            </a:r>
            <a:r>
              <a:rPr lang="en-US" sz="4400" dirty="0" smtClean="0"/>
              <a:t> </a:t>
            </a:r>
            <a:r>
              <a:rPr lang="en-US" sz="4400" dirty="0" err="1" smtClean="0"/>
              <a:t>mana</a:t>
            </a:r>
            <a:r>
              <a:rPr lang="en-US" sz="4400" dirty="0" smtClean="0"/>
              <a:t> </a:t>
            </a:r>
            <a:r>
              <a:rPr lang="en-US" sz="4400" dirty="0" err="1" smtClean="0"/>
              <a:t>konsensus</a:t>
            </a:r>
            <a:r>
              <a:rPr lang="en-US" sz="4400" dirty="0" smtClean="0"/>
              <a:t> </a:t>
            </a:r>
            <a:r>
              <a:rPr lang="en-US" sz="4400" dirty="0" err="1" smtClean="0"/>
              <a:t>menyangkut</a:t>
            </a:r>
            <a:r>
              <a:rPr lang="en-US" sz="4400" dirty="0" smtClean="0"/>
              <a:t> </a:t>
            </a:r>
            <a:r>
              <a:rPr lang="en-US" sz="4400" dirty="0" err="1" smtClean="0"/>
              <a:t>tujuan</a:t>
            </a:r>
            <a:r>
              <a:rPr lang="en-US" sz="4400" dirty="0" smtClean="0"/>
              <a:t> </a:t>
            </a:r>
            <a:r>
              <a:rPr lang="en-US" sz="4400" dirty="0" err="1" smtClean="0"/>
              <a:t>antara</a:t>
            </a:r>
            <a:r>
              <a:rPr lang="en-US" sz="4400" dirty="0" smtClean="0"/>
              <a:t> </a:t>
            </a:r>
            <a:r>
              <a:rPr lang="en-US" sz="4400" dirty="0" err="1" smtClean="0"/>
              <a:t>pemeran</a:t>
            </a:r>
            <a:r>
              <a:rPr lang="en-US" sz="4400" dirty="0" smtClean="0"/>
              <a:t> </a:t>
            </a:r>
            <a:r>
              <a:rPr lang="en-US" sz="4400" dirty="0" err="1" smtClean="0"/>
              <a:t>serta</a:t>
            </a:r>
            <a:r>
              <a:rPr lang="en-US" sz="4400" dirty="0" smtClean="0"/>
              <a:t> </a:t>
            </a:r>
            <a:r>
              <a:rPr lang="en-US" sz="4400" dirty="0" err="1" smtClean="0"/>
              <a:t>dalam</a:t>
            </a:r>
            <a:r>
              <a:rPr lang="en-US" sz="4400" dirty="0" smtClean="0"/>
              <a:t> proses </a:t>
            </a:r>
            <a:r>
              <a:rPr lang="en-US" sz="4400" dirty="0" err="1" smtClean="0"/>
              <a:t>implementasi</a:t>
            </a:r>
            <a:r>
              <a:rPr lang="en-US" sz="4400" dirty="0" smtClean="0"/>
              <a:t> </a:t>
            </a:r>
            <a:r>
              <a:rPr lang="en-US" sz="4400" dirty="0" err="1" smtClean="0"/>
              <a:t>berlangsung</a:t>
            </a:r>
            <a:r>
              <a:rPr lang="en-US" sz="44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4187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/>
              <a:t>Model </a:t>
            </a:r>
            <a:r>
              <a:rPr lang="en-US" sz="4000" b="1" dirty="0"/>
              <a:t>Proses </a:t>
            </a:r>
            <a:r>
              <a:rPr lang="en-US" sz="4000" b="1" dirty="0" err="1"/>
              <a:t>Implementasi</a:t>
            </a:r>
            <a:r>
              <a:rPr lang="en-US" sz="4000" b="1" dirty="0"/>
              <a:t> Kebijakan</a:t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48307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b="1" dirty="0" smtClean="0"/>
              <a:t>model </a:t>
            </a:r>
            <a:r>
              <a:rPr lang="en-US" b="1" dirty="0" err="1" smtClean="0"/>
              <a:t>oleh</a:t>
            </a:r>
            <a:r>
              <a:rPr lang="en-US" b="1" dirty="0" smtClean="0"/>
              <a:t> Van </a:t>
            </a:r>
            <a:r>
              <a:rPr lang="en-US" b="1" dirty="0"/>
              <a:t>Meter </a:t>
            </a:r>
            <a:r>
              <a:rPr lang="en-US" b="1" dirty="0" err="1" smtClean="0"/>
              <a:t>dan</a:t>
            </a:r>
            <a:r>
              <a:rPr lang="en-US" b="1" dirty="0" smtClean="0"/>
              <a:t> Van </a:t>
            </a:r>
            <a:r>
              <a:rPr lang="en-US" b="1" dirty="0"/>
              <a:t>Horn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Ukuran-ukuran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Sumber-sumber </a:t>
            </a:r>
            <a:r>
              <a:rPr lang="en-US" dirty="0" err="1" smtClean="0"/>
              <a:t>kebijakan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Komunikasi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kegiatan-kegiatan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Karakteristik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Kondisi-kondisi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/>
              <a:t>, sosial, </a:t>
            </a:r>
            <a:r>
              <a:rPr lang="en-US" dirty="0" err="1" smtClean="0"/>
              <a:t>dan</a:t>
            </a:r>
            <a:r>
              <a:rPr lang="en-US" dirty="0" smtClean="0"/>
              <a:t> politik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.Kecenderungan </a:t>
            </a:r>
            <a:r>
              <a:rPr lang="en-US" dirty="0" err="1" smtClean="0"/>
              <a:t>pelaksana</a:t>
            </a:r>
            <a:r>
              <a:rPr lang="en-US" dirty="0" smtClean="0"/>
              <a:t> (</a:t>
            </a:r>
            <a:r>
              <a:rPr lang="en-US" dirty="0" err="1" smtClean="0"/>
              <a:t>implementors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537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b="1" dirty="0" smtClean="0"/>
              <a:t>model </a:t>
            </a:r>
            <a:r>
              <a:rPr lang="en-US" b="1" dirty="0"/>
              <a:t>yang </a:t>
            </a:r>
            <a:r>
              <a:rPr lang="en-US" b="1" dirty="0" err="1"/>
              <a:t>ditawarkan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Van Meter </a:t>
            </a:r>
            <a:r>
              <a:rPr lang="en-US" b="1" dirty="0" err="1"/>
              <a:t>dan</a:t>
            </a:r>
            <a:r>
              <a:rPr lang="en-US" b="1" dirty="0"/>
              <a:t> Van Horn: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Ukuran-ukuradasadatujuan-tujuakebijakan</a:t>
            </a:r>
            <a:endParaRPr lang="en-US" dirty="0" smtClean="0"/>
          </a:p>
          <a:p>
            <a:r>
              <a:rPr lang="en-US" dirty="0" smtClean="0"/>
              <a:t>Bidang program </a:t>
            </a:r>
            <a:r>
              <a:rPr lang="en-US" dirty="0"/>
              <a:t>yang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/>
              <a:t>kompleks</a:t>
            </a:r>
            <a:r>
              <a:rPr lang="en-US" dirty="0"/>
              <a:t> </a:t>
            </a:r>
          </a:p>
          <a:p>
            <a:r>
              <a:rPr lang="en-US" dirty="0" err="1" smtClean="0"/>
              <a:t>Kekaburan-kekaburan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kontradiksi-kontradiksi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ukuran-ukuran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smtClean="0"/>
              <a:t>Sumber-sumber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/>
              <a:t>▫ Dana/incentive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smtClean="0"/>
              <a:t>Komunikasi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3738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Karakteristik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endParaRPr lang="en-US" dirty="0"/>
          </a:p>
          <a:p>
            <a:r>
              <a:rPr lang="en-US" dirty="0" smtClean="0"/>
              <a:t> Kompetensidanukuranstafsuatubadan </a:t>
            </a:r>
          </a:p>
          <a:p>
            <a:r>
              <a:rPr lang="en-US" dirty="0" smtClean="0"/>
              <a:t>Tingkat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hierarkhis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keputusan-keputusan</a:t>
            </a:r>
            <a:r>
              <a:rPr lang="en-US" dirty="0" smtClean="0"/>
              <a:t> sub unit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proses-proses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</a:p>
          <a:p>
            <a:r>
              <a:rPr lang="en-US" dirty="0" smtClean="0"/>
              <a:t> Sumber-sumber politik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(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 err="1" smtClean="0"/>
              <a:t>Vitalitas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 </a:t>
            </a:r>
          </a:p>
          <a:p>
            <a:r>
              <a:rPr lang="en-US" dirty="0" smtClean="0"/>
              <a:t>Tingkat komunikasi-komunikasi “</a:t>
            </a:r>
            <a:r>
              <a:rPr lang="en-US" dirty="0" err="1"/>
              <a:t>terbuka</a:t>
            </a:r>
            <a:r>
              <a:rPr lang="en-US" dirty="0"/>
              <a:t>”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Kaitan</a:t>
            </a:r>
            <a:r>
              <a:rPr lang="en-US" dirty="0" smtClean="0"/>
              <a:t> formal </a:t>
            </a:r>
            <a:r>
              <a:rPr lang="en-US" dirty="0" err="1" smtClean="0"/>
              <a:t>dan</a:t>
            </a:r>
            <a:r>
              <a:rPr lang="en-US" dirty="0" smtClean="0"/>
              <a:t> informal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badan“pembuat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/>
              <a:t>” </a:t>
            </a:r>
            <a:r>
              <a:rPr lang="en-US" dirty="0" err="1" smtClean="0"/>
              <a:t>atau“pelasana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4535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2400" dirty="0" err="1" smtClean="0"/>
              <a:t>Kondisi-kondisiekonomi</a:t>
            </a:r>
            <a:r>
              <a:rPr lang="en-US" sz="2400" dirty="0"/>
              <a:t>, sosial, </a:t>
            </a:r>
            <a:r>
              <a:rPr lang="en-US" sz="2400" dirty="0" err="1" smtClean="0"/>
              <a:t>dan</a:t>
            </a:r>
            <a:r>
              <a:rPr lang="en-US" sz="2400" dirty="0" smtClean="0"/>
              <a:t> politik</a:t>
            </a:r>
          </a:p>
          <a:p>
            <a:r>
              <a:rPr lang="en-US" sz="2400" dirty="0" err="1" smtClean="0"/>
              <a:t>Apakah</a:t>
            </a:r>
            <a:r>
              <a:rPr lang="en-US" sz="2400" dirty="0" smtClean="0"/>
              <a:t> sumber-2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yurisdiksi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</a:t>
            </a:r>
            <a:r>
              <a:rPr lang="en-US" sz="2400" dirty="0" smtClean="0"/>
              <a:t> </a:t>
            </a:r>
            <a:r>
              <a:rPr lang="en-US" sz="2400" dirty="0" err="1" smtClean="0"/>
              <a:t>cukup</a:t>
            </a:r>
            <a:r>
              <a:rPr lang="en-US" sz="2400" dirty="0" smtClean="0"/>
              <a:t> </a:t>
            </a:r>
            <a:r>
              <a:rPr lang="en-US" sz="2400" dirty="0" err="1" smtClean="0"/>
              <a:t>mendukung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yang  </a:t>
            </a:r>
            <a:r>
              <a:rPr lang="en-US" sz="2400" dirty="0" err="1" smtClean="0"/>
              <a:t>berhasil</a:t>
            </a:r>
            <a:r>
              <a:rPr lang="en-US" sz="2400" dirty="0" smtClean="0"/>
              <a:t>?</a:t>
            </a:r>
          </a:p>
          <a:p>
            <a:r>
              <a:rPr lang="en-US" sz="2400" dirty="0" err="1" smtClean="0"/>
              <a:t>Sejauhmana</a:t>
            </a:r>
            <a:r>
              <a:rPr lang="en-US" sz="2400" dirty="0" smtClean="0"/>
              <a:t> / </a:t>
            </a:r>
            <a:r>
              <a:rPr lang="en-US" sz="2400" dirty="0" err="1" smtClean="0"/>
              <a:t>bagaimana</a:t>
            </a:r>
            <a:r>
              <a:rPr lang="en-US" sz="2400" dirty="0" smtClean="0"/>
              <a:t> kondisi-2ekonomi </a:t>
            </a:r>
            <a:r>
              <a:rPr lang="en-US" sz="2400" dirty="0" err="1" smtClean="0"/>
              <a:t>dan</a:t>
            </a:r>
            <a:r>
              <a:rPr lang="en-US" sz="2400" dirty="0" smtClean="0"/>
              <a:t> sosial yang </a:t>
            </a:r>
            <a:r>
              <a:rPr lang="en-US" sz="2400" dirty="0" err="1"/>
              <a:t>berlaku</a:t>
            </a:r>
            <a:r>
              <a:rPr lang="en-US" sz="2400" dirty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dipengaruhi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ybs</a:t>
            </a:r>
            <a:r>
              <a:rPr lang="en-US" sz="2400" dirty="0" smtClean="0"/>
              <a:t> ? </a:t>
            </a:r>
            <a:endParaRPr lang="en-US" sz="2400" dirty="0"/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 smtClean="0"/>
              <a:t>pendapat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/>
              <a:t>, </a:t>
            </a:r>
            <a:r>
              <a:rPr lang="en-US" sz="2400" dirty="0" err="1" smtClean="0"/>
              <a:t>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pentingnya</a:t>
            </a:r>
            <a:r>
              <a:rPr lang="en-US" sz="2400" dirty="0" smtClean="0"/>
              <a:t> </a:t>
            </a:r>
            <a:r>
              <a:rPr lang="en-US" sz="2400" dirty="0" err="1" smtClean="0"/>
              <a:t>isu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yang </a:t>
            </a:r>
            <a:r>
              <a:rPr lang="en-US" sz="2400" dirty="0" err="1"/>
              <a:t>berhubungan</a:t>
            </a:r>
            <a:r>
              <a:rPr lang="en-US" sz="2400" dirty="0"/>
              <a:t>? 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elit-2 </a:t>
            </a:r>
            <a:r>
              <a:rPr lang="en-US" sz="2400" dirty="0" err="1" smtClean="0"/>
              <a:t>mendukung</a:t>
            </a:r>
            <a:r>
              <a:rPr lang="en-US" sz="2400" dirty="0"/>
              <a:t>/</a:t>
            </a:r>
            <a:r>
              <a:rPr lang="en-US" sz="2400" dirty="0" smtClean="0"/>
              <a:t> </a:t>
            </a:r>
            <a:r>
              <a:rPr lang="en-US" sz="2400" dirty="0" err="1" smtClean="0"/>
              <a:t>mnentang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</a:t>
            </a:r>
            <a:r>
              <a:rPr lang="en-US" sz="2400" dirty="0" err="1" smtClean="0"/>
              <a:t>kbijakan</a:t>
            </a:r>
            <a:r>
              <a:rPr lang="en-US" sz="2400" dirty="0" smtClean="0"/>
              <a:t>?</a:t>
            </a:r>
          </a:p>
          <a:p>
            <a:r>
              <a:rPr lang="en-US" sz="2400" dirty="0" err="1" smtClean="0"/>
              <a:t>Apakah</a:t>
            </a:r>
            <a:r>
              <a:rPr lang="en-US" sz="2400" dirty="0" smtClean="0"/>
              <a:t> sifat-2pengikut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yurisdiksi</a:t>
            </a:r>
            <a:r>
              <a:rPr lang="en-US" sz="2400" dirty="0" smtClean="0"/>
              <a:t> /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</a:t>
            </a:r>
            <a:r>
              <a:rPr lang="en-US" sz="2400" dirty="0"/>
              <a:t>;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oposisi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dukungan</a:t>
            </a:r>
            <a:r>
              <a:rPr lang="en-US" sz="2400" dirty="0" smtClean="0"/>
              <a:t> </a:t>
            </a:r>
            <a:r>
              <a:rPr lang="en-US" sz="2400" dirty="0" err="1" smtClean="0"/>
              <a:t>pengikut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/>
              <a:t>? 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Sejauh</a:t>
            </a:r>
            <a:r>
              <a:rPr lang="en-US" sz="2400" dirty="0" smtClean="0"/>
              <a:t> </a:t>
            </a:r>
            <a:r>
              <a:rPr lang="en-US" sz="2400" dirty="0" err="1" smtClean="0"/>
              <a:t>mana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kelompok-kelompok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kepentingan</a:t>
            </a:r>
            <a:r>
              <a:rPr lang="en-US" sz="2400" dirty="0" smtClean="0"/>
              <a:t> </a:t>
            </a:r>
            <a:r>
              <a:rPr lang="en-US" sz="2400" dirty="0" err="1" smtClean="0"/>
              <a:t>swasta</a:t>
            </a:r>
            <a:r>
              <a:rPr lang="en-US" sz="2400" dirty="0" smtClean="0"/>
              <a:t> </a:t>
            </a:r>
            <a:r>
              <a:rPr lang="en-US" sz="2400" dirty="0" err="1" smtClean="0"/>
              <a:t>dimobilisasi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mendukung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menentang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?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6. </a:t>
            </a:r>
            <a:r>
              <a:rPr lang="en-US" sz="2400" dirty="0" smtClean="0"/>
              <a:t> </a:t>
            </a:r>
            <a:r>
              <a:rPr lang="en-US" sz="2400" dirty="0" err="1" smtClean="0"/>
              <a:t>Kecenderunganpelaksana</a:t>
            </a:r>
            <a:r>
              <a:rPr lang="en-US" sz="2400" dirty="0" smtClean="0"/>
              <a:t>(</a:t>
            </a:r>
            <a:r>
              <a:rPr lang="en-US" sz="2400" dirty="0" err="1" smtClean="0"/>
              <a:t>implementors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99650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2.  Model </a:t>
            </a:r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rasional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komprehensif</a:t>
            </a:r>
            <a:endParaRPr lang="en-US" sz="33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       Lima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elemen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model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Pembuat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dihadapkan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 Tujuan-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sasaran-sasaran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mengarahkan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pembuat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dijelaskan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disusun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arti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pentingnya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alternatif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mengatasi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diselidiki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Konsekuensi-konsekuensi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biaya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keuntungan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timbul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pemilihan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alternatif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sendiri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alternatif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konsekuensi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menyertainya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dibandingkan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alternatif-alternatif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lain.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92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Kognisi</a:t>
            </a:r>
            <a:r>
              <a:rPr lang="en-US" dirty="0"/>
              <a:t>/ </a:t>
            </a:r>
            <a:r>
              <a:rPr lang="en-US" dirty="0" err="1"/>
              <a:t>pemahaman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(</a:t>
            </a:r>
            <a:r>
              <a:rPr lang="en-US" dirty="0" err="1" smtClean="0"/>
              <a:t>penerimaan</a:t>
            </a:r>
            <a:r>
              <a:rPr lang="en-US" dirty="0"/>
              <a:t>, </a:t>
            </a:r>
            <a:r>
              <a:rPr lang="en-US" dirty="0" err="1"/>
              <a:t>netralitas</a:t>
            </a:r>
            <a:r>
              <a:rPr lang="en-US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penolakan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3. </a:t>
            </a:r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1459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err="1" smtClean="0"/>
              <a:t>Faktor-faktor</a:t>
            </a:r>
            <a:r>
              <a:rPr lang="en-US" sz="3600" b="1" dirty="0" smtClean="0"/>
              <a:t> </a:t>
            </a:r>
            <a:r>
              <a:rPr lang="en-US" sz="3600" b="1" dirty="0"/>
              <a:t>yang </a:t>
            </a:r>
            <a:r>
              <a:rPr lang="en-US" sz="3600" b="1" dirty="0" err="1"/>
              <a:t>berpengaruh</a:t>
            </a:r>
            <a:r>
              <a:rPr lang="en-US" sz="3600" b="1" dirty="0"/>
              <a:t> </a:t>
            </a:r>
            <a:r>
              <a:rPr lang="en-US" sz="3600" b="1" dirty="0" err="1"/>
              <a:t>pada</a:t>
            </a:r>
            <a:r>
              <a:rPr lang="en-US" sz="3600" b="1" dirty="0"/>
              <a:t> </a:t>
            </a:r>
            <a:r>
              <a:rPr lang="en-US" sz="3600" b="1" dirty="0" err="1"/>
              <a:t>implementasi</a:t>
            </a:r>
            <a:r>
              <a:rPr lang="en-US" sz="3600" b="1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Masalah </a:t>
            </a:r>
            <a:r>
              <a:rPr lang="en-US" dirty="0" err="1" smtClean="0"/>
              <a:t>kapasitas</a:t>
            </a:r>
            <a:r>
              <a:rPr lang="en-US" dirty="0" smtClean="0"/>
              <a:t> 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:</a:t>
            </a:r>
          </a:p>
          <a:p>
            <a:r>
              <a:rPr lang="en-US" dirty="0" smtClean="0"/>
              <a:t>  Sumber-sumber </a:t>
            </a:r>
            <a:r>
              <a:rPr lang="en-US" dirty="0" err="1" smtClean="0"/>
              <a:t>kebijakan</a:t>
            </a:r>
            <a:endParaRPr lang="en-US" dirty="0" smtClean="0"/>
          </a:p>
          <a:p>
            <a:r>
              <a:rPr lang="en-US" dirty="0" smtClean="0"/>
              <a:t> Komunikasi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</a:p>
          <a:p>
            <a:r>
              <a:rPr lang="en-US" dirty="0" smtClean="0"/>
              <a:t> Karakteristik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sosial </a:t>
            </a:r>
            <a:r>
              <a:rPr lang="en-US" dirty="0" err="1" smtClean="0"/>
              <a:t>dan</a:t>
            </a:r>
            <a:r>
              <a:rPr lang="en-US" dirty="0" smtClean="0"/>
              <a:t> politik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 smtClean="0"/>
              <a:t>Konflik-konflik</a:t>
            </a:r>
            <a:r>
              <a:rPr lang="en-US" dirty="0" smtClean="0"/>
              <a:t> kecenderungan</a:t>
            </a:r>
          </a:p>
          <a:p>
            <a:r>
              <a:rPr lang="en-US" dirty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kecenderungan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pejabar-pejabat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/>
              <a:t>/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ipejabat-pejabat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6681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cs typeface="Arial" pitchFamily="34" charset="0"/>
              </a:rPr>
              <a:t>Model </a:t>
            </a:r>
            <a:r>
              <a:rPr lang="en-US" sz="2800" b="1" dirty="0" err="1">
                <a:cs typeface="Arial" pitchFamily="34" charset="0"/>
              </a:rPr>
              <a:t>Implementasi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kebijakan</a:t>
            </a:r>
            <a:r>
              <a:rPr lang="en-US" sz="2800" b="1" dirty="0">
                <a:cs typeface="Arial" pitchFamily="34" charset="0"/>
              </a:rPr>
              <a:t> George Edwards </a:t>
            </a:r>
            <a:r>
              <a:rPr lang="en-US" sz="2800" b="1" dirty="0" smtClean="0">
                <a:cs typeface="Arial" pitchFamily="34" charset="0"/>
              </a:rPr>
              <a:t>III</a:t>
            </a:r>
          </a:p>
          <a:p>
            <a:pPr marL="0" indent="0">
              <a:buNone/>
            </a:pPr>
            <a:r>
              <a:rPr lang="en-US" sz="2400" b="1" dirty="0" smtClean="0">
                <a:cs typeface="Arial" pitchFamily="34" charset="0"/>
              </a:rPr>
              <a:t>1</a:t>
            </a:r>
            <a:r>
              <a:rPr lang="en-US" sz="2400" b="1" dirty="0">
                <a:cs typeface="Arial" pitchFamily="34" charset="0"/>
              </a:rPr>
              <a:t>. Komunikasi</a:t>
            </a:r>
            <a:r>
              <a:rPr lang="en-US" sz="2400" b="1" dirty="0" smtClean="0"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a. </a:t>
            </a:r>
            <a:r>
              <a:rPr lang="en-US" sz="2400" dirty="0" err="1" smtClean="0">
                <a:cs typeface="Arial" pitchFamily="34" charset="0"/>
              </a:rPr>
              <a:t>transmisi</a:t>
            </a:r>
            <a:r>
              <a:rPr lang="en-US" sz="2400" dirty="0" smtClean="0">
                <a:cs typeface="Arial" pitchFamily="34" charset="0"/>
              </a:rPr>
              <a:t>   </a:t>
            </a:r>
            <a:r>
              <a:rPr lang="en-US" sz="2400" dirty="0">
                <a:cs typeface="Arial" pitchFamily="34" charset="0"/>
              </a:rPr>
              <a:t>b. </a:t>
            </a:r>
            <a:r>
              <a:rPr lang="en-US" sz="2400" dirty="0" err="1">
                <a:cs typeface="Arial" pitchFamily="34" charset="0"/>
              </a:rPr>
              <a:t>kejelasan</a:t>
            </a:r>
            <a:r>
              <a:rPr lang="en-US" sz="2400" dirty="0">
                <a:cs typeface="Arial" pitchFamily="34" charset="0"/>
              </a:rPr>
              <a:t>  </a:t>
            </a:r>
            <a:r>
              <a:rPr lang="en-US" sz="2400" dirty="0" smtClean="0">
                <a:cs typeface="Arial" pitchFamily="34" charset="0"/>
              </a:rPr>
              <a:t>   c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400" dirty="0" err="1">
                <a:cs typeface="Arial" pitchFamily="34" charset="0"/>
              </a:rPr>
              <a:t>konsistensi</a:t>
            </a:r>
            <a:r>
              <a:rPr lang="en-US" sz="2400" dirty="0">
                <a:cs typeface="Arial" pitchFamily="34" charset="0"/>
              </a:rPr>
              <a:t> </a:t>
            </a:r>
            <a:endParaRPr lang="en-US" sz="24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smtClean="0">
                <a:cs typeface="Arial" pitchFamily="34" charset="0"/>
              </a:rPr>
              <a:t>2</a:t>
            </a:r>
            <a:r>
              <a:rPr lang="en-US" sz="2400" b="1" dirty="0">
                <a:cs typeface="Arial" pitchFamily="34" charset="0"/>
              </a:rPr>
              <a:t>. Sumber-sumber </a:t>
            </a:r>
            <a:endParaRPr lang="en-US" sz="2400" b="1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. staf </a:t>
            </a:r>
            <a:r>
              <a:rPr lang="en-US" sz="2400" dirty="0" smtClean="0">
                <a:cs typeface="Arial" pitchFamily="34" charset="0"/>
              </a:rPr>
              <a:t> ;  b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400" dirty="0" err="1" smtClean="0">
                <a:cs typeface="Arial" pitchFamily="34" charset="0"/>
              </a:rPr>
              <a:t>informasi</a:t>
            </a:r>
            <a:r>
              <a:rPr lang="en-US" sz="2400" dirty="0" smtClean="0">
                <a:cs typeface="Arial" pitchFamily="34" charset="0"/>
              </a:rPr>
              <a:t>;  c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400" dirty="0" err="1">
                <a:cs typeface="Arial" pitchFamily="34" charset="0"/>
              </a:rPr>
              <a:t>wewenang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;   d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400" dirty="0" err="1" smtClean="0">
                <a:cs typeface="Arial" pitchFamily="34" charset="0"/>
              </a:rPr>
              <a:t>fasilitas</a:t>
            </a:r>
            <a:endParaRPr lang="en-US" sz="24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>
                <a:cs typeface="Arial" pitchFamily="34" charset="0"/>
              </a:rPr>
              <a:t>3. Kecenderungan: </a:t>
            </a:r>
            <a:endParaRPr lang="en-US" sz="2400" b="1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cs typeface="Arial" pitchFamily="34" charset="0"/>
              </a:rPr>
              <a:t>Adanya </a:t>
            </a:r>
            <a:r>
              <a:rPr lang="en-US" sz="2400" dirty="0" err="1" smtClean="0">
                <a:cs typeface="Arial" pitchFamily="34" charset="0"/>
              </a:rPr>
              <a:t>dukungan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atau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perbedaan</a:t>
            </a:r>
            <a:r>
              <a:rPr lang="en-US" sz="2400" dirty="0" smtClean="0">
                <a:cs typeface="Arial" pitchFamily="34" charset="0"/>
              </a:rPr>
              <a:t> dlm </a:t>
            </a:r>
            <a:r>
              <a:rPr lang="en-US" sz="2400" dirty="0" err="1" smtClean="0">
                <a:cs typeface="Arial" pitchFamily="34" charset="0"/>
              </a:rPr>
              <a:t>tingkah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laku</a:t>
            </a:r>
            <a:r>
              <a:rPr lang="en-US" sz="2400" dirty="0" smtClean="0">
                <a:cs typeface="Arial" pitchFamily="34" charset="0"/>
              </a:rPr>
              <a:t>/ </a:t>
            </a:r>
            <a:r>
              <a:rPr lang="en-US" sz="2400" dirty="0" err="1" smtClean="0">
                <a:cs typeface="Arial" pitchFamily="34" charset="0"/>
              </a:rPr>
              <a:t>perspektif</a:t>
            </a:r>
            <a:r>
              <a:rPr lang="en-US" sz="2400" dirty="0">
                <a:cs typeface="Arial" pitchFamily="34" charset="0"/>
              </a:rPr>
              <a:t>. </a:t>
            </a:r>
            <a:endParaRPr lang="en-US" sz="24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cs typeface="Arial" pitchFamily="34" charset="0"/>
              </a:rPr>
              <a:t>Kecenderungan </a:t>
            </a:r>
            <a:r>
              <a:rPr lang="en-US" sz="2400" dirty="0" err="1" smtClean="0">
                <a:cs typeface="Arial" pitchFamily="34" charset="0"/>
              </a:rPr>
              <a:t>badan-badan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pemerintah</a:t>
            </a:r>
            <a:r>
              <a:rPr lang="en-US" sz="2400" dirty="0" smtClean="0">
                <a:cs typeface="Arial" pitchFamily="34" charset="0"/>
              </a:rPr>
              <a:t>:</a:t>
            </a:r>
          </a:p>
          <a:p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Bersifat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homogen</a:t>
            </a:r>
            <a:endParaRPr lang="en-US" sz="2400" dirty="0" smtClean="0">
              <a:cs typeface="Arial" pitchFamily="34" charset="0"/>
            </a:endParaRPr>
          </a:p>
          <a:p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Berkembang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pandangan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parokial</a:t>
            </a:r>
            <a:r>
              <a:rPr lang="en-US" sz="2400" dirty="0" smtClean="0">
                <a:cs typeface="Arial" pitchFamily="34" charset="0"/>
              </a:rPr>
              <a:t> </a:t>
            </a:r>
          </a:p>
          <a:p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Pengangkatan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birokrat</a:t>
            </a:r>
            <a:r>
              <a:rPr lang="en-US" sz="2400" dirty="0" smtClean="0">
                <a:cs typeface="Arial" pitchFamily="34" charset="0"/>
              </a:rPr>
              <a:t> </a:t>
            </a:r>
          </a:p>
          <a:p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Beberapa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insentif</a:t>
            </a:r>
            <a:endParaRPr lang="en-US" sz="2400" dirty="0">
              <a:cs typeface="Arial" pitchFamily="34" charset="0"/>
            </a:endParaRPr>
          </a:p>
          <a:p>
            <a:endParaRPr lang="en-US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4673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9436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/>
              <a:t> </a:t>
            </a:r>
            <a:r>
              <a:rPr lang="en-US" sz="3400" b="1" dirty="0" err="1" smtClean="0"/>
              <a:t>Struktur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Birokrasi</a:t>
            </a:r>
            <a:r>
              <a:rPr lang="en-US" sz="3400" b="1" dirty="0" smtClean="0"/>
              <a:t> </a:t>
            </a:r>
          </a:p>
          <a:p>
            <a:pPr marL="0" indent="0">
              <a:buNone/>
            </a:pPr>
            <a:r>
              <a:rPr lang="en-US" sz="3400" dirty="0" smtClean="0"/>
              <a:t> </a:t>
            </a:r>
            <a:r>
              <a:rPr lang="en-US" sz="3400" dirty="0" err="1" smtClean="0"/>
              <a:t>Birokrasi</a:t>
            </a:r>
            <a:r>
              <a:rPr lang="en-US" sz="3400" dirty="0" smtClean="0"/>
              <a:t> </a:t>
            </a:r>
            <a:r>
              <a:rPr lang="en-US" sz="3400" dirty="0" err="1" smtClean="0"/>
              <a:t>merupakan</a:t>
            </a:r>
            <a:r>
              <a:rPr lang="en-US" sz="3400" dirty="0" smtClean="0"/>
              <a:t> </a:t>
            </a:r>
            <a:r>
              <a:rPr lang="en-US" sz="3400" dirty="0" err="1" smtClean="0"/>
              <a:t>salah</a:t>
            </a:r>
            <a:r>
              <a:rPr lang="en-US" sz="3400" dirty="0" smtClean="0"/>
              <a:t> </a:t>
            </a:r>
            <a:r>
              <a:rPr lang="en-US" sz="3400" dirty="0" err="1" smtClean="0"/>
              <a:t>satu</a:t>
            </a:r>
            <a:r>
              <a:rPr lang="en-US" sz="3400" dirty="0" smtClean="0"/>
              <a:t> </a:t>
            </a:r>
            <a:r>
              <a:rPr lang="en-US" sz="3400" dirty="0" err="1" smtClean="0"/>
              <a:t>badan</a:t>
            </a:r>
            <a:r>
              <a:rPr lang="en-US" sz="3400" dirty="0" smtClean="0"/>
              <a:t> yang </a:t>
            </a:r>
            <a:r>
              <a:rPr lang="en-US" sz="3400" dirty="0"/>
              <a:t>paling </a:t>
            </a:r>
            <a:r>
              <a:rPr lang="en-US" sz="3400" dirty="0" err="1" smtClean="0"/>
              <a:t>sering</a:t>
            </a:r>
            <a:r>
              <a:rPr lang="en-US" sz="3400" dirty="0" smtClean="0"/>
              <a:t> </a:t>
            </a:r>
            <a:r>
              <a:rPr lang="en-US" sz="3400" dirty="0" err="1" smtClean="0"/>
              <a:t>bahkan</a:t>
            </a:r>
            <a:r>
              <a:rPr lang="en-US" sz="3400" dirty="0" smtClean="0"/>
              <a:t> </a:t>
            </a:r>
            <a:r>
              <a:rPr lang="en-US" sz="3400" dirty="0" err="1" smtClean="0"/>
              <a:t>secara</a:t>
            </a:r>
            <a:r>
              <a:rPr lang="en-US" sz="3400" dirty="0" smtClean="0"/>
              <a:t> </a:t>
            </a:r>
            <a:r>
              <a:rPr lang="en-US" sz="3400" dirty="0" err="1" smtClean="0"/>
              <a:t>keseluruhan</a:t>
            </a:r>
            <a:r>
              <a:rPr lang="en-US" sz="3400" dirty="0" smtClean="0"/>
              <a:t> </a:t>
            </a:r>
            <a:r>
              <a:rPr lang="en-US" sz="3400" dirty="0" err="1" smtClean="0"/>
              <a:t>menjadi</a:t>
            </a:r>
            <a:r>
              <a:rPr lang="en-US" sz="3400" dirty="0" smtClean="0"/>
              <a:t> </a:t>
            </a:r>
            <a:r>
              <a:rPr lang="en-US" sz="3400" dirty="0" err="1" smtClean="0"/>
              <a:t>pelaksana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endParaRPr lang="en-US" sz="3400" dirty="0" smtClean="0"/>
          </a:p>
          <a:p>
            <a:pPr marL="0" indent="0">
              <a:buNone/>
            </a:pPr>
            <a:r>
              <a:rPr lang="en-US" sz="3400" dirty="0" err="1" smtClean="0"/>
              <a:t>Enam</a:t>
            </a:r>
            <a:r>
              <a:rPr lang="en-US" sz="3400" dirty="0" smtClean="0"/>
              <a:t> </a:t>
            </a:r>
            <a:r>
              <a:rPr lang="en-US" sz="3400" dirty="0" err="1" smtClean="0"/>
              <a:t>karakteristik</a:t>
            </a:r>
            <a:r>
              <a:rPr lang="en-US" sz="3400" dirty="0" smtClean="0"/>
              <a:t> </a:t>
            </a:r>
            <a:r>
              <a:rPr lang="en-US" sz="3400" dirty="0" err="1" smtClean="0"/>
              <a:t>birokrasi</a:t>
            </a:r>
            <a:r>
              <a:rPr lang="en-US" sz="3400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smtClean="0"/>
              <a:t> </a:t>
            </a:r>
            <a:r>
              <a:rPr lang="en-US" sz="3400" dirty="0" err="1" smtClean="0"/>
              <a:t>Birokrasi</a:t>
            </a:r>
            <a:r>
              <a:rPr lang="en-US" sz="3400" dirty="0" smtClean="0"/>
              <a:t> </a:t>
            </a:r>
            <a:r>
              <a:rPr lang="en-US" sz="3400" dirty="0" err="1" smtClean="0"/>
              <a:t>dimanapun</a:t>
            </a:r>
            <a:r>
              <a:rPr lang="en-US" sz="3400" dirty="0" smtClean="0"/>
              <a:t> </a:t>
            </a:r>
            <a:r>
              <a:rPr lang="en-US" sz="3400" dirty="0" err="1" smtClean="0"/>
              <a:t>berada</a:t>
            </a:r>
            <a:r>
              <a:rPr lang="en-US" sz="3400" dirty="0"/>
              <a:t>, </a:t>
            </a:r>
            <a:r>
              <a:rPr lang="en-US" sz="3400" dirty="0" err="1" smtClean="0"/>
              <a:t>dipilih</a:t>
            </a:r>
            <a:r>
              <a:rPr lang="en-US" sz="3400" dirty="0" smtClean="0"/>
              <a:t> </a:t>
            </a:r>
            <a:r>
              <a:rPr lang="en-US" sz="3400" dirty="0" err="1" smtClean="0"/>
              <a:t>sebagai</a:t>
            </a:r>
            <a:r>
              <a:rPr lang="en-US" sz="3400" dirty="0" smtClean="0"/>
              <a:t> </a:t>
            </a:r>
            <a:r>
              <a:rPr lang="en-US" sz="3400" dirty="0" err="1" smtClean="0"/>
              <a:t>instrumen</a:t>
            </a:r>
            <a:r>
              <a:rPr lang="en-US" sz="3400" dirty="0" smtClean="0"/>
              <a:t> sosial yang </a:t>
            </a:r>
            <a:r>
              <a:rPr lang="en-US" sz="3400" dirty="0" err="1" smtClean="0"/>
              <a:t>ditujukan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 </a:t>
            </a:r>
            <a:r>
              <a:rPr lang="en-US" sz="3400" dirty="0" err="1" smtClean="0"/>
              <a:t>masalah-masalah</a:t>
            </a:r>
            <a:r>
              <a:rPr lang="en-US" sz="3400" dirty="0" smtClean="0"/>
              <a:t> yang </a:t>
            </a:r>
            <a:r>
              <a:rPr lang="en-US" sz="3400" dirty="0" err="1" smtClean="0"/>
              <a:t>didefinisikan</a:t>
            </a:r>
            <a:r>
              <a:rPr lang="en-US" sz="3400" dirty="0" smtClean="0"/>
              <a:t> </a:t>
            </a:r>
            <a:r>
              <a:rPr lang="en-US" sz="3400" dirty="0" err="1" smtClean="0"/>
              <a:t>sebagai</a:t>
            </a:r>
            <a:r>
              <a:rPr lang="en-US" sz="3400" dirty="0" smtClean="0"/>
              <a:t> urusan </a:t>
            </a:r>
            <a:r>
              <a:rPr lang="en-US" sz="3400" dirty="0" err="1" smtClean="0"/>
              <a:t>publik</a:t>
            </a:r>
            <a:r>
              <a:rPr lang="en-US" sz="3400" dirty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 smtClean="0"/>
              <a:t>Birokrasi</a:t>
            </a:r>
            <a:r>
              <a:rPr lang="en-US" sz="3400" dirty="0" smtClean="0"/>
              <a:t> </a:t>
            </a:r>
            <a:r>
              <a:rPr lang="en-US" sz="3400" dirty="0" err="1" smtClean="0"/>
              <a:t>merupakan</a:t>
            </a:r>
            <a:r>
              <a:rPr lang="en-US" sz="3400" dirty="0" smtClean="0"/>
              <a:t> </a:t>
            </a:r>
            <a:r>
              <a:rPr lang="en-US" sz="3400" dirty="0" err="1" smtClean="0"/>
              <a:t>institusi</a:t>
            </a:r>
            <a:r>
              <a:rPr lang="en-US" sz="3400" dirty="0" smtClean="0"/>
              <a:t> yang </a:t>
            </a:r>
            <a:r>
              <a:rPr lang="en-US" sz="3400" dirty="0" err="1" smtClean="0"/>
              <a:t>dominan</a:t>
            </a:r>
            <a:r>
              <a:rPr lang="en-US" sz="3400" dirty="0" smtClean="0"/>
              <a:t> </a:t>
            </a:r>
            <a:r>
              <a:rPr lang="en-US" sz="3400" dirty="0" err="1" smtClean="0"/>
              <a:t>dalam</a:t>
            </a:r>
            <a:r>
              <a:rPr lang="en-US" sz="3400" dirty="0" smtClean="0"/>
              <a:t> </a:t>
            </a:r>
            <a:r>
              <a:rPr lang="en-US" sz="3400" dirty="0" err="1" smtClean="0"/>
              <a:t>pelaksanaan</a:t>
            </a:r>
            <a:r>
              <a:rPr lang="en-US" sz="3400" dirty="0" smtClean="0"/>
              <a:t> program </a:t>
            </a:r>
            <a:r>
              <a:rPr lang="en-US" sz="3400" dirty="0" err="1"/>
              <a:t>kebijakan</a:t>
            </a:r>
            <a:r>
              <a:rPr lang="en-US" sz="3400" dirty="0"/>
              <a:t>, yang </a:t>
            </a:r>
            <a:r>
              <a:rPr lang="en-US" sz="3400" dirty="0" err="1" smtClean="0"/>
              <a:t>tingkat</a:t>
            </a:r>
            <a:r>
              <a:rPr lang="en-US" sz="3400" dirty="0" smtClean="0"/>
              <a:t> </a:t>
            </a:r>
            <a:r>
              <a:rPr lang="en-US" sz="3400" dirty="0" err="1" smtClean="0"/>
              <a:t>kepentingannya</a:t>
            </a:r>
            <a:r>
              <a:rPr lang="en-US" sz="3400" dirty="0" smtClean="0"/>
              <a:t> </a:t>
            </a:r>
            <a:r>
              <a:rPr lang="en-US" sz="3400" dirty="0" err="1" smtClean="0"/>
              <a:t>berbeda-beda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masing-masing</a:t>
            </a:r>
            <a:r>
              <a:rPr lang="en-US" sz="3400" dirty="0" smtClean="0"/>
              <a:t> </a:t>
            </a:r>
            <a:r>
              <a:rPr lang="en-US" sz="3400" dirty="0" err="1" smtClean="0"/>
              <a:t>tahap</a:t>
            </a:r>
            <a:r>
              <a:rPr lang="en-US" sz="3400" dirty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 smtClean="0"/>
              <a:t>Birokrasi</a:t>
            </a:r>
            <a:r>
              <a:rPr lang="en-US" sz="3400" dirty="0" smtClean="0"/>
              <a:t> </a:t>
            </a:r>
            <a:r>
              <a:rPr lang="en-US" sz="3400" dirty="0" err="1" smtClean="0"/>
              <a:t>mempunyai</a:t>
            </a:r>
            <a:r>
              <a:rPr lang="en-US" sz="3400" dirty="0" smtClean="0"/>
              <a:t> </a:t>
            </a:r>
            <a:r>
              <a:rPr lang="en-US" sz="3400" dirty="0" err="1" smtClean="0"/>
              <a:t>sejumlah</a:t>
            </a:r>
            <a:r>
              <a:rPr lang="en-US" sz="3400" dirty="0" smtClean="0"/>
              <a:t> </a:t>
            </a:r>
            <a:r>
              <a:rPr lang="en-US" sz="3400" dirty="0" err="1" smtClean="0"/>
              <a:t>tujuan</a:t>
            </a:r>
            <a:r>
              <a:rPr lang="en-US" sz="3400" dirty="0" smtClean="0"/>
              <a:t> yang  </a:t>
            </a:r>
            <a:r>
              <a:rPr lang="en-US" sz="3400" dirty="0" err="1" smtClean="0"/>
              <a:t>berbeda</a:t>
            </a:r>
            <a:r>
              <a:rPr lang="en-US" sz="3400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smtClean="0"/>
              <a:t> Fungsi </a:t>
            </a:r>
            <a:r>
              <a:rPr lang="en-US" sz="3400" dirty="0" err="1" smtClean="0"/>
              <a:t>birokrasi</a:t>
            </a:r>
            <a:r>
              <a:rPr lang="en-US" sz="3400" dirty="0" smtClean="0"/>
              <a:t> </a:t>
            </a:r>
            <a:r>
              <a:rPr lang="en-US" sz="3400" dirty="0" err="1" smtClean="0"/>
              <a:t>berada</a:t>
            </a:r>
            <a:r>
              <a:rPr lang="en-US" sz="3400" dirty="0" smtClean="0"/>
              <a:t> </a:t>
            </a:r>
            <a:r>
              <a:rPr lang="en-US" sz="3400" dirty="0" err="1" smtClean="0"/>
              <a:t>dalam</a:t>
            </a:r>
            <a:r>
              <a:rPr lang="en-US" sz="3400" dirty="0" smtClean="0"/>
              <a:t> </a:t>
            </a:r>
            <a:r>
              <a:rPr lang="en-US" sz="3400" dirty="0" err="1" smtClean="0"/>
              <a:t>lingkungan</a:t>
            </a:r>
            <a:r>
              <a:rPr lang="en-US" sz="3400" dirty="0" smtClean="0"/>
              <a:t> yang </a:t>
            </a:r>
            <a:r>
              <a:rPr lang="en-US" sz="3400" dirty="0" err="1" smtClean="0"/>
              <a:t>luas</a:t>
            </a:r>
            <a:r>
              <a:rPr lang="en-US" sz="3400" dirty="0" smtClean="0"/>
              <a:t>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komplek</a:t>
            </a:r>
            <a:endParaRPr lang="en-US" sz="3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3400" dirty="0" smtClean="0"/>
              <a:t> </a:t>
            </a:r>
            <a:r>
              <a:rPr lang="en-US" sz="3400" dirty="0" err="1" smtClean="0"/>
              <a:t>Birokrasi</a:t>
            </a:r>
            <a:r>
              <a:rPr lang="en-US" sz="3400" dirty="0" smtClean="0"/>
              <a:t> </a:t>
            </a:r>
            <a:r>
              <a:rPr lang="en-US" sz="3400" dirty="0" err="1" smtClean="0"/>
              <a:t>jarang</a:t>
            </a:r>
            <a:r>
              <a:rPr lang="en-US" sz="3400" dirty="0" smtClean="0"/>
              <a:t> </a:t>
            </a:r>
            <a:r>
              <a:rPr lang="en-US" sz="3400" dirty="0" err="1" smtClean="0"/>
              <a:t>mati</a:t>
            </a:r>
            <a:r>
              <a:rPr lang="en-US" sz="3400" dirty="0"/>
              <a:t>, </a:t>
            </a:r>
            <a:r>
              <a:rPr lang="en-US" sz="3400" dirty="0" err="1" smtClean="0"/>
              <a:t>naluri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bertahan</a:t>
            </a:r>
            <a:r>
              <a:rPr lang="en-US" sz="3400" dirty="0" smtClean="0"/>
              <a:t> </a:t>
            </a:r>
            <a:r>
              <a:rPr lang="en-US" sz="3400" dirty="0" err="1" smtClean="0"/>
              <a:t>hidup</a:t>
            </a:r>
            <a:r>
              <a:rPr lang="en-US" sz="3400" dirty="0" smtClean="0"/>
              <a:t> </a:t>
            </a:r>
            <a:r>
              <a:rPr lang="en-US" sz="3400" dirty="0" err="1" smtClean="0"/>
              <a:t>tidak</a:t>
            </a:r>
            <a:r>
              <a:rPr lang="en-US" sz="3400" dirty="0" smtClean="0"/>
              <a:t> </a:t>
            </a:r>
            <a:r>
              <a:rPr lang="en-US" sz="3400" dirty="0" err="1" smtClean="0"/>
              <a:t>perlu</a:t>
            </a:r>
            <a:r>
              <a:rPr lang="en-US" sz="3400" dirty="0" smtClean="0"/>
              <a:t> </a:t>
            </a:r>
            <a:r>
              <a:rPr lang="en-US" sz="3400" dirty="0" err="1" smtClean="0"/>
              <a:t>dipertanyakan</a:t>
            </a:r>
            <a:r>
              <a:rPr lang="en-US" sz="3400" dirty="0" smtClean="0"/>
              <a:t> </a:t>
            </a:r>
            <a:r>
              <a:rPr lang="en-US" sz="3400" dirty="0" err="1" smtClean="0"/>
              <a:t>lagi</a:t>
            </a:r>
            <a:r>
              <a:rPr lang="en-US" sz="3400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 smtClean="0"/>
              <a:t>Birokrasi</a:t>
            </a:r>
            <a:r>
              <a:rPr lang="en-US" sz="3400" dirty="0" smtClean="0"/>
              <a:t> </a:t>
            </a:r>
            <a:r>
              <a:rPr lang="en-US" sz="3400" dirty="0" err="1" smtClean="0"/>
              <a:t>merupakan</a:t>
            </a:r>
            <a:r>
              <a:rPr lang="en-US" sz="3400" dirty="0" smtClean="0"/>
              <a:t> </a:t>
            </a:r>
            <a:r>
              <a:rPr lang="en-US" sz="3400" dirty="0" err="1" smtClean="0"/>
              <a:t>sesuatu</a:t>
            </a:r>
            <a:r>
              <a:rPr lang="en-US" sz="3400" dirty="0" smtClean="0"/>
              <a:t> yang </a:t>
            </a:r>
            <a:r>
              <a:rPr lang="en-US" sz="3400" dirty="0" err="1" smtClean="0"/>
              <a:t>netral</a:t>
            </a:r>
            <a:r>
              <a:rPr lang="en-US" sz="3400" dirty="0" smtClean="0"/>
              <a:t> </a:t>
            </a:r>
            <a:r>
              <a:rPr lang="en-US" sz="3400" dirty="0" err="1" smtClean="0"/>
              <a:t>dalam</a:t>
            </a:r>
            <a:r>
              <a:rPr lang="en-US" sz="3400" dirty="0" smtClean="0"/>
              <a:t> </a:t>
            </a:r>
            <a:r>
              <a:rPr lang="en-US" sz="3400" dirty="0" err="1" smtClean="0"/>
              <a:t>pilihan-pilihan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r>
              <a:rPr lang="en-US" sz="3400" dirty="0" smtClean="0"/>
              <a:t> </a:t>
            </a:r>
            <a:r>
              <a:rPr lang="en-US" sz="3400" dirty="0" err="1" smtClean="0"/>
              <a:t>mereka</a:t>
            </a:r>
            <a:r>
              <a:rPr lang="en-US" sz="3400" dirty="0"/>
              <a:t>, </a:t>
            </a:r>
            <a:r>
              <a:rPr lang="en-US" sz="3400" dirty="0" err="1"/>
              <a:t>tidak</a:t>
            </a:r>
            <a:r>
              <a:rPr lang="en-US" sz="3400" dirty="0"/>
              <a:t> </a:t>
            </a:r>
            <a:r>
              <a:rPr lang="en-US" sz="3400" dirty="0" err="1" smtClean="0"/>
              <a:t>juga</a:t>
            </a:r>
            <a:r>
              <a:rPr lang="en-US" sz="3400" dirty="0" smtClean="0"/>
              <a:t> </a:t>
            </a:r>
            <a:r>
              <a:rPr lang="en-US" sz="3400" dirty="0" err="1" smtClean="0"/>
              <a:t>secara</a:t>
            </a:r>
            <a:r>
              <a:rPr lang="en-US" sz="3400" dirty="0" smtClean="0"/>
              <a:t> </a:t>
            </a:r>
            <a:r>
              <a:rPr lang="en-US" sz="3400" dirty="0" err="1" smtClean="0"/>
              <a:t>penuh</a:t>
            </a:r>
            <a:r>
              <a:rPr lang="en-US" sz="3400" dirty="0" smtClean="0"/>
              <a:t> </a:t>
            </a:r>
            <a:r>
              <a:rPr lang="en-US" sz="3400" dirty="0" err="1" smtClean="0"/>
              <a:t>dikontrol</a:t>
            </a:r>
            <a:r>
              <a:rPr lang="en-US" sz="3400" dirty="0" smtClean="0"/>
              <a:t> </a:t>
            </a:r>
            <a:r>
              <a:rPr lang="en-US" sz="3400" dirty="0" err="1" smtClean="0"/>
              <a:t>oleh</a:t>
            </a:r>
            <a:r>
              <a:rPr lang="en-US" sz="3400" dirty="0" smtClean="0"/>
              <a:t> </a:t>
            </a:r>
            <a:r>
              <a:rPr lang="en-US" sz="3400" dirty="0" err="1" smtClean="0"/>
              <a:t>kekuatan-kekuatan</a:t>
            </a:r>
            <a:r>
              <a:rPr lang="en-US" sz="3400" dirty="0" smtClean="0"/>
              <a:t> yang </a:t>
            </a:r>
            <a:r>
              <a:rPr lang="en-US" sz="3400" dirty="0" err="1" smtClean="0"/>
              <a:t>berasal</a:t>
            </a:r>
            <a:r>
              <a:rPr lang="en-US" sz="3400" dirty="0" smtClean="0"/>
              <a:t> </a:t>
            </a:r>
            <a:r>
              <a:rPr lang="en-US" sz="3400" dirty="0" err="1" smtClean="0"/>
              <a:t>diluar</a:t>
            </a:r>
            <a:r>
              <a:rPr lang="en-US" sz="3400" dirty="0" smtClean="0"/>
              <a:t> </a:t>
            </a:r>
            <a:r>
              <a:rPr lang="en-US" sz="3400" dirty="0" err="1" smtClean="0"/>
              <a:t>dirinya</a:t>
            </a:r>
            <a:r>
              <a:rPr lang="en-US" sz="3400" dirty="0"/>
              <a:t>.</a:t>
            </a:r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6470832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Menurut Edwards </a:t>
            </a:r>
            <a:r>
              <a:rPr lang="en-US" dirty="0"/>
              <a:t>ada2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birokrasi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Prosedur-prosedur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ukuran-ukuran</a:t>
            </a:r>
            <a:r>
              <a:rPr lang="en-US" dirty="0" smtClean="0"/>
              <a:t>   </a:t>
            </a:r>
            <a:r>
              <a:rPr lang="en-US" dirty="0" err="1" smtClean="0"/>
              <a:t>dasar</a:t>
            </a:r>
            <a:r>
              <a:rPr lang="en-US" dirty="0" smtClean="0"/>
              <a:t> (SOP)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Fragmentasi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3759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Autofit/>
          </a:bodyPr>
          <a:lstStyle/>
          <a:p>
            <a:r>
              <a:rPr lang="en-US" sz="3600" b="1" dirty="0"/>
              <a:t>Evaluasi </a:t>
            </a:r>
            <a:r>
              <a:rPr lang="en-US" sz="3600" b="1" dirty="0" err="1"/>
              <a:t>dan</a:t>
            </a:r>
            <a:r>
              <a:rPr lang="en-US" sz="3600" b="1" dirty="0"/>
              <a:t> </a:t>
            </a:r>
            <a:r>
              <a:rPr lang="en-US" sz="3600" b="1" dirty="0" err="1"/>
              <a:t>Dampak</a:t>
            </a:r>
            <a:r>
              <a:rPr lang="en-US" sz="3600" b="1" dirty="0"/>
              <a:t> Kebijakan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153400" cy="5257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Evaluasi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ditujukan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melihat</a:t>
            </a:r>
            <a:r>
              <a:rPr lang="en-US" sz="2400" dirty="0" smtClean="0"/>
              <a:t> </a:t>
            </a:r>
            <a:r>
              <a:rPr lang="en-US" sz="2400" dirty="0" err="1" smtClean="0"/>
              <a:t>sebab-sebab</a:t>
            </a:r>
            <a:r>
              <a:rPr lang="en-US" sz="2400" dirty="0" smtClean="0"/>
              <a:t> </a:t>
            </a:r>
            <a:r>
              <a:rPr lang="en-US" sz="2400" dirty="0" err="1" smtClean="0"/>
              <a:t>kegagalan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mengetahui</a:t>
            </a:r>
            <a:r>
              <a:rPr lang="en-US" sz="2400" dirty="0" smtClean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dijalankan</a:t>
            </a:r>
            <a:r>
              <a:rPr lang="en-US" sz="2400" dirty="0" smtClean="0"/>
              <a:t> </a:t>
            </a:r>
            <a:r>
              <a:rPr lang="en-US" sz="2400" dirty="0" err="1" smtClean="0"/>
              <a:t>meraih</a:t>
            </a:r>
            <a:r>
              <a:rPr lang="en-US" sz="2400" dirty="0" smtClean="0"/>
              <a:t> </a:t>
            </a:r>
            <a:r>
              <a:rPr lang="en-US" sz="2400" dirty="0" err="1" smtClean="0"/>
              <a:t>dampak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diinginkan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Evaluasi adalah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bertujuan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menilai“manfaat</a:t>
            </a:r>
            <a:r>
              <a:rPr lang="en-US" sz="2400" dirty="0" smtClean="0"/>
              <a:t>”  </a:t>
            </a:r>
            <a:r>
              <a:rPr lang="en-US" sz="2400" dirty="0" err="1" smtClean="0"/>
              <a:t>suatukebijakan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 smtClean="0"/>
              <a:t>Menurut Lester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Stewart</a:t>
            </a:r>
            <a:r>
              <a:rPr lang="en-US" sz="2400" dirty="0" smtClean="0"/>
              <a:t>, </a:t>
            </a:r>
            <a:r>
              <a:rPr lang="en-US" sz="2400" dirty="0" err="1" smtClean="0"/>
              <a:t>evaluasi</a:t>
            </a:r>
            <a:r>
              <a:rPr lang="en-US" sz="2400" dirty="0" smtClean="0"/>
              <a:t> </a:t>
            </a:r>
            <a:r>
              <a:rPr lang="en-US" sz="2400" dirty="0" err="1" smtClean="0"/>
              <a:t>dibedakan</a:t>
            </a:r>
            <a:r>
              <a:rPr lang="en-US" sz="2400" dirty="0" smtClean="0"/>
              <a:t> dlm 2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konsekuensi-2apa yang </a:t>
            </a:r>
            <a:r>
              <a:rPr lang="en-US" sz="2400" dirty="0" err="1" smtClean="0"/>
              <a:t>ditimbulkan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menggambarkan</a:t>
            </a:r>
            <a:r>
              <a:rPr lang="en-US" sz="2400" dirty="0" smtClean="0"/>
              <a:t> </a:t>
            </a:r>
            <a:r>
              <a:rPr lang="en-US" sz="2400" dirty="0" err="1" smtClean="0"/>
              <a:t>dampaknya</a:t>
            </a:r>
            <a:r>
              <a:rPr lang="en-US" sz="2400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Menilai</a:t>
            </a:r>
            <a:r>
              <a:rPr lang="en-US" sz="2400" dirty="0" smtClean="0"/>
              <a:t> </a:t>
            </a:r>
            <a:r>
              <a:rPr lang="en-US" sz="2400" dirty="0" err="1" smtClean="0"/>
              <a:t>keberhasilan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kegagalan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standard </a:t>
            </a:r>
            <a:r>
              <a:rPr lang="en-US" sz="2400" dirty="0"/>
              <a:t>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ditetapkan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97081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Untuk </a:t>
            </a:r>
            <a:r>
              <a:rPr lang="en-US" dirty="0" err="1" smtClean="0"/>
              <a:t>memenuh</a:t>
            </a:r>
            <a:r>
              <a:rPr lang="en-US" dirty="0" smtClean="0"/>
              <a:t> </a:t>
            </a:r>
            <a:r>
              <a:rPr lang="en-US" dirty="0" err="1" smtClean="0"/>
              <a:t>itugas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meliputi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/>
              <a:t>kegiatan</a:t>
            </a:r>
            <a:r>
              <a:rPr lang="en-US" dirty="0"/>
              <a:t>:</a:t>
            </a:r>
          </a:p>
          <a:p>
            <a:r>
              <a:rPr lang="en-US" dirty="0" err="1" smtClean="0"/>
              <a:t>Spesification</a:t>
            </a:r>
            <a:r>
              <a:rPr lang="en-US" dirty="0" smtClean="0"/>
              <a:t>/</a:t>
            </a:r>
            <a:r>
              <a:rPr lang="en-US" dirty="0" err="1" smtClean="0"/>
              <a:t>pengkhususan</a:t>
            </a:r>
            <a:endParaRPr lang="en-US" dirty="0" smtClean="0"/>
          </a:p>
          <a:p>
            <a:r>
              <a:rPr lang="en-US" dirty="0" smtClean="0"/>
              <a:t>  Measurement/</a:t>
            </a:r>
            <a:r>
              <a:rPr lang="en-US" dirty="0" err="1" smtClean="0"/>
              <a:t>pengukuran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 err="1"/>
              <a:t>Rekomendasi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5869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92162"/>
          </a:xfrm>
        </p:spPr>
        <p:txBody>
          <a:bodyPr/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514350" indent="-51435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tradisionil</a:t>
            </a:r>
            <a:r>
              <a:rPr lang="en-US" dirty="0"/>
              <a:t>,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politik </a:t>
            </a:r>
          </a:p>
          <a:p>
            <a:pPr marL="514350" indent="-514350">
              <a:buNone/>
            </a:pPr>
            <a:r>
              <a:rPr lang="en-US" dirty="0" err="1"/>
              <a:t>mengkategorikan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/>
              <a:t>Kebijakan </a:t>
            </a:r>
            <a:r>
              <a:rPr lang="en-US" dirty="0" err="1"/>
              <a:t>substantif</a:t>
            </a:r>
            <a:r>
              <a:rPr lang="en-US" dirty="0"/>
              <a:t> :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perburuan</a:t>
            </a:r>
            <a:r>
              <a:rPr lang="en-US" dirty="0"/>
              <a:t>, </a:t>
            </a:r>
            <a:r>
              <a:rPr lang="en-US" dirty="0" err="1"/>
              <a:t>kesejahteraan</a:t>
            </a:r>
            <a:r>
              <a:rPr lang="en-US" dirty="0"/>
              <a:t> sosial,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dll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Kelembagaan</a:t>
            </a:r>
            <a:r>
              <a:rPr lang="en-US" dirty="0"/>
              <a:t> :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, </a:t>
            </a:r>
            <a:r>
              <a:rPr lang="en-US" dirty="0" err="1"/>
              <a:t>yudikatif</a:t>
            </a:r>
            <a:r>
              <a:rPr lang="en-US" dirty="0"/>
              <a:t>, </a:t>
            </a:r>
            <a:r>
              <a:rPr lang="en-US" dirty="0" err="1"/>
              <a:t>departemen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Kebijakan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kurun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: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reformasi</a:t>
            </a:r>
            <a:r>
              <a:rPr lang="en-US" dirty="0"/>
              <a:t>,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orde</a:t>
            </a:r>
            <a:r>
              <a:rPr lang="en-US" dirty="0"/>
              <a:t> lama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402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77200" cy="533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>
                <a:cs typeface="Arial" pitchFamily="34" charset="0"/>
              </a:rPr>
              <a:t>Menurut James Anderson 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Kategori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kebijakan</a:t>
            </a:r>
            <a:r>
              <a:rPr lang="en-US" sz="2800" b="1" dirty="0">
                <a:cs typeface="Arial" pitchFamily="34" charset="0"/>
              </a:rPr>
              <a:t> al</a:t>
            </a:r>
            <a:r>
              <a:rPr lang="en-US" sz="2800" b="1" dirty="0" smtClean="0">
                <a:cs typeface="Arial" pitchFamily="34" charset="0"/>
              </a:rPr>
              <a:t>:</a:t>
            </a:r>
            <a:endParaRPr lang="en-US" sz="2800" b="1" dirty="0">
              <a:cs typeface="Arial" pitchFamily="34" charset="0"/>
            </a:endParaRPr>
          </a:p>
          <a:p>
            <a:pPr>
              <a:buNone/>
            </a:pPr>
            <a:r>
              <a:rPr lang="en-US" sz="2400" b="1" dirty="0">
                <a:cs typeface="Arial" pitchFamily="34" charset="0"/>
              </a:rPr>
              <a:t>1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800" dirty="0">
                <a:cs typeface="Arial" pitchFamily="34" charset="0"/>
              </a:rPr>
              <a:t>Kebijakan </a:t>
            </a:r>
            <a:r>
              <a:rPr lang="en-US" sz="2800" dirty="0" err="1" smtClean="0">
                <a:cs typeface="Arial" pitchFamily="34" charset="0"/>
              </a:rPr>
              <a:t>substantif</a:t>
            </a:r>
            <a:r>
              <a:rPr lang="en-US" sz="2800" dirty="0" smtClean="0">
                <a:cs typeface="Arial" pitchFamily="34" charset="0"/>
              </a:rPr>
              <a:t>  </a:t>
            </a:r>
            <a:r>
              <a:rPr lang="en-US" sz="2800" dirty="0">
                <a:cs typeface="Arial" pitchFamily="34" charset="0"/>
              </a:rPr>
              <a:t>VS 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kebijakan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prosedural</a:t>
            </a:r>
            <a:r>
              <a:rPr lang="en-US" sz="2800" dirty="0">
                <a:cs typeface="Arial" pitchFamily="34" charset="0"/>
              </a:rPr>
              <a:t> </a:t>
            </a:r>
          </a:p>
          <a:p>
            <a:r>
              <a:rPr lang="en-US" sz="2800" dirty="0">
                <a:cs typeface="Arial" pitchFamily="34" charset="0"/>
              </a:rPr>
              <a:t>Kebijakan </a:t>
            </a:r>
            <a:r>
              <a:rPr lang="en-US" sz="2800" dirty="0" err="1">
                <a:cs typeface="Arial" pitchFamily="34" charset="0"/>
              </a:rPr>
              <a:t>substantif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   </a:t>
            </a:r>
            <a:r>
              <a:rPr lang="en-US" sz="2800" dirty="0" err="1">
                <a:cs typeface="Arial" pitchFamily="34" charset="0"/>
              </a:rPr>
              <a:t>kebijakan</a:t>
            </a:r>
            <a:r>
              <a:rPr lang="en-US" sz="2800" dirty="0">
                <a:cs typeface="Arial" pitchFamily="34" charset="0"/>
              </a:rPr>
              <a:t> yang </a:t>
            </a:r>
            <a:r>
              <a:rPr lang="en-US" sz="2800" dirty="0" err="1">
                <a:cs typeface="Arial" pitchFamily="34" charset="0"/>
              </a:rPr>
              <a:t>menyangkut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apa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yg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dilakukan</a:t>
            </a:r>
            <a:endParaRPr lang="en-US" sz="28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    </a:t>
            </a:r>
            <a:r>
              <a:rPr lang="en-US" sz="2800" dirty="0" err="1">
                <a:cs typeface="Arial" pitchFamily="34" charset="0"/>
              </a:rPr>
              <a:t>pemerintah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seperti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kebijakan</a:t>
            </a:r>
            <a:r>
              <a:rPr lang="en-US" sz="2800" dirty="0">
                <a:cs typeface="Arial" pitchFamily="34" charset="0"/>
              </a:rPr>
              <a:t> BBM, </a:t>
            </a:r>
            <a:r>
              <a:rPr lang="en-US" sz="2800" dirty="0" err="1">
                <a:cs typeface="Arial" pitchFamily="34" charset="0"/>
              </a:rPr>
              <a:t>Raskin</a:t>
            </a:r>
            <a:endParaRPr lang="en-US" sz="2800" dirty="0">
              <a:cs typeface="Arial" pitchFamily="34" charset="0"/>
            </a:endParaRPr>
          </a:p>
          <a:p>
            <a:r>
              <a:rPr lang="en-US" sz="2800" dirty="0" err="1">
                <a:cs typeface="Arial" pitchFamily="34" charset="0"/>
              </a:rPr>
              <a:t>kebijakan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prosedural</a:t>
            </a:r>
            <a:r>
              <a:rPr lang="en-US" sz="2800" dirty="0">
                <a:cs typeface="Arial" pitchFamily="34" charset="0"/>
              </a:rPr>
              <a:t>: </a:t>
            </a:r>
            <a:endParaRPr lang="en-US" sz="28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    </a:t>
            </a:r>
            <a:r>
              <a:rPr lang="en-US" sz="2800" dirty="0" err="1" smtClean="0">
                <a:cs typeface="Arial" pitchFamily="34" charset="0"/>
              </a:rPr>
              <a:t>bagaimana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kebijakan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sustantif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trsbt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dapat</a:t>
            </a:r>
            <a:r>
              <a:rPr lang="en-US" sz="2800" dirty="0" smtClean="0"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    </a:t>
            </a:r>
            <a:r>
              <a:rPr lang="en-US" sz="2800" dirty="0" err="1" smtClean="0">
                <a:cs typeface="Arial" pitchFamily="34" charset="0"/>
              </a:rPr>
              <a:t>dijalankan</a:t>
            </a:r>
            <a:r>
              <a:rPr lang="en-US" sz="2800" dirty="0" smtClean="0">
                <a:cs typeface="Arial" pitchFamily="34" charset="0"/>
              </a:rPr>
              <a:t>  </a:t>
            </a:r>
            <a:r>
              <a:rPr lang="en-US" sz="2800" dirty="0" smtClean="0">
                <a:cs typeface="Arial" pitchFamily="34" charset="0"/>
                <a:sym typeface="Wingdings" pitchFamily="2" charset="2"/>
              </a:rPr>
              <a:t> </a:t>
            </a:r>
            <a:r>
              <a:rPr lang="en-US" sz="2800" dirty="0" err="1">
                <a:cs typeface="Arial" pitchFamily="34" charset="0"/>
                <a:sym typeface="Wingdings" pitchFamily="2" charset="2"/>
              </a:rPr>
              <a:t>kriteria</a:t>
            </a:r>
            <a:r>
              <a:rPr lang="en-US" sz="2800" dirty="0">
                <a:cs typeface="Arial" pitchFamily="34" charset="0"/>
                <a:sym typeface="Wingdings" pitchFamily="2" charset="2"/>
              </a:rPr>
              <a:t> orang </a:t>
            </a:r>
            <a:r>
              <a:rPr lang="en-US" sz="2800" dirty="0" err="1">
                <a:cs typeface="Arial" pitchFamily="34" charset="0"/>
                <a:sym typeface="Wingdings" pitchFamily="2" charset="2"/>
              </a:rPr>
              <a:t>miskin</a:t>
            </a:r>
            <a:r>
              <a:rPr lang="en-US" sz="2800" dirty="0">
                <a:cs typeface="Arial" pitchFamily="34" charset="0"/>
                <a:sym typeface="Wingdings" pitchFamily="2" charset="2"/>
              </a:rPr>
              <a:t> &amp; </a:t>
            </a:r>
            <a:r>
              <a:rPr lang="en-US" sz="2800" dirty="0" err="1" smtClean="0">
                <a:cs typeface="Arial" pitchFamily="34" charset="0"/>
                <a:sym typeface="Wingdings" pitchFamily="2" charset="2"/>
              </a:rPr>
              <a:t>bagamana</a:t>
            </a:r>
            <a:endParaRPr lang="en-US" sz="2800" dirty="0" smtClean="0">
              <a:cs typeface="Arial" pitchFamily="34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 dirty="0">
                <a:cs typeface="Arial" pitchFamily="34" charset="0"/>
                <a:sym typeface="Wingdings" pitchFamily="2" charset="2"/>
              </a:rPr>
              <a:t> </a:t>
            </a:r>
            <a:r>
              <a:rPr lang="en-US" sz="2800" dirty="0" smtClean="0">
                <a:cs typeface="Arial" pitchFamily="34" charset="0"/>
                <a:sym typeface="Wingdings" pitchFamily="2" charset="2"/>
              </a:rPr>
              <a:t>    </a:t>
            </a:r>
            <a:r>
              <a:rPr lang="en-US" sz="2800" dirty="0" err="1">
                <a:cs typeface="Arial" pitchFamily="34" charset="0"/>
                <a:sym typeface="Wingdings" pitchFamily="2" charset="2"/>
              </a:rPr>
              <a:t>prosedur</a:t>
            </a:r>
            <a:r>
              <a:rPr lang="en-US" sz="2800" dirty="0">
                <a:cs typeface="Arial" pitchFamily="34" charset="0"/>
                <a:sym typeface="Wingdings" pitchFamily="2" charset="2"/>
              </a:rPr>
              <a:t> </a:t>
            </a:r>
            <a:r>
              <a:rPr lang="en-US" sz="2800" dirty="0" err="1">
                <a:cs typeface="Arial" pitchFamily="34" charset="0"/>
                <a:sym typeface="Wingdings" pitchFamily="2" charset="2"/>
              </a:rPr>
              <a:t>untuk</a:t>
            </a:r>
            <a:r>
              <a:rPr lang="en-US" sz="2800" dirty="0">
                <a:cs typeface="Arial" pitchFamily="34" charset="0"/>
                <a:sym typeface="Wingdings" pitchFamily="2" charset="2"/>
              </a:rPr>
              <a:t> </a:t>
            </a:r>
            <a:r>
              <a:rPr lang="en-US" sz="2800" dirty="0" err="1">
                <a:cs typeface="Arial" pitchFamily="34" charset="0"/>
                <a:sym typeface="Wingdings" pitchFamily="2" charset="2"/>
              </a:rPr>
              <a:t>memperoleh</a:t>
            </a:r>
            <a:r>
              <a:rPr lang="en-US" sz="2800" dirty="0">
                <a:cs typeface="Arial" pitchFamily="34" charset="0"/>
                <a:sym typeface="Wingdings" pitchFamily="2" charset="2"/>
              </a:rPr>
              <a:t> </a:t>
            </a:r>
            <a:r>
              <a:rPr lang="en-US" sz="2800" dirty="0" err="1">
                <a:cs typeface="Arial" pitchFamily="34" charset="0"/>
                <a:sym typeface="Wingdings" pitchFamily="2" charset="2"/>
              </a:rPr>
              <a:t>raskin</a:t>
            </a:r>
            <a:r>
              <a:rPr lang="en-US" sz="2800" dirty="0">
                <a:cs typeface="Arial" pitchFamily="34" charset="0"/>
                <a:sym typeface="Wingdings" pitchFamily="2" charset="2"/>
              </a:rPr>
              <a:t>. </a:t>
            </a:r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25618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cs typeface="Arial" pitchFamily="34" charset="0"/>
              </a:rPr>
              <a:t>2. </a:t>
            </a:r>
            <a:r>
              <a:rPr lang="en-US" sz="3000" dirty="0" smtClean="0">
                <a:cs typeface="Arial" pitchFamily="34" charset="0"/>
              </a:rPr>
              <a:t>Kebijakan </a:t>
            </a:r>
            <a:r>
              <a:rPr lang="en-US" sz="3000" dirty="0" err="1">
                <a:cs typeface="Arial" pitchFamily="34" charset="0"/>
              </a:rPr>
              <a:t>distributif</a:t>
            </a:r>
            <a:r>
              <a:rPr lang="en-US" sz="3000" dirty="0">
                <a:cs typeface="Arial" pitchFamily="34" charset="0"/>
              </a:rPr>
              <a:t>  VS  </a:t>
            </a:r>
            <a:r>
              <a:rPr lang="en-US" sz="3000" dirty="0" err="1">
                <a:cs typeface="Arial" pitchFamily="34" charset="0"/>
              </a:rPr>
              <a:t>kbijakan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regulatori</a:t>
            </a:r>
            <a:r>
              <a:rPr lang="en-US" sz="3000" dirty="0">
                <a:cs typeface="Arial" pitchFamily="34" charset="0"/>
              </a:rPr>
              <a:t>  VS </a:t>
            </a:r>
            <a:endParaRPr lang="en-US" sz="3000" dirty="0" smtClean="0">
              <a:cs typeface="Arial" pitchFamily="34" charset="0"/>
            </a:endParaRPr>
          </a:p>
          <a:p>
            <a:pPr>
              <a:buNone/>
            </a:pPr>
            <a:r>
              <a:rPr lang="en-US" sz="3000" dirty="0" smtClean="0">
                <a:cs typeface="Arial" pitchFamily="34" charset="0"/>
              </a:rPr>
              <a:t>       </a:t>
            </a:r>
            <a:r>
              <a:rPr lang="en-US" sz="3000" dirty="0" err="1" smtClean="0">
                <a:cs typeface="Arial" pitchFamily="34" charset="0"/>
              </a:rPr>
              <a:t>kebijakan</a:t>
            </a:r>
            <a:r>
              <a:rPr lang="en-US" sz="3000" dirty="0" smtClean="0">
                <a:cs typeface="Arial" pitchFamily="34" charset="0"/>
              </a:rPr>
              <a:t>  </a:t>
            </a:r>
            <a:r>
              <a:rPr lang="en-US" sz="3000" dirty="0" err="1">
                <a:cs typeface="Arial" pitchFamily="34" charset="0"/>
              </a:rPr>
              <a:t>redistributif</a:t>
            </a:r>
            <a:r>
              <a:rPr lang="en-US" sz="3000" dirty="0">
                <a:cs typeface="Arial" pitchFamily="34" charset="0"/>
              </a:rPr>
              <a:t> </a:t>
            </a:r>
          </a:p>
          <a:p>
            <a:r>
              <a:rPr lang="en-US" sz="3000" dirty="0" err="1">
                <a:cs typeface="Arial" pitchFamily="34" charset="0"/>
              </a:rPr>
              <a:t>kebijakan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distributif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menyangkut</a:t>
            </a:r>
            <a:r>
              <a:rPr lang="en-US" sz="3000" dirty="0">
                <a:cs typeface="Arial" pitchFamily="34" charset="0"/>
              </a:rPr>
              <a:t>  </a:t>
            </a:r>
            <a:r>
              <a:rPr lang="en-US" sz="3000" dirty="0" err="1">
                <a:cs typeface="Arial" pitchFamily="34" charset="0"/>
              </a:rPr>
              <a:t>distribusi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pelayanan</a:t>
            </a:r>
            <a:r>
              <a:rPr lang="en-US" sz="3000" dirty="0">
                <a:cs typeface="Arial" pitchFamily="34" charset="0"/>
              </a:rPr>
              <a:t> / </a:t>
            </a:r>
            <a:r>
              <a:rPr lang="en-US" sz="3000" dirty="0" err="1">
                <a:cs typeface="Arial" pitchFamily="34" charset="0"/>
              </a:rPr>
              <a:t>kemanfaatannya</a:t>
            </a:r>
            <a:r>
              <a:rPr lang="en-US" sz="3000" dirty="0">
                <a:cs typeface="Arial" pitchFamily="34" charset="0"/>
              </a:rPr>
              <a:t>  </a:t>
            </a:r>
            <a:r>
              <a:rPr lang="en-US" sz="3000" dirty="0" err="1">
                <a:cs typeface="Arial" pitchFamily="34" charset="0"/>
              </a:rPr>
              <a:t>pd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masyarkat</a:t>
            </a:r>
            <a:r>
              <a:rPr lang="en-US" sz="3000" dirty="0">
                <a:cs typeface="Arial" pitchFamily="34" charset="0"/>
              </a:rPr>
              <a:t> / </a:t>
            </a:r>
            <a:r>
              <a:rPr lang="en-US" sz="3000" dirty="0" err="1">
                <a:cs typeface="Arial" pitchFamily="34" charset="0"/>
              </a:rPr>
              <a:t>segmen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masyarakat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tertentu</a:t>
            </a:r>
            <a:r>
              <a:rPr lang="en-US" sz="3000" dirty="0" smtClean="0">
                <a:cs typeface="Arial" pitchFamily="34" charset="0"/>
              </a:rPr>
              <a:t>. </a:t>
            </a:r>
            <a:r>
              <a:rPr lang="en-US" sz="3000" dirty="0" err="1">
                <a:cs typeface="Arial" pitchFamily="34" charset="0"/>
              </a:rPr>
              <a:t>Misal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smtClean="0">
                <a:cs typeface="Arial" pitchFamily="34" charset="0"/>
              </a:rPr>
              <a:t>IMB</a:t>
            </a:r>
          </a:p>
          <a:p>
            <a:r>
              <a:rPr lang="en-US" sz="3000" dirty="0" err="1" smtClean="0">
                <a:cs typeface="Arial" pitchFamily="34" charset="0"/>
              </a:rPr>
              <a:t>kebijakan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regulatori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kebijakan</a:t>
            </a:r>
            <a:r>
              <a:rPr lang="en-US" sz="3000" dirty="0">
                <a:cs typeface="Arial" pitchFamily="34" charset="0"/>
              </a:rPr>
              <a:t> yang </a:t>
            </a:r>
            <a:r>
              <a:rPr lang="en-US" sz="3000" dirty="0" err="1">
                <a:cs typeface="Arial" pitchFamily="34" charset="0"/>
              </a:rPr>
              <a:t>berupa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pembatasan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atau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pelarangan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terhadap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perilaku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individu</a:t>
            </a:r>
            <a:r>
              <a:rPr lang="en-US" sz="3000" dirty="0">
                <a:cs typeface="Arial" pitchFamily="34" charset="0"/>
              </a:rPr>
              <a:t>/ </a:t>
            </a:r>
            <a:r>
              <a:rPr lang="en-US" sz="3000" dirty="0" err="1">
                <a:cs typeface="Arial" pitchFamily="34" charset="0"/>
              </a:rPr>
              <a:t>kelompok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dalam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masyarakat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misal</a:t>
            </a:r>
            <a:r>
              <a:rPr lang="en-US" sz="3000" dirty="0">
                <a:cs typeface="Arial" pitchFamily="34" charset="0"/>
              </a:rPr>
              <a:t>  </a:t>
            </a:r>
            <a:r>
              <a:rPr lang="en-US" sz="3000" dirty="0" err="1">
                <a:cs typeface="Arial" pitchFamily="34" charset="0"/>
              </a:rPr>
              <a:t>kebijakan</a:t>
            </a:r>
            <a:r>
              <a:rPr lang="en-US" sz="3000" dirty="0">
                <a:cs typeface="Arial" pitchFamily="34" charset="0"/>
              </a:rPr>
              <a:t> IMB, </a:t>
            </a:r>
            <a:r>
              <a:rPr lang="en-US" sz="3000" dirty="0" err="1">
                <a:cs typeface="Arial" pitchFamily="34" charset="0"/>
              </a:rPr>
              <a:t>penggunaan</a:t>
            </a:r>
            <a:r>
              <a:rPr lang="en-US" sz="3000" dirty="0">
                <a:cs typeface="Arial" pitchFamily="34" charset="0"/>
              </a:rPr>
              <a:t> helm </a:t>
            </a:r>
            <a:r>
              <a:rPr lang="en-US" sz="3000" dirty="0" err="1">
                <a:cs typeface="Arial" pitchFamily="34" charset="0"/>
              </a:rPr>
              <a:t>pengendara</a:t>
            </a:r>
            <a:r>
              <a:rPr lang="en-US" sz="3000" dirty="0">
                <a:cs typeface="Arial" pitchFamily="34" charset="0"/>
              </a:rPr>
              <a:t> motor</a:t>
            </a:r>
            <a:r>
              <a:rPr lang="en-US" sz="3000" dirty="0" smtClean="0">
                <a:cs typeface="Arial" pitchFamily="34" charset="0"/>
              </a:rPr>
              <a:t>.</a:t>
            </a:r>
          </a:p>
          <a:p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kebijakan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redistribusi</a:t>
            </a:r>
            <a:r>
              <a:rPr lang="en-US" sz="3000" dirty="0">
                <a:cs typeface="Arial" pitchFamily="34" charset="0"/>
              </a:rPr>
              <a:t> : </a:t>
            </a:r>
            <a:r>
              <a:rPr lang="en-US" sz="3000" dirty="0" err="1">
                <a:cs typeface="Arial" pitchFamily="34" charset="0"/>
              </a:rPr>
              <a:t>kebijakan</a:t>
            </a:r>
            <a:r>
              <a:rPr lang="en-US" sz="3000" dirty="0">
                <a:cs typeface="Arial" pitchFamily="34" charset="0"/>
              </a:rPr>
              <a:t> yang </a:t>
            </a:r>
            <a:r>
              <a:rPr lang="en-US" sz="3000" dirty="0" err="1">
                <a:cs typeface="Arial" pitchFamily="34" charset="0"/>
              </a:rPr>
              <a:t>mengatur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alaokasi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kekayaan</a:t>
            </a:r>
            <a:r>
              <a:rPr lang="en-US" sz="3000" dirty="0">
                <a:cs typeface="Arial" pitchFamily="34" charset="0"/>
              </a:rPr>
              <a:t>, </a:t>
            </a:r>
            <a:r>
              <a:rPr lang="en-US" sz="3000" dirty="0" err="1">
                <a:cs typeface="Arial" pitchFamily="34" charset="0"/>
              </a:rPr>
              <a:t>pendapatan</a:t>
            </a:r>
            <a:r>
              <a:rPr lang="en-US" sz="3000" dirty="0">
                <a:cs typeface="Arial" pitchFamily="34" charset="0"/>
              </a:rPr>
              <a:t>,  </a:t>
            </a:r>
            <a:r>
              <a:rPr lang="en-US" sz="3000" dirty="0" err="1">
                <a:cs typeface="Arial" pitchFamily="34" charset="0"/>
              </a:rPr>
              <a:t>pemilikan</a:t>
            </a:r>
            <a:r>
              <a:rPr lang="en-US" sz="3000" dirty="0">
                <a:cs typeface="Arial" pitchFamily="34" charset="0"/>
              </a:rPr>
              <a:t> / </a:t>
            </a:r>
            <a:r>
              <a:rPr lang="en-US" sz="3000" dirty="0" err="1">
                <a:cs typeface="Arial" pitchFamily="34" charset="0"/>
              </a:rPr>
              <a:t>hak-hak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dr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berbagai</a:t>
            </a: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04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020762"/>
          </a:xfrm>
        </p:spPr>
        <p:txBody>
          <a:bodyPr>
            <a:noAutofit/>
          </a:bodyPr>
          <a:lstStyle/>
          <a:p>
            <a:pPr marL="0" indent="0"/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Kritik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model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R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asional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omprehensif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Para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dihadapkan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masalah-masalah</a:t>
            </a:r>
            <a:r>
              <a:rPr lang="en-US" dirty="0" smtClean="0"/>
              <a:t> </a:t>
            </a:r>
            <a:r>
              <a:rPr lang="en-US" dirty="0" err="1" smtClean="0"/>
              <a:t>konkrit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. Masalah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dihadapi</a:t>
            </a:r>
            <a:r>
              <a:rPr lang="en-US" dirty="0" smtClean="0"/>
              <a:t> adalah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sendiri.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realistis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tuntutan-tuntutan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Pembuat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dihadapkan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Para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 </a:t>
            </a:r>
            <a:r>
              <a:rPr lang="en-US" dirty="0" err="1" smtClean="0"/>
              <a:t>keputusan-keputusan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ganjaran-ganjaran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sendiri.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95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9436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9600" dirty="0" smtClean="0">
                <a:cs typeface="Arial" pitchFamily="34" charset="0"/>
              </a:rPr>
              <a:t>. </a:t>
            </a:r>
            <a:r>
              <a:rPr lang="en-US" sz="9600" dirty="0">
                <a:cs typeface="Arial" pitchFamily="34" charset="0"/>
              </a:rPr>
              <a:t>K</a:t>
            </a:r>
            <a:r>
              <a:rPr lang="en-US" sz="9600" dirty="0" smtClean="0">
                <a:cs typeface="Arial" pitchFamily="34" charset="0"/>
              </a:rPr>
              <a:t>ebijakan </a:t>
            </a:r>
            <a:r>
              <a:rPr lang="en-US" sz="9600" dirty="0">
                <a:cs typeface="Arial" pitchFamily="34" charset="0"/>
              </a:rPr>
              <a:t>material VS </a:t>
            </a:r>
            <a:r>
              <a:rPr lang="en-US" sz="9600" dirty="0" smtClean="0">
                <a:cs typeface="Arial" pitchFamily="34" charset="0"/>
              </a:rPr>
              <a:t>Kebijakan </a:t>
            </a:r>
            <a:r>
              <a:rPr lang="en-US" sz="9600" dirty="0" err="1">
                <a:cs typeface="Arial" pitchFamily="34" charset="0"/>
              </a:rPr>
              <a:t>simbolis</a:t>
            </a:r>
            <a:r>
              <a:rPr lang="en-US" sz="9600" dirty="0">
                <a:cs typeface="Arial" pitchFamily="34" charset="0"/>
              </a:rPr>
              <a:t> </a:t>
            </a:r>
          </a:p>
          <a:p>
            <a:r>
              <a:rPr lang="en-US" sz="9600" dirty="0" smtClean="0">
                <a:cs typeface="Arial" pitchFamily="34" charset="0"/>
              </a:rPr>
              <a:t>Kebijakan </a:t>
            </a:r>
            <a:r>
              <a:rPr lang="en-US" sz="9600" dirty="0">
                <a:cs typeface="Arial" pitchFamily="34" charset="0"/>
              </a:rPr>
              <a:t>material </a:t>
            </a:r>
            <a:r>
              <a:rPr lang="en-US" sz="9600" dirty="0" smtClean="0"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sz="9600" dirty="0" smtClean="0">
                <a:cs typeface="Arial" pitchFamily="34" charset="0"/>
              </a:rPr>
              <a:t>     </a:t>
            </a:r>
            <a:r>
              <a:rPr lang="en-US" sz="9600" dirty="0" err="1">
                <a:cs typeface="Arial" pitchFamily="34" charset="0"/>
              </a:rPr>
              <a:t>kebijakan</a:t>
            </a:r>
            <a:r>
              <a:rPr lang="en-US" sz="9600" dirty="0">
                <a:cs typeface="Arial" pitchFamily="34" charset="0"/>
              </a:rPr>
              <a:t> yang </a:t>
            </a:r>
            <a:r>
              <a:rPr lang="en-US" sz="9600" dirty="0" err="1">
                <a:cs typeface="Arial" pitchFamily="34" charset="0"/>
              </a:rPr>
              <a:t>memeberikan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keuntungan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sumber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daya</a:t>
            </a:r>
            <a:r>
              <a:rPr lang="en-US" sz="9600" dirty="0">
                <a:cs typeface="Arial" pitchFamily="34" charset="0"/>
              </a:rPr>
              <a:t> </a:t>
            </a:r>
            <a:endParaRPr lang="en-US" sz="96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    </a:t>
            </a:r>
            <a:r>
              <a:rPr lang="en-US" sz="9600" dirty="0" err="1" smtClean="0">
                <a:cs typeface="Arial" pitchFamily="34" charset="0"/>
              </a:rPr>
              <a:t>konkrit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pada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kelompok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sasaran</a:t>
            </a:r>
            <a:r>
              <a:rPr lang="en-US" sz="9600" dirty="0">
                <a:cs typeface="Arial" pitchFamily="34" charset="0"/>
              </a:rPr>
              <a:t> (</a:t>
            </a:r>
            <a:r>
              <a:rPr lang="en-US" sz="9600" dirty="0" err="1">
                <a:cs typeface="Arial" pitchFamily="34" charset="0"/>
              </a:rPr>
              <a:t>raskin</a:t>
            </a:r>
            <a:r>
              <a:rPr lang="en-US" sz="9600" dirty="0">
                <a:cs typeface="Arial" pitchFamily="34" charset="0"/>
              </a:rPr>
              <a:t>)</a:t>
            </a:r>
          </a:p>
          <a:p>
            <a:r>
              <a:rPr lang="en-US" sz="9600" dirty="0" smtClean="0">
                <a:cs typeface="Arial" pitchFamily="34" charset="0"/>
              </a:rPr>
              <a:t>Kebijakan </a:t>
            </a:r>
            <a:r>
              <a:rPr lang="en-US" sz="9600" dirty="0" err="1" smtClean="0">
                <a:cs typeface="Arial" pitchFamily="34" charset="0"/>
              </a:rPr>
              <a:t>simbolis</a:t>
            </a:r>
            <a:endParaRPr lang="en-US" sz="96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9600" dirty="0" smtClean="0">
                <a:cs typeface="Arial" pitchFamily="34" charset="0"/>
              </a:rPr>
              <a:t>     </a:t>
            </a:r>
            <a:r>
              <a:rPr lang="en-US" sz="9600" dirty="0" err="1" smtClean="0">
                <a:cs typeface="Arial" pitchFamily="34" charset="0"/>
              </a:rPr>
              <a:t>kebijakan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>
                <a:cs typeface="Arial" pitchFamily="34" charset="0"/>
              </a:rPr>
              <a:t>yang  </a:t>
            </a:r>
            <a:r>
              <a:rPr lang="en-US" sz="9600" dirty="0" err="1">
                <a:cs typeface="Arial" pitchFamily="34" charset="0"/>
              </a:rPr>
              <a:t>memeberikan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manfaat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simbolis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pada</a:t>
            </a:r>
            <a:r>
              <a:rPr lang="en-US" sz="9600" dirty="0">
                <a:cs typeface="Arial" pitchFamily="34" charset="0"/>
              </a:rPr>
              <a:t> </a:t>
            </a:r>
            <a:endParaRPr lang="en-US" sz="96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    </a:t>
            </a:r>
            <a:r>
              <a:rPr lang="en-US" sz="9600" dirty="0" err="1" smtClean="0">
                <a:cs typeface="Arial" pitchFamily="34" charset="0"/>
              </a:rPr>
              <a:t>kelompok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sasaran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misalnya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libur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imlek</a:t>
            </a:r>
            <a:r>
              <a:rPr lang="en-US" sz="9600" dirty="0">
                <a:cs typeface="Arial" pitchFamily="34" charset="0"/>
              </a:rPr>
              <a:t>, natal , </a:t>
            </a:r>
            <a:r>
              <a:rPr lang="en-US" sz="9600" dirty="0" err="1">
                <a:cs typeface="Arial" pitchFamily="34" charset="0"/>
              </a:rPr>
              <a:t>idulfitri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 smtClean="0">
                <a:cs typeface="Arial" pitchFamily="34" charset="0"/>
              </a:rPr>
              <a:t>nyepi</a:t>
            </a:r>
            <a:endParaRPr lang="en-US" sz="9600" dirty="0" smtClean="0">
              <a:cs typeface="Arial" pitchFamily="34" charset="0"/>
            </a:endParaRPr>
          </a:p>
          <a:p>
            <a:endParaRPr lang="en-US" sz="9600" dirty="0">
              <a:cs typeface="Arial" pitchFamily="34" charset="0"/>
            </a:endParaRPr>
          </a:p>
          <a:p>
            <a:pPr>
              <a:buNone/>
            </a:pPr>
            <a:r>
              <a:rPr lang="en-US" sz="9600" dirty="0">
                <a:cs typeface="Arial" pitchFamily="34" charset="0"/>
              </a:rPr>
              <a:t>4. K</a:t>
            </a:r>
            <a:r>
              <a:rPr lang="en-US" sz="9600" dirty="0" smtClean="0">
                <a:cs typeface="Arial" pitchFamily="34" charset="0"/>
              </a:rPr>
              <a:t>ebijakan </a:t>
            </a:r>
            <a:r>
              <a:rPr lang="en-US" sz="9600" dirty="0">
                <a:cs typeface="Arial" pitchFamily="34" charset="0"/>
              </a:rPr>
              <a:t>yang </a:t>
            </a:r>
            <a:r>
              <a:rPr lang="en-US" sz="9600" dirty="0" err="1">
                <a:cs typeface="Arial" pitchFamily="34" charset="0"/>
              </a:rPr>
              <a:t>berhubungan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dengan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barang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umum</a:t>
            </a:r>
            <a:r>
              <a:rPr lang="en-US" sz="9600" dirty="0" smtClean="0">
                <a:cs typeface="Arial" pitchFamily="34" charset="0"/>
              </a:rPr>
              <a:t> (</a:t>
            </a:r>
            <a:r>
              <a:rPr lang="en-US" sz="9600" dirty="0" err="1" smtClean="0">
                <a:cs typeface="Arial" pitchFamily="34" charset="0"/>
              </a:rPr>
              <a:t>publik</a:t>
            </a:r>
            <a:r>
              <a:rPr lang="en-US" sz="9600" dirty="0" smtClean="0">
                <a:cs typeface="Arial" pitchFamily="34" charset="0"/>
              </a:rPr>
              <a:t> good) </a:t>
            </a:r>
            <a:r>
              <a:rPr lang="en-US" sz="9600" dirty="0" err="1">
                <a:cs typeface="Arial" pitchFamily="34" charset="0"/>
              </a:rPr>
              <a:t>dan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barang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privats</a:t>
            </a:r>
            <a:r>
              <a:rPr lang="en-US" sz="9600" dirty="0">
                <a:cs typeface="Arial" pitchFamily="34" charset="0"/>
              </a:rPr>
              <a:t> (</a:t>
            </a:r>
            <a:r>
              <a:rPr lang="en-US" sz="9600" dirty="0" err="1">
                <a:cs typeface="Arial" pitchFamily="34" charset="0"/>
              </a:rPr>
              <a:t>privats</a:t>
            </a:r>
            <a:r>
              <a:rPr lang="en-US" sz="9600" dirty="0">
                <a:cs typeface="Arial" pitchFamily="34" charset="0"/>
              </a:rPr>
              <a:t> good); </a:t>
            </a:r>
            <a:endParaRPr lang="en-US" sz="9600" dirty="0" smtClean="0">
              <a:cs typeface="Arial" pitchFamily="34" charset="0"/>
            </a:endParaRPr>
          </a:p>
          <a:p>
            <a:r>
              <a:rPr lang="en-US" sz="9600" dirty="0" err="1" smtClean="0">
                <a:cs typeface="Arial" pitchFamily="34" charset="0"/>
              </a:rPr>
              <a:t>kebijakan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publik</a:t>
            </a:r>
            <a:r>
              <a:rPr lang="en-US" sz="9600" dirty="0">
                <a:cs typeface="Arial" pitchFamily="34" charset="0"/>
              </a:rPr>
              <a:t> goods adalah </a:t>
            </a:r>
            <a:r>
              <a:rPr lang="en-US" sz="9600" dirty="0" err="1">
                <a:cs typeface="Arial" pitchFamily="34" charset="0"/>
              </a:rPr>
              <a:t>kebijakan</a:t>
            </a:r>
            <a:r>
              <a:rPr lang="en-US" sz="9600" dirty="0">
                <a:cs typeface="Arial" pitchFamily="34" charset="0"/>
              </a:rPr>
              <a:t> yang </a:t>
            </a:r>
            <a:r>
              <a:rPr lang="en-US" sz="9600" dirty="0" err="1">
                <a:cs typeface="Arial" pitchFamily="34" charset="0"/>
              </a:rPr>
              <a:t>bertujuan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mengatur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pemberian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barang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atau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pelayanan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publik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misal</a:t>
            </a:r>
            <a:r>
              <a:rPr lang="en-US" sz="9600" dirty="0">
                <a:cs typeface="Arial" pitchFamily="34" charset="0"/>
              </a:rPr>
              <a:t> : </a:t>
            </a:r>
            <a:r>
              <a:rPr lang="en-US" sz="9600" dirty="0" err="1">
                <a:cs typeface="Arial" pitchFamily="34" charset="0"/>
              </a:rPr>
              <a:t>kebijakan</a:t>
            </a:r>
            <a:r>
              <a:rPr lang="en-US" sz="9600" dirty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membangun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jalan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jembatan</a:t>
            </a:r>
            <a:r>
              <a:rPr lang="en-US" sz="9600" dirty="0">
                <a:cs typeface="Arial" pitchFamily="34" charset="0"/>
              </a:rPr>
              <a:t> , </a:t>
            </a:r>
            <a:r>
              <a:rPr lang="en-US" sz="9600" dirty="0" err="1">
                <a:cs typeface="Arial" pitchFamily="34" charset="0"/>
              </a:rPr>
              <a:t>kebijakan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pertahanan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dan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keamanan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dll</a:t>
            </a:r>
            <a:r>
              <a:rPr lang="en-US" sz="9600" dirty="0">
                <a:cs typeface="Arial" pitchFamily="34" charset="0"/>
              </a:rPr>
              <a:t>. </a:t>
            </a:r>
          </a:p>
          <a:p>
            <a:r>
              <a:rPr lang="en-US" sz="9600" dirty="0" err="1">
                <a:cs typeface="Arial" pitchFamily="34" charset="0"/>
              </a:rPr>
              <a:t>Privats</a:t>
            </a:r>
            <a:r>
              <a:rPr lang="en-US" sz="9600" dirty="0">
                <a:cs typeface="Arial" pitchFamily="34" charset="0"/>
              </a:rPr>
              <a:t> group </a:t>
            </a:r>
            <a:r>
              <a:rPr lang="en-US" sz="9600" dirty="0" err="1">
                <a:cs typeface="Arial" pitchFamily="34" charset="0"/>
              </a:rPr>
              <a:t>kebijakan</a:t>
            </a:r>
            <a:r>
              <a:rPr lang="en-US" sz="9600" dirty="0">
                <a:cs typeface="Arial" pitchFamily="34" charset="0"/>
              </a:rPr>
              <a:t> yang </a:t>
            </a:r>
            <a:r>
              <a:rPr lang="en-US" sz="9600" dirty="0" err="1">
                <a:cs typeface="Arial" pitchFamily="34" charset="0"/>
              </a:rPr>
              <a:t>mengatur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penyediaan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barang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atau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pelayanan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untuk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pasar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bebas</a:t>
            </a:r>
            <a:r>
              <a:rPr lang="en-US" sz="9600" dirty="0">
                <a:cs typeface="Arial" pitchFamily="34" charset="0"/>
              </a:rPr>
              <a:t>. ( </a:t>
            </a:r>
            <a:r>
              <a:rPr lang="en-US" sz="9600" dirty="0" err="1">
                <a:cs typeface="Arial" pitchFamily="34" charset="0"/>
              </a:rPr>
              <a:t>pelayanan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pos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parkir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umum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dan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perumahan</a:t>
            </a:r>
            <a:r>
              <a:rPr lang="en-US" sz="9600" dirty="0">
                <a:cs typeface="Arial" pitchFamily="34" charset="0"/>
              </a:rPr>
              <a:t> ) </a:t>
            </a:r>
          </a:p>
          <a:p>
            <a:endParaRPr lang="en-US" sz="96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174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ahasiswa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r>
              <a:rPr lang="en-US" sz="2400" dirty="0" err="1"/>
              <a:t>Buatlah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b="1" dirty="0" err="1" smtClean="0"/>
              <a:t>pelaksanaan</a:t>
            </a:r>
            <a:r>
              <a:rPr lang="en-US" sz="2400" b="1" dirty="0" smtClean="0"/>
              <a:t>/</a:t>
            </a:r>
            <a:r>
              <a:rPr lang="en-US" sz="2400" b="1" dirty="0" err="1" smtClean="0"/>
              <a:t>implementasi</a:t>
            </a:r>
            <a:r>
              <a:rPr lang="en-US" sz="2400" b="1" dirty="0" smtClean="0"/>
              <a:t>  Kebijakan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pembangunan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mengatasi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masalah</a:t>
            </a:r>
            <a:r>
              <a:rPr lang="en-US" sz="2400" b="1" dirty="0" smtClean="0"/>
              <a:t>  </a:t>
            </a:r>
            <a:r>
              <a:rPr lang="en-US" sz="2400" dirty="0" smtClean="0"/>
              <a:t>di Daerah </a:t>
            </a:r>
            <a:r>
              <a:rPr lang="en-US" sz="2400" dirty="0" err="1" smtClean="0"/>
              <a:t>kabupaten</a:t>
            </a:r>
            <a:r>
              <a:rPr lang="en-US" sz="2400" dirty="0" smtClean="0"/>
              <a:t> /</a:t>
            </a:r>
            <a:r>
              <a:rPr lang="en-US" sz="2400" dirty="0" err="1" smtClean="0"/>
              <a:t>kota</a:t>
            </a:r>
            <a:r>
              <a:rPr lang="en-US" sz="2400" dirty="0" smtClean="0"/>
              <a:t>  (</a:t>
            </a:r>
            <a:r>
              <a:rPr lang="en-US" sz="2400" dirty="0" err="1" smtClean="0"/>
              <a:t>kabupaten</a:t>
            </a:r>
            <a:r>
              <a:rPr lang="en-US" sz="2400" dirty="0" smtClean="0"/>
              <a:t>/</a:t>
            </a:r>
            <a:r>
              <a:rPr lang="en-US" sz="2400" dirty="0" err="1" smtClean="0"/>
              <a:t>kota</a:t>
            </a:r>
            <a:r>
              <a:rPr lang="en-US" sz="2400" dirty="0" smtClean="0"/>
              <a:t> </a:t>
            </a:r>
            <a:r>
              <a:rPr lang="en-US" sz="2400" dirty="0" err="1" smtClean="0"/>
              <a:t>ditentukan</a:t>
            </a:r>
            <a:r>
              <a:rPr lang="en-US" sz="2400" dirty="0" smtClean="0"/>
              <a:t>  sendiri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/>
              <a:t>)</a:t>
            </a:r>
          </a:p>
          <a:p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1.  </a:t>
            </a:r>
            <a:r>
              <a:rPr lang="en-US" sz="2400" dirty="0" err="1"/>
              <a:t>Latar</a:t>
            </a:r>
            <a:r>
              <a:rPr lang="en-US" sz="2400" dirty="0"/>
              <a:t>  </a:t>
            </a:r>
            <a:r>
              <a:rPr lang="en-US" sz="2400" dirty="0" err="1"/>
              <a:t>Belakang</a:t>
            </a:r>
            <a:r>
              <a:rPr lang="en-US" sz="2400" dirty="0"/>
              <a:t> Masalah</a:t>
            </a:r>
          </a:p>
          <a:p>
            <a:pPr>
              <a:buNone/>
            </a:pPr>
            <a:r>
              <a:rPr lang="en-US" sz="2400" dirty="0"/>
              <a:t>     -  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    - 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2.  </a:t>
            </a:r>
            <a:r>
              <a:rPr lang="en-US" sz="2400" dirty="0" err="1"/>
              <a:t>Tinjauan</a:t>
            </a:r>
            <a:r>
              <a:rPr lang="en-US" sz="2400" dirty="0"/>
              <a:t> </a:t>
            </a:r>
            <a:r>
              <a:rPr lang="en-US" sz="2400" dirty="0" err="1"/>
              <a:t>teoritis</a:t>
            </a:r>
            <a:r>
              <a:rPr lang="en-US" sz="2400" dirty="0"/>
              <a:t>   </a:t>
            </a:r>
          </a:p>
          <a:p>
            <a:pPr>
              <a:buNone/>
            </a:pPr>
            <a:r>
              <a:rPr lang="en-US" sz="2400" dirty="0"/>
              <a:t>      - </a:t>
            </a:r>
            <a:r>
              <a:rPr lang="en-US" sz="2400" dirty="0" err="1"/>
              <a:t>desain</a:t>
            </a:r>
            <a:r>
              <a:rPr lang="en-US" sz="2400" dirty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   e . 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pembahasan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    f . </a:t>
            </a:r>
            <a:r>
              <a:rPr lang="en-US" sz="2400" dirty="0" err="1"/>
              <a:t>Kesimpulan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rekomendasi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    g. </a:t>
            </a:r>
            <a:r>
              <a:rPr lang="en-US" sz="2400" dirty="0" err="1"/>
              <a:t>referensi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01233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Adanya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hambatan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kekurangan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menyebabkan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tdk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rasionalitas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mengambil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Walaupun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memanfaatkan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teknik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kecakapan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cukup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menghitung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rasio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keuntungan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sejumlah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berbeda-beda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politik,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sosial-bud)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taruhannya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Investasi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dlm program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menyebab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tdk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mempertimbang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alternatif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dtetapkan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sebelumnya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Banyaknya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hambatan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mengumpulkan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diperlukan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95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873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3. Model </a:t>
            </a:r>
            <a:r>
              <a:rPr lang="en-US" sz="3600" b="1" dirty="0" err="1" smtClean="0"/>
              <a:t>Inkremental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Pemilihan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tujuan-tujuan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sasaran-sasaran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analisis-analisis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empirik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dibutuhkan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Pembuat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mmpertimbangkan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bberapa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alternatif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menanggulangi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dihadapi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alternatif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marginal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Untuk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alternatif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pembuat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mngevaluasi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bberapa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konsekuensi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dianggap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saja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Masalah yang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dihadapi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pembuat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dibatas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kembali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berkesinambungan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tunggal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dianggap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Pembuatan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inkremental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dasarnya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remedial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diarahkan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perbaikan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sempurnaan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sosial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nyata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sekarang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mempromosikan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sosial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dimasa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depan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250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b="1" dirty="0" smtClean="0"/>
              <a:t>. Model </a:t>
            </a:r>
            <a:r>
              <a:rPr lang="en-US" b="1" dirty="0" err="1" smtClean="0"/>
              <a:t>Mixedscanning</a:t>
            </a:r>
            <a:r>
              <a:rPr lang="en-US" b="1" dirty="0" smtClean="0"/>
              <a:t> (</a:t>
            </a:r>
            <a:r>
              <a:rPr lang="en-US" b="1" dirty="0" err="1" smtClean="0"/>
              <a:t>Amitai</a:t>
            </a:r>
            <a:r>
              <a:rPr lang="en-US" b="1" dirty="0" smtClean="0"/>
              <a:t> </a:t>
            </a:r>
            <a:r>
              <a:rPr lang="en-US" b="1" dirty="0" err="1" smtClean="0"/>
              <a:t>Etzioni</a:t>
            </a:r>
            <a:r>
              <a:rPr lang="en-US" b="1" dirty="0"/>
              <a:t>)</a:t>
            </a:r>
            <a:endParaRPr lang="en-US" b="1" dirty="0" smtClean="0"/>
          </a:p>
          <a:p>
            <a:r>
              <a:rPr lang="en-US" dirty="0" smtClean="0"/>
              <a:t> Model </a:t>
            </a:r>
            <a:r>
              <a:rPr lang="en-US" dirty="0" err="1" smtClean="0"/>
              <a:t>mixedscanning</a:t>
            </a:r>
            <a:r>
              <a:rPr lang="en-US" dirty="0" smtClean="0"/>
              <a:t> adalah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model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model </a:t>
            </a:r>
            <a:r>
              <a:rPr lang="en-US" dirty="0" err="1" smtClean="0"/>
              <a:t>inkremental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 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menggabungkan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model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smtClean="0"/>
              <a:t>Dalam model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inkremental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91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b="1" dirty="0" smtClean="0"/>
              <a:t>Tahap-Tahap Kebijakan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Proses </a:t>
            </a:r>
            <a:r>
              <a:rPr lang="en-US" sz="2400" dirty="0" err="1" smtClean="0"/>
              <a:t>pembuatan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proses yang </a:t>
            </a:r>
            <a:r>
              <a:rPr lang="en-US" sz="2400" dirty="0" err="1" smtClean="0"/>
              <a:t>kompleks</a:t>
            </a:r>
            <a:r>
              <a:rPr lang="en-US" sz="2400" dirty="0" smtClean="0"/>
              <a:t> </a:t>
            </a:r>
            <a:r>
              <a:rPr lang="en-US" sz="2400" dirty="0" err="1" smtClean="0"/>
              <a:t>kra</a:t>
            </a:r>
            <a:r>
              <a:rPr lang="en-US" sz="2400" dirty="0" smtClean="0"/>
              <a:t> </a:t>
            </a:r>
            <a:r>
              <a:rPr lang="en-US" sz="2400" dirty="0" err="1" smtClean="0"/>
              <a:t>melibatkan</a:t>
            </a:r>
            <a:r>
              <a:rPr lang="en-US" sz="2400" dirty="0" smtClean="0"/>
              <a:t>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dikaji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b="1" dirty="0" smtClean="0"/>
              <a:t> 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Tahap-Tahap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Kebijakan Menurut William Dunn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tahap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:   </a:t>
            </a:r>
          </a:p>
          <a:p>
            <a:pPr marL="0" indent="0">
              <a:buNone/>
            </a:pPr>
            <a:r>
              <a:rPr lang="en-US" dirty="0" smtClean="0"/>
              <a:t>                                     </a:t>
            </a:r>
          </a:p>
          <a:p>
            <a:pPr marL="0" indent="0">
              <a:buNone/>
            </a:pPr>
            <a:r>
              <a:rPr lang="en-US" dirty="0" smtClean="0"/>
              <a:t>                                   </a:t>
            </a:r>
          </a:p>
          <a:p>
            <a:pPr marL="0" indent="0">
              <a:buNone/>
            </a:pPr>
            <a:r>
              <a:rPr lang="en-US" dirty="0" smtClean="0"/>
              <a:t>                           </a:t>
            </a:r>
          </a:p>
          <a:p>
            <a:pPr marL="0" indent="0">
              <a:buNone/>
            </a:pPr>
            <a:r>
              <a:rPr lang="en-US" dirty="0" smtClean="0"/>
              <a:t>                 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7800" y="3122143"/>
            <a:ext cx="3276600" cy="4571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Penyusunan Agenda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47800" y="3867665"/>
            <a:ext cx="3276600" cy="4757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Formulasi Kebijakan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447800" y="4648200"/>
            <a:ext cx="32766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          </a:t>
            </a:r>
            <a:r>
              <a:rPr lang="en-US" dirty="0" err="1" smtClean="0"/>
              <a:t>Adopsi</a:t>
            </a:r>
            <a:r>
              <a:rPr lang="en-US" dirty="0" smtClean="0"/>
              <a:t> Kebijakan</a:t>
            </a:r>
          </a:p>
        </p:txBody>
      </p:sp>
      <p:sp>
        <p:nvSpPr>
          <p:cNvPr id="7" name="Rectangle 6"/>
          <p:cNvSpPr/>
          <p:nvPr/>
        </p:nvSpPr>
        <p:spPr>
          <a:xfrm>
            <a:off x="1447800" y="5486400"/>
            <a:ext cx="32766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Implementasi</a:t>
            </a:r>
            <a:r>
              <a:rPr lang="en-US" dirty="0" smtClean="0"/>
              <a:t> Kebijakan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47800" y="6248400"/>
            <a:ext cx="32766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           Evaluasi Kebijakan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2743200" y="3579342"/>
            <a:ext cx="713232" cy="288323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2743200" y="4343400"/>
            <a:ext cx="827532" cy="3048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2743200" y="5181600"/>
            <a:ext cx="841248" cy="3048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2743200" y="6019800"/>
            <a:ext cx="827532" cy="2286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0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6477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Tahap-Tahap 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Menurut Ripley (1985; 49)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68061" y="1295400"/>
            <a:ext cx="2362200" cy="533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1.Penyusunan Agenda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893802" y="2108886"/>
            <a:ext cx="2344697" cy="762000"/>
          </a:xfrm>
          <a:prstGeom prst="roundRect">
            <a:avLst>
              <a:gd name="adj" fmla="val 324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2.Formulasi  &amp; </a:t>
            </a:r>
            <a:r>
              <a:rPr lang="en-US" dirty="0" err="1" smtClean="0"/>
              <a:t>Legitimasi</a:t>
            </a:r>
            <a:r>
              <a:rPr lang="en-US" dirty="0" smtClean="0"/>
              <a:t> Kebijakan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93804" y="3268362"/>
            <a:ext cx="2306595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3.Implementasi Kebijakan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68062" y="4267200"/>
            <a:ext cx="2370438" cy="990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4.Evaluasi  </a:t>
            </a:r>
            <a:r>
              <a:rPr lang="en-US" dirty="0" err="1" smtClean="0"/>
              <a:t>thdp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, </a:t>
            </a:r>
            <a:r>
              <a:rPr lang="en-US" dirty="0" err="1" smtClean="0"/>
              <a:t>kinerja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Kebijakan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5638800"/>
            <a:ext cx="2345724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Kebijakan </a:t>
            </a:r>
            <a:r>
              <a:rPr lang="en-US" dirty="0" err="1" smtClean="0"/>
              <a:t>baru</a:t>
            </a:r>
            <a:endParaRPr lang="en-US" dirty="0" smtClean="0"/>
          </a:p>
        </p:txBody>
      </p:sp>
      <p:sp>
        <p:nvSpPr>
          <p:cNvPr id="17" name="Rounded Rectangle 16"/>
          <p:cNvSpPr/>
          <p:nvPr/>
        </p:nvSpPr>
        <p:spPr>
          <a:xfrm>
            <a:off x="4267200" y="1295400"/>
            <a:ext cx="1600200" cy="533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Agenda 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4267200" y="2242751"/>
            <a:ext cx="1600199" cy="584887"/>
          </a:xfrm>
          <a:prstGeom prst="roundRect">
            <a:avLst>
              <a:gd name="adj" fmla="val 1247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Kebijakan 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4267200" y="3352800"/>
            <a:ext cx="1600200" cy="60136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Tindakan</a:t>
            </a:r>
            <a:r>
              <a:rPr lang="en-US" dirty="0" smtClean="0"/>
              <a:t>  Kebijakan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4267200" y="4419600"/>
            <a:ext cx="19050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Kinerja</a:t>
            </a:r>
            <a:r>
              <a:rPr lang="en-US" dirty="0" smtClean="0"/>
              <a:t> n </a:t>
            </a:r>
            <a:r>
              <a:rPr lang="en-US" dirty="0" err="1" smtClean="0"/>
              <a:t>dampak</a:t>
            </a:r>
            <a:r>
              <a:rPr lang="en-US" dirty="0" smtClean="0"/>
              <a:t> 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352800" y="15621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352800" y="2535195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2" idx="3"/>
          </p:cNvCxnSpPr>
          <p:nvPr/>
        </p:nvCxnSpPr>
        <p:spPr>
          <a:xfrm>
            <a:off x="3200399" y="3611262"/>
            <a:ext cx="99060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4" idx="3"/>
          </p:cNvCxnSpPr>
          <p:nvPr/>
        </p:nvCxnSpPr>
        <p:spPr>
          <a:xfrm>
            <a:off x="3238500" y="4762500"/>
            <a:ext cx="9525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11" idx="3"/>
          </p:cNvCxnSpPr>
          <p:nvPr/>
        </p:nvCxnSpPr>
        <p:spPr>
          <a:xfrm flipH="1">
            <a:off x="3238499" y="1828800"/>
            <a:ext cx="1562101" cy="661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2" idx="3"/>
            <a:endCxn id="12" idx="3"/>
          </p:cNvCxnSpPr>
          <p:nvPr/>
        </p:nvCxnSpPr>
        <p:spPr>
          <a:xfrm>
            <a:off x="3200399" y="3611262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12" idx="3"/>
          </p:cNvCxnSpPr>
          <p:nvPr/>
        </p:nvCxnSpPr>
        <p:spPr>
          <a:xfrm flipH="1">
            <a:off x="3200399" y="3611262"/>
            <a:ext cx="597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8" idx="2"/>
          </p:cNvCxnSpPr>
          <p:nvPr/>
        </p:nvCxnSpPr>
        <p:spPr>
          <a:xfrm flipH="1">
            <a:off x="3260124" y="2827638"/>
            <a:ext cx="1807176" cy="677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14" idx="3"/>
          </p:cNvCxnSpPr>
          <p:nvPr/>
        </p:nvCxnSpPr>
        <p:spPr>
          <a:xfrm flipH="1">
            <a:off x="3238500" y="3954163"/>
            <a:ext cx="1714502" cy="808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57200" y="1562100"/>
            <a:ext cx="0" cy="4457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endCxn id="11" idx="1"/>
          </p:cNvCxnSpPr>
          <p:nvPr/>
        </p:nvCxnSpPr>
        <p:spPr>
          <a:xfrm>
            <a:off x="533400" y="2489886"/>
            <a:ext cx="36040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533400" y="3611262"/>
            <a:ext cx="3346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533400" y="4648200"/>
            <a:ext cx="3346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endCxn id="15" idx="1"/>
          </p:cNvCxnSpPr>
          <p:nvPr/>
        </p:nvCxnSpPr>
        <p:spPr>
          <a:xfrm>
            <a:off x="457200" y="601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10" idx="1"/>
          </p:cNvCxnSpPr>
          <p:nvPr/>
        </p:nvCxnSpPr>
        <p:spPr>
          <a:xfrm>
            <a:off x="533400" y="1562100"/>
            <a:ext cx="3346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996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2666</Words>
  <Application>Microsoft Office PowerPoint</Application>
  <PresentationFormat>On-screen Show (4:3)</PresentationFormat>
  <Paragraphs>353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  Model Perumusan Kebijakan </vt:lpstr>
      <vt:lpstr>  Model Perumusan Kebijakan </vt:lpstr>
      <vt:lpstr>PowerPoint Presentation</vt:lpstr>
      <vt:lpstr> 8 Kritik terhadap model Rasional Komprehensif</vt:lpstr>
      <vt:lpstr>PowerPoint Presentation</vt:lpstr>
      <vt:lpstr>3. Model Inkremental</vt:lpstr>
      <vt:lpstr>PowerPoint Presentation</vt:lpstr>
      <vt:lpstr>  Tahap-Tahap Kebijakan </vt:lpstr>
      <vt:lpstr> </vt:lpstr>
      <vt:lpstr>PowerPoint Presentation</vt:lpstr>
      <vt:lpstr>Lanjutan </vt:lpstr>
      <vt:lpstr>PowerPoint Presentation</vt:lpstr>
      <vt:lpstr>PowerPoint Presentation</vt:lpstr>
      <vt:lpstr>PowerPoint Presentation</vt:lpstr>
      <vt:lpstr>  Agenda Kebijakan </vt:lpstr>
      <vt:lpstr>Lanjutan </vt:lpstr>
      <vt:lpstr>PowerPoint Presentation</vt:lpstr>
      <vt:lpstr>lanjutan</vt:lpstr>
      <vt:lpstr>lanjutan</vt:lpstr>
      <vt:lpstr>  Perumusan Kebijakan </vt:lpstr>
      <vt:lpstr>lanjutan</vt:lpstr>
      <vt:lpstr> Nilai yang berpengaruh dalam perumusan kebijakan </vt:lpstr>
      <vt:lpstr>PowerPoint Presentation</vt:lpstr>
      <vt:lpstr>PowerPoint Presentation</vt:lpstr>
      <vt:lpstr> Implementasi Kebijakan </vt:lpstr>
      <vt:lpstr> Model Proses Implementasi Kebijakan </vt:lpstr>
      <vt:lpstr>Lanjutan </vt:lpstr>
      <vt:lpstr>PowerPoint Presentation</vt:lpstr>
      <vt:lpstr>PowerPoint Presentation</vt:lpstr>
      <vt:lpstr>PowerPoint Presentation</vt:lpstr>
      <vt:lpstr> Faktor-faktor yang berpengaruh pada implementasi  </vt:lpstr>
      <vt:lpstr>PowerPoint Presentation</vt:lpstr>
      <vt:lpstr>PowerPoint Presentation</vt:lpstr>
      <vt:lpstr>PowerPoint Presentation</vt:lpstr>
      <vt:lpstr>Evaluasi dan Dampak Kebijakan</vt:lpstr>
      <vt:lpstr>PowerPoint Presentation</vt:lpstr>
      <vt:lpstr>Jenis-jenis kebijakan </vt:lpstr>
      <vt:lpstr>PowerPoint Presentation</vt:lpstr>
      <vt:lpstr>PowerPoint Presentation</vt:lpstr>
      <vt:lpstr>PowerPoint Presentation</vt:lpstr>
      <vt:lpstr>Tugas Mahasiswa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Perumusan Kebijakan</dc:title>
  <dc:creator>asus</dc:creator>
  <cp:lastModifiedBy>asus</cp:lastModifiedBy>
  <cp:revision>45</cp:revision>
  <dcterms:created xsi:type="dcterms:W3CDTF">2020-03-25T07:31:01Z</dcterms:created>
  <dcterms:modified xsi:type="dcterms:W3CDTF">2020-04-08T03:14:25Z</dcterms:modified>
</cp:coreProperties>
</file>