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75" r:id="rId11"/>
    <p:sldId id="265" r:id="rId12"/>
    <p:sldId id="266" r:id="rId13"/>
    <p:sldId id="267" r:id="rId14"/>
    <p:sldId id="268" r:id="rId15"/>
    <p:sldId id="269" r:id="rId16"/>
    <p:sldId id="270" r:id="rId17"/>
    <p:sldId id="277" r:id="rId18"/>
    <p:sldId id="278" r:id="rId19"/>
    <p:sldId id="279" r:id="rId20"/>
    <p:sldId id="271" r:id="rId21"/>
    <p:sldId id="272" r:id="rId22"/>
    <p:sldId id="273" r:id="rId23"/>
    <p:sldId id="276" r:id="rId24"/>
    <p:sldId id="274" r:id="rId25"/>
    <p:sldId id="280" r:id="rId26"/>
    <p:sldId id="281" r:id="rId27"/>
    <p:sldId id="28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C9D356C-7BDB-483B-AA6C-1EB3A10FE38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1676406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9D356C-7BDB-483B-AA6C-1EB3A10FE38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3163412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9D356C-7BDB-483B-AA6C-1EB3A10FE38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6777169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C9D356C-7BDB-483B-AA6C-1EB3A10FE38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1219055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9D356C-7BDB-483B-AA6C-1EB3A10FE38C}" type="datetimeFigureOut">
              <a:rPr lang="en-US" smtClean="0"/>
              <a:t>10/10/2018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1125048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C9D356C-7BDB-483B-AA6C-1EB3A10FE38C}"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39998809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C9D356C-7BDB-483B-AA6C-1EB3A10FE38C}" type="datetimeFigureOut">
              <a:rPr lang="en-US" smtClean="0"/>
              <a:t>10/10/2018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22375398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C9D356C-7BDB-483B-AA6C-1EB3A10FE38C}" type="datetimeFigureOut">
              <a:rPr lang="en-US" smtClean="0"/>
              <a:t>10/10/2018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3740064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9D356C-7BDB-483B-AA6C-1EB3A10FE38C}" type="datetimeFigureOut">
              <a:rPr lang="en-US" smtClean="0"/>
              <a:t>10/10/2018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1132546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C9D356C-7BDB-483B-AA6C-1EB3A10FE38C}"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2692431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C9D356C-7BDB-483B-AA6C-1EB3A10FE38C}" type="datetimeFigureOut">
              <a:rPr lang="en-US" smtClean="0"/>
              <a:t>10/10/2018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2FF14-51D2-4B10-9B01-27F1DC272D15}" type="slidenum">
              <a:rPr lang="en-US" smtClean="0"/>
              <a:t>‹#›</a:t>
            </a:fld>
            <a:endParaRPr lang="en-US"/>
          </a:p>
        </p:txBody>
      </p:sp>
    </p:spTree>
    <p:extLst>
      <p:ext uri="{BB962C8B-B14F-4D97-AF65-F5344CB8AC3E}">
        <p14:creationId xmlns:p14="http://schemas.microsoft.com/office/powerpoint/2010/main" val="36589645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9D356C-7BDB-483B-AA6C-1EB3A10FE38C}" type="datetimeFigureOut">
              <a:rPr lang="en-US" smtClean="0"/>
              <a:t>10/10/2018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2FF14-51D2-4B10-9B01-27F1DC272D15}" type="slidenum">
              <a:rPr lang="en-US" smtClean="0"/>
              <a:t>‹#›</a:t>
            </a:fld>
            <a:endParaRPr lang="en-US"/>
          </a:p>
        </p:txBody>
      </p:sp>
    </p:spTree>
    <p:extLst>
      <p:ext uri="{BB962C8B-B14F-4D97-AF65-F5344CB8AC3E}">
        <p14:creationId xmlns:p14="http://schemas.microsoft.com/office/powerpoint/2010/main" val="13332805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BIROKRASI</a:t>
            </a:r>
            <a:endParaRPr lang="en-US" dirty="0"/>
          </a:p>
        </p:txBody>
      </p:sp>
      <p:sp>
        <p:nvSpPr>
          <p:cNvPr id="3" name="Subtitle 2"/>
          <p:cNvSpPr>
            <a:spLocks noGrp="1"/>
          </p:cNvSpPr>
          <p:nvPr>
            <p:ph type="subTitle" idx="1"/>
          </p:nvPr>
        </p:nvSpPr>
        <p:spPr/>
        <p:txBody>
          <a:bodyPr/>
          <a:lstStyle/>
          <a:p>
            <a:r>
              <a:rPr lang="en-US" dirty="0" smtClean="0"/>
              <a:t>YUNI SATIA RAHAYU</a:t>
            </a:r>
            <a:endParaRPr lang="en-US" dirty="0"/>
          </a:p>
        </p:txBody>
      </p:sp>
    </p:spTree>
    <p:extLst>
      <p:ext uri="{BB962C8B-B14F-4D97-AF65-F5344CB8AC3E}">
        <p14:creationId xmlns:p14="http://schemas.microsoft.com/office/powerpoint/2010/main" val="1078841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22704"/>
          </a:xfrm>
        </p:spPr>
        <p:txBody>
          <a:bodyPr>
            <a:normAutofit fontScale="90000"/>
          </a:bodyPr>
          <a:lstStyle/>
          <a:p>
            <a:endParaRPr lang="en-US" dirty="0"/>
          </a:p>
        </p:txBody>
      </p:sp>
      <p:sp>
        <p:nvSpPr>
          <p:cNvPr id="3" name="Content Placeholder 2"/>
          <p:cNvSpPr>
            <a:spLocks noGrp="1"/>
          </p:cNvSpPr>
          <p:nvPr>
            <p:ph idx="1"/>
          </p:nvPr>
        </p:nvSpPr>
        <p:spPr>
          <a:xfrm>
            <a:off x="838200" y="587830"/>
            <a:ext cx="10515600" cy="5589133"/>
          </a:xfrm>
        </p:spPr>
        <p:txBody>
          <a:bodyPr>
            <a:normAutofit lnSpcReduction="10000"/>
          </a:bodyPr>
          <a:lstStyle/>
          <a:p>
            <a:r>
              <a:rPr lang="id-ID" dirty="0" smtClean="0"/>
              <a:t>Teori Marx memandang bahwa birokrasi tidak mencipakan kekayaan dengan sendirinya melainkan kontrol, koordinasi dan mengatur pola produksi, distribusi dan konsumsi kekayaan. Birokrasi sebagai strata sosial memperoleh penghasilan yang diambil dari kekayaan rakyat dengan rekayasa hukum melalui pajak, retribusi, upeti, lisensi dll. Oleh karena itu birokrasi dipandang sebagai beban bagi masyarakat. </a:t>
            </a:r>
          </a:p>
          <a:p>
            <a:r>
              <a:rPr lang="id-ID" dirty="0" smtClean="0"/>
              <a:t>Pemikir neo Marxist Ralp Miliband menemukan fenomena di banyak negara, birokrat senior  sering menentang dan memblok</a:t>
            </a:r>
            <a:r>
              <a:rPr lang="en-US" dirty="0" err="1" smtClean="0"/>
              <a:t>ir</a:t>
            </a:r>
            <a:r>
              <a:rPr lang="id-ID" dirty="0" smtClean="0"/>
              <a:t> inisiatif radikal yang mengandung nilai kerakyatan dari para menteri dan politisi dari partai berhaluan sosialis. Birokrat juga tidak segan-segan menjadi agen orang kaya untuk menekan kaum miskin untuk menekan kaum miskin, misalnya mereka melakukan penggusuran orang2 lemah untuk proyek investasi, membuat peraturan ketenagakerjaan yang mennguntungkan pengusaha, menghambat aktivitas kelompok buruh dan petani dll.</a:t>
            </a:r>
          </a:p>
          <a:p>
            <a:endParaRPr lang="en-US" dirty="0"/>
          </a:p>
        </p:txBody>
      </p:sp>
    </p:spTree>
    <p:extLst>
      <p:ext uri="{BB962C8B-B14F-4D97-AF65-F5344CB8AC3E}">
        <p14:creationId xmlns:p14="http://schemas.microsoft.com/office/powerpoint/2010/main" val="1245799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18646"/>
          </a:xfrm>
        </p:spPr>
        <p:txBody>
          <a:bodyPr>
            <a:normAutofit fontScale="90000"/>
          </a:bodyPr>
          <a:lstStyle/>
          <a:p>
            <a:endParaRPr lang="en-US" dirty="0"/>
          </a:p>
        </p:txBody>
      </p:sp>
      <p:sp>
        <p:nvSpPr>
          <p:cNvPr id="3" name="Content Placeholder 2"/>
          <p:cNvSpPr>
            <a:spLocks noGrp="1"/>
          </p:cNvSpPr>
          <p:nvPr>
            <p:ph idx="1"/>
          </p:nvPr>
        </p:nvSpPr>
        <p:spPr>
          <a:xfrm>
            <a:off x="838200" y="783772"/>
            <a:ext cx="10515600" cy="5393191"/>
          </a:xfrm>
        </p:spPr>
        <p:txBody>
          <a:bodyPr>
            <a:normAutofit/>
          </a:bodyPr>
          <a:lstStyle/>
          <a:p>
            <a:pPr marL="0" indent="0">
              <a:buNone/>
            </a:pPr>
            <a:r>
              <a:rPr lang="id-ID" dirty="0" smtClean="0"/>
              <a:t>Meskipun secara formal, birokrasi harus memiliki netralita</a:t>
            </a:r>
            <a:r>
              <a:rPr lang="en-US" dirty="0" smtClean="0"/>
              <a:t>s</a:t>
            </a:r>
            <a:r>
              <a:rPr lang="id-ID" dirty="0" smtClean="0"/>
              <a:t> politik tetapi mereka memiliki kesamaan </a:t>
            </a:r>
            <a:r>
              <a:rPr lang="en-US" dirty="0" smtClean="0"/>
              <a:t>p</a:t>
            </a:r>
            <a:r>
              <a:rPr lang="id-ID" dirty="0" smtClean="0"/>
              <a:t>endidikan dan latar belakang dengan kelompok borjuis akibatnya mereka memiliki kesamaan ide, cara pandang, prasangka dan kepentingan yang sama.  Adanya hubungan yang dekat tsb</a:t>
            </a:r>
            <a:r>
              <a:rPr lang="en-US" dirty="0" smtClean="0"/>
              <a:t>, </a:t>
            </a:r>
            <a:r>
              <a:rPr lang="en-US" dirty="0" err="1" smtClean="0"/>
              <a:t>membuat</a:t>
            </a:r>
            <a:r>
              <a:rPr lang="id-ID" dirty="0" smtClean="0"/>
              <a:t> para borjuis dapat dengan mudah memb</a:t>
            </a:r>
            <a:r>
              <a:rPr lang="en-US" dirty="0" smtClean="0"/>
              <a:t>e</a:t>
            </a:r>
            <a:r>
              <a:rPr lang="id-ID" dirty="0" smtClean="0"/>
              <a:t>rikan upeti, uang semir, merekrut mereka ketika pensiun atau menawarkan menjadi anggota klub-klub jet set. Terhadap situasi ini, Trotsky dalam bukunya </a:t>
            </a:r>
            <a:r>
              <a:rPr lang="id-ID" i="1" dirty="0" smtClean="0"/>
              <a:t>The Revolution Betrayed </a:t>
            </a:r>
            <a:r>
              <a:rPr lang="id-ID" dirty="0" smtClean="0"/>
              <a:t>menyarankan agar dilakukan revolusi politik, dimana birokrasi harus diubah sebagai alat proletariat yang dapat dikomando oleh para politisi dan dijauhkan dari keintiman hubungan dengan para pengusaha/pemilik modal. Sedikit banyak akan dapat mengurangi kekuasaan birokrasi dan memperketat pengawasan oleh politisi sebagai wakil rakyat.</a:t>
            </a:r>
            <a:endParaRPr lang="id-ID" dirty="0"/>
          </a:p>
        </p:txBody>
      </p:sp>
    </p:spTree>
    <p:extLst>
      <p:ext uri="{BB962C8B-B14F-4D97-AF65-F5344CB8AC3E}">
        <p14:creationId xmlns:p14="http://schemas.microsoft.com/office/powerpoint/2010/main" val="1201377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22704"/>
          </a:xfrm>
        </p:spPr>
        <p:txBody>
          <a:bodyPr>
            <a:normAutofit fontScale="90000"/>
          </a:bodyPr>
          <a:lstStyle/>
          <a:p>
            <a:endParaRPr lang="en-US" dirty="0"/>
          </a:p>
        </p:txBody>
      </p:sp>
      <p:sp>
        <p:nvSpPr>
          <p:cNvPr id="3" name="Content Placeholder 2"/>
          <p:cNvSpPr>
            <a:spLocks noGrp="1"/>
          </p:cNvSpPr>
          <p:nvPr>
            <p:ph idx="1"/>
          </p:nvPr>
        </p:nvSpPr>
        <p:spPr>
          <a:xfrm>
            <a:off x="838200" y="587830"/>
            <a:ext cx="10515600" cy="5589133"/>
          </a:xfrm>
        </p:spPr>
        <p:txBody>
          <a:bodyPr/>
          <a:lstStyle/>
          <a:p>
            <a:pPr marL="0" indent="0">
              <a:buNone/>
            </a:pPr>
            <a:r>
              <a:rPr lang="en-US" dirty="0" smtClean="0"/>
              <a:t>3. </a:t>
            </a:r>
            <a:r>
              <a:rPr lang="en-US" i="1" dirty="0" smtClean="0"/>
              <a:t>Bureaucratic Oversupply Model</a:t>
            </a:r>
          </a:p>
          <a:p>
            <a:pPr marL="0" indent="0">
              <a:buNone/>
            </a:pPr>
            <a:r>
              <a:rPr lang="id-ID" dirty="0" smtClean="0"/>
              <a:t>Teori ini muncul sebagai respon terhadap teori birokrasinya Weber dan Marx. Teori menguat seiring dengan munculnya pemerintahan neo liberal di beberapa negara seperti Amerika, Inggris, Australia, Kanada dan Selandia Baru. Teori </a:t>
            </a:r>
            <a:r>
              <a:rPr lang="id-ID" i="1" dirty="0" smtClean="0"/>
              <a:t>bureaucratic oversupply </a:t>
            </a:r>
            <a:r>
              <a:rPr lang="id-ID" dirty="0" smtClean="0"/>
              <a:t>menyoroti kapasitas organisasi birokrasi yang dipandang terlalu besar, terlalu mencampuri urusan rakyat, mengonsumsi terlalu banyak sumber daya. Terlepas dari citra sebagai pelayan masyarakat, birokrat adalah orang yang memiliki motivasi yang berkaitan dengan pengembangan karir dan pemenuhan kebutuhan pribadi. Karena itu, birokrasi cenderung untuk membesarkan institusi mereka agar mempermudah pekerjaan dan tanggung jawab, memperbanyak anggaran dan memiliki kewenangan sebanyak mungkin.</a:t>
            </a:r>
            <a:endParaRPr lang="id-ID" dirty="0"/>
          </a:p>
        </p:txBody>
      </p:sp>
    </p:spTree>
    <p:extLst>
      <p:ext uri="{BB962C8B-B14F-4D97-AF65-F5344CB8AC3E}">
        <p14:creationId xmlns:p14="http://schemas.microsoft.com/office/powerpoint/2010/main" val="3478796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88018"/>
          </a:xfrm>
        </p:spPr>
        <p:txBody>
          <a:bodyPr>
            <a:normAutofit fontScale="90000"/>
          </a:bodyPr>
          <a:lstStyle/>
          <a:p>
            <a:endParaRPr lang="en-US" dirty="0"/>
          </a:p>
        </p:txBody>
      </p:sp>
      <p:sp>
        <p:nvSpPr>
          <p:cNvPr id="3" name="Content Placeholder 2"/>
          <p:cNvSpPr>
            <a:spLocks noGrp="1"/>
          </p:cNvSpPr>
          <p:nvPr>
            <p:ph idx="1"/>
          </p:nvPr>
        </p:nvSpPr>
        <p:spPr>
          <a:xfrm>
            <a:off x="838200" y="653144"/>
            <a:ext cx="10515600" cy="5523819"/>
          </a:xfrm>
        </p:spPr>
        <p:txBody>
          <a:bodyPr/>
          <a:lstStyle/>
          <a:p>
            <a:pPr marL="0" indent="0">
              <a:buNone/>
            </a:pPr>
            <a:r>
              <a:rPr lang="id-ID" sz="3000" dirty="0" smtClean="0"/>
              <a:t>Sehingga birokrat dapat mengamankan pekerjaan, memperluas prospek karir, meningkatkan pendapatan, serta memperbesar kekuasaan dan prestise. Dampaknya birokrasi cenderung melakukan hal-hal yang bertentangan dengan keinginan dan kepentingan publik, serta melakukan pemborosan, korupsi, inefisiensi dan </a:t>
            </a:r>
            <a:r>
              <a:rPr lang="id-ID" sz="3000" i="1" dirty="0" smtClean="0"/>
              <a:t>mismanagement</a:t>
            </a:r>
            <a:r>
              <a:rPr lang="id-ID" sz="3000" dirty="0" smtClean="0"/>
              <a:t>.</a:t>
            </a:r>
          </a:p>
          <a:p>
            <a:pPr marL="0" indent="0">
              <a:buNone/>
            </a:pPr>
            <a:r>
              <a:rPr lang="id-ID" sz="3000" dirty="0" smtClean="0"/>
              <a:t>Penganut teori ini menuntut agar kapasitas birokrasi diperkecil (</a:t>
            </a:r>
            <a:r>
              <a:rPr lang="id-ID" sz="3000" i="1" dirty="0" smtClean="0"/>
              <a:t>less government</a:t>
            </a:r>
            <a:r>
              <a:rPr lang="id-ID" sz="3000" dirty="0" smtClean="0"/>
              <a:t>) dengan cara mengurangi jumlah dan peranan aparatur birokrasi. Peran yang selama ini dilakukan birokrasi hendaknya didelegasikan kepada sektor swasta (</a:t>
            </a:r>
            <a:r>
              <a:rPr lang="id-ID" sz="3000" i="1" dirty="0" smtClean="0"/>
              <a:t>private sector</a:t>
            </a:r>
            <a:r>
              <a:rPr lang="id-ID" sz="3000" dirty="0" smtClean="0"/>
              <a:t>) dan mekanisme pasar (</a:t>
            </a:r>
            <a:r>
              <a:rPr lang="id-ID" sz="3000" i="1" dirty="0" smtClean="0"/>
              <a:t>market mechanism</a:t>
            </a:r>
            <a:r>
              <a:rPr lang="id-ID" sz="3000" dirty="0" smtClean="0"/>
              <a:t>). Dalam pemikiran yang ekstrem untuk mereduksi peran birokrasi sampai ke titik nol. </a:t>
            </a:r>
          </a:p>
          <a:p>
            <a:pPr marL="0" indent="0">
              <a:buNone/>
            </a:pPr>
            <a:endParaRPr lang="en-US" dirty="0"/>
          </a:p>
        </p:txBody>
      </p:sp>
    </p:spTree>
    <p:extLst>
      <p:ext uri="{BB962C8B-B14F-4D97-AF65-F5344CB8AC3E}">
        <p14:creationId xmlns:p14="http://schemas.microsoft.com/office/powerpoint/2010/main" val="505116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88018"/>
          </a:xfrm>
        </p:spPr>
        <p:txBody>
          <a:bodyPr>
            <a:normAutofit fontScale="90000"/>
          </a:bodyPr>
          <a:lstStyle/>
          <a:p>
            <a:endParaRPr lang="en-US" dirty="0"/>
          </a:p>
        </p:txBody>
      </p:sp>
      <p:sp>
        <p:nvSpPr>
          <p:cNvPr id="3" name="Content Placeholder 2"/>
          <p:cNvSpPr>
            <a:spLocks noGrp="1"/>
          </p:cNvSpPr>
          <p:nvPr>
            <p:ph idx="1"/>
          </p:nvPr>
        </p:nvSpPr>
        <p:spPr>
          <a:xfrm>
            <a:off x="838200" y="653144"/>
            <a:ext cx="10515600" cy="5523819"/>
          </a:xfrm>
        </p:spPr>
        <p:txBody>
          <a:bodyPr>
            <a:normAutofit lnSpcReduction="10000"/>
          </a:bodyPr>
          <a:lstStyle/>
          <a:p>
            <a:pPr marL="0" indent="0">
              <a:buNone/>
            </a:pPr>
            <a:r>
              <a:rPr lang="en-US" dirty="0" smtClean="0"/>
              <a:t>4. </a:t>
            </a:r>
            <a:r>
              <a:rPr lang="id-ID" i="1" dirty="0" smtClean="0"/>
              <a:t>New Public Service Model</a:t>
            </a:r>
          </a:p>
          <a:p>
            <a:pPr marL="0" indent="0">
              <a:buNone/>
            </a:pPr>
            <a:r>
              <a:rPr lang="id-ID" dirty="0" smtClean="0"/>
              <a:t>Merupakan teori antitesa (penentangan) terhadap pemikiran bahwa peran birokrasi hendaknya diserahkan kepada mekanisme pasar. Birokrasi memiliki peranan dan corak kerja yang berbeda dengan sektor pasar, perannya tidak mungkin digantikan oleh pasar. Corak manajemen dan lingkungan kerja birokrasi juga tidak selalu sesuai de</a:t>
            </a:r>
            <a:r>
              <a:rPr lang="en-US" dirty="0" smtClean="0"/>
              <a:t>n</a:t>
            </a:r>
            <a:r>
              <a:rPr lang="id-ID" dirty="0" smtClean="0"/>
              <a:t>gan nilai-nilai yang ada dalam </a:t>
            </a:r>
            <a:r>
              <a:rPr lang="id-ID" i="1" dirty="0" smtClean="0"/>
              <a:t>market mechanism</a:t>
            </a:r>
            <a:r>
              <a:rPr lang="id-ID" dirty="0" smtClean="0"/>
              <a:t>. Sehingga memaksakan prinsip-prinsip manajemen swasta ke dalam institusi birokrasi justru dapat berakibat kontra produkstif terhadap kinerja birokrasi sendiri.</a:t>
            </a:r>
          </a:p>
          <a:p>
            <a:pPr marL="0" indent="0">
              <a:buNone/>
            </a:pPr>
            <a:r>
              <a:rPr lang="id-ID" dirty="0" smtClean="0"/>
              <a:t>Baik buruknya birokrasi bukanlah pada persoalan apakah mereka memenuhi standar nilai-nilai pasar atau tidak, melainkan pada persoalan apakah mereka bisa memberikan pelayanan yang terbaik bagi rakyat.</a:t>
            </a:r>
            <a:endParaRPr lang="id-ID" dirty="0"/>
          </a:p>
        </p:txBody>
      </p:sp>
    </p:spTree>
    <p:extLst>
      <p:ext uri="{BB962C8B-B14F-4D97-AF65-F5344CB8AC3E}">
        <p14:creationId xmlns:p14="http://schemas.microsoft.com/office/powerpoint/2010/main" val="41769691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79458"/>
          </a:xfrm>
        </p:spPr>
        <p:txBody>
          <a:bodyPr>
            <a:normAutofit fontScale="90000"/>
          </a:bodyPr>
          <a:lstStyle/>
          <a:p>
            <a:endParaRPr lang="en-US" dirty="0"/>
          </a:p>
        </p:txBody>
      </p:sp>
      <p:sp>
        <p:nvSpPr>
          <p:cNvPr id="3" name="Content Placeholder 2"/>
          <p:cNvSpPr>
            <a:spLocks noGrp="1"/>
          </p:cNvSpPr>
          <p:nvPr>
            <p:ph idx="1"/>
          </p:nvPr>
        </p:nvSpPr>
        <p:spPr>
          <a:xfrm>
            <a:off x="838200" y="744584"/>
            <a:ext cx="10515600" cy="5432379"/>
          </a:xfrm>
        </p:spPr>
        <p:txBody>
          <a:bodyPr/>
          <a:lstStyle/>
          <a:p>
            <a:r>
              <a:rPr lang="id-ID" dirty="0" smtClean="0"/>
              <a:t>Teori </a:t>
            </a:r>
            <a:r>
              <a:rPr lang="id-ID" i="1" dirty="0" smtClean="0"/>
              <a:t>new public service  </a:t>
            </a:r>
            <a:r>
              <a:rPr lang="id-ID" dirty="0" smtClean="0"/>
              <a:t>memandang bahwa jika corak kinerja birokrasi ditentukan semata-mata oleh nilai-nilai pasar, maka esensi kedaulatan rakyat akan hilang dan berganti dengan kedaulatan uang  karena akumulasi modal adalah alat penentu kebijakan pada mekanisme pasar.</a:t>
            </a:r>
          </a:p>
          <a:p>
            <a:r>
              <a:rPr lang="id-ID" dirty="0" smtClean="0"/>
              <a:t>Berlainan dengan teori </a:t>
            </a:r>
            <a:r>
              <a:rPr lang="id-ID" i="1" dirty="0" smtClean="0"/>
              <a:t>bureaucratic oversupply model</a:t>
            </a:r>
            <a:r>
              <a:rPr lang="id-ID" dirty="0" smtClean="0"/>
              <a:t>, yang menyatakan bahwa peranan birokrasi cukup sebagai katalisator dalam masyarakat, teori ini memandang bahwa peranan birokrasi justru harus dikembalikan  sesuai fitrahnya sebagai pelayan publik. Birokrasi pada titik tertentu boleh saja melakukan intervensi sosial apabila sebagian besar publik menghendakinya. Walaupun tindakan itu tidak sesuai dengan keinginan dan prinsip-prinsip ekonomi pasar.</a:t>
            </a:r>
          </a:p>
          <a:p>
            <a:pPr marL="0" indent="0">
              <a:buNone/>
            </a:pPr>
            <a:endParaRPr lang="en-US" dirty="0"/>
          </a:p>
        </p:txBody>
      </p:sp>
    </p:spTree>
    <p:extLst>
      <p:ext uri="{BB962C8B-B14F-4D97-AF65-F5344CB8AC3E}">
        <p14:creationId xmlns:p14="http://schemas.microsoft.com/office/powerpoint/2010/main" val="41404437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32155"/>
          </a:xfrm>
        </p:spPr>
        <p:txBody>
          <a:bodyPr/>
          <a:lstStyle/>
          <a:p>
            <a:pPr algn="ctr"/>
            <a:r>
              <a:rPr lang="id-ID" dirty="0" smtClean="0"/>
              <a:t>Tugas Birokrasi</a:t>
            </a:r>
            <a:endParaRPr lang="id-ID" dirty="0"/>
          </a:p>
        </p:txBody>
      </p:sp>
      <p:sp>
        <p:nvSpPr>
          <p:cNvPr id="3" name="Content Placeholder 2"/>
          <p:cNvSpPr>
            <a:spLocks noGrp="1"/>
          </p:cNvSpPr>
          <p:nvPr>
            <p:ph idx="1"/>
          </p:nvPr>
        </p:nvSpPr>
        <p:spPr>
          <a:xfrm>
            <a:off x="838200" y="1280160"/>
            <a:ext cx="10515600" cy="4896803"/>
          </a:xfrm>
        </p:spPr>
        <p:txBody>
          <a:bodyPr/>
          <a:lstStyle/>
          <a:p>
            <a:r>
              <a:rPr lang="id-ID" dirty="0" smtClean="0"/>
              <a:t>Tugas pokok birokrasi dalam penyelenggaraan kegiatan negara adalah mengimplementasikan atau melaksanakan hukum dan kebijakan yang ditetapkan  oleh negara. Artinya, birokrasi memiliki tugas untuk  melakukan fungsi administratif untuk mengelola segala urusan pemerintahan. Hal ini yang menyebabkan birokrasi sering disebut </a:t>
            </a:r>
            <a:r>
              <a:rPr lang="id-ID" i="1" dirty="0" smtClean="0"/>
              <a:t>public administration</a:t>
            </a:r>
            <a:r>
              <a:rPr lang="id-ID" dirty="0" smtClean="0"/>
              <a:t>, sementara kalangan eksekutif dan kabinet disebut sebagai </a:t>
            </a:r>
            <a:r>
              <a:rPr lang="id-ID" i="1" dirty="0" smtClean="0"/>
              <a:t>government</a:t>
            </a:r>
            <a:r>
              <a:rPr lang="id-ID" dirty="0" smtClean="0"/>
              <a:t>.</a:t>
            </a:r>
          </a:p>
          <a:p>
            <a:r>
              <a:rPr lang="id-ID" dirty="0" smtClean="0"/>
              <a:t>Sehingga tugas birokrasi meliputi berbagai macam tanggung jawab administrati</a:t>
            </a:r>
            <a:r>
              <a:rPr lang="en-US" dirty="0" smtClean="0"/>
              <a:t>f</a:t>
            </a:r>
            <a:r>
              <a:rPr lang="id-ID" dirty="0" smtClean="0"/>
              <a:t>, mulai dari pelaksanaan program kesejahteraan dan pengamanan sosial sampai dengan mengatur kegiatan ekonomi, perijinan, melindungi dan menyediakan informasi dalam dan luar negeri, memelihara fasum, kelestarian hutan dsb.</a:t>
            </a:r>
          </a:p>
          <a:p>
            <a:endParaRPr lang="en-US" dirty="0"/>
          </a:p>
        </p:txBody>
      </p:sp>
    </p:spTree>
    <p:extLst>
      <p:ext uri="{BB962C8B-B14F-4D97-AF65-F5344CB8AC3E}">
        <p14:creationId xmlns:p14="http://schemas.microsoft.com/office/powerpoint/2010/main" val="1903609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35765"/>
          </a:xfrm>
        </p:spPr>
        <p:txBody>
          <a:bodyPr>
            <a:normAutofit fontScale="90000"/>
          </a:bodyPr>
          <a:lstStyle/>
          <a:p>
            <a:endParaRPr lang="en-US" dirty="0"/>
          </a:p>
        </p:txBody>
      </p:sp>
      <p:sp>
        <p:nvSpPr>
          <p:cNvPr id="3" name="Content Placeholder 2"/>
          <p:cNvSpPr>
            <a:spLocks noGrp="1"/>
          </p:cNvSpPr>
          <p:nvPr>
            <p:ph idx="1"/>
          </p:nvPr>
        </p:nvSpPr>
        <p:spPr>
          <a:xfrm>
            <a:off x="838200" y="600891"/>
            <a:ext cx="10515600" cy="5576072"/>
          </a:xfrm>
        </p:spPr>
        <p:txBody>
          <a:bodyPr>
            <a:normAutofit lnSpcReduction="10000"/>
          </a:bodyPr>
          <a:lstStyle/>
          <a:p>
            <a:pPr marL="0" indent="0">
              <a:buNone/>
            </a:pPr>
            <a:r>
              <a:rPr lang="id-ID" dirty="0" smtClean="0"/>
              <a:t>Beberapa tugas  Birokrasi:</a:t>
            </a:r>
          </a:p>
          <a:p>
            <a:pPr marL="514350" indent="-514350">
              <a:buAutoNum type="arabicPeriod"/>
            </a:pPr>
            <a:r>
              <a:rPr lang="id-ID" dirty="0" smtClean="0"/>
              <a:t>Memberikan Nasihat Kebijakan (policy adviser). Birokrasi memiliki 2 fungsi pokok yaitu (a) memberikan berbagai pilihan ttg garis besar sebuah kebijakan  kepada pejabat politik, seperti presiden, menteri, gubernur dan bupati/walikota, (b) memberikan pandangan thd dampak dan konsekuensi yg mungkin timbul dari ditetapkannya sebuah kebijakan.</a:t>
            </a:r>
          </a:p>
          <a:p>
            <a:r>
              <a:rPr lang="id-ID" dirty="0" smtClean="0"/>
              <a:t>Secara empiris tidak hanya sebatas memberi advise tetapi birokrasi berperan besar dlm proses policy making karena proses pengambilan keputusan berdasarkan informasi yg tersedia dr birokrat. Hal ini berarti struktur, isi dan nilai dr sebuah kebijakan akan dipengaruhi oleh keinginan, pikiran dan hasrat para birokrat. Apalagi kalau para politisi tdk memiliki kapasitas dan kapabilitas yg matang sebagai seorang pengambil keputusan.</a:t>
            </a:r>
            <a:endParaRPr lang="id-ID" dirty="0"/>
          </a:p>
        </p:txBody>
      </p:sp>
    </p:spTree>
    <p:extLst>
      <p:ext uri="{BB962C8B-B14F-4D97-AF65-F5344CB8AC3E}">
        <p14:creationId xmlns:p14="http://schemas.microsoft.com/office/powerpoint/2010/main" val="868386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96578"/>
          </a:xfrm>
        </p:spPr>
        <p:txBody>
          <a:bodyPr>
            <a:normAutofit fontScale="90000"/>
          </a:bodyPr>
          <a:lstStyle/>
          <a:p>
            <a:endParaRPr lang="en-US" dirty="0"/>
          </a:p>
        </p:txBody>
      </p:sp>
      <p:sp>
        <p:nvSpPr>
          <p:cNvPr id="3" name="Content Placeholder 2"/>
          <p:cNvSpPr>
            <a:spLocks noGrp="1"/>
          </p:cNvSpPr>
          <p:nvPr>
            <p:ph idx="1"/>
          </p:nvPr>
        </p:nvSpPr>
        <p:spPr>
          <a:xfrm>
            <a:off x="838200" y="561704"/>
            <a:ext cx="10515600" cy="5615259"/>
          </a:xfrm>
        </p:spPr>
        <p:txBody>
          <a:bodyPr/>
          <a:lstStyle/>
          <a:p>
            <a:pPr marL="0" indent="0">
              <a:buNone/>
            </a:pPr>
            <a:r>
              <a:rPr lang="en-US" dirty="0" smtClean="0"/>
              <a:t>2. </a:t>
            </a:r>
            <a:r>
              <a:rPr lang="id-ID" dirty="0" smtClean="0"/>
              <a:t>Tugas Artikulasi dan Agregasi Kepentingan</a:t>
            </a:r>
          </a:p>
          <a:p>
            <a:pPr marL="0" indent="0">
              <a:buNone/>
            </a:pPr>
            <a:r>
              <a:rPr lang="id-ID" dirty="0" smtClean="0"/>
              <a:t>Meskipun secara formal birokrasi tidak memiliki tugas untuk melakukan artikulasi (menyampaikan) dan agregasi (mengumpulkan/ mengelompokkan) kepentingan rakyat, tetapi secara faktual, birokrasi juga sering terlibat dlm fungsi2 ini. Secara rutin, birokrasi melaksanakan kebijakan dan program pemerintah karena tugasnya. Birokrasi harus berhubungan dg berbagai kelompok masyarakat (stakeholder) seperti guru, dokter, pedagang kaki lima dan petani. </a:t>
            </a:r>
          </a:p>
          <a:p>
            <a:r>
              <a:rPr lang="id-ID" dirty="0" smtClean="0"/>
              <a:t>Dampaknya birokrasi harus mendengar dan memperhatikan suara dan kepentingan kelompok2 tsb yg secara tdk langsung menjadi klien dari birokrasi. Hal tsb harus dilakukan yaitu agar program dan kebijakan yg dijalankan birokrasi dpt diterima klien</a:t>
            </a:r>
            <a:endParaRPr lang="id-ID" dirty="0"/>
          </a:p>
        </p:txBody>
      </p:sp>
    </p:spTree>
    <p:extLst>
      <p:ext uri="{BB962C8B-B14F-4D97-AF65-F5344CB8AC3E}">
        <p14:creationId xmlns:p14="http://schemas.microsoft.com/office/powerpoint/2010/main" val="27226477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235766"/>
          </a:xfrm>
        </p:spPr>
        <p:txBody>
          <a:bodyPr>
            <a:normAutofit fontScale="90000"/>
          </a:bodyPr>
          <a:lstStyle/>
          <a:p>
            <a:endParaRPr lang="en-US" dirty="0"/>
          </a:p>
        </p:txBody>
      </p:sp>
      <p:sp>
        <p:nvSpPr>
          <p:cNvPr id="3" name="Content Placeholder 2"/>
          <p:cNvSpPr>
            <a:spLocks noGrp="1"/>
          </p:cNvSpPr>
          <p:nvPr>
            <p:ph idx="1"/>
          </p:nvPr>
        </p:nvSpPr>
        <p:spPr>
          <a:xfrm>
            <a:off x="838200" y="600892"/>
            <a:ext cx="10515600" cy="5576071"/>
          </a:xfrm>
        </p:spPr>
        <p:txBody>
          <a:bodyPr/>
          <a:lstStyle/>
          <a:p>
            <a:pPr marL="0" indent="0">
              <a:buNone/>
            </a:pPr>
            <a:r>
              <a:rPr lang="en-US" dirty="0" smtClean="0"/>
              <a:t>3. </a:t>
            </a:r>
            <a:r>
              <a:rPr lang="id-ID" dirty="0" smtClean="0"/>
              <a:t>Tugas Menjaga Stabilitas Politik</a:t>
            </a:r>
          </a:p>
          <a:p>
            <a:pPr marL="0" indent="0">
              <a:buNone/>
            </a:pPr>
            <a:r>
              <a:rPr lang="id-ID" dirty="0" smtClean="0"/>
              <a:t>Sebagai institusi penyelenggara negara, birokrasi memiliki tugas yg berkaitan dg penciptaan stabilitas dan keberlanjutan sistem politik. Para politisi setiap saat boleh berganti tetapi birokrasi berkewajiban menjaga agar negara tetap eksis, terintegrasi dan mekanisme negara tetap berjalan dengan baik. </a:t>
            </a:r>
          </a:p>
          <a:p>
            <a:r>
              <a:rPr lang="id-ID" dirty="0" smtClean="0"/>
              <a:t>Birokrasi berkewajiban menjaga negara agar tidak mengalami disintegrasi dan kevakuman pemerintahan. Di banyak negara modern, birokrasi dibentuk sbg sebuah badan yg berdasar pd prinsip2 imparsialitas, memiliki netralitas politik, kepermanenan dan anonimitas. Akibatnya birokrasi kemudian cenderung angkuh, tdk mau menerima kritik krn mereka merasa memiliki posisi penting dlm negara.</a:t>
            </a:r>
            <a:endParaRPr lang="id-ID" dirty="0"/>
          </a:p>
        </p:txBody>
      </p:sp>
    </p:spTree>
    <p:extLst>
      <p:ext uri="{BB962C8B-B14F-4D97-AF65-F5344CB8AC3E}">
        <p14:creationId xmlns:p14="http://schemas.microsoft.com/office/powerpoint/2010/main" val="12957608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45217"/>
          </a:xfrm>
        </p:spPr>
        <p:txBody>
          <a:bodyPr/>
          <a:lstStyle/>
          <a:p>
            <a:pPr algn="ctr"/>
            <a:r>
              <a:rPr lang="en-US" dirty="0" smtClean="0"/>
              <a:t>PENGERTIAN BIROKRASI</a:t>
            </a:r>
            <a:endParaRPr lang="en-US" dirty="0"/>
          </a:p>
        </p:txBody>
      </p:sp>
      <p:sp>
        <p:nvSpPr>
          <p:cNvPr id="3" name="Content Placeholder 2"/>
          <p:cNvSpPr>
            <a:spLocks noGrp="1"/>
          </p:cNvSpPr>
          <p:nvPr>
            <p:ph idx="1"/>
          </p:nvPr>
        </p:nvSpPr>
        <p:spPr>
          <a:xfrm>
            <a:off x="838200" y="1110344"/>
            <a:ext cx="10515600" cy="5066620"/>
          </a:xfrm>
        </p:spPr>
        <p:txBody>
          <a:bodyPr>
            <a:normAutofit lnSpcReduction="10000"/>
          </a:bodyPr>
          <a:lstStyle/>
          <a:p>
            <a:r>
              <a:rPr lang="id-ID" sz="3000" dirty="0" smtClean="0"/>
              <a:t>Birokrasi dari asal kata bureau (meja tulis) dimana para pejabat saat itu bekerja dibelakang meja tulis.</a:t>
            </a:r>
          </a:p>
          <a:p>
            <a:r>
              <a:rPr lang="id-ID" sz="3000" dirty="0" smtClean="0"/>
              <a:t>Birokrasi sering disebut sebagai aparatur negara</a:t>
            </a:r>
          </a:p>
          <a:p>
            <a:r>
              <a:rPr lang="id-ID" sz="3000" dirty="0" smtClean="0"/>
              <a:t>Pengertian birokrasi yang paling luas </a:t>
            </a:r>
            <a:r>
              <a:rPr lang="id-ID" sz="3000" dirty="0" smtClean="0">
                <a:sym typeface="Wingdings" panose="05000000000000000000" pitchFamily="2" charset="2"/>
              </a:rPr>
              <a:t> badan/sektor pemerintah atau dalam Bahasa Inggris disebut sebagai </a:t>
            </a:r>
            <a:r>
              <a:rPr lang="id-ID" sz="3000" i="1" dirty="0" smtClean="0">
                <a:sym typeface="Wingdings" panose="05000000000000000000" pitchFamily="2" charset="2"/>
              </a:rPr>
              <a:t>public sector, public service</a:t>
            </a:r>
            <a:r>
              <a:rPr lang="id-ID" sz="3000" dirty="0" smtClean="0">
                <a:sym typeface="Wingdings" panose="05000000000000000000" pitchFamily="2" charset="2"/>
              </a:rPr>
              <a:t> atau </a:t>
            </a:r>
            <a:r>
              <a:rPr lang="id-ID" sz="3000" i="1" dirty="0" smtClean="0">
                <a:sym typeface="Wingdings" panose="05000000000000000000" pitchFamily="2" charset="2"/>
              </a:rPr>
              <a:t>public administration</a:t>
            </a:r>
          </a:p>
          <a:p>
            <a:r>
              <a:rPr lang="id-ID" sz="3000" dirty="0" smtClean="0">
                <a:sym typeface="Wingdings" panose="05000000000000000000" pitchFamily="2" charset="2"/>
              </a:rPr>
              <a:t>Birokrasi Institusi atau orang yang penghasilannya berasal secara langsung atau tidak langsung dari uang negara atau uang rakyat yang biasanya tercantum dalam APBN atau APBD</a:t>
            </a:r>
          </a:p>
          <a:p>
            <a:r>
              <a:rPr lang="id-ID" sz="3000" dirty="0" smtClean="0"/>
              <a:t>Birokrasi secara institusional diakui setelah manusia  mengenal bentuk negara modern</a:t>
            </a:r>
            <a:endParaRPr lang="id-ID" sz="3000" dirty="0"/>
          </a:p>
        </p:txBody>
      </p:sp>
    </p:spTree>
    <p:extLst>
      <p:ext uri="{BB962C8B-B14F-4D97-AF65-F5344CB8AC3E}">
        <p14:creationId xmlns:p14="http://schemas.microsoft.com/office/powerpoint/2010/main" val="37306276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70452"/>
          </a:xfrm>
        </p:spPr>
        <p:txBody>
          <a:bodyPr>
            <a:normAutofit fontScale="90000"/>
          </a:bodyPr>
          <a:lstStyle/>
          <a:p>
            <a:endParaRPr lang="en-US" dirty="0"/>
          </a:p>
        </p:txBody>
      </p:sp>
      <p:sp>
        <p:nvSpPr>
          <p:cNvPr id="3" name="Content Placeholder 2"/>
          <p:cNvSpPr>
            <a:spLocks noGrp="1"/>
          </p:cNvSpPr>
          <p:nvPr>
            <p:ph idx="1"/>
          </p:nvPr>
        </p:nvSpPr>
        <p:spPr>
          <a:xfrm>
            <a:off x="838200" y="535578"/>
            <a:ext cx="10515600" cy="5641385"/>
          </a:xfrm>
        </p:spPr>
        <p:txBody>
          <a:bodyPr>
            <a:normAutofit/>
          </a:bodyPr>
          <a:lstStyle/>
          <a:p>
            <a:r>
              <a:rPr lang="id-ID" sz="3000" dirty="0" smtClean="0"/>
              <a:t>Tidak mengherankan birokrasi memiliki organisasi yg sangat besar dan membutuhkan dana yang sangat banyak</a:t>
            </a:r>
          </a:p>
          <a:p>
            <a:r>
              <a:rPr lang="id-ID" sz="3000" dirty="0" smtClean="0"/>
              <a:t>Yg sering menjadi masalah, secara normati</a:t>
            </a:r>
            <a:r>
              <a:rPr lang="en-US" sz="3000" dirty="0" smtClean="0"/>
              <a:t>f</a:t>
            </a:r>
            <a:r>
              <a:rPr lang="id-ID" sz="3000" dirty="0" smtClean="0"/>
              <a:t> birokrasi merupakan aparatur pelaksana kebijakan pejabat politik, maka aparatur birokrasi harus bersikap tunduk pd kemauan pejabat di atasnya walaupun terkadang bertentangan dg norma dan kaidah hukum.</a:t>
            </a:r>
          </a:p>
          <a:p>
            <a:r>
              <a:rPr lang="id-ID" sz="3000" dirty="0" smtClean="0"/>
              <a:t>Birokrasi juga memiliki tingkat pen</a:t>
            </a:r>
            <a:r>
              <a:rPr lang="en-US" sz="3000" dirty="0" smtClean="0"/>
              <a:t>g</a:t>
            </a:r>
            <a:r>
              <a:rPr lang="id-ID" sz="3000" dirty="0" smtClean="0"/>
              <a:t>aruh besar dlm mewarnai corak pelaksanaan suatu kebijakan</a:t>
            </a:r>
            <a:r>
              <a:rPr lang="en-US" sz="3000" dirty="0" smtClean="0"/>
              <a:t>:</a:t>
            </a:r>
            <a:endParaRPr lang="id-ID" sz="3000" dirty="0" smtClean="0"/>
          </a:p>
          <a:p>
            <a:pPr marL="0" indent="0">
              <a:buNone/>
            </a:pPr>
            <a:r>
              <a:rPr lang="id-ID" sz="3000" dirty="0" smtClean="0"/>
              <a:t>1) Karena politisi pembuat kebijakan tdk mungkin membuat suatu kebijakan secara detail, birokrasilah yg menentukan sepenuhnya suatu kebijakan dapat dilaksanakan secara terperinci</a:t>
            </a:r>
            <a:endParaRPr lang="id-ID" sz="3000" dirty="0"/>
          </a:p>
        </p:txBody>
      </p:sp>
    </p:spTree>
    <p:extLst>
      <p:ext uri="{BB962C8B-B14F-4D97-AF65-F5344CB8AC3E}">
        <p14:creationId xmlns:p14="http://schemas.microsoft.com/office/powerpoint/2010/main" val="32570254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83515"/>
          </a:xfrm>
        </p:spPr>
        <p:txBody>
          <a:bodyPr>
            <a:normAutofit fontScale="90000"/>
          </a:bodyPr>
          <a:lstStyle/>
          <a:p>
            <a:endParaRPr lang="en-US" dirty="0"/>
          </a:p>
        </p:txBody>
      </p:sp>
      <p:sp>
        <p:nvSpPr>
          <p:cNvPr id="3" name="Content Placeholder 2"/>
          <p:cNvSpPr>
            <a:spLocks noGrp="1"/>
          </p:cNvSpPr>
          <p:nvPr>
            <p:ph idx="1"/>
          </p:nvPr>
        </p:nvSpPr>
        <p:spPr>
          <a:xfrm>
            <a:off x="838200" y="548640"/>
            <a:ext cx="10515600" cy="5628323"/>
          </a:xfrm>
        </p:spPr>
        <p:txBody>
          <a:bodyPr>
            <a:normAutofit/>
          </a:bodyPr>
          <a:lstStyle/>
          <a:p>
            <a:pPr marL="0" indent="0">
              <a:buNone/>
            </a:pPr>
            <a:r>
              <a:rPr lang="id-ID" sz="3000" dirty="0" smtClean="0"/>
              <a:t>2). Dibeberapa negara, seperti Jepang dan Perancis, birokrasi memiliki reputasi dan status yg sangat tinggi  dlm sejarah negara. Birokrasi memiliki tingkat otonomi tinggi dalam menentukan kebijakan negara berikut pelaksnaannya. Bahkan sebaliknya birokrasi justru yg mempengaruhi para politisi dlm mengambil kebijakan.</a:t>
            </a:r>
          </a:p>
          <a:p>
            <a:pPr marL="0" indent="0">
              <a:buNone/>
            </a:pPr>
            <a:r>
              <a:rPr lang="id-ID" sz="3000" dirty="0" smtClean="0"/>
              <a:t>3). Sebagai penasihat kebijakan negara, para birokrat memiliki kemampuan unt membentuk dan menawarkan kebijakan pada para politisi, selanjutnya merekalah yg melaksanakan kebijakan pd tingkat empiris. Tentunya birokrat harus bisa berkata tidak , apabila kebijakan yg dibuat oleh politisi mengandung kesalahan hukum dan bertentangan dengan norma-norma manajemen publik.</a:t>
            </a:r>
            <a:endParaRPr lang="id-ID" sz="3000" dirty="0"/>
          </a:p>
        </p:txBody>
      </p:sp>
    </p:spTree>
    <p:extLst>
      <p:ext uri="{BB962C8B-B14F-4D97-AF65-F5344CB8AC3E}">
        <p14:creationId xmlns:p14="http://schemas.microsoft.com/office/powerpoint/2010/main" val="10640353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67286"/>
          </a:xfrm>
        </p:spPr>
        <p:txBody>
          <a:bodyPr/>
          <a:lstStyle/>
          <a:p>
            <a:pPr algn="ctr"/>
            <a:r>
              <a:rPr lang="id-ID" dirty="0" smtClean="0"/>
              <a:t>Perubahan Administrasi</a:t>
            </a:r>
            <a:r>
              <a:rPr lang="id-ID" dirty="0" smtClean="0">
                <a:sym typeface="Wingdings" panose="05000000000000000000" pitchFamily="2" charset="2"/>
              </a:rPr>
              <a:t> Manajemen</a:t>
            </a:r>
            <a:endParaRPr lang="id-ID" dirty="0"/>
          </a:p>
        </p:txBody>
      </p:sp>
      <p:sp>
        <p:nvSpPr>
          <p:cNvPr id="3" name="Content Placeholder 2"/>
          <p:cNvSpPr>
            <a:spLocks noGrp="1"/>
          </p:cNvSpPr>
          <p:nvPr>
            <p:ph idx="1"/>
          </p:nvPr>
        </p:nvSpPr>
        <p:spPr>
          <a:xfrm>
            <a:off x="838200" y="1436914"/>
            <a:ext cx="10515600" cy="4740049"/>
          </a:xfrm>
        </p:spPr>
        <p:txBody>
          <a:bodyPr/>
          <a:lstStyle/>
          <a:p>
            <a:r>
              <a:rPr lang="id-ID" dirty="0" smtClean="0"/>
              <a:t>Karena hal di atas maka kemudian terjadi perubahan tugas dari administrasi publik menjadi manajemen publik.</a:t>
            </a:r>
          </a:p>
          <a:p>
            <a:r>
              <a:rPr lang="id-ID" i="1" dirty="0" smtClean="0"/>
              <a:t>Administration</a:t>
            </a:r>
            <a:r>
              <a:rPr lang="id-ID" dirty="0" smtClean="0"/>
              <a:t> dari kata Latin </a:t>
            </a:r>
            <a:r>
              <a:rPr lang="id-ID" i="1" dirty="0" smtClean="0"/>
              <a:t>minor</a:t>
            </a:r>
            <a:r>
              <a:rPr lang="id-ID" dirty="0" smtClean="0"/>
              <a:t> </a:t>
            </a:r>
            <a:r>
              <a:rPr lang="id-ID" dirty="0" smtClean="0">
                <a:sym typeface="Wingdings" panose="05000000000000000000" pitchFamily="2" charset="2"/>
              </a:rPr>
              <a:t> </a:t>
            </a:r>
            <a:r>
              <a:rPr lang="id-ID" i="1" dirty="0" smtClean="0">
                <a:sym typeface="Wingdings" panose="05000000000000000000" pitchFamily="2" charset="2"/>
              </a:rPr>
              <a:t>ministrare</a:t>
            </a:r>
            <a:r>
              <a:rPr lang="id-ID" dirty="0" smtClean="0">
                <a:sym typeface="Wingdings" panose="05000000000000000000" pitchFamily="2" charset="2"/>
              </a:rPr>
              <a:t> artinya melayani atau mengelola. </a:t>
            </a:r>
          </a:p>
          <a:p>
            <a:r>
              <a:rPr lang="id-ID" i="1" dirty="0" smtClean="0">
                <a:sym typeface="Wingdings" panose="05000000000000000000" pitchFamily="2" charset="2"/>
              </a:rPr>
              <a:t>Management</a:t>
            </a:r>
            <a:r>
              <a:rPr lang="id-ID" dirty="0" smtClean="0">
                <a:sym typeface="Wingdings" panose="05000000000000000000" pitchFamily="2" charset="2"/>
              </a:rPr>
              <a:t> dari kata Latin </a:t>
            </a:r>
            <a:r>
              <a:rPr lang="id-ID" i="1" dirty="0" smtClean="0">
                <a:sym typeface="Wingdings" panose="05000000000000000000" pitchFamily="2" charset="2"/>
              </a:rPr>
              <a:t>manus</a:t>
            </a:r>
            <a:r>
              <a:rPr lang="id-ID" dirty="0" smtClean="0">
                <a:sym typeface="Wingdings" panose="05000000000000000000" pitchFamily="2" charset="2"/>
              </a:rPr>
              <a:t> artinya mengontrol dengan tangan atau meraih hasil. Pengertian </a:t>
            </a:r>
            <a:r>
              <a:rPr lang="id-ID" i="1" dirty="0" smtClean="0">
                <a:sym typeface="Wingdings" panose="05000000000000000000" pitchFamily="2" charset="2"/>
              </a:rPr>
              <a:t>management</a:t>
            </a:r>
            <a:r>
              <a:rPr lang="id-ID" dirty="0" smtClean="0">
                <a:sym typeface="Wingdings" panose="05000000000000000000" pitchFamily="2" charset="2"/>
              </a:rPr>
              <a:t> lebih luas dari pada a</a:t>
            </a:r>
            <a:r>
              <a:rPr lang="id-ID" i="1" dirty="0" smtClean="0">
                <a:sym typeface="Wingdings" panose="05000000000000000000" pitchFamily="2" charset="2"/>
              </a:rPr>
              <a:t>dministration</a:t>
            </a:r>
            <a:r>
              <a:rPr lang="id-ID" dirty="0" smtClean="0"/>
              <a:t> </a:t>
            </a:r>
            <a:endParaRPr lang="en-US" dirty="0" smtClean="0"/>
          </a:p>
          <a:p>
            <a:r>
              <a:rPr lang="id-ID" dirty="0" smtClean="0"/>
              <a:t>Perbedaan ini menyebabkan perubahan cara pandang, bahwa birokrat bukan hanya bertugas melaksanakan dan mengelola kebijakan, tetapi</a:t>
            </a:r>
            <a:r>
              <a:rPr lang="en-US" dirty="0" smtClean="0"/>
              <a:t> </a:t>
            </a:r>
            <a:r>
              <a:rPr lang="id-ID" dirty="0" smtClean="0"/>
              <a:t>juga memiliki peran untuk</a:t>
            </a:r>
            <a:r>
              <a:rPr lang="en-US" dirty="0" smtClean="0"/>
              <a:t>:</a:t>
            </a:r>
            <a:r>
              <a:rPr lang="id-ID" dirty="0" smtClean="0"/>
              <a:t> </a:t>
            </a:r>
          </a:p>
          <a:p>
            <a:endParaRPr lang="id-ID" dirty="0" smtClean="0"/>
          </a:p>
        </p:txBody>
      </p:sp>
    </p:spTree>
    <p:extLst>
      <p:ext uri="{BB962C8B-B14F-4D97-AF65-F5344CB8AC3E}">
        <p14:creationId xmlns:p14="http://schemas.microsoft.com/office/powerpoint/2010/main" val="292255767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53778"/>
          </a:xfrm>
        </p:spPr>
        <p:txBody>
          <a:bodyPr>
            <a:normAutofit fontScale="90000"/>
          </a:bodyPr>
          <a:lstStyle/>
          <a:p>
            <a:endParaRPr lang="en-US" dirty="0"/>
          </a:p>
        </p:txBody>
      </p:sp>
      <p:sp>
        <p:nvSpPr>
          <p:cNvPr id="3" name="Content Placeholder 2"/>
          <p:cNvSpPr>
            <a:spLocks noGrp="1"/>
          </p:cNvSpPr>
          <p:nvPr>
            <p:ph idx="1"/>
          </p:nvPr>
        </p:nvSpPr>
        <p:spPr>
          <a:xfrm>
            <a:off x="838200" y="1201784"/>
            <a:ext cx="10515600" cy="4975180"/>
          </a:xfrm>
        </p:spPr>
        <p:txBody>
          <a:bodyPr/>
          <a:lstStyle/>
          <a:p>
            <a:pPr marL="514350" indent="-514350">
              <a:buAutoNum type="arabicPeriod"/>
            </a:pPr>
            <a:r>
              <a:rPr lang="id-ID" sz="3200" dirty="0" smtClean="0"/>
              <a:t>Melakukan usaha pencapaian hasil</a:t>
            </a:r>
          </a:p>
          <a:p>
            <a:pPr marL="514350" indent="-514350">
              <a:buAutoNum type="arabicPeriod"/>
            </a:pPr>
            <a:r>
              <a:rPr lang="id-ID" sz="3200" dirty="0" smtClean="0"/>
              <a:t>Bertanggungjawab terhadap apa yg telah diperoleh</a:t>
            </a:r>
          </a:p>
          <a:p>
            <a:r>
              <a:rPr lang="id-ID" sz="3200" dirty="0" smtClean="0"/>
              <a:t>Birokrasi tdk boleh hanya melaksanakan perintah politisi tanpa melakukan usaha atau inovasi dlm mencapai tujuan  dan tdk bertanggungjawab thd hasil yg diperoleh</a:t>
            </a:r>
          </a:p>
          <a:p>
            <a:r>
              <a:rPr lang="id-ID" sz="3200" dirty="0" smtClean="0"/>
              <a:t>Sehingga seorang birokrat sebagai seorang manajer yg sepenuhnya  berkewajiban unt berinisiatif, berkreasi dan bertanggungjawab terhadap kebijakan yg ada pd sektor unit kerjanya</a:t>
            </a:r>
          </a:p>
          <a:p>
            <a:endParaRPr lang="en-US" dirty="0" smtClean="0"/>
          </a:p>
          <a:p>
            <a:endParaRPr lang="en-US" dirty="0" smtClean="0"/>
          </a:p>
          <a:p>
            <a:endParaRPr lang="en-US" dirty="0"/>
          </a:p>
        </p:txBody>
      </p:sp>
    </p:spTree>
    <p:extLst>
      <p:ext uri="{BB962C8B-B14F-4D97-AF65-F5344CB8AC3E}">
        <p14:creationId xmlns:p14="http://schemas.microsoft.com/office/powerpoint/2010/main" val="39311428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71789"/>
          </a:xfrm>
        </p:spPr>
        <p:txBody>
          <a:bodyPr/>
          <a:lstStyle/>
          <a:p>
            <a:pPr algn="ctr"/>
            <a:r>
              <a:rPr lang="id-ID" dirty="0" smtClean="0"/>
              <a:t>Birokrat dapat dibagi dlm 3 level</a:t>
            </a:r>
            <a:endParaRPr lang="id-ID" dirty="0"/>
          </a:p>
        </p:txBody>
      </p:sp>
      <p:sp>
        <p:nvSpPr>
          <p:cNvPr id="3" name="Content Placeholder 2"/>
          <p:cNvSpPr>
            <a:spLocks noGrp="1"/>
          </p:cNvSpPr>
          <p:nvPr>
            <p:ph idx="1"/>
          </p:nvPr>
        </p:nvSpPr>
        <p:spPr>
          <a:xfrm>
            <a:off x="838200" y="1436914"/>
            <a:ext cx="10515600" cy="4740049"/>
          </a:xfrm>
        </p:spPr>
        <p:txBody>
          <a:bodyPr/>
          <a:lstStyle/>
          <a:p>
            <a:pPr marL="514350" indent="-514350">
              <a:buAutoNum type="arabicPeriod"/>
            </a:pPr>
            <a:r>
              <a:rPr lang="id-ID" b="1" dirty="0" smtClean="0"/>
              <a:t>Top Level</a:t>
            </a:r>
          </a:p>
          <a:p>
            <a:pPr marL="0" indent="0">
              <a:buNone/>
            </a:pPr>
            <a:r>
              <a:rPr lang="id-ID" dirty="0" smtClean="0"/>
              <a:t>Birokrat bertindak sebagai </a:t>
            </a:r>
            <a:r>
              <a:rPr lang="id-ID" i="1" dirty="0" smtClean="0"/>
              <a:t>policy adviser </a:t>
            </a:r>
            <a:r>
              <a:rPr lang="id-ID" dirty="0" smtClean="0"/>
              <a:t>bagi para politisi. Dalam posisi ini, birokrasi memiliki 2 fungsi: </a:t>
            </a:r>
          </a:p>
          <a:p>
            <a:pPr marL="0" indent="0">
              <a:buNone/>
            </a:pPr>
            <a:r>
              <a:rPr lang="id-ID" dirty="0" smtClean="0"/>
              <a:t>a). Memberikan berbagai pilihan tentang garis2 besar suatu kebijakan kepada pada pejabat politik spt presiden, menteri, gubernur dan bupati/walikota</a:t>
            </a:r>
          </a:p>
          <a:p>
            <a:pPr marL="0" indent="0">
              <a:buNone/>
            </a:pPr>
            <a:r>
              <a:rPr lang="id-ID" dirty="0" smtClean="0"/>
              <a:t>b). Memberikan pandangan thd dampak dan konsekuensi yg mungkin timbul dari ditetapkannya sebuah kebijakan.</a:t>
            </a:r>
          </a:p>
          <a:p>
            <a:pPr marL="0" indent="0">
              <a:buNone/>
            </a:pPr>
            <a:r>
              <a:rPr lang="id-ID" dirty="0" smtClean="0"/>
              <a:t>2. </a:t>
            </a:r>
            <a:r>
              <a:rPr lang="id-ID" b="1" dirty="0" smtClean="0"/>
              <a:t>Middle Level </a:t>
            </a:r>
            <a:r>
              <a:rPr lang="id-ID" dirty="0" smtClean="0"/>
              <a:t>dan 3. </a:t>
            </a:r>
            <a:r>
              <a:rPr lang="id-ID" b="1" dirty="0" smtClean="0"/>
              <a:t>Street Level </a:t>
            </a:r>
            <a:r>
              <a:rPr lang="id-ID" dirty="0" smtClean="0">
                <a:sym typeface="Wingdings" panose="05000000000000000000" pitchFamily="2" charset="2"/>
              </a:rPr>
              <a:t> lebih banyak melaksanakan tugas2 rutin administratif</a:t>
            </a:r>
            <a:endParaRPr lang="id-ID" dirty="0"/>
          </a:p>
        </p:txBody>
      </p:sp>
    </p:spTree>
    <p:extLst>
      <p:ext uri="{BB962C8B-B14F-4D97-AF65-F5344CB8AC3E}">
        <p14:creationId xmlns:p14="http://schemas.microsoft.com/office/powerpoint/2010/main" val="38548316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32155"/>
          </a:xfrm>
        </p:spPr>
        <p:txBody>
          <a:bodyPr/>
          <a:lstStyle/>
          <a:p>
            <a:pPr algn="ctr"/>
            <a:r>
              <a:rPr lang="id-ID" dirty="0" smtClean="0"/>
              <a:t>Teori </a:t>
            </a:r>
            <a:r>
              <a:rPr lang="id-ID" i="1" dirty="0" smtClean="0"/>
              <a:t>Representative Beureaucracy</a:t>
            </a:r>
            <a:endParaRPr lang="id-ID" i="1" dirty="0"/>
          </a:p>
        </p:txBody>
      </p:sp>
      <p:sp>
        <p:nvSpPr>
          <p:cNvPr id="3" name="Content Placeholder 2"/>
          <p:cNvSpPr>
            <a:spLocks noGrp="1"/>
          </p:cNvSpPr>
          <p:nvPr>
            <p:ph idx="1"/>
          </p:nvPr>
        </p:nvSpPr>
        <p:spPr>
          <a:xfrm>
            <a:off x="838200" y="1097280"/>
            <a:ext cx="10515600" cy="5079683"/>
          </a:xfrm>
        </p:spPr>
        <p:txBody>
          <a:bodyPr/>
          <a:lstStyle/>
          <a:p>
            <a:r>
              <a:rPr lang="id-ID" dirty="0" smtClean="0"/>
              <a:t>John Stuart Mill berpendapat bahwa pemerintahan yg baik, selain harus memiliki kemampuan dan kemampuan mengorganisasi partisipasi, juga dapat mewakili berbagai kelompok dlm masyarakat serta melibatkan masyarakat dlm proses penyelenggaraan pemerintahan.</a:t>
            </a:r>
          </a:p>
          <a:p>
            <a:r>
              <a:rPr lang="id-ID" dirty="0" smtClean="0"/>
              <a:t>Mill berpendapat bhw pejabat dan pegawai pemerintah harus merepresentasikan keberagaman sosial masyarakat suatu negara, tdk boleh dimonopolis suatu kelompok atau golongan. Maksudnya,birokrasi dipilih bukan semata-mata karena kemampuan personal, tetapi juga mempertimbangkan komposisi kelompok2 yg ada di masyarakat berdasarkan suku, ras, agama maupun ideology politik.</a:t>
            </a:r>
            <a:endParaRPr lang="id-ID" dirty="0"/>
          </a:p>
        </p:txBody>
      </p:sp>
    </p:spTree>
    <p:extLst>
      <p:ext uri="{BB962C8B-B14F-4D97-AF65-F5344CB8AC3E}">
        <p14:creationId xmlns:p14="http://schemas.microsoft.com/office/powerpoint/2010/main" val="8746928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314144"/>
          </a:xfrm>
        </p:spPr>
        <p:txBody>
          <a:bodyPr>
            <a:normAutofit fontScale="90000"/>
          </a:bodyPr>
          <a:lstStyle/>
          <a:p>
            <a:endParaRPr lang="en-US" dirty="0"/>
          </a:p>
        </p:txBody>
      </p:sp>
      <p:sp>
        <p:nvSpPr>
          <p:cNvPr id="3" name="Content Placeholder 2"/>
          <p:cNvSpPr>
            <a:spLocks noGrp="1"/>
          </p:cNvSpPr>
          <p:nvPr>
            <p:ph idx="1"/>
          </p:nvPr>
        </p:nvSpPr>
        <p:spPr>
          <a:xfrm>
            <a:off x="838200" y="809897"/>
            <a:ext cx="10515600" cy="5367066"/>
          </a:xfrm>
        </p:spPr>
        <p:txBody>
          <a:bodyPr>
            <a:normAutofit lnSpcReduction="10000"/>
          </a:bodyPr>
          <a:lstStyle/>
          <a:p>
            <a:r>
              <a:rPr lang="id-ID" dirty="0" smtClean="0"/>
              <a:t>Fakta mengenai komposisi di banyak negara, terutama Inggris dan Amerika didominasi oleh kelompok menengah ke atas tertentu yg bercirikan: berjenis kelamin laki-laki, berasal dr wilayah perkotaan dan memiliki latar belakang  yg terbiasa terlibat dg urusan pemerintahan. Sehingga kelompok ini hanya akan membuat kebijakan yg cenderung menguntungkan kelompok itu saja. Akibatnya birokrasi cenderung gagal memahami permasalahan yg dihadapi oleh masyarakat miskin dan masalah perdesaan.</a:t>
            </a:r>
          </a:p>
          <a:p>
            <a:r>
              <a:rPr lang="id-ID" dirty="0" smtClean="0"/>
              <a:t>Pemerintahan yg baik, menurut John Stuart Mill tidak hanya dinilai dari aspek administrative (sehatnya anggaran, baiknya laporan tahunan, laporan hasil kegiatan dsb) dan moralitas ( kejujuran pejabat, bersihnya perilaku pegawai dsb) tetapi juga bagaimana birokrasi memperlakukan warga negara, upaya meningkatkan kesejahteran dll</a:t>
            </a:r>
            <a:endParaRPr lang="id-ID" dirty="0"/>
          </a:p>
        </p:txBody>
      </p:sp>
    </p:spTree>
    <p:extLst>
      <p:ext uri="{BB962C8B-B14F-4D97-AF65-F5344CB8AC3E}">
        <p14:creationId xmlns:p14="http://schemas.microsoft.com/office/powerpoint/2010/main" val="20434458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36212"/>
          </a:xfrm>
        </p:spPr>
        <p:txBody>
          <a:bodyPr>
            <a:normAutofit fontScale="90000"/>
          </a:bodyPr>
          <a:lstStyle/>
          <a:p>
            <a:endParaRPr lang="en-US" dirty="0"/>
          </a:p>
        </p:txBody>
      </p:sp>
      <p:sp>
        <p:nvSpPr>
          <p:cNvPr id="3" name="Content Placeholder 2"/>
          <p:cNvSpPr>
            <a:spLocks noGrp="1"/>
          </p:cNvSpPr>
          <p:nvPr>
            <p:ph idx="1"/>
          </p:nvPr>
        </p:nvSpPr>
        <p:spPr>
          <a:xfrm>
            <a:off x="838200" y="1045029"/>
            <a:ext cx="10515600" cy="5131934"/>
          </a:xfrm>
        </p:spPr>
        <p:txBody>
          <a:bodyPr>
            <a:normAutofit/>
          </a:bodyPr>
          <a:lstStyle/>
          <a:p>
            <a:r>
              <a:rPr lang="id-ID" sz="3000" dirty="0" smtClean="0"/>
              <a:t>Selain itu, bagaimana birokrasi berbuat adil  thd semua golongan masyarakat dan bagaimana mengikutsertakan masyarakat dalam penyelenggaraan pemerintahan. Pemberian kesempatan pada rakyat dlm proses penyelenggaraan pemerintahan akan membuat rakyat tdk saja memiliki kepuasaan dan merasa ikut memiliki, melainkan membuat rakyat memiliki disiplin unt belajar mengelola negara, juga memiliki displin untuk belajar mengelola negara, belajar mengerti peran dan tanggung jawab yg dapat mereka lakukan, tahu bagaimana proses pengambilan kebijakan dan akan mempersempit kecemburuan dan konflik antar golongan masyarakat dlm suatu negara</a:t>
            </a:r>
            <a:endParaRPr lang="id-ID" sz="3000" dirty="0"/>
          </a:p>
        </p:txBody>
      </p:sp>
    </p:spTree>
    <p:extLst>
      <p:ext uri="{BB962C8B-B14F-4D97-AF65-F5344CB8AC3E}">
        <p14:creationId xmlns:p14="http://schemas.microsoft.com/office/powerpoint/2010/main" val="2495368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49721"/>
          </a:xfrm>
        </p:spPr>
        <p:txBody>
          <a:bodyPr/>
          <a:lstStyle/>
          <a:p>
            <a:r>
              <a:rPr lang="id-ID" dirty="0" smtClean="0"/>
              <a:t>Lanjutan</a:t>
            </a:r>
            <a:endParaRPr lang="id-ID" dirty="0"/>
          </a:p>
        </p:txBody>
      </p:sp>
      <p:sp>
        <p:nvSpPr>
          <p:cNvPr id="3" name="Content Placeholder 2"/>
          <p:cNvSpPr>
            <a:spLocks noGrp="1"/>
          </p:cNvSpPr>
          <p:nvPr>
            <p:ph idx="1"/>
          </p:nvPr>
        </p:nvSpPr>
        <p:spPr>
          <a:xfrm>
            <a:off x="838200" y="1214846"/>
            <a:ext cx="10515600" cy="4962117"/>
          </a:xfrm>
        </p:spPr>
        <p:txBody>
          <a:bodyPr>
            <a:normAutofit/>
          </a:bodyPr>
          <a:lstStyle/>
          <a:p>
            <a:r>
              <a:rPr lang="id-ID" sz="3600" dirty="0" smtClean="0"/>
              <a:t>Sedangkan birokrasi sebagai kajian ilmu pengetahuan diakui sekitar Revolusi Perancis pada abad 18 (1760an)</a:t>
            </a:r>
          </a:p>
          <a:p>
            <a:r>
              <a:rPr lang="id-ID" sz="3600" dirty="0" smtClean="0"/>
              <a:t>Istilah birokrasi mulai dikenalkan oleh filosof Perancis Baron de Grimm dan Vincent de Gournay</a:t>
            </a:r>
            <a:r>
              <a:rPr lang="en-US" sz="3600" dirty="0" smtClean="0"/>
              <a:t>.</a:t>
            </a:r>
            <a:r>
              <a:rPr lang="id-ID" sz="3600" dirty="0" smtClean="0"/>
              <a:t> </a:t>
            </a:r>
            <a:endParaRPr lang="en-US" sz="3600" dirty="0" smtClean="0"/>
          </a:p>
          <a:p>
            <a:r>
              <a:rPr lang="id-ID" sz="3600" dirty="0" smtClean="0"/>
              <a:t>Berdasar sejarah, Pemerintah Perancis pada masa itu memiliki kinerja kerja yang buruk, juga melakukan eksploitasi pada rakyatnya secara berlebihan.</a:t>
            </a:r>
            <a:endParaRPr lang="id-ID" sz="3600" dirty="0"/>
          </a:p>
        </p:txBody>
      </p:sp>
    </p:spTree>
    <p:extLst>
      <p:ext uri="{BB962C8B-B14F-4D97-AF65-F5344CB8AC3E}">
        <p14:creationId xmlns:p14="http://schemas.microsoft.com/office/powerpoint/2010/main" val="1101093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228544"/>
          </a:xfrm>
        </p:spPr>
        <p:txBody>
          <a:bodyPr>
            <a:noAutofit/>
          </a:bodyPr>
          <a:lstStyle/>
          <a:p>
            <a:pPr algn="ctr"/>
            <a:r>
              <a:rPr lang="en-US" sz="3200" dirty="0" smtClean="0"/>
              <a:t>Ada</a:t>
            </a:r>
            <a:r>
              <a:rPr lang="id-ID" sz="3200" dirty="0" smtClean="0"/>
              <a:t> 2 pendapat yang memiliki pandangan yang berbeda dalam memandang eksistensi dan peran birokrasi</a:t>
            </a:r>
            <a:endParaRPr lang="id-ID" sz="3200" dirty="0"/>
          </a:p>
        </p:txBody>
      </p:sp>
      <p:sp>
        <p:nvSpPr>
          <p:cNvPr id="3" name="Content Placeholder 2"/>
          <p:cNvSpPr>
            <a:spLocks noGrp="1"/>
          </p:cNvSpPr>
          <p:nvPr>
            <p:ph idx="1"/>
          </p:nvPr>
        </p:nvSpPr>
        <p:spPr>
          <a:xfrm>
            <a:off x="838200" y="1698171"/>
            <a:ext cx="10515600" cy="4478792"/>
          </a:xfrm>
        </p:spPr>
        <p:txBody>
          <a:bodyPr>
            <a:normAutofit lnSpcReduction="10000"/>
          </a:bodyPr>
          <a:lstStyle/>
          <a:p>
            <a:pPr marL="514350" indent="-514350">
              <a:buAutoNum type="arabicPeriod"/>
            </a:pPr>
            <a:r>
              <a:rPr lang="id-ID" dirty="0" smtClean="0"/>
              <a:t>Mazhab Kekuasaan</a:t>
            </a:r>
          </a:p>
          <a:p>
            <a:r>
              <a:rPr lang="id-ID" dirty="0" smtClean="0"/>
              <a:t>Pendapat dari pandangan ini bahwa birokrasi dibentuk sebagai sarana bagi penguasa untuk mengimplementasikan kekuasaan dan kepentingan </a:t>
            </a:r>
            <a:r>
              <a:rPr lang="en-US" dirty="0" smtClean="0"/>
              <a:t>(</a:t>
            </a:r>
            <a:r>
              <a:rPr lang="id-ID" i="1" dirty="0" smtClean="0"/>
              <a:t>interest</a:t>
            </a:r>
            <a:r>
              <a:rPr lang="en-US" dirty="0" smtClean="0"/>
              <a:t>) </a:t>
            </a:r>
            <a:r>
              <a:rPr lang="id-ID" dirty="0" smtClean="0"/>
              <a:t>mereka dalam mengatur kehidupan negara</a:t>
            </a:r>
            <a:r>
              <a:rPr lang="en-US" dirty="0" smtClean="0"/>
              <a:t>.</a:t>
            </a:r>
          </a:p>
          <a:p>
            <a:r>
              <a:rPr lang="id-ID" dirty="0" smtClean="0"/>
              <a:t>Dalam hal ini aparat birokrasi diangkat, digaji dan diberi pensi</a:t>
            </a:r>
            <a:r>
              <a:rPr lang="en-US" dirty="0" smtClean="0"/>
              <a:t>u</a:t>
            </a:r>
            <a:r>
              <a:rPr lang="id-ID" dirty="0" smtClean="0"/>
              <a:t>n dengan tug</a:t>
            </a:r>
            <a:r>
              <a:rPr lang="en-US" dirty="0" smtClean="0"/>
              <a:t>a</a:t>
            </a:r>
            <a:r>
              <a:rPr lang="id-ID" dirty="0" smtClean="0"/>
              <a:t>s utama untuk melayani dan melindungi kekuasaan raja dan keluarganya. Penilaian utama tentang sukses dan tidaknya seorang aparat birokrat bukan pada soal apakah mereka memiliki kecakapan profesional dalam melayani rakyat, melainkan apakah mereka memiliki loyalitas, pengabdian dan peng</a:t>
            </a:r>
            <a:r>
              <a:rPr lang="en-US" dirty="0" smtClean="0"/>
              <a:t>o</a:t>
            </a:r>
            <a:r>
              <a:rPr lang="id-ID" dirty="0" smtClean="0"/>
              <a:t>rbanan pada penguasa.</a:t>
            </a:r>
            <a:endParaRPr lang="id-ID" dirty="0"/>
          </a:p>
        </p:txBody>
      </p:sp>
    </p:spTree>
    <p:extLst>
      <p:ext uri="{BB962C8B-B14F-4D97-AF65-F5344CB8AC3E}">
        <p14:creationId xmlns:p14="http://schemas.microsoft.com/office/powerpoint/2010/main" val="965427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18646"/>
          </a:xfrm>
        </p:spPr>
        <p:txBody>
          <a:bodyPr>
            <a:normAutofit fontScale="90000"/>
          </a:bodyPr>
          <a:lstStyle/>
          <a:p>
            <a:endParaRPr lang="en-US" dirty="0"/>
          </a:p>
        </p:txBody>
      </p:sp>
      <p:sp>
        <p:nvSpPr>
          <p:cNvPr id="3" name="Content Placeholder 2"/>
          <p:cNvSpPr>
            <a:spLocks noGrp="1"/>
          </p:cNvSpPr>
          <p:nvPr>
            <p:ph idx="1"/>
          </p:nvPr>
        </p:nvSpPr>
        <p:spPr>
          <a:xfrm>
            <a:off x="838200" y="783772"/>
            <a:ext cx="10515600" cy="5393191"/>
          </a:xfrm>
        </p:spPr>
        <p:txBody>
          <a:bodyPr/>
          <a:lstStyle/>
          <a:p>
            <a:pPr marL="0" indent="0">
              <a:buNone/>
            </a:pPr>
            <a:r>
              <a:rPr lang="id-ID" sz="3200" dirty="0" smtClean="0"/>
              <a:t>Konsepsi ini masih banyak dipakai di berbagai negara sampai saat ini, terutama negara-negara monarkhi dan juga negara2 yang diperintah oleh penguasa otoriter. Di negara2 demokrasi berkembang, kita juga mengenal adanya model birokrasi yang disebut Harold Crouch sebagai </a:t>
            </a:r>
            <a:r>
              <a:rPr lang="id-ID" sz="3200" i="1" dirty="0" smtClean="0"/>
              <a:t>non-patrimonial bureaucracy </a:t>
            </a:r>
            <a:r>
              <a:rPr lang="id-ID" sz="3200" dirty="0" smtClean="0"/>
              <a:t>sebagai </a:t>
            </a:r>
            <a:r>
              <a:rPr lang="id-ID" sz="3200" i="1" dirty="0" smtClean="0"/>
              <a:t>a system of rule in which all governmental authority and the corresponding economic rights tend to be treated as privately appropriated economic advantages </a:t>
            </a:r>
            <a:r>
              <a:rPr lang="id-ID" sz="3200" dirty="0" smtClean="0"/>
              <a:t>(sistem kekuasaan dimana semua otoritas pemerintahan dan hak ekonomi yang berhubungan dengannya dipergunakan untuk mendapatkan keuntungan pribadi</a:t>
            </a:r>
            <a:r>
              <a:rPr lang="en-US" sz="3200" dirty="0" smtClean="0"/>
              <a:t>)</a:t>
            </a:r>
            <a:r>
              <a:rPr lang="id-ID" sz="3200" dirty="0" smtClean="0"/>
              <a:t>.</a:t>
            </a:r>
          </a:p>
          <a:p>
            <a:pPr marL="0" indent="0">
              <a:buNone/>
            </a:pPr>
            <a:endParaRPr lang="en-US" dirty="0"/>
          </a:p>
        </p:txBody>
      </p:sp>
    </p:spTree>
    <p:extLst>
      <p:ext uri="{BB962C8B-B14F-4D97-AF65-F5344CB8AC3E}">
        <p14:creationId xmlns:p14="http://schemas.microsoft.com/office/powerpoint/2010/main" val="3016663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18646"/>
          </a:xfrm>
        </p:spPr>
        <p:txBody>
          <a:bodyPr>
            <a:normAutofit fontScale="90000"/>
          </a:bodyPr>
          <a:lstStyle/>
          <a:p>
            <a:endParaRPr lang="en-US" dirty="0"/>
          </a:p>
        </p:txBody>
      </p:sp>
      <p:sp>
        <p:nvSpPr>
          <p:cNvPr id="3" name="Content Placeholder 2"/>
          <p:cNvSpPr>
            <a:spLocks noGrp="1"/>
          </p:cNvSpPr>
          <p:nvPr>
            <p:ph idx="1"/>
          </p:nvPr>
        </p:nvSpPr>
        <p:spPr>
          <a:xfrm>
            <a:off x="838200" y="979714"/>
            <a:ext cx="10515600" cy="5197249"/>
          </a:xfrm>
        </p:spPr>
        <p:txBody>
          <a:bodyPr/>
          <a:lstStyle/>
          <a:p>
            <a:r>
              <a:rPr lang="id-ID" sz="3000" dirty="0" smtClean="0"/>
              <a:t>Birokrasi model ini memiliki ciri yang mengutamakan pelayanan kepada elit dari pada kepada publik. Asumsinya bahwa rakyat adalah kumpulan masyarakat yang apatis, birokrat neo-patrimonial cenderung lebih mengutamakan kepentingan para bos dan mengamankan loyalitas mereka dari pada mengurusi rakyat.</a:t>
            </a:r>
          </a:p>
          <a:p>
            <a:r>
              <a:rPr lang="id-ID" sz="3000" dirty="0" smtClean="0"/>
              <a:t>Birokrat neo-patrimonial mempraktekkan pendekatan manipulative dalam penyelenggaraan pemerintahan, yang oleh Terray disebut air-conditioner system: kenyamanan dan fasilitas hanya dinikmati oleh korps birokrat sendiri sedangkan rakyat dibiarkan menderita.</a:t>
            </a:r>
          </a:p>
          <a:p>
            <a:endParaRPr lang="en-US" dirty="0"/>
          </a:p>
        </p:txBody>
      </p:sp>
    </p:spTree>
    <p:extLst>
      <p:ext uri="{BB962C8B-B14F-4D97-AF65-F5344CB8AC3E}">
        <p14:creationId xmlns:p14="http://schemas.microsoft.com/office/powerpoint/2010/main" val="4024048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05137"/>
          </a:xfrm>
        </p:spPr>
        <p:txBody>
          <a:bodyPr>
            <a:normAutofit fontScale="90000"/>
          </a:bodyPr>
          <a:lstStyle/>
          <a:p>
            <a:endParaRPr lang="en-US" dirty="0"/>
          </a:p>
        </p:txBody>
      </p:sp>
      <p:sp>
        <p:nvSpPr>
          <p:cNvPr id="3" name="Content Placeholder 2"/>
          <p:cNvSpPr>
            <a:spLocks noGrp="1"/>
          </p:cNvSpPr>
          <p:nvPr>
            <p:ph idx="1"/>
          </p:nvPr>
        </p:nvSpPr>
        <p:spPr>
          <a:xfrm>
            <a:off x="838200" y="470263"/>
            <a:ext cx="10515600" cy="5706700"/>
          </a:xfrm>
        </p:spPr>
        <p:txBody>
          <a:bodyPr>
            <a:normAutofit fontScale="92500"/>
          </a:bodyPr>
          <a:lstStyle/>
          <a:p>
            <a:pPr marL="0" indent="0">
              <a:buNone/>
            </a:pPr>
            <a:r>
              <a:rPr lang="en-US" dirty="0" smtClean="0"/>
              <a:t>2</a:t>
            </a:r>
            <a:r>
              <a:rPr lang="id-ID" dirty="0" smtClean="0"/>
              <a:t>. Mazhab Kebutuhan Rakyat</a:t>
            </a:r>
          </a:p>
          <a:p>
            <a:pPr marL="0" indent="0">
              <a:buNone/>
            </a:pPr>
            <a:r>
              <a:rPr lang="id-ID" dirty="0" smtClean="0"/>
              <a:t>Menurut mazhab ini, birokrasi ada karena memang rakyat menghendaki eksistensi mereka untuk membantu masyarakat mencapai tujuan-tujuan tertentu yang telah ditetapkan bersama. Artinya, yang menentukan ada dan tidaknya birokrasi dalam kehidupan masyarakat adalah adanya kebutuhan mereka akan lembaga yang bertugaas menyelenggarakan pelayanan publik. </a:t>
            </a:r>
          </a:p>
          <a:p>
            <a:pPr marL="0" indent="0">
              <a:buNone/>
            </a:pPr>
            <a:r>
              <a:rPr lang="id-ID" dirty="0" smtClean="0"/>
              <a:t>Kebutuhan akan pelayanan publik seiring dengan kebutuhan kolektif dari para anggota masyarakat terhadap jenis pelayanan tertentu. Untuk masayarakat pedesaan, kebutuhan kolektifnya akan berbeda dengan masyarakat perkotaan, sehingga jenis-jenis organ birokrasi yang melayani masyarakat desa akan berbeda dengan masyarakat kota. Untuk masyarakat desa memerlukan dinas pertanian tetapi untuk kota kurang (tidak) memerlukan dinas pertanian. Tetapi kota sangat memerlukan dinas kebersihan karena padatnya penduduk dan menghasilkan akumulasi sampah dan limbah yang sangat besar.</a:t>
            </a:r>
          </a:p>
          <a:p>
            <a:pPr marL="0" indent="0">
              <a:buNone/>
            </a:pPr>
            <a:endParaRPr lang="en-US" dirty="0"/>
          </a:p>
        </p:txBody>
      </p:sp>
    </p:spTree>
    <p:extLst>
      <p:ext uri="{BB962C8B-B14F-4D97-AF65-F5344CB8AC3E}">
        <p14:creationId xmlns:p14="http://schemas.microsoft.com/office/powerpoint/2010/main" val="34600395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71344"/>
          </a:xfrm>
        </p:spPr>
        <p:txBody>
          <a:bodyPr/>
          <a:lstStyle/>
          <a:p>
            <a:pPr algn="ctr"/>
            <a:r>
              <a:rPr lang="id-ID" dirty="0" smtClean="0"/>
              <a:t>Ada 4 teori Birokrasi</a:t>
            </a:r>
            <a:endParaRPr lang="id-ID" dirty="0"/>
          </a:p>
        </p:txBody>
      </p:sp>
      <p:sp>
        <p:nvSpPr>
          <p:cNvPr id="3" name="Content Placeholder 2"/>
          <p:cNvSpPr>
            <a:spLocks noGrp="1"/>
          </p:cNvSpPr>
          <p:nvPr>
            <p:ph idx="1"/>
          </p:nvPr>
        </p:nvSpPr>
        <p:spPr>
          <a:xfrm>
            <a:off x="838200" y="1136470"/>
            <a:ext cx="10515600" cy="5040493"/>
          </a:xfrm>
        </p:spPr>
        <p:txBody>
          <a:bodyPr>
            <a:normAutofit fontScale="92500" lnSpcReduction="10000"/>
          </a:bodyPr>
          <a:lstStyle/>
          <a:p>
            <a:pPr marL="514350" indent="-514350">
              <a:buAutoNum type="arabicPeriod"/>
            </a:pPr>
            <a:r>
              <a:rPr lang="en-US" i="1" dirty="0" smtClean="0"/>
              <a:t>Rational-Administrative Model</a:t>
            </a:r>
          </a:p>
          <a:p>
            <a:pPr marL="0" indent="0">
              <a:buNone/>
            </a:pPr>
            <a:r>
              <a:rPr lang="id-ID" dirty="0" smtClean="0"/>
              <a:t>Model ini dikembangkan oleh sosiolog Jerman, Max Weber bahwa birokrasi yang ideal adalah birokrasi yang berdasarkan pada sistem peraturan yang rasional dan tidak berdasarkan pada paternalisme kekuasaan dan kharisma. Dalam teori ini, birokrasi harus dibentuk secara rasional sebagai organisasi sosial yang dapat diandalkan, terukur dapat diprediksi dan efisien. Intinya birokrasi harus taat pada pelaksanaan ketetapan hukum yang netral, bukan kepada kepentingan orang per orang atau kelompok yang subyektif. Hal itu didasarkan pada keyakinan bahwa dalam masyarakat modern, birokrasi diperlukan untuk menunjang kegiatan ekonomi, politik dan budaya. Birokrasi yang rasional tidak terlepas dari tuntutan demokrasi yang mensyaratkan implementasi pada penegakan hukum dan legal formal dalam tugas penyelenggaraan negara. Karena itu birokrasi diciptakan sebagai organisasi yang terstruktur, kuat dan memiliki sistem kerja yang terorganisir dengan baik.</a:t>
            </a:r>
            <a:endParaRPr lang="id-ID" dirty="0"/>
          </a:p>
        </p:txBody>
      </p:sp>
    </p:spTree>
    <p:extLst>
      <p:ext uri="{BB962C8B-B14F-4D97-AF65-F5344CB8AC3E}">
        <p14:creationId xmlns:p14="http://schemas.microsoft.com/office/powerpoint/2010/main" val="331608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83514"/>
          </a:xfrm>
        </p:spPr>
        <p:txBody>
          <a:bodyPr>
            <a:normAutofit fontScale="90000"/>
          </a:bodyPr>
          <a:lstStyle/>
          <a:p>
            <a:endParaRPr lang="en-US" dirty="0"/>
          </a:p>
        </p:txBody>
      </p:sp>
      <p:sp>
        <p:nvSpPr>
          <p:cNvPr id="3" name="Content Placeholder 2"/>
          <p:cNvSpPr>
            <a:spLocks noGrp="1"/>
          </p:cNvSpPr>
          <p:nvPr>
            <p:ph idx="1"/>
          </p:nvPr>
        </p:nvSpPr>
        <p:spPr>
          <a:xfrm>
            <a:off x="838200" y="640080"/>
            <a:ext cx="10515600" cy="5536883"/>
          </a:xfrm>
        </p:spPr>
        <p:txBody>
          <a:bodyPr>
            <a:normAutofit fontScale="92500" lnSpcReduction="10000"/>
          </a:bodyPr>
          <a:lstStyle/>
          <a:p>
            <a:pPr marL="0" indent="0">
              <a:buNone/>
            </a:pPr>
            <a:r>
              <a:rPr lang="en-US" dirty="0" smtClean="0"/>
              <a:t>2. </a:t>
            </a:r>
            <a:r>
              <a:rPr lang="id-ID" sz="3200" i="1" dirty="0" smtClean="0"/>
              <a:t>Power Block Model </a:t>
            </a:r>
          </a:p>
          <a:p>
            <a:pPr marL="0" indent="0">
              <a:buNone/>
            </a:pPr>
            <a:r>
              <a:rPr lang="id-ID" sz="3200" dirty="0" smtClean="0"/>
              <a:t>Teori ini berdasar pemikiran bahwa birokrasi merupakan alat penghalang rakyat dalam menjalankan kekuasaan. Pemikiran birokrasi sebagai alat pembendung kekuasaan rakyat (yang diwakili para politisi) memiliki keterkaitan dengan ideologi Marxisme. Meskipun Karl Marx tidak membuat pemikiran yang sistematis tentang birokrasi , tetapi pemikirannya juga banyak yang menyinggung tentang eksistensi birokrasi. Birokrasi dipandang sebagai sebuah fenomena yang memiliki keterkaitan dengan proses dialektika sosial antara si kaya dengan si miskin. Marx memandang bahwa birokrasi merupakan sebuah wujud mekanisme pertahanan dan organ dari kaum borjuis untuk mempertahankan kekuasaan.</a:t>
            </a:r>
            <a:r>
              <a:rPr lang="en-US" sz="3200" dirty="0" smtClean="0"/>
              <a:t> </a:t>
            </a:r>
            <a:endParaRPr lang="id-ID" sz="3200" dirty="0"/>
          </a:p>
        </p:txBody>
      </p:sp>
    </p:spTree>
    <p:extLst>
      <p:ext uri="{BB962C8B-B14F-4D97-AF65-F5344CB8AC3E}">
        <p14:creationId xmlns:p14="http://schemas.microsoft.com/office/powerpoint/2010/main" val="26631378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6540</TotalTime>
  <Words>2565</Words>
  <Application>Microsoft Office PowerPoint</Application>
  <PresentationFormat>Widescreen</PresentationFormat>
  <Paragraphs>79</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Wingdings</vt:lpstr>
      <vt:lpstr>Office Theme</vt:lpstr>
      <vt:lpstr>BIROKRASI</vt:lpstr>
      <vt:lpstr>PENGERTIAN BIROKRASI</vt:lpstr>
      <vt:lpstr>Lanjutan</vt:lpstr>
      <vt:lpstr>Ada 2 pendapat yang memiliki pandangan yang berbeda dalam memandang eksistensi dan peran birokrasi</vt:lpstr>
      <vt:lpstr>PowerPoint Presentation</vt:lpstr>
      <vt:lpstr>PowerPoint Presentation</vt:lpstr>
      <vt:lpstr>PowerPoint Presentation</vt:lpstr>
      <vt:lpstr>Ada 4 teori Birokrasi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Tugas Birokrasi</vt:lpstr>
      <vt:lpstr>PowerPoint Presentation</vt:lpstr>
      <vt:lpstr>PowerPoint Presentation</vt:lpstr>
      <vt:lpstr>PowerPoint Presentation</vt:lpstr>
      <vt:lpstr>PowerPoint Presentation</vt:lpstr>
      <vt:lpstr>PowerPoint Presentation</vt:lpstr>
      <vt:lpstr>Perubahan Administrasi Manajemen</vt:lpstr>
      <vt:lpstr>PowerPoint Presentation</vt:lpstr>
      <vt:lpstr>Birokrat dapat dibagi dlm 3 level</vt:lpstr>
      <vt:lpstr>Teori Representative Beureaucracy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BIROKRASI</dc:title>
  <dc:creator>Yuni Satia Rahayu</dc:creator>
  <cp:lastModifiedBy>Yuni Satia Rahayu</cp:lastModifiedBy>
  <cp:revision>35</cp:revision>
  <dcterms:created xsi:type="dcterms:W3CDTF">2018-09-29T16:41:59Z</dcterms:created>
  <dcterms:modified xsi:type="dcterms:W3CDTF">2018-10-10T15:42:36Z</dcterms:modified>
</cp:coreProperties>
</file>