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1" r:id="rId2"/>
    <p:sldId id="258" r:id="rId3"/>
    <p:sldId id="259" r:id="rId4"/>
    <p:sldId id="271" r:id="rId5"/>
    <p:sldId id="272" r:id="rId6"/>
    <p:sldId id="273" r:id="rId7"/>
    <p:sldId id="274" r:id="rId8"/>
    <p:sldId id="275" r:id="rId9"/>
    <p:sldId id="276" r:id="rId10"/>
    <p:sldId id="278" r:id="rId11"/>
    <p:sldId id="279" r:id="rId12"/>
    <p:sldId id="280" r:id="rId13"/>
    <p:sldId id="261" r:id="rId14"/>
    <p:sldId id="266" r:id="rId15"/>
    <p:sldId id="267" r:id="rId16"/>
    <p:sldId id="269" r:id="rId17"/>
    <p:sldId id="270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82CEB-7BDC-4383-87A4-BACEC50B0031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92102-BEE9-4016-A239-97E7220FF7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436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92102-BEE9-4016-A239-97E7220FF7E0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992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375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95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86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895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344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544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908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372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270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977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5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48E8-E169-4233-98C3-8FD4553BF7A8}" type="datetimeFigureOut">
              <a:rPr lang="id-ID" smtClean="0"/>
              <a:t>22/11/2021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4D2CF-534A-418B-BB7B-451CF7FED9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879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Keuangan Daerah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328592"/>
          </a:xfrm>
        </p:spPr>
        <p:txBody>
          <a:bodyPr>
            <a:noAutofit/>
          </a:bodyPr>
          <a:lstStyle/>
          <a:p>
            <a:r>
              <a:rPr lang="id-ID" sz="2800" dirty="0">
                <a:latin typeface="+mj-lt"/>
                <a:cs typeface="Arial" pitchFamily="34" charset="0"/>
              </a:rPr>
              <a:t>Devolusi (penyerahan) tanggung jawab fiskal dari pemerintah pusat kepada tingkatan pemerintahan yang ada dibawahnya</a:t>
            </a:r>
            <a:r>
              <a:rPr lang="en-US" sz="2800" dirty="0">
                <a:latin typeface="+mj-lt"/>
                <a:cs typeface="Arial" pitchFamily="34" charset="0"/>
              </a:rPr>
              <a:t>.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endParaRPr lang="en-US" sz="2800" dirty="0">
              <a:latin typeface="+mj-lt"/>
              <a:cs typeface="Arial" pitchFamily="34" charset="0"/>
            </a:endParaRPr>
          </a:p>
          <a:p>
            <a:r>
              <a:rPr lang="id-ID" sz="2800" dirty="0">
                <a:latin typeface="+mj-lt"/>
                <a:cs typeface="Arial" pitchFamily="34" charset="0"/>
              </a:rPr>
              <a:t>Suatu proses distribusi anggaran dr pemerintah y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ng lebih tinggi k</a:t>
            </a:r>
            <a:r>
              <a:rPr lang="en-US" sz="2800" dirty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p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d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 pemerintahan yang lebih rendah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un</a:t>
            </a:r>
            <a:r>
              <a:rPr lang="en-US" sz="2800" dirty="0">
                <a:latin typeface="+mj-lt"/>
                <a:cs typeface="Arial" pitchFamily="34" charset="0"/>
                <a:sym typeface="Wingdings" pitchFamily="2" charset="2"/>
              </a:rPr>
              <a:t>t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u</a:t>
            </a:r>
            <a:r>
              <a:rPr lang="en-US" sz="2800" dirty="0">
                <a:latin typeface="+mj-lt"/>
                <a:cs typeface="Arial" pitchFamily="34" charset="0"/>
                <a:sym typeface="Wingdings" pitchFamily="2" charset="2"/>
              </a:rPr>
              <a:t>k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 mendukung fungsi</a:t>
            </a:r>
            <a:r>
              <a:rPr lang="en-US" sz="2800" dirty="0">
                <a:latin typeface="+mj-lt"/>
                <a:cs typeface="Arial" pitchFamily="34" charset="0"/>
                <a:sym typeface="Wingdings" pitchFamily="2" charset="2"/>
              </a:rPr>
              <a:t>/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tugas p</a:t>
            </a:r>
            <a:r>
              <a:rPr lang="en-US" sz="2800" dirty="0">
                <a:latin typeface="+mj-lt"/>
                <a:cs typeface="Arial" pitchFamily="34" charset="0"/>
                <a:sym typeface="Wingdings" pitchFamily="2" charset="2"/>
              </a:rPr>
              <a:t>e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merintahan atau pelayanan publik</a:t>
            </a:r>
            <a:r>
              <a:rPr lang="en-US" sz="2800" dirty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id-ID" sz="2800" dirty="0">
                <a:latin typeface="+mj-lt"/>
                <a:cs typeface="Arial" pitchFamily="34" charset="0"/>
                <a:sym typeface="Wingdings" pitchFamily="2" charset="2"/>
              </a:rPr>
              <a:t>sesuai banyaknya kewenangan pemerintahan yang dilimpahkan</a:t>
            </a:r>
            <a:endParaRPr lang="en-US" sz="2800" dirty="0">
              <a:latin typeface="+mj-lt"/>
              <a:cs typeface="Arial" pitchFamily="34" charset="0"/>
              <a:sym typeface="Wingdings" pitchFamily="2" charset="2"/>
            </a:endParaRPr>
          </a:p>
          <a:p>
            <a:r>
              <a:rPr lang="id-ID" sz="2800" dirty="0">
                <a:latin typeface="+mj-lt"/>
                <a:cs typeface="Arial" pitchFamily="34" charset="0"/>
              </a:rPr>
              <a:t>Daerah diberikan hak untuk mendapatkan sumber keuangan yang antara lain berupa : kepastian tersedianya pendanaan dari Pemerintah sesuai dengan urusan pemerintah yang diserahkan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666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Plafon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(</a:t>
            </a:r>
            <a:r>
              <a:rPr lang="en-US" b="1" dirty="0" smtClean="0"/>
              <a:t>PPAS)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smtClean="0"/>
              <a:t>Menentukan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smtClean="0"/>
              <a:t>Menentukan </a:t>
            </a:r>
            <a:r>
              <a:rPr lang="en-US" dirty="0" err="1" smtClean="0"/>
              <a:t>peprioritas</a:t>
            </a:r>
            <a:r>
              <a:rPr lang="en-US" dirty="0" smtClean="0"/>
              <a:t> program </a:t>
            </a:r>
            <a:r>
              <a:rPr lang="en-US" dirty="0" err="1" smtClean="0"/>
              <a:t>untuk</a:t>
            </a:r>
            <a:r>
              <a:rPr lang="en-US" dirty="0" smtClean="0"/>
              <a:t> masing-2 urusan;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plafon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program;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: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dirty="0" err="1" smtClean="0"/>
              <a:t>Plafon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urusan </a:t>
            </a:r>
            <a:r>
              <a:rPr lang="en-US" dirty="0" err="1" smtClean="0"/>
              <a:t>pemerintahab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program;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. 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0159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en-US" sz="3600" b="1" dirty="0" err="1" smtClean="0"/>
              <a:t>Pelaksanaan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Penatausahaan</a:t>
            </a:r>
            <a:endParaRPr lang="en-US" sz="3600" b="1" dirty="0" smtClean="0"/>
          </a:p>
          <a:p>
            <a:r>
              <a:rPr lang="en-US" dirty="0" smtClean="0"/>
              <a:t>Proses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penatausahaan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APBD.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APBD.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penatausahaan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diminimalisir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bendahara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juru</a:t>
            </a:r>
            <a:r>
              <a:rPr lang="en-US" dirty="0" smtClean="0"/>
              <a:t> </a:t>
            </a:r>
            <a:r>
              <a:rPr lang="en-US" dirty="0" err="1" smtClean="0"/>
              <a:t>bayar</a:t>
            </a:r>
            <a:r>
              <a:rPr lang="en-US" dirty="0" smtClean="0"/>
              <a:t> yang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(PPTK). </a:t>
            </a:r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akuntasi</a:t>
            </a:r>
            <a:r>
              <a:rPr lang="en-US" dirty="0" smtClean="0"/>
              <a:t> </a:t>
            </a:r>
            <a:r>
              <a:rPr lang="en-US" dirty="0" err="1" smtClean="0"/>
              <a:t>akrual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428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688632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en-US" sz="2400" b="1" dirty="0" err="1" smtClean="0"/>
              <a:t>Pertanggungjawaban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Keuangan</a:t>
            </a:r>
            <a:r>
              <a:rPr lang="en-US" sz="2400" b="1" dirty="0" smtClean="0"/>
              <a:t> Daerah</a:t>
            </a:r>
          </a:p>
          <a:p>
            <a:r>
              <a:rPr lang="en-US" sz="2000" dirty="0" err="1" smtClean="0"/>
              <a:t>Pertanggungjawaban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Daerah </a:t>
            </a:r>
            <a:r>
              <a:rPr lang="en-US" sz="2000" dirty="0" err="1" smtClean="0"/>
              <a:t>diwujudkan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id-ID" sz="2000" dirty="0" smtClean="0"/>
              <a:t> sebagai </a:t>
            </a:r>
            <a:r>
              <a:rPr lang="en-US" sz="2000" dirty="0" smtClean="0"/>
              <a:t> </a:t>
            </a:r>
            <a:r>
              <a:rPr lang="en-US" sz="2000" dirty="0" err="1" smtClean="0"/>
              <a:t>wujud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penguatan</a:t>
            </a:r>
            <a:r>
              <a:rPr lang="en-US" sz="2000" dirty="0" smtClean="0"/>
              <a:t> </a:t>
            </a:r>
            <a:r>
              <a:rPr lang="en-US" sz="2000" dirty="0" err="1" smtClean="0"/>
              <a:t>transparansi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akuntabilitas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setidaknya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7 (</a:t>
            </a:r>
            <a:r>
              <a:rPr lang="en-US" sz="2000" dirty="0" err="1" smtClean="0"/>
              <a:t>tujuh</a:t>
            </a:r>
            <a:r>
              <a:rPr lang="en-US" sz="2000" dirty="0" smtClean="0"/>
              <a:t>)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dibuat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Daerah </a:t>
            </a:r>
            <a:r>
              <a:rPr lang="en-US" sz="2000" dirty="0" err="1" smtClean="0"/>
              <a:t>yaitu</a:t>
            </a:r>
            <a:r>
              <a:rPr lang="en-US" sz="2000" dirty="0" smtClean="0"/>
              <a:t>, </a:t>
            </a:r>
            <a:r>
              <a:rPr lang="en-US" sz="2000" dirty="0" err="1" smtClean="0"/>
              <a:t>neraca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realisasi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anggaran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operasional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saldo</a:t>
            </a:r>
            <a:r>
              <a:rPr lang="en-US" sz="2000" dirty="0" smtClean="0"/>
              <a:t> </a:t>
            </a:r>
            <a:r>
              <a:rPr lang="en-US" sz="2000" dirty="0" err="1" smtClean="0"/>
              <a:t>anggaran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ekuitas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catatan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.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pertanggungjawaban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Daerah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berupa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realisasi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Pemerintah</a:t>
            </a:r>
            <a:r>
              <a:rPr lang="en-US" sz="2000" dirty="0" smtClean="0"/>
              <a:t> Daerah </a:t>
            </a:r>
            <a:r>
              <a:rPr lang="en-US" sz="2000" dirty="0" err="1" smtClean="0"/>
              <a:t>diharapkan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menciptakan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Pengelolaan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Daerah yang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setempat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menaati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>
                <a:latin typeface="+mj-lt"/>
              </a:rPr>
              <a:t>meninjau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terus</a:t>
            </a:r>
            <a:r>
              <a:rPr lang="en-US" sz="2000" dirty="0" smtClean="0"/>
              <a:t> </a:t>
            </a:r>
            <a:r>
              <a:rPr lang="en-US" sz="2000" dirty="0" err="1" smtClean="0"/>
              <a:t>menerus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mewujudkan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Pengelolaan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Daerah yang </a:t>
            </a:r>
            <a:r>
              <a:rPr lang="en-US" sz="2000" dirty="0" err="1" smtClean="0"/>
              <a:t>efektif</a:t>
            </a:r>
            <a:r>
              <a:rPr lang="en-US" sz="2000" dirty="0" smtClean="0"/>
              <a:t>, </a:t>
            </a:r>
            <a:r>
              <a:rPr lang="en-US" sz="2000" dirty="0" err="1" smtClean="0"/>
              <a:t>efisien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transparan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597324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57592" cy="1008112"/>
          </a:xfrm>
        </p:spPr>
        <p:txBody>
          <a:bodyPr>
            <a:noAutofit/>
          </a:bodyPr>
          <a:lstStyle/>
          <a:p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en-US" sz="3200" b="1" dirty="0" err="1" smtClean="0"/>
              <a:t>Perubahan</a:t>
            </a:r>
            <a:r>
              <a:rPr lang="en-US" sz="3200" b="1" dirty="0" smtClean="0"/>
              <a:t> </a:t>
            </a:r>
            <a:r>
              <a:rPr lang="en-US" sz="3200" b="1" dirty="0" err="1"/>
              <a:t>pengelolaan</a:t>
            </a:r>
            <a:r>
              <a:rPr lang="en-US" sz="3200" b="1" dirty="0"/>
              <a:t> </a:t>
            </a:r>
            <a:r>
              <a:rPr lang="en-US" sz="3200" b="1" dirty="0" err="1"/>
              <a:t>Keuangan</a:t>
            </a:r>
            <a:r>
              <a:rPr lang="en-US" sz="3200" b="1" dirty="0"/>
              <a:t> </a:t>
            </a:r>
            <a:r>
              <a:rPr lang="en-US" sz="3200" b="1" dirty="0" err="1"/>
              <a:t>daerah</a:t>
            </a:r>
            <a:r>
              <a:rPr lang="en-US" sz="3200" b="1" dirty="0"/>
              <a:t> </a:t>
            </a:r>
            <a:r>
              <a:rPr lang="en-US" sz="3200" b="1" dirty="0" err="1"/>
              <a:t>berdasar</a:t>
            </a:r>
            <a:r>
              <a:rPr lang="en-US" sz="3200" b="1" dirty="0"/>
              <a:t> PP 58 </a:t>
            </a:r>
            <a:r>
              <a:rPr lang="en-US" sz="3200" b="1" dirty="0" err="1"/>
              <a:t>Th</a:t>
            </a:r>
            <a:r>
              <a:rPr lang="en-US" sz="3200" b="1" dirty="0"/>
              <a:t> 2005 </a:t>
            </a:r>
            <a:r>
              <a:rPr lang="en-US" sz="3200" dirty="0"/>
              <a:t/>
            </a:r>
            <a:br>
              <a:rPr lang="en-US" sz="3200" dirty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99715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+mj-lt"/>
              </a:rPr>
              <a:t>Tata </a:t>
            </a:r>
            <a:r>
              <a:rPr lang="en-US" dirty="0" err="1">
                <a:latin typeface="+mj-lt"/>
              </a:rPr>
              <a:t>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penyusunan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pelaksanaan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pengawasan</a:t>
            </a:r>
            <a:r>
              <a:rPr lang="en-US" dirty="0">
                <a:latin typeface="+mj-lt"/>
              </a:rPr>
              <a:t> &amp; </a:t>
            </a:r>
            <a:r>
              <a:rPr lang="en-US" dirty="0" err="1">
                <a:latin typeface="+mj-lt"/>
              </a:rPr>
              <a:t>pertanggungjawaban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pelaksanaan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disesuaikan</a:t>
            </a:r>
            <a:r>
              <a:rPr lang="en-US" dirty="0">
                <a:latin typeface="+mj-lt"/>
              </a:rPr>
              <a:t> dg UU 17/2003, UU1/2004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UU 15/2004.</a:t>
            </a:r>
          </a:p>
          <a:p>
            <a:r>
              <a:rPr lang="en-US" dirty="0" err="1">
                <a:latin typeface="+mj-lt"/>
              </a:rPr>
              <a:t>Desentralisasi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pengelolaan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Keuangan</a:t>
            </a:r>
            <a:r>
              <a:rPr lang="en-US" dirty="0">
                <a:latin typeface="+mj-lt"/>
              </a:rPr>
              <a:t> di O</a:t>
            </a:r>
            <a:r>
              <a:rPr lang="id-ID" dirty="0">
                <a:latin typeface="+mj-lt"/>
              </a:rPr>
              <a:t>rganisasi </a:t>
            </a:r>
            <a:r>
              <a:rPr lang="en-US" dirty="0">
                <a:latin typeface="+mj-lt"/>
              </a:rPr>
              <a:t>P</a:t>
            </a:r>
            <a:r>
              <a:rPr lang="id-ID" dirty="0">
                <a:latin typeface="+mj-lt"/>
              </a:rPr>
              <a:t>erangkat </a:t>
            </a:r>
            <a:r>
              <a:rPr lang="en-US" dirty="0">
                <a:latin typeface="+mj-lt"/>
              </a:rPr>
              <a:t>D</a:t>
            </a:r>
            <a:r>
              <a:rPr lang="id-ID" dirty="0">
                <a:latin typeface="+mj-lt"/>
              </a:rPr>
              <a:t>aerah (OPD) </a:t>
            </a:r>
            <a:r>
              <a:rPr lang="en-US" dirty="0">
                <a:latin typeface="+mj-lt"/>
              </a:rPr>
              <a:t>:</a:t>
            </a:r>
            <a:r>
              <a:rPr lang="id-ID" dirty="0">
                <a:latin typeface="+mj-lt"/>
              </a:rPr>
              <a:t> K</a:t>
            </a:r>
            <a:r>
              <a:rPr lang="en-US" dirty="0" err="1">
                <a:latin typeface="+mj-lt"/>
              </a:rPr>
              <a:t>epala</a:t>
            </a:r>
            <a:r>
              <a:rPr lang="en-US" dirty="0">
                <a:latin typeface="+mj-lt"/>
              </a:rPr>
              <a:t> OPD </a:t>
            </a:r>
            <a:r>
              <a:rPr lang="en-US" dirty="0" err="1">
                <a:latin typeface="+mj-lt"/>
              </a:rPr>
              <a:t>menerbitkan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Surat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Membayar</a:t>
            </a:r>
            <a:r>
              <a:rPr lang="en-US" dirty="0">
                <a:latin typeface="+mj-lt"/>
              </a:rPr>
              <a:t> (SPM) &amp;</a:t>
            </a:r>
            <a:r>
              <a:rPr lang="id-ID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menyusun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laporan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Keuangan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sbg</a:t>
            </a:r>
            <a:r>
              <a:rPr lang="en-US" dirty="0">
                <a:latin typeface="+mj-lt"/>
              </a:rPr>
              <a:t> L</a:t>
            </a:r>
            <a:r>
              <a:rPr lang="id-ID" dirty="0">
                <a:latin typeface="+mj-lt"/>
              </a:rPr>
              <a:t>aporan </a:t>
            </a:r>
            <a:r>
              <a:rPr lang="en-US" dirty="0">
                <a:latin typeface="+mj-lt"/>
              </a:rPr>
              <a:t>P</a:t>
            </a:r>
            <a:r>
              <a:rPr lang="id-ID" dirty="0">
                <a:latin typeface="+mj-lt"/>
              </a:rPr>
              <a:t>ertanggung </a:t>
            </a:r>
            <a:r>
              <a:rPr lang="en-US" dirty="0">
                <a:latin typeface="+mj-lt"/>
              </a:rPr>
              <a:t>J</a:t>
            </a:r>
            <a:r>
              <a:rPr lang="id-ID" dirty="0">
                <a:latin typeface="+mj-lt"/>
              </a:rPr>
              <a:t>awaban (LPJ)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pelaksanaan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 OPD</a:t>
            </a:r>
          </a:p>
          <a:p>
            <a:r>
              <a:rPr lang="id-ID" dirty="0">
                <a:latin typeface="+mj-lt"/>
              </a:rPr>
              <a:t>P</a:t>
            </a:r>
            <a:r>
              <a:rPr lang="en-US" dirty="0" err="1">
                <a:latin typeface="+mj-lt"/>
              </a:rPr>
              <a:t>engaturan</a:t>
            </a:r>
            <a:r>
              <a:rPr lang="en-US" dirty="0">
                <a:latin typeface="+mj-lt"/>
              </a:rPr>
              <a:t> </a:t>
            </a:r>
            <a:r>
              <a:rPr lang="id-ID" dirty="0">
                <a:latin typeface="+mj-lt"/>
              </a:rPr>
              <a:t>keuangan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menjaga</a:t>
            </a:r>
            <a:r>
              <a:rPr lang="en-US" dirty="0">
                <a:latin typeface="+mj-lt"/>
              </a:rPr>
              <a:t> 3 (</a:t>
            </a:r>
            <a:r>
              <a:rPr lang="en-US" dirty="0" err="1">
                <a:latin typeface="+mj-lt"/>
              </a:rPr>
              <a:t>tiga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pilar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Pengelolaan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Keuangan</a:t>
            </a:r>
            <a:r>
              <a:rPr lang="en-US" dirty="0">
                <a:latin typeface="+mj-lt"/>
              </a:rPr>
              <a:t> Daerah yang </a:t>
            </a:r>
            <a:r>
              <a:rPr lang="en-US" dirty="0" err="1">
                <a:latin typeface="+mj-lt"/>
              </a:rPr>
              <a:t>baik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yaitu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transparansi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akuntabilitas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dan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partisipatif</a:t>
            </a:r>
            <a:r>
              <a:rPr lang="en-US" b="1" dirty="0">
                <a:latin typeface="+mj-lt"/>
              </a:rPr>
              <a:t>.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7898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pPr marL="0" indent="0"/>
            <a:endParaRPr lang="en-US" sz="3600" b="1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>
                <a:solidFill>
                  <a:prstClr val="black"/>
                </a:solidFill>
                <a:latin typeface="+mj-lt"/>
              </a:rPr>
              <a:t>Menurut 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PP 58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2005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pasal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1,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pengelolaan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adalah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kegiatan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Perencanaan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pelaksanaan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penatausahaan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pelaporan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pertanggungjawaban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pengawasan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. </a:t>
            </a:r>
            <a:endParaRPr lang="id-ID" dirty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prstClr val="black"/>
                </a:solidFill>
                <a:latin typeface="+mj-lt"/>
              </a:rPr>
              <a:t>Aktivitas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pengelolaan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penganggaran</a:t>
            </a:r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melibatkan</a:t>
            </a:r>
            <a:r>
              <a:rPr lang="en-US" dirty="0">
                <a:latin typeface="+mj-lt"/>
              </a:rPr>
              <a:t> stakeholders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 RPJPD; RPJMD; RKPD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sym typeface="Wingdings" panose="05000000000000000000" pitchFamily="2" charset="2"/>
              </a:rPr>
              <a:t>Penyusunan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APBD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dibahas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bersama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Pemda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dg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sym typeface="Wingdings" panose="05000000000000000000" pitchFamily="2" charset="2"/>
              </a:rPr>
              <a:t>Anggaran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mempunyai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fungsi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otorisasi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Perencanaan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pengawasan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alokasi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distribusi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dan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+mj-lt"/>
                <a:sym typeface="Wingdings" panose="05000000000000000000" pitchFamily="2" charset="2"/>
              </a:rPr>
              <a:t>stabilisasi</a:t>
            </a:r>
            <a:r>
              <a:rPr lang="en-US" dirty="0">
                <a:latin typeface="+mj-lt"/>
                <a:sym typeface="Wingdings" panose="05000000000000000000" pitchFamily="2" charset="2"/>
              </a:rPr>
              <a:t>. 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7556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562074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cs typeface="Arial" pitchFamily="34" charset="0"/>
              </a:rPr>
              <a:t/>
            </a:r>
            <a:br>
              <a:rPr lang="id-ID" b="1" dirty="0" smtClean="0">
                <a:cs typeface="Arial" pitchFamily="34" charset="0"/>
              </a:rPr>
            </a:br>
            <a:r>
              <a:rPr lang="id-ID" sz="3600" b="1" dirty="0" smtClean="0">
                <a:cs typeface="Arial" pitchFamily="34" charset="0"/>
              </a:rPr>
              <a:t>Sumber </a:t>
            </a:r>
            <a:r>
              <a:rPr lang="en-US" sz="3600" b="1" dirty="0" smtClean="0">
                <a:cs typeface="Arial" pitchFamily="34" charset="0"/>
              </a:rPr>
              <a:t>P</a:t>
            </a:r>
            <a:r>
              <a:rPr lang="id-ID" sz="3600" b="1" dirty="0" smtClean="0">
                <a:cs typeface="Arial" pitchFamily="34" charset="0"/>
              </a:rPr>
              <a:t>endapatan </a:t>
            </a:r>
            <a:r>
              <a:rPr lang="en-US" sz="3600" b="1" dirty="0" smtClean="0">
                <a:cs typeface="Arial" pitchFamily="34" charset="0"/>
              </a:rPr>
              <a:t>D</a:t>
            </a:r>
            <a:r>
              <a:rPr lang="id-ID" sz="3600" b="1" dirty="0" smtClean="0">
                <a:cs typeface="Arial" pitchFamily="34" charset="0"/>
              </a:rPr>
              <a:t>aerah</a:t>
            </a:r>
            <a:r>
              <a:rPr lang="en-US" sz="3600" dirty="0" smtClean="0">
                <a:cs typeface="Arial" pitchFamily="34" charset="0"/>
              </a:rPr>
              <a:t/>
            </a:r>
            <a:br>
              <a:rPr lang="en-US" sz="3600" dirty="0" smtClean="0">
                <a:cs typeface="Arial" pitchFamily="34" charset="0"/>
              </a:rPr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>
                <a:latin typeface="+mj-lt"/>
              </a:rPr>
              <a:t>Pendapatan daerah dirinci menurut urusan pemerintahan daerah, organisasi, kelompok, jenis, obyek dan rincian obyek pendapatan. Pendapatan daerah dikelompokkan atas</a:t>
            </a:r>
          </a:p>
          <a:p>
            <a:pPr marL="0" lvl="0" indent="0">
              <a:buNone/>
            </a:pPr>
            <a:r>
              <a:rPr lang="id-ID" sz="2400" b="1" dirty="0" smtClean="0">
                <a:latin typeface="+mj-lt"/>
              </a:rPr>
              <a:t>1. </a:t>
            </a:r>
            <a:r>
              <a:rPr lang="en-US" sz="2400" b="1" dirty="0" smtClean="0">
                <a:latin typeface="+mj-lt"/>
              </a:rPr>
              <a:t>P</a:t>
            </a:r>
            <a:r>
              <a:rPr lang="id-ID" sz="2400" b="1" dirty="0" smtClean="0">
                <a:latin typeface="+mj-lt"/>
              </a:rPr>
              <a:t>endapatan asli daerah ( PAD), </a:t>
            </a:r>
            <a:r>
              <a:rPr lang="id-ID" sz="2400" dirty="0" smtClean="0">
                <a:latin typeface="+mj-lt"/>
              </a:rPr>
              <a:t>yang meliputi: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 hasil pajak daerah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 hasil retribusi daerah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 hasil pengelolaan kekayaan daerah yang dipisahkan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lain-lain PAD yang sah</a:t>
            </a:r>
            <a:endParaRPr lang="id-ID" sz="2400" dirty="0">
              <a:latin typeface="+mj-lt"/>
            </a:endParaRPr>
          </a:p>
          <a:p>
            <a:pPr marL="0" lvl="0" indent="0">
              <a:buNone/>
            </a:pPr>
            <a:r>
              <a:rPr lang="en-US" sz="2400" b="1" dirty="0" smtClean="0">
                <a:latin typeface="+mj-lt"/>
              </a:rPr>
              <a:t>2.  D</a:t>
            </a:r>
            <a:r>
              <a:rPr lang="id-ID" sz="2400" b="1" dirty="0" smtClean="0">
                <a:latin typeface="+mj-lt"/>
              </a:rPr>
              <a:t>ana perimbangan yang meliputi:</a:t>
            </a:r>
            <a:endParaRPr lang="en-US" sz="2400" b="1" dirty="0" smtClean="0">
              <a:latin typeface="+mj-lt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Dana Bagi Hasil;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Dana Alokasi Umum; dan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 smtClean="0">
                <a:latin typeface="+mj-lt"/>
              </a:rPr>
              <a:t> Dana Alokasi Khusus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dll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pendapatan daerah yang sah. seperti hibah dari pemerintah/pemda lain, badan/lembaga, organisasi swasta dalam negeri dll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marL="514350" lvl="0" indent="-514350">
              <a:buFont typeface="+mj-lt"/>
              <a:buAutoNum type="arabicPeriod" startAt="2"/>
            </a:pPr>
            <a:endParaRPr lang="id-ID" sz="2400" dirty="0" smtClean="0"/>
          </a:p>
          <a:p>
            <a:pPr marL="0" lvl="0" indent="0">
              <a:buNone/>
            </a:pPr>
            <a:endParaRPr lang="id-ID" sz="2400" dirty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6502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72008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sz="3600" b="1" dirty="0" smtClean="0"/>
              <a:t>Pajak Daerah berdasarkan  PP 65/2001</a:t>
            </a:r>
            <a:r>
              <a:rPr lang="id-ID" sz="4000" b="1" dirty="0" smtClean="0"/>
              <a:t/>
            </a:r>
            <a:br>
              <a:rPr lang="id-ID" sz="4000" b="1" dirty="0" smtClean="0"/>
            </a:b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3400" b="1" dirty="0" smtClean="0">
                <a:latin typeface="+mj-lt"/>
              </a:rPr>
              <a:t>Jenis-jenis pajak propinsi terdiri dari </a:t>
            </a:r>
            <a:r>
              <a:rPr lang="id-ID" sz="3400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kendaraan bermotor &amp; kendaraan air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Bea balik nama kendaraan bermotor &amp; kendaraan air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bahan bakar  kendaraan bermotor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pengambilan dan pemanfaatan air bawah tanah dan air pernukaan </a:t>
            </a:r>
          </a:p>
          <a:p>
            <a:pPr marL="514350" indent="-514350">
              <a:buAutoNum type="arabicPeriod" startAt="2"/>
            </a:pPr>
            <a:r>
              <a:rPr lang="id-ID" sz="3400" b="1" dirty="0" smtClean="0">
                <a:latin typeface="+mj-lt"/>
              </a:rPr>
              <a:t>Jenis-jenis pajak kabupaten/kota terdiri dari</a:t>
            </a:r>
            <a:r>
              <a:rPr lang="id-ID" sz="3400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hotel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restoran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hiburan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rakiame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penerengan jalan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pengambilan bahan galian golongan c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parkir 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79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pPr marL="0" indent="0"/>
            <a:r>
              <a:rPr lang="id-ID" b="1" dirty="0"/>
              <a:t>Belanja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4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dirty="0" smtClean="0">
                <a:latin typeface="+mj-lt"/>
              </a:rPr>
              <a:t>Dalam </a:t>
            </a:r>
            <a:r>
              <a:rPr lang="id-ID" dirty="0">
                <a:latin typeface="+mj-lt"/>
              </a:rPr>
              <a:t>rangka memudahkan penilaian kewajaran biaya suatu program atau kegiatan, maka belanja terdiri dari atas 2 (dua) kelompok, yaitu:</a:t>
            </a:r>
          </a:p>
          <a:p>
            <a:pPr marL="0" lvl="0" indent="0">
              <a:buNone/>
            </a:pPr>
            <a:r>
              <a:rPr lang="id-ID" b="1" dirty="0">
                <a:latin typeface="+mj-lt"/>
              </a:rPr>
              <a:t>1. Belanja tidak langsung, terdiri dari:</a:t>
            </a:r>
          </a:p>
          <a:p>
            <a:r>
              <a:rPr lang="id-ID" dirty="0">
                <a:latin typeface="+mj-lt"/>
              </a:rPr>
              <a:t>    Belanja pegawai (gaji dan tunjangan)</a:t>
            </a:r>
          </a:p>
          <a:p>
            <a:r>
              <a:rPr lang="id-ID" dirty="0">
                <a:latin typeface="+mj-lt"/>
              </a:rPr>
              <a:t>     Belanja bunga</a:t>
            </a:r>
          </a:p>
          <a:p>
            <a:r>
              <a:rPr lang="id-ID" dirty="0">
                <a:latin typeface="+mj-lt"/>
              </a:rPr>
              <a:t>     Belanja subsidi</a:t>
            </a:r>
          </a:p>
          <a:p>
            <a:r>
              <a:rPr lang="id-ID" dirty="0">
                <a:latin typeface="+mj-lt"/>
              </a:rPr>
              <a:t>     Belanja hibah</a:t>
            </a:r>
          </a:p>
          <a:p>
            <a:r>
              <a:rPr lang="id-ID" dirty="0">
                <a:latin typeface="+mj-lt"/>
              </a:rPr>
              <a:t>     Belanja bantuan sosial</a:t>
            </a:r>
          </a:p>
          <a:p>
            <a:r>
              <a:rPr lang="id-ID" dirty="0">
                <a:latin typeface="+mj-lt"/>
              </a:rPr>
              <a:t>     Belanja bagi hasil</a:t>
            </a:r>
          </a:p>
          <a:p>
            <a:r>
              <a:rPr lang="id-ID" dirty="0">
                <a:latin typeface="+mj-lt"/>
              </a:rPr>
              <a:t>     Bantuan keuangan</a:t>
            </a:r>
          </a:p>
          <a:p>
            <a:r>
              <a:rPr lang="id-ID" dirty="0">
                <a:latin typeface="+mj-lt"/>
              </a:rPr>
              <a:t>    Belanja tidak </a:t>
            </a:r>
            <a:r>
              <a:rPr lang="id-ID" dirty="0" smtClean="0">
                <a:latin typeface="+mj-lt"/>
              </a:rPr>
              <a:t>terduga</a:t>
            </a:r>
          </a:p>
          <a:p>
            <a:pPr marL="0" indent="0">
              <a:buNone/>
            </a:pPr>
            <a:endParaRPr lang="id-ID" dirty="0">
              <a:latin typeface="+mj-lt"/>
            </a:endParaRPr>
          </a:p>
          <a:p>
            <a:pPr marL="0" indent="0">
              <a:buNone/>
            </a:pPr>
            <a:r>
              <a:rPr lang="id-ID" b="1" dirty="0">
                <a:latin typeface="+mj-lt"/>
              </a:rPr>
              <a:t>2. </a:t>
            </a:r>
            <a:r>
              <a:rPr lang="id-ID" dirty="0">
                <a:latin typeface="+mj-lt"/>
              </a:rPr>
              <a:t> </a:t>
            </a:r>
            <a:r>
              <a:rPr lang="id-ID" b="1" dirty="0">
                <a:latin typeface="+mj-lt"/>
              </a:rPr>
              <a:t> Belanja langsung, yakni:</a:t>
            </a:r>
          </a:p>
          <a:p>
            <a:r>
              <a:rPr lang="id-ID" dirty="0">
                <a:latin typeface="+mj-lt"/>
              </a:rPr>
              <a:t> Belanja pegawai (honorarium/upah)</a:t>
            </a:r>
          </a:p>
          <a:p>
            <a:r>
              <a:rPr lang="id-ID" dirty="0">
                <a:latin typeface="+mj-lt"/>
              </a:rPr>
              <a:t> Belanja barang dan jasa</a:t>
            </a:r>
          </a:p>
          <a:p>
            <a:r>
              <a:rPr lang="id-ID" dirty="0">
                <a:latin typeface="+mj-lt"/>
              </a:rPr>
              <a:t>Belanja modal</a:t>
            </a:r>
          </a:p>
        </p:txBody>
      </p:sp>
    </p:spTree>
    <p:extLst>
      <p:ext uri="{BB962C8B-B14F-4D97-AF65-F5344CB8AC3E}">
        <p14:creationId xmlns:p14="http://schemas.microsoft.com/office/powerpoint/2010/main" val="395978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K</a:t>
            </a:r>
            <a:r>
              <a:rPr lang="id-ID" dirty="0"/>
              <a:t>ewenangan memungut dan mendayagunakan pajak dan retribusi daerah dan hak untuk mendapatkan bagi hasil dari sumber-sumber daya nasional yang berada di daerah dan dana perimbangan </a:t>
            </a:r>
            <a:r>
              <a:rPr lang="id-ID" dirty="0" smtClean="0"/>
              <a:t>lainnya</a:t>
            </a:r>
          </a:p>
          <a:p>
            <a:r>
              <a:rPr lang="id-ID" dirty="0" smtClean="0"/>
              <a:t> </a:t>
            </a:r>
            <a:r>
              <a:rPr lang="en-US" dirty="0" smtClean="0"/>
              <a:t>H</a:t>
            </a:r>
            <a:r>
              <a:rPr lang="id-ID" dirty="0"/>
              <a:t>ak untuk mengelola kekayaan Daerah dan mendapatkan sumber-sumber pendapatan lain yang sah serta sumber-sumber pembiayaan. </a:t>
            </a:r>
            <a:endParaRPr lang="en-US" dirty="0"/>
          </a:p>
          <a:p>
            <a:r>
              <a:rPr lang="id-ID" dirty="0"/>
              <a:t>Dengan pengaturan tersebut, dalam hal ini pada dasarnya Pemerintah menerapkan prinsip uang mengikuti fungsi</a:t>
            </a:r>
            <a:r>
              <a:rPr lang="id-ID" dirty="0" smtClean="0"/>
              <a:t>.</a:t>
            </a:r>
            <a:r>
              <a:rPr lang="en-US" b="1" dirty="0" smtClean="0"/>
              <a:t> </a:t>
            </a:r>
            <a:endParaRPr lang="id-ID" b="1" dirty="0" smtClean="0"/>
          </a:p>
        </p:txBody>
      </p:sp>
    </p:spTree>
    <p:extLst>
      <p:ext uri="{BB962C8B-B14F-4D97-AF65-F5344CB8AC3E}">
        <p14:creationId xmlns:p14="http://schemas.microsoft.com/office/powerpoint/2010/main" val="235533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pPr lvl="0"/>
            <a:r>
              <a:rPr lang="en-AU" sz="3200" b="1" dirty="0" err="1"/>
              <a:t>Pengertian</a:t>
            </a:r>
            <a:r>
              <a:rPr lang="en-AU" sz="3200" b="1" dirty="0"/>
              <a:t> </a:t>
            </a:r>
            <a:r>
              <a:rPr lang="en-AU" sz="3200" b="1" dirty="0" err="1"/>
              <a:t>Keuangan</a:t>
            </a:r>
            <a:r>
              <a:rPr lang="en-AU" sz="3200" b="1" dirty="0"/>
              <a:t> Daerah 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47248" cy="4968552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 err="1">
                <a:latin typeface="+mj-lt"/>
              </a:rPr>
              <a:t>Keuangan</a:t>
            </a:r>
            <a:r>
              <a:rPr lang="en-US" sz="3000" b="1" dirty="0">
                <a:latin typeface="+mj-lt"/>
              </a:rPr>
              <a:t> Daerah </a:t>
            </a:r>
            <a:r>
              <a:rPr lang="en-US" sz="3000" dirty="0" err="1">
                <a:latin typeface="+mj-lt"/>
              </a:rPr>
              <a:t>adalah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semua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kewajiban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rangka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penyelenggaraan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dapat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dinilai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uang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termasuk</a:t>
            </a:r>
            <a:r>
              <a:rPr lang="en-US" sz="3000" dirty="0">
                <a:latin typeface="+mj-lt"/>
              </a:rPr>
              <a:t> di </a:t>
            </a:r>
            <a:r>
              <a:rPr lang="en-US" sz="3000" dirty="0" err="1">
                <a:latin typeface="+mj-lt"/>
              </a:rPr>
              <a:t>dalamnya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segala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bentuk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kekayaan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berhubungan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kewajiban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tersebut</a:t>
            </a:r>
            <a:r>
              <a:rPr lang="en-US" sz="3000" dirty="0">
                <a:latin typeface="+mj-lt"/>
              </a:rPr>
              <a:t>. (</a:t>
            </a:r>
            <a:r>
              <a:rPr lang="en-US" sz="3000" dirty="0" err="1">
                <a:latin typeface="+mj-lt"/>
              </a:rPr>
              <a:t>Menurut</a:t>
            </a:r>
            <a:r>
              <a:rPr lang="en-US" sz="3000" dirty="0">
                <a:latin typeface="+mj-lt"/>
              </a:rPr>
              <a:t> PP </a:t>
            </a:r>
            <a:r>
              <a:rPr lang="en-US" sz="3000" dirty="0" err="1">
                <a:latin typeface="+mj-lt"/>
              </a:rPr>
              <a:t>Nomor</a:t>
            </a:r>
            <a:r>
              <a:rPr lang="en-US" sz="3000" dirty="0">
                <a:latin typeface="+mj-lt"/>
              </a:rPr>
              <a:t> 58 </a:t>
            </a:r>
            <a:r>
              <a:rPr lang="en-US" sz="3000" dirty="0" err="1">
                <a:latin typeface="+mj-lt"/>
              </a:rPr>
              <a:t>tahun</a:t>
            </a:r>
            <a:r>
              <a:rPr lang="en-US" sz="3000" dirty="0">
                <a:latin typeface="+mj-lt"/>
              </a:rPr>
              <a:t> 2005)</a:t>
            </a:r>
          </a:p>
          <a:p>
            <a:r>
              <a:rPr lang="en-US" sz="3000" b="1" dirty="0" err="1">
                <a:latin typeface="+mj-lt"/>
              </a:rPr>
              <a:t>Keuangan</a:t>
            </a:r>
            <a:r>
              <a:rPr lang="en-US" sz="3000" b="1" dirty="0">
                <a:latin typeface="+mj-lt"/>
              </a:rPr>
              <a:t> Daerah </a:t>
            </a:r>
            <a:r>
              <a:rPr lang="en-US" sz="3000" dirty="0" err="1">
                <a:latin typeface="+mj-lt"/>
              </a:rPr>
              <a:t>merupakan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semua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kewajiban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dapat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dinilai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uang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segala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sesuatu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berupa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uang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barang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dapat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dijadikan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milik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berhubungan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pelaksanaan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kewajiban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tersebut</a:t>
            </a:r>
            <a:r>
              <a:rPr lang="en-US" sz="3000" dirty="0">
                <a:latin typeface="+mj-lt"/>
              </a:rPr>
              <a:t> (UU </a:t>
            </a:r>
            <a:r>
              <a:rPr lang="en-US" sz="3000" dirty="0" err="1">
                <a:latin typeface="+mj-lt"/>
              </a:rPr>
              <a:t>Nomor</a:t>
            </a:r>
            <a:r>
              <a:rPr lang="en-US" sz="3000" dirty="0">
                <a:latin typeface="+mj-lt"/>
              </a:rPr>
              <a:t> 23 </a:t>
            </a:r>
            <a:r>
              <a:rPr lang="en-US" sz="3000" dirty="0" err="1">
                <a:latin typeface="+mj-lt"/>
              </a:rPr>
              <a:t>tahun</a:t>
            </a:r>
            <a:r>
              <a:rPr lang="en-US" sz="3000" dirty="0">
                <a:latin typeface="+mj-lt"/>
              </a:rPr>
              <a:t> 2014)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360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Pengelolaan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Keuangan</a:t>
            </a:r>
            <a:r>
              <a:rPr lang="en-US" sz="3600" b="1" dirty="0" smtClean="0"/>
              <a:t>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5256584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Undang-Undang </a:t>
            </a:r>
            <a:r>
              <a:rPr lang="en-US" dirty="0" err="1" smtClean="0"/>
              <a:t>Nomor</a:t>
            </a:r>
            <a:r>
              <a:rPr lang="en-US" dirty="0" smtClean="0"/>
              <a:t> 23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Pemerintahan Daerah </a:t>
            </a:r>
            <a:r>
              <a:rPr lang="id-ID" dirty="0" smtClean="0"/>
              <a:t>,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293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330 </a:t>
            </a:r>
            <a:r>
              <a:rPr lang="en-US" dirty="0" err="1" smtClean="0"/>
              <a:t>tentang</a:t>
            </a:r>
            <a:r>
              <a:rPr lang="en-US" dirty="0" smtClean="0"/>
              <a:t> Pemerintahan Daerah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Peraturan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Peraturan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Joko</a:t>
            </a:r>
            <a:r>
              <a:rPr lang="en-US" dirty="0" smtClean="0"/>
              <a:t> </a:t>
            </a:r>
            <a:r>
              <a:rPr lang="en-US" dirty="0" err="1" smtClean="0"/>
              <a:t>Widodo</a:t>
            </a:r>
            <a:r>
              <a:rPr lang="en-US" dirty="0" smtClean="0"/>
              <a:t> </a:t>
            </a:r>
            <a:r>
              <a:rPr lang="id-ID" dirty="0" smtClean="0"/>
              <a:t> pada tgl </a:t>
            </a:r>
            <a:r>
              <a:rPr lang="en-US" dirty="0" smtClean="0"/>
              <a:t>6 </a:t>
            </a:r>
            <a:r>
              <a:rPr lang="en-US" dirty="0" err="1" smtClean="0"/>
              <a:t>Maret</a:t>
            </a:r>
            <a:r>
              <a:rPr lang="en-US" dirty="0" smtClean="0"/>
              <a:t> 2019 di Jakarta. </a:t>
            </a:r>
          </a:p>
          <a:p>
            <a:r>
              <a:rPr lang="en-US" dirty="0" smtClean="0"/>
              <a:t>Peraturan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</a:t>
            </a:r>
            <a:r>
              <a:rPr lang="en-US" dirty="0" err="1" smtClean="0"/>
              <a:t>mencabut</a:t>
            </a:r>
            <a:r>
              <a:rPr lang="en-US" dirty="0" smtClean="0"/>
              <a:t> Peraturan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58 </a:t>
            </a:r>
            <a:r>
              <a:rPr lang="en-US" dirty="0" err="1" smtClean="0"/>
              <a:t>Tahun</a:t>
            </a:r>
            <a:r>
              <a:rPr lang="en-US" dirty="0" smtClean="0"/>
              <a:t> 2005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(</a:t>
            </a:r>
            <a:r>
              <a:rPr lang="en-US" dirty="0" err="1" smtClean="0"/>
              <a:t>Lembaran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2005 </a:t>
            </a:r>
            <a:r>
              <a:rPr lang="en-US" dirty="0" err="1" smtClean="0"/>
              <a:t>Nomor</a:t>
            </a:r>
            <a:r>
              <a:rPr lang="en-US" dirty="0" smtClean="0"/>
              <a:t> 140,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Lembaran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4578)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871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 err="1" smtClean="0">
                <a:latin typeface="+mj-lt"/>
              </a:rPr>
              <a:t>Selain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mendasarkan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pada</a:t>
            </a:r>
            <a:r>
              <a:rPr lang="en-US" sz="3400" dirty="0" smtClean="0">
                <a:latin typeface="+mj-lt"/>
              </a:rPr>
              <a:t> Undang-Undang </a:t>
            </a:r>
            <a:r>
              <a:rPr lang="en-US" sz="3400" dirty="0" err="1" smtClean="0">
                <a:latin typeface="+mj-lt"/>
              </a:rPr>
              <a:t>Nomor</a:t>
            </a:r>
            <a:r>
              <a:rPr lang="en-US" sz="3400" dirty="0" smtClean="0">
                <a:latin typeface="+mj-lt"/>
              </a:rPr>
              <a:t> 23 </a:t>
            </a:r>
            <a:r>
              <a:rPr lang="en-US" sz="3400" dirty="0" err="1" smtClean="0">
                <a:latin typeface="+mj-lt"/>
              </a:rPr>
              <a:t>Tahun</a:t>
            </a:r>
            <a:r>
              <a:rPr lang="en-US" sz="3400" dirty="0" smtClean="0">
                <a:latin typeface="+mj-lt"/>
              </a:rPr>
              <a:t> 2014 </a:t>
            </a:r>
            <a:r>
              <a:rPr lang="en-US" sz="3400" dirty="0" err="1" smtClean="0">
                <a:latin typeface="+mj-lt"/>
              </a:rPr>
              <a:t>tentang</a:t>
            </a:r>
            <a:r>
              <a:rPr lang="en-US" sz="3400" dirty="0" smtClean="0">
                <a:latin typeface="+mj-lt"/>
              </a:rPr>
              <a:t> Pemerintahan Daerah, </a:t>
            </a:r>
            <a:r>
              <a:rPr lang="en-US" sz="3400" dirty="0" err="1" smtClean="0">
                <a:latin typeface="+mj-lt"/>
              </a:rPr>
              <a:t>pengaturan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mengenai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Pengelolaan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Keuangan</a:t>
            </a:r>
            <a:r>
              <a:rPr lang="en-US" sz="3400" dirty="0" smtClean="0">
                <a:latin typeface="+mj-lt"/>
              </a:rPr>
              <a:t> Daerah </a:t>
            </a:r>
            <a:r>
              <a:rPr lang="en-US" sz="3400" dirty="0" err="1" smtClean="0">
                <a:latin typeface="+mj-lt"/>
              </a:rPr>
              <a:t>juga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mengacu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pada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ketentuan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peraturan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perundang</a:t>
            </a:r>
            <a:r>
              <a:rPr lang="en-US" sz="3400" dirty="0" smtClean="0">
                <a:latin typeface="+mj-lt"/>
              </a:rPr>
              <a:t>- </a:t>
            </a:r>
            <a:r>
              <a:rPr lang="en-US" sz="3400" dirty="0" err="1" smtClean="0">
                <a:latin typeface="+mj-lt"/>
              </a:rPr>
              <a:t>undangan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lainnya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yaitu</a:t>
            </a:r>
            <a:r>
              <a:rPr lang="en-US" sz="3400" dirty="0" smtClean="0">
                <a:latin typeface="+mj-lt"/>
              </a:rPr>
              <a:t>: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-  </a:t>
            </a:r>
            <a:r>
              <a:rPr lang="en-US" sz="3400" dirty="0" err="1" smtClean="0">
                <a:latin typeface="+mj-lt"/>
              </a:rPr>
              <a:t>Undang</a:t>
            </a:r>
            <a:r>
              <a:rPr lang="en-US" sz="3400" dirty="0" smtClean="0">
                <a:latin typeface="+mj-lt"/>
              </a:rPr>
              <a:t> 2 </a:t>
            </a:r>
            <a:r>
              <a:rPr lang="en-US" sz="3400" dirty="0" err="1" smtClean="0">
                <a:latin typeface="+mj-lt"/>
              </a:rPr>
              <a:t>Nomor</a:t>
            </a:r>
            <a:r>
              <a:rPr lang="en-US" sz="3400" dirty="0" smtClean="0">
                <a:latin typeface="+mj-lt"/>
              </a:rPr>
              <a:t> 17 </a:t>
            </a:r>
            <a:r>
              <a:rPr lang="en-US" sz="3400" dirty="0" err="1" smtClean="0">
                <a:latin typeface="+mj-lt"/>
              </a:rPr>
              <a:t>Tahun</a:t>
            </a:r>
            <a:r>
              <a:rPr lang="en-US" sz="3400" dirty="0" smtClean="0">
                <a:latin typeface="+mj-lt"/>
              </a:rPr>
              <a:t> 2003 </a:t>
            </a:r>
            <a:r>
              <a:rPr lang="en-US" sz="3400" dirty="0" err="1" smtClean="0">
                <a:latin typeface="+mj-lt"/>
              </a:rPr>
              <a:t>tentang</a:t>
            </a:r>
            <a:r>
              <a:rPr lang="en-US" sz="3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    </a:t>
            </a:r>
            <a:r>
              <a:rPr lang="en-US" sz="3400" dirty="0" err="1" smtClean="0">
                <a:latin typeface="+mj-lt"/>
              </a:rPr>
              <a:t>Keuangan</a:t>
            </a:r>
            <a:r>
              <a:rPr lang="en-US" sz="3400" dirty="0" smtClean="0">
                <a:latin typeface="+mj-lt"/>
              </a:rPr>
              <a:t> Negara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-  Undang-Undang  </a:t>
            </a:r>
            <a:r>
              <a:rPr lang="en-US" sz="3400" dirty="0" err="1" smtClean="0">
                <a:latin typeface="+mj-lt"/>
              </a:rPr>
              <a:t>Nomor</a:t>
            </a:r>
            <a:r>
              <a:rPr lang="en-US" sz="3400" dirty="0" smtClean="0">
                <a:latin typeface="+mj-lt"/>
              </a:rPr>
              <a:t>  1 </a:t>
            </a:r>
            <a:r>
              <a:rPr lang="en-US" sz="3400" dirty="0" err="1" smtClean="0">
                <a:latin typeface="+mj-lt"/>
              </a:rPr>
              <a:t>Tahun</a:t>
            </a:r>
            <a:r>
              <a:rPr lang="en-US" sz="3400" dirty="0" smtClean="0">
                <a:latin typeface="+mj-lt"/>
              </a:rPr>
              <a:t>  2004 </a:t>
            </a:r>
            <a:r>
              <a:rPr lang="en-US" sz="3400" dirty="0" err="1" smtClean="0">
                <a:latin typeface="+mj-lt"/>
              </a:rPr>
              <a:t>tentang</a:t>
            </a:r>
            <a:endParaRPr lang="en-US" sz="3400" dirty="0" smtClean="0">
              <a:latin typeface="+mj-lt"/>
            </a:endParaRP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    </a:t>
            </a:r>
            <a:r>
              <a:rPr lang="en-US" sz="3400" dirty="0" err="1" smtClean="0">
                <a:latin typeface="+mj-lt"/>
              </a:rPr>
              <a:t>Perbendaharaan</a:t>
            </a:r>
            <a:r>
              <a:rPr lang="en-US" sz="3400" dirty="0" smtClean="0">
                <a:latin typeface="+mj-lt"/>
              </a:rPr>
              <a:t> Negara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-  Undang-Undang </a:t>
            </a:r>
            <a:r>
              <a:rPr lang="en-US" sz="3400" dirty="0" err="1" smtClean="0">
                <a:latin typeface="+mj-lt"/>
              </a:rPr>
              <a:t>Nomor</a:t>
            </a:r>
            <a:r>
              <a:rPr lang="en-US" sz="3400" dirty="0" smtClean="0">
                <a:latin typeface="+mj-lt"/>
              </a:rPr>
              <a:t> 15 </a:t>
            </a:r>
            <a:r>
              <a:rPr lang="en-US" sz="3400" dirty="0" err="1" smtClean="0">
                <a:latin typeface="+mj-lt"/>
              </a:rPr>
              <a:t>tahun</a:t>
            </a:r>
            <a:r>
              <a:rPr lang="en-US" sz="3400" dirty="0" smtClean="0">
                <a:latin typeface="+mj-lt"/>
              </a:rPr>
              <a:t>  2004 </a:t>
            </a:r>
            <a:r>
              <a:rPr lang="en-US" sz="3400" dirty="0" err="1" smtClean="0">
                <a:latin typeface="+mj-lt"/>
              </a:rPr>
              <a:t>tentang</a:t>
            </a:r>
            <a:r>
              <a:rPr lang="en-US" sz="3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    </a:t>
            </a:r>
            <a:r>
              <a:rPr lang="en-US" sz="3400" dirty="0" err="1" smtClean="0">
                <a:latin typeface="+mj-lt"/>
              </a:rPr>
              <a:t>Pemeriksaan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Pengelolaan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dan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Tanggung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Jawab</a:t>
            </a:r>
            <a:r>
              <a:rPr lang="en-US" sz="3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     </a:t>
            </a:r>
            <a:r>
              <a:rPr lang="en-US" sz="3400" dirty="0" err="1" smtClean="0">
                <a:latin typeface="+mj-lt"/>
              </a:rPr>
              <a:t>Keuangan</a:t>
            </a:r>
            <a:r>
              <a:rPr lang="en-US" sz="3400" dirty="0" smtClean="0">
                <a:latin typeface="+mj-lt"/>
              </a:rPr>
              <a:t> Negara  </a:t>
            </a:r>
            <a:r>
              <a:rPr lang="en-US" sz="3400" dirty="0" err="1" smtClean="0">
                <a:latin typeface="+mj-lt"/>
              </a:rPr>
              <a:t>dan</a:t>
            </a:r>
            <a:r>
              <a:rPr lang="en-US" sz="3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-  Undang-Undang  </a:t>
            </a:r>
            <a:r>
              <a:rPr lang="en-US" sz="3400" dirty="0" err="1" smtClean="0">
                <a:latin typeface="+mj-lt"/>
              </a:rPr>
              <a:t>Nomor</a:t>
            </a:r>
            <a:r>
              <a:rPr lang="en-US" sz="3400" dirty="0" smtClean="0">
                <a:latin typeface="+mj-lt"/>
              </a:rPr>
              <a:t> 25  </a:t>
            </a:r>
            <a:r>
              <a:rPr lang="en-US" sz="3400" dirty="0" err="1" smtClean="0">
                <a:latin typeface="+mj-lt"/>
              </a:rPr>
              <a:t>Tahun</a:t>
            </a:r>
            <a:r>
              <a:rPr lang="en-US" sz="3400" dirty="0" smtClean="0">
                <a:latin typeface="+mj-lt"/>
              </a:rPr>
              <a:t> 2004  </a:t>
            </a:r>
            <a:r>
              <a:rPr lang="en-US" sz="3400" dirty="0" err="1" smtClean="0">
                <a:latin typeface="+mj-lt"/>
              </a:rPr>
              <a:t>tentang</a:t>
            </a:r>
            <a:r>
              <a:rPr lang="en-US" sz="3400" dirty="0" smtClean="0">
                <a:latin typeface="+mj-lt"/>
              </a:rPr>
              <a:t>  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</a:rPr>
              <a:t>        </a:t>
            </a:r>
            <a:r>
              <a:rPr lang="en-US" sz="3400" dirty="0" err="1" smtClean="0">
                <a:latin typeface="+mj-lt"/>
              </a:rPr>
              <a:t>Sistem</a:t>
            </a:r>
            <a:r>
              <a:rPr lang="en-US" sz="3400" dirty="0" smtClean="0">
                <a:latin typeface="+mj-lt"/>
              </a:rPr>
              <a:t>  </a:t>
            </a:r>
            <a:r>
              <a:rPr lang="en-US" sz="3400" dirty="0" err="1" smtClean="0">
                <a:latin typeface="+mj-lt"/>
              </a:rPr>
              <a:t>Perencanaan</a:t>
            </a:r>
            <a:r>
              <a:rPr lang="en-US" sz="3400" dirty="0" smtClean="0">
                <a:latin typeface="+mj-lt"/>
              </a:rPr>
              <a:t> Pembangunan </a:t>
            </a:r>
            <a:r>
              <a:rPr lang="en-US" sz="3400" dirty="0" err="1" smtClean="0">
                <a:latin typeface="+mj-lt"/>
              </a:rPr>
              <a:t>Nasional</a:t>
            </a:r>
            <a:r>
              <a:rPr lang="en-US" sz="3400" dirty="0" smtClean="0">
                <a:latin typeface="+mj-lt"/>
              </a:rPr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5384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Peraturan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Peraturan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58 </a:t>
            </a:r>
            <a:r>
              <a:rPr lang="en-US" dirty="0" err="1" smtClean="0"/>
              <a:t>Tahun</a:t>
            </a:r>
            <a:r>
              <a:rPr lang="en-US" dirty="0" smtClean="0"/>
              <a:t> 2005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Daerah,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Daerah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b="1" dirty="0" err="1" smtClean="0"/>
              <a:t>transparansi</a:t>
            </a:r>
            <a:r>
              <a:rPr lang="en-US" b="1" dirty="0" smtClean="0"/>
              <a:t>, </a:t>
            </a:r>
            <a:r>
              <a:rPr lang="en-US" b="1" dirty="0" err="1" smtClean="0"/>
              <a:t>akuntabilitas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partisipatif</a:t>
            </a:r>
            <a:r>
              <a:rPr lang="en-US" b="1" dirty="0" smtClean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1242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7404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8075240" cy="5328592"/>
          </a:xfrm>
        </p:spPr>
        <p:txBody>
          <a:bodyPr>
            <a:noAutofit/>
          </a:bodyPr>
          <a:lstStyle/>
          <a:p>
            <a:r>
              <a:rPr lang="id-ID" sz="2400" dirty="0">
                <a:latin typeface="+mj-lt"/>
              </a:rPr>
              <a:t>P</a:t>
            </a:r>
            <a:r>
              <a:rPr lang="id-ID" sz="2400" dirty="0" smtClean="0">
                <a:latin typeface="+mj-lt"/>
              </a:rPr>
              <a:t>engaturan pengelolaan keuangan daerah, yaitu bahwa Kepala daerah (gubernur/bupati/wali kota) adalah pemegang kekuasaan pengelolaan keuangan daerah dan bertanggungjawab atas pengelolaan keuangan daerah sebagai bagian dari kekuasaan pemerintahan daerah.</a:t>
            </a:r>
            <a:endParaRPr lang="en-US" sz="2400" dirty="0" smtClean="0">
              <a:latin typeface="+mj-lt"/>
            </a:endParaRPr>
          </a:p>
          <a:p>
            <a:r>
              <a:rPr lang="id-ID" sz="2400" dirty="0" smtClean="0">
                <a:latin typeface="+mj-lt"/>
              </a:rPr>
              <a:t> Dalam melaksanakan kekuasaannya, kepala daerah melimpahkan sebagian atau seluruh kekuasaan keuangan daerah kepada para pejabat perangkat daerah. </a:t>
            </a:r>
          </a:p>
          <a:p>
            <a:r>
              <a:rPr lang="id-ID" sz="2400" dirty="0" smtClean="0">
                <a:latin typeface="+mj-lt"/>
              </a:rPr>
              <a:t>Dengan demikian pengaturan pengelolaan dan pertanggungjawaban keuangan daerah melekat dan menjadi satu dengan pengaturan pemerintahan daerah, yaitu dalam Undang-Undang mengenai Pemerintahan Daerah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8029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Tujuan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diaturnya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keuangan</a:t>
            </a:r>
            <a:r>
              <a:rPr lang="en-US" sz="3600" b="1" dirty="0" smtClean="0"/>
              <a:t> </a:t>
            </a:r>
            <a:r>
              <a:rPr lang="id-ID" sz="3600" b="1" dirty="0"/>
              <a:t>D</a:t>
            </a:r>
            <a:r>
              <a:rPr lang="en-US" sz="3600" b="1" dirty="0" err="1" smtClean="0"/>
              <a:t>aerah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47525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Untuk </a:t>
            </a:r>
            <a:r>
              <a:rPr lang="en-US" sz="2800" dirty="0" err="1" smtClean="0">
                <a:latin typeface="+mj-lt"/>
              </a:rPr>
              <a:t>meningkatkan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efisiensi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efektifitas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pengelolaan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sumber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keuangan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Meningkatkan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kesejahteraan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mengoptimalkan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pelayanan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Sumber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pendapatan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melaksanakan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kekuasaannya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kepala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melimpahkan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atau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seluruh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kekuasaan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keuangan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perangkat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3048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9412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Pengelolaan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Keuangan</a:t>
            </a:r>
            <a:r>
              <a:rPr lang="en-US" sz="2800" b="1" dirty="0" smtClean="0"/>
              <a:t> Daerah </a:t>
            </a:r>
            <a:r>
              <a:rPr lang="id-ID" sz="2800" b="1" dirty="0" smtClean="0"/>
              <a:t>menurut </a:t>
            </a:r>
            <a:r>
              <a:rPr lang="en-US" sz="2800" b="1" dirty="0" smtClean="0"/>
              <a:t>Peraturan </a:t>
            </a:r>
            <a:r>
              <a:rPr lang="en-US" sz="2800" b="1" dirty="0" err="1" smtClean="0"/>
              <a:t>Pemerintah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Nomor</a:t>
            </a:r>
            <a:r>
              <a:rPr lang="en-US" sz="2800" b="1" dirty="0" smtClean="0"/>
              <a:t> 12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2019 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075240" cy="4824536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600" b="1" dirty="0" err="1" smtClean="0">
                <a:latin typeface="+mj-lt"/>
              </a:rPr>
              <a:t>Perencanaan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dan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Penganggaran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: </a:t>
            </a:r>
          </a:p>
          <a:p>
            <a:pPr lvl="0"/>
            <a:r>
              <a:rPr lang="en-US" dirty="0" smtClean="0">
                <a:latin typeface="+mj-lt"/>
              </a:rPr>
              <a:t>Proses </a:t>
            </a:r>
            <a:r>
              <a:rPr lang="en-US" dirty="0" err="1" smtClean="0">
                <a:latin typeface="+mj-lt"/>
              </a:rPr>
              <a:t>perencanaan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&amp; 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Pemerintahan Daerah </a:t>
            </a:r>
            <a:r>
              <a:rPr lang="en-US" dirty="0" err="1" smtClean="0">
                <a:latin typeface="+mj-lt"/>
              </a:rPr>
              <a:t>menggunakan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pendekatan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Kinerja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Penggunaan</a:t>
            </a:r>
            <a:r>
              <a:rPr lang="en-US" dirty="0" smtClean="0">
                <a:latin typeface="+mj-lt"/>
              </a:rPr>
              <a:t>  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berdasarkan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Kegiatan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juga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berdasarkan</a:t>
            </a:r>
            <a:r>
              <a:rPr lang="en-US" dirty="0" smtClean="0">
                <a:latin typeface="+mj-lt"/>
              </a:rPr>
              <a:t> unit </a:t>
            </a:r>
            <a:r>
              <a:rPr lang="en-US" dirty="0" err="1" smtClean="0">
                <a:latin typeface="+mj-lt"/>
              </a:rPr>
              <a:t>organisasi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Peraturan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menentukan</a:t>
            </a:r>
            <a:r>
              <a:rPr lang="en-US" dirty="0" smtClean="0">
                <a:latin typeface="+mj-lt"/>
              </a:rPr>
              <a:t> proses </a:t>
            </a:r>
            <a:r>
              <a:rPr lang="en-US" dirty="0" err="1" smtClean="0">
                <a:latin typeface="+mj-lt"/>
              </a:rPr>
              <a:t>penyusunan</a:t>
            </a:r>
            <a:r>
              <a:rPr lang="en-US" dirty="0" smtClean="0">
                <a:latin typeface="+mj-lt"/>
              </a:rPr>
              <a:t> APBD, </a:t>
            </a:r>
            <a:r>
              <a:rPr lang="en-US" dirty="0" err="1" smtClean="0">
                <a:latin typeface="+mj-lt"/>
              </a:rPr>
              <a:t>dimulai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pembuatan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(KUA)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Prioritas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Plafon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Sementara</a:t>
            </a:r>
            <a:r>
              <a:rPr lang="en-US" dirty="0" smtClean="0">
                <a:latin typeface="+mj-lt"/>
              </a:rPr>
              <a:t> (</a:t>
            </a:r>
            <a:r>
              <a:rPr lang="en-US" b="1" dirty="0" smtClean="0">
                <a:latin typeface="+mj-lt"/>
              </a:rPr>
              <a:t>PPAS)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rancangan</a:t>
            </a:r>
            <a:r>
              <a:rPr lang="en-US" dirty="0" smtClean="0">
                <a:latin typeface="+mj-lt"/>
              </a:rPr>
              <a:t> program </a:t>
            </a:r>
            <a:r>
              <a:rPr lang="en-US" dirty="0" err="1" smtClean="0">
                <a:latin typeface="+mj-lt"/>
              </a:rPr>
              <a:t>prioritas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patokan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maksimal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diberikan</a:t>
            </a:r>
            <a:r>
              <a:rPr lang="en-US" dirty="0" smtClean="0">
                <a:latin typeface="+mj-lt"/>
              </a:rPr>
              <a:t> k</a:t>
            </a:r>
            <a:r>
              <a:rPr lang="id-ID" dirty="0" smtClean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p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d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OPD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setiap</a:t>
            </a:r>
            <a:r>
              <a:rPr lang="en-US" dirty="0" smtClean="0">
                <a:latin typeface="+mj-lt"/>
              </a:rPr>
              <a:t> program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acuan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penyusunan</a:t>
            </a:r>
            <a:r>
              <a:rPr lang="en-US" dirty="0" smtClean="0">
                <a:latin typeface="+mj-lt"/>
              </a:rPr>
              <a:t> RKA - OPD </a:t>
            </a:r>
            <a:r>
              <a:rPr lang="en-US" dirty="0" err="1" smtClean="0">
                <a:latin typeface="+mj-lt"/>
              </a:rPr>
              <a:t>sebelum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disepakati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DPRD. RKA OPD </a:t>
            </a:r>
            <a:r>
              <a:rPr lang="en-US" dirty="0" err="1" smtClean="0">
                <a:latin typeface="+mj-lt"/>
              </a:rPr>
              <a:t>ini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kmdn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dijadikan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dasar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membuat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rancangan</a:t>
            </a:r>
            <a:r>
              <a:rPr lang="en-US" dirty="0" smtClean="0">
                <a:latin typeface="+mj-lt"/>
              </a:rPr>
              <a:t> Peraturan Daerah </a:t>
            </a:r>
            <a:r>
              <a:rPr lang="en-US" dirty="0" err="1" smtClean="0">
                <a:latin typeface="+mj-lt"/>
              </a:rPr>
              <a:t>ttg</a:t>
            </a:r>
            <a:r>
              <a:rPr lang="en-US" dirty="0" smtClean="0">
                <a:latin typeface="+mj-lt"/>
              </a:rPr>
              <a:t> APBD &amp; </a:t>
            </a:r>
            <a:r>
              <a:rPr lang="en-US" dirty="0" err="1" smtClean="0">
                <a:latin typeface="+mj-lt"/>
              </a:rPr>
              <a:t>rancangan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Perkada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tentang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penjabaran</a:t>
            </a:r>
            <a:r>
              <a:rPr lang="en-US" dirty="0" smtClean="0">
                <a:latin typeface="+mj-lt"/>
              </a:rPr>
              <a:t> APBD.</a:t>
            </a:r>
          </a:p>
          <a:p>
            <a:r>
              <a:rPr lang="en-US" dirty="0" err="1" smtClean="0">
                <a:latin typeface="+mj-lt"/>
              </a:rPr>
              <a:t>Pendekatan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Kinerja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lebih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fokus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Keluaran</a:t>
            </a:r>
            <a:r>
              <a:rPr lang="en-US" dirty="0" smtClean="0">
                <a:latin typeface="+mj-lt"/>
              </a:rPr>
              <a:t> (output)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r>
              <a:rPr lang="en-US" dirty="0" smtClean="0">
                <a:latin typeface="+mj-lt"/>
              </a:rPr>
              <a:t> (outcome)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Kegiatan</a:t>
            </a:r>
            <a:endParaRPr lang="en-US" dirty="0" smtClean="0">
              <a:latin typeface="+mj-lt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3787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1298</Words>
  <Application>Microsoft Office PowerPoint</Application>
  <PresentationFormat>On-screen Show (4:3)</PresentationFormat>
  <Paragraphs>110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Keuangan Daerah </vt:lpstr>
      <vt:lpstr>PowerPoint Presentation</vt:lpstr>
      <vt:lpstr>Pengertian Keuangan Daerah </vt:lpstr>
      <vt:lpstr>Pengelolaan Keuangan Daerah</vt:lpstr>
      <vt:lpstr>PowerPoint Presentation</vt:lpstr>
      <vt:lpstr>PowerPoint Presentation</vt:lpstr>
      <vt:lpstr>PowerPoint Presentation</vt:lpstr>
      <vt:lpstr>Tujuan diaturnya keuangan Daerah</vt:lpstr>
      <vt:lpstr>Pengelolaan Keuangan Daerah menurut Peraturan Pemerintah Nomor 12 tahun 2019 </vt:lpstr>
      <vt:lpstr>PowerPoint Presentation</vt:lpstr>
      <vt:lpstr>PowerPoint Presentation</vt:lpstr>
      <vt:lpstr>PowerPoint Presentation</vt:lpstr>
      <vt:lpstr> Perubahan pengelolaan Keuangan daerah berdasar PP 58 Th 2005  </vt:lpstr>
      <vt:lpstr>PowerPoint Presentation</vt:lpstr>
      <vt:lpstr> Sumber Pendapatan Daerah </vt:lpstr>
      <vt:lpstr> Pajak Daerah berdasarkan  PP 65/2001 </vt:lpstr>
      <vt:lpstr>Belanja Daerah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Keuangan Daerah</dc:title>
  <dc:creator>My PC</dc:creator>
  <cp:lastModifiedBy>My PC</cp:lastModifiedBy>
  <cp:revision>8</cp:revision>
  <dcterms:created xsi:type="dcterms:W3CDTF">2021-11-22T13:15:56Z</dcterms:created>
  <dcterms:modified xsi:type="dcterms:W3CDTF">2021-11-22T14:59:25Z</dcterms:modified>
</cp:coreProperties>
</file>