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9" r:id="rId3"/>
    <p:sldId id="317" r:id="rId4"/>
    <p:sldId id="319" r:id="rId5"/>
    <p:sldId id="321" r:id="rId6"/>
    <p:sldId id="323" r:id="rId7"/>
    <p:sldId id="325" r:id="rId8"/>
    <p:sldId id="273" r:id="rId9"/>
    <p:sldId id="263" r:id="rId10"/>
    <p:sldId id="259" r:id="rId11"/>
    <p:sldId id="274" r:id="rId12"/>
    <p:sldId id="262" r:id="rId13"/>
    <p:sldId id="328" r:id="rId14"/>
    <p:sldId id="330" r:id="rId15"/>
    <p:sldId id="270" r:id="rId16"/>
    <p:sldId id="286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BDB"/>
    <a:srgbClr val="BCF1BC"/>
    <a:srgbClr val="19231A"/>
    <a:srgbClr val="5F8C7E"/>
    <a:srgbClr val="57A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计算机_3_9"/>
          <p:cNvPicPr>
            <a:picLocks noChangeAspect="1"/>
          </p:cNvPicPr>
          <p:nvPr/>
        </p:nvPicPr>
        <p:blipFill>
          <a:blip r:embed="rId1"/>
          <a:srcRect l="2157" r="6684"/>
          <a:stretch>
            <a:fillRect/>
          </a:stretch>
        </p:blipFill>
        <p:spPr>
          <a:xfrm>
            <a:off x="6013450" y="1126490"/>
            <a:ext cx="5389880" cy="4513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4060" y="1126490"/>
            <a:ext cx="581279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sz="4000">
                <a:latin typeface="Roboto Bk" charset="0"/>
                <a:cs typeface="Roboto Bk" charset="0"/>
                <a:sym typeface="+mn-ea"/>
              </a:rPr>
              <a:t>Ruang Lingkup dan Perspektif Ilmu Politik/Ilmu Pemerintahan</a:t>
            </a:r>
            <a:endParaRPr lang="en-US" sz="4000">
              <a:latin typeface="Roboto Bk" charset="0"/>
              <a:cs typeface="Roboto Bk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sz="4000">
              <a:latin typeface="Roboto Bk" charset="0"/>
              <a:cs typeface="Roboto Bk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4060" y="41827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da-DK" sz="2400" b="1" dirty="0">
                <a:solidFill>
                  <a:srgbClr val="FF0000"/>
                </a:solidFill>
                <a:latin typeface="Roboto Lt" charset="0"/>
                <a:cs typeface="Roboto Lt" charset="0"/>
                <a:sym typeface="+mn-ea"/>
              </a:rPr>
              <a:t>Dr. Guno Tri Tjahjoko</a:t>
            </a:r>
            <a:endParaRPr lang="en-US" altLang="da-DK" sz="2400" b="1" dirty="0">
              <a:solidFill>
                <a:srgbClr val="FF0000"/>
              </a:solidFill>
              <a:latin typeface="Roboto Lt" charset="0"/>
              <a:cs typeface="Roboto Lt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3653473" y="2465705"/>
            <a:ext cx="4118610" cy="1036320"/>
            <a:chOff x="5600" y="3531"/>
            <a:chExt cx="6486" cy="1632"/>
          </a:xfrm>
        </p:grpSpPr>
        <p:sp>
          <p:nvSpPr>
            <p:cNvPr id="12" name="椭圆 11"/>
            <p:cNvSpPr/>
            <p:nvPr/>
          </p:nvSpPr>
          <p:spPr>
            <a:xfrm>
              <a:off x="5600" y="3531"/>
              <a:ext cx="1632" cy="1632"/>
            </a:xfrm>
            <a:prstGeom prst="ellipse">
              <a:avLst/>
            </a:prstGeom>
            <a:solidFill>
              <a:srgbClr val="5F8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>
                  <a:latin typeface="Roboto" charset="0"/>
                  <a:cs typeface="Roboto" charset="0"/>
                </a:rPr>
                <a:t>2</a:t>
              </a:r>
              <a:endParaRPr lang="en-US" altLang="zh-CN" sz="4000">
                <a:latin typeface="Roboto" charset="0"/>
                <a:cs typeface="Roboto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740" y="3887"/>
              <a:ext cx="4346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sz="3200">
                  <a:solidFill>
                    <a:srgbClr val="19231A"/>
                  </a:solidFill>
                  <a:latin typeface="Roboto" charset="0"/>
                  <a:cs typeface="Roboto" charset="0"/>
                  <a:sym typeface="+mn-ea"/>
                </a:rPr>
                <a:t>Interpretatif </a:t>
              </a:r>
              <a:endParaRPr lang="en-US" sz="3200">
                <a:solidFill>
                  <a:srgbClr val="19231A"/>
                </a:solidFill>
                <a:latin typeface="Roboto" charset="0"/>
                <a:cs typeface="Roboto" charset="0"/>
                <a:sym typeface="+mn-ea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16200000">
            <a:off x="5985828" y="394970"/>
            <a:ext cx="0" cy="6710680"/>
          </a:xfrm>
          <a:prstGeom prst="line">
            <a:avLst/>
          </a:prstGeom>
          <a:ln w="12700">
            <a:solidFill>
              <a:srgbClr val="5F8C7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569970" y="3750310"/>
            <a:ext cx="4832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kern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Premis</a:t>
            </a:r>
            <a:r>
              <a:rPr lang="en-US" sz="2800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Interpretive Theory</a:t>
            </a:r>
            <a:endParaRPr lang="zh-CN" altLang="en-US" sz="2800" dirty="0">
              <a:solidFill>
                <a:schemeClr val="tx1"/>
              </a:solidFill>
              <a:latin typeface="Roboto Lt" charset="0"/>
              <a:cs typeface="Roboto Lt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>
            <a:off x="4548505" y="5690870"/>
            <a:ext cx="2042160" cy="0"/>
          </a:xfrm>
          <a:prstGeom prst="line">
            <a:avLst/>
          </a:prstGeom>
          <a:ln w="127000">
            <a:solidFill>
              <a:srgbClr val="5F8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rot="0">
            <a:off x="4092575" y="5538470"/>
            <a:ext cx="304800" cy="304800"/>
            <a:chOff x="9156" y="5490"/>
            <a:chExt cx="480" cy="480"/>
          </a:xfrm>
        </p:grpSpPr>
        <p:sp>
          <p:nvSpPr>
            <p:cNvPr id="8" name="椭圆 7"/>
            <p:cNvSpPr/>
            <p:nvPr/>
          </p:nvSpPr>
          <p:spPr>
            <a:xfrm>
              <a:off x="9156" y="5490"/>
              <a:ext cx="480" cy="480"/>
            </a:xfrm>
            <a:prstGeom prst="ellipse">
              <a:avLst/>
            </a:prstGeom>
            <a:solidFill>
              <a:srgbClr val="D3E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290" y="5624"/>
              <a:ext cx="212" cy="212"/>
            </a:xfrm>
            <a:prstGeom prst="ellipse">
              <a:avLst/>
            </a:prstGeom>
            <a:solidFill>
              <a:srgbClr val="57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4244975" y="4123690"/>
            <a:ext cx="0" cy="1289685"/>
          </a:xfrm>
          <a:prstGeom prst="line">
            <a:avLst/>
          </a:prstGeom>
          <a:ln w="12700">
            <a:solidFill>
              <a:srgbClr val="5F8C7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350125" y="5690870"/>
            <a:ext cx="2042160" cy="0"/>
          </a:xfrm>
          <a:prstGeom prst="line">
            <a:avLst/>
          </a:prstGeom>
          <a:ln w="127000">
            <a:solidFill>
              <a:srgbClr val="5F8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 rot="0">
            <a:off x="6894195" y="5538470"/>
            <a:ext cx="304800" cy="304800"/>
            <a:chOff x="9156" y="5490"/>
            <a:chExt cx="480" cy="480"/>
          </a:xfrm>
        </p:grpSpPr>
        <p:sp>
          <p:nvSpPr>
            <p:cNvPr id="29" name="椭圆 28"/>
            <p:cNvSpPr/>
            <p:nvPr/>
          </p:nvSpPr>
          <p:spPr>
            <a:xfrm>
              <a:off x="9156" y="5490"/>
              <a:ext cx="480" cy="480"/>
            </a:xfrm>
            <a:prstGeom prst="ellipse">
              <a:avLst/>
            </a:prstGeom>
            <a:solidFill>
              <a:srgbClr val="D3E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290" y="5624"/>
              <a:ext cx="212" cy="212"/>
            </a:xfrm>
            <a:prstGeom prst="ellipse">
              <a:avLst/>
            </a:prstGeom>
            <a:solidFill>
              <a:srgbClr val="57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7046595" y="3185160"/>
            <a:ext cx="0" cy="2228215"/>
          </a:xfrm>
          <a:prstGeom prst="line">
            <a:avLst/>
          </a:prstGeom>
          <a:ln w="12700">
            <a:solidFill>
              <a:srgbClr val="5F8C7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0151745" y="5690870"/>
            <a:ext cx="2042160" cy="0"/>
          </a:xfrm>
          <a:prstGeom prst="line">
            <a:avLst/>
          </a:prstGeom>
          <a:ln w="127000">
            <a:solidFill>
              <a:srgbClr val="5F8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 rot="0">
            <a:off x="9695815" y="5538470"/>
            <a:ext cx="304800" cy="304800"/>
            <a:chOff x="9156" y="5490"/>
            <a:chExt cx="480" cy="480"/>
          </a:xfrm>
        </p:grpSpPr>
        <p:sp>
          <p:nvSpPr>
            <p:cNvPr id="35" name="椭圆 34"/>
            <p:cNvSpPr/>
            <p:nvPr/>
          </p:nvSpPr>
          <p:spPr>
            <a:xfrm>
              <a:off x="9156" y="5490"/>
              <a:ext cx="480" cy="480"/>
            </a:xfrm>
            <a:prstGeom prst="ellipse">
              <a:avLst/>
            </a:prstGeom>
            <a:solidFill>
              <a:srgbClr val="D3E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290" y="5624"/>
              <a:ext cx="212" cy="212"/>
            </a:xfrm>
            <a:prstGeom prst="ellipse">
              <a:avLst/>
            </a:prstGeom>
            <a:solidFill>
              <a:srgbClr val="57A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9848215" y="2468880"/>
            <a:ext cx="0" cy="2944495"/>
          </a:xfrm>
          <a:prstGeom prst="line">
            <a:avLst/>
          </a:prstGeom>
          <a:ln w="12700">
            <a:solidFill>
              <a:srgbClr val="5F8C7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计算机_3_9"/>
          <p:cNvPicPr>
            <a:picLocks noChangeAspect="1"/>
          </p:cNvPicPr>
          <p:nvPr/>
        </p:nvPicPr>
        <p:blipFill>
          <a:blip r:embed="rId1"/>
          <a:srcRect l="56290" r="14442"/>
          <a:stretch>
            <a:fillRect/>
          </a:stretch>
        </p:blipFill>
        <p:spPr>
          <a:xfrm>
            <a:off x="609600" y="870585"/>
            <a:ext cx="2392045" cy="501713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366135" y="2252980"/>
            <a:ext cx="383286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Manusia bertindak sesuai dengan keyakinan &amp; pereferensinya </a:t>
            </a:r>
            <a:r>
              <a:rPr lang="en-US" sz="24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 org memilih partai, krn dia yakin partai tsb akan meningkatkan kesejahteraan dia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6979285" y="1271905"/>
            <a:ext cx="51828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Kita tidak dapat membaca kepercayaan &amp; preferensi manusia dari fakta obyektif tentang manusia, misal: kelas sosial, ras, atau posisi institusi manusia tsb </a:t>
            </a:r>
            <a:r>
              <a:rPr lang="en-US" sz="24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 orang bertindak bukan krn kelas sosial, ras atau posisinya, tapi karena kepercayaan dam preferensinya</a:t>
            </a:r>
            <a:endParaRPr lang="en-US" sz="240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1345"/>
            <a:ext cx="9144000" cy="1655445"/>
          </a:xfrm>
        </p:spPr>
        <p:txBody>
          <a:bodyPr>
            <a:normAutofit fontScale="90000"/>
          </a:bodyPr>
          <a:p>
            <a:r>
              <a:rPr lang="en-US" kern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Argumen</a:t>
            </a:r>
            <a:r>
              <a:rPr lang="en-US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kern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Utama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3985"/>
            <a:ext cx="9144000" cy="2583815"/>
          </a:xfrm>
        </p:spPr>
        <p:txBody>
          <a:bodyPr>
            <a:norm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Ketika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kita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menganalisa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hubungan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antara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kepercayaan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dan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tindakan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,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kita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tidak perlu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menganalisanya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seperti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ilmu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pasti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Kita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dapat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menganalisanya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dengan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menjelaskan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dam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mengubungkan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kepercayaan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,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hasrat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(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keinginan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),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intensitas dan 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tindakan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0880" y="291783"/>
            <a:ext cx="9144000" cy="2387600"/>
          </a:xfrm>
        </p:spPr>
        <p:txBody>
          <a:bodyPr/>
          <a:p>
            <a:r>
              <a:rPr lang="en-US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Varian </a:t>
            </a:r>
            <a:r>
              <a:rPr lang="en-US" kern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Interpretasi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7075"/>
            <a:ext cx="9144000" cy="3260725"/>
          </a:xfrm>
        </p:spPr>
        <p:txBody>
          <a:bodyPr>
            <a:no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Hermeneutics 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teori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pemahaman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dengan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menginterpretasikan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teks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dan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aksi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Ethnology 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fokus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pada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bentuk-bentuk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yang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berbeda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dr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pengetahuan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yg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common-sense &amp; alasan2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praktis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yg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terjadi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dlm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konteks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sosial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yg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berbeda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Post-structuralism 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manusia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hanya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dapat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dipahami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hanya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dalam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framework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epistemic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atas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makna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dan framework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atas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makna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ini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tidak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dapat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dikurangi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sebagai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proses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atau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struktur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yg</a:t>
            </a:r>
            <a:r>
              <a:rPr lang="en-US" sz="2800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 </a:t>
            </a:r>
            <a:r>
              <a:rPr lang="en-US" sz="2800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Wingdings" panose="05000000000000000000" pitchFamily="2" charset="2"/>
              </a:rPr>
              <a:t>obyektif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4577715" y="1922145"/>
            <a:ext cx="3742690" cy="2907030"/>
            <a:chOff x="7555" y="1026"/>
            <a:chExt cx="5894" cy="4578"/>
          </a:xfrm>
        </p:grpSpPr>
        <p:grpSp>
          <p:nvGrpSpPr>
            <p:cNvPr id="8" name="组合 7"/>
            <p:cNvGrpSpPr/>
            <p:nvPr/>
          </p:nvGrpSpPr>
          <p:grpSpPr>
            <a:xfrm>
              <a:off x="7555" y="1829"/>
              <a:ext cx="1200" cy="1200"/>
              <a:chOff x="10526" y="2766"/>
              <a:chExt cx="1200" cy="120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0526" y="2766"/>
                <a:ext cx="1200" cy="1200"/>
              </a:xfrm>
              <a:prstGeom prst="ellipse">
                <a:avLst/>
              </a:prstGeom>
              <a:solidFill>
                <a:srgbClr val="5F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图标1"/>
              <p:cNvSpPr/>
              <p:nvPr/>
            </p:nvSpPr>
            <p:spPr>
              <a:xfrm>
                <a:off x="10739" y="2979"/>
                <a:ext cx="774" cy="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100" y="1026"/>
              <a:ext cx="4037" cy="1782"/>
              <a:chOff x="12071" y="2114"/>
              <a:chExt cx="4037" cy="178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2071" y="3182"/>
                <a:ext cx="4037" cy="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50000"/>
                  </a:lnSpc>
                </a:pPr>
                <a:r>
                  <a:rPr lang="en-US" altLang="da-DK" sz="1400" dirty="0">
                    <a:latin typeface="Roboto Lt" charset="0"/>
                    <a:cs typeface="Roboto Lt" charset="0"/>
                    <a:sym typeface="+mn-ea"/>
                  </a:rPr>
                  <a:t>.</a:t>
                </a:r>
                <a:endParaRPr lang="zh-CN" altLang="en-US" sz="1400" dirty="0">
                  <a:latin typeface="Roboto Lt" charset="0"/>
                  <a:cs typeface="Roboto Lt" charset="0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071" y="2114"/>
                <a:ext cx="4037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da-DK" sz="2000" b="1" dirty="0">
                    <a:latin typeface="Roboto Bk" charset="0"/>
                    <a:cs typeface="Roboto Bk" charset="0"/>
                    <a:sym typeface="+mn-ea"/>
                  </a:rPr>
                  <a:t>1. Studi Politik mempelajari 3 hal, yakni......</a:t>
                </a:r>
                <a:endParaRPr lang="en-US" altLang="da-DK" sz="2000" b="1" dirty="0">
                  <a:latin typeface="Roboto Bk" charset="0"/>
                  <a:cs typeface="Roboto Bk" charset="0"/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555" y="4205"/>
              <a:ext cx="1200" cy="1200"/>
              <a:chOff x="10526" y="2766"/>
              <a:chExt cx="1200" cy="1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526" y="2766"/>
                <a:ext cx="1200" cy="1200"/>
              </a:xfrm>
              <a:prstGeom prst="ellipse">
                <a:avLst/>
              </a:prstGeom>
              <a:solidFill>
                <a:srgbClr val="5F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图标1"/>
              <p:cNvSpPr/>
              <p:nvPr/>
            </p:nvSpPr>
            <p:spPr>
              <a:xfrm>
                <a:off x="10739" y="2979"/>
                <a:ext cx="774" cy="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100" y="4006"/>
              <a:ext cx="4349" cy="1598"/>
              <a:chOff x="12071" y="2718"/>
              <a:chExt cx="4349" cy="1598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2071" y="3182"/>
                <a:ext cx="4037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50000"/>
                  </a:lnSpc>
                </a:pPr>
                <a:endParaRPr lang="zh-CN" altLang="en-US" sz="1400" dirty="0">
                  <a:latin typeface="Roboto Lt" charset="0"/>
                  <a:cs typeface="Roboto Lt" charset="0"/>
                  <a:sym typeface="+mn-ea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249" y="2718"/>
                <a:ext cx="4171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da-DK" sz="2000" b="1" dirty="0">
                    <a:latin typeface="Roboto Bk" charset="0"/>
                    <a:cs typeface="Roboto Bk" charset="0"/>
                    <a:sym typeface="+mn-ea"/>
                  </a:rPr>
                  <a:t>3. Apa yang dimaksud perspektif ?</a:t>
                </a:r>
                <a:endParaRPr lang="en-US" altLang="da-DK" sz="2000" b="1" dirty="0">
                  <a:latin typeface="Roboto Bk" charset="0"/>
                  <a:cs typeface="Roboto Bk" charset="0"/>
                  <a:sym typeface="+mn-ea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436610" y="2432050"/>
            <a:ext cx="4826000" cy="2270760"/>
            <a:chOff x="7555" y="1829"/>
            <a:chExt cx="7600" cy="3576"/>
          </a:xfrm>
        </p:grpSpPr>
        <p:grpSp>
          <p:nvGrpSpPr>
            <p:cNvPr id="37" name="组合 36"/>
            <p:cNvGrpSpPr/>
            <p:nvPr/>
          </p:nvGrpSpPr>
          <p:grpSpPr>
            <a:xfrm>
              <a:off x="7555" y="1829"/>
              <a:ext cx="1200" cy="1200"/>
              <a:chOff x="10526" y="2766"/>
              <a:chExt cx="1200" cy="1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526" y="2766"/>
                <a:ext cx="1200" cy="1200"/>
              </a:xfrm>
              <a:prstGeom prst="ellipse">
                <a:avLst/>
              </a:prstGeom>
              <a:solidFill>
                <a:srgbClr val="5F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图标1"/>
              <p:cNvSpPr/>
              <p:nvPr/>
            </p:nvSpPr>
            <p:spPr>
              <a:xfrm>
                <a:off x="10739" y="2979"/>
                <a:ext cx="774" cy="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902" y="2151"/>
              <a:ext cx="6253" cy="1598"/>
              <a:chOff x="11873" y="3239"/>
              <a:chExt cx="6253" cy="1598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4089" y="3712"/>
                <a:ext cx="4037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50000"/>
                  </a:lnSpc>
                </a:pPr>
                <a:endParaRPr lang="zh-CN" altLang="en-US" sz="1400" dirty="0">
                  <a:latin typeface="Roboto Lt" charset="0"/>
                  <a:cs typeface="Roboto Lt" charset="0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873" y="3239"/>
                <a:ext cx="4434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da-DK" sz="2000" b="1" dirty="0">
                    <a:latin typeface="Roboto Bk" charset="0"/>
                    <a:cs typeface="Roboto Bk" charset="0"/>
                    <a:sym typeface="+mn-ea"/>
                  </a:rPr>
                  <a:t>2.Perspektif Ilmu Pemerintahan ada 4 hal, yakni:.....</a:t>
                </a:r>
                <a:endParaRPr lang="en-US" altLang="da-DK" sz="2000" b="1" dirty="0">
                  <a:latin typeface="Roboto Bk" charset="0"/>
                  <a:cs typeface="Roboto Bk" charset="0"/>
                  <a:sym typeface="+mn-ea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555" y="4205"/>
              <a:ext cx="1200" cy="1200"/>
              <a:chOff x="10526" y="2766"/>
              <a:chExt cx="1200" cy="12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0526" y="2766"/>
                <a:ext cx="1200" cy="1200"/>
              </a:xfrm>
              <a:prstGeom prst="ellipse">
                <a:avLst/>
              </a:prstGeom>
              <a:solidFill>
                <a:srgbClr val="5F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图标1"/>
              <p:cNvSpPr/>
              <p:nvPr/>
            </p:nvSpPr>
            <p:spPr>
              <a:xfrm>
                <a:off x="10739" y="2979"/>
                <a:ext cx="774" cy="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9100" y="3643"/>
              <a:ext cx="4658" cy="1479"/>
              <a:chOff x="12071" y="2355"/>
              <a:chExt cx="4658" cy="1479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2071" y="3182"/>
                <a:ext cx="4037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50000"/>
                  </a:lnSpc>
                </a:pPr>
                <a:endParaRPr lang="zh-CN" altLang="en-US" sz="1400" dirty="0">
                  <a:latin typeface="Roboto Lt" charset="0"/>
                  <a:cs typeface="Roboto Lt" charset="0"/>
                  <a:sym typeface="+mn-ea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2071" y="2355"/>
                <a:ext cx="46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endParaRPr lang="en-US" altLang="da-DK" dirty="0">
                  <a:latin typeface="Roboto Bk" charset="0"/>
                  <a:cs typeface="Roboto Bk" charset="0"/>
                  <a:sym typeface="+mn-ea"/>
                </a:endParaRPr>
              </a:p>
            </p:txBody>
          </p:sp>
        </p:grpSp>
      </p:grpSp>
      <p:pic>
        <p:nvPicPr>
          <p:cNvPr id="49" name="图片 48" descr="工作场所_2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2208530"/>
            <a:ext cx="3459480" cy="2717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6285230" y="1057275"/>
            <a:ext cx="0" cy="4133215"/>
          </a:xfrm>
          <a:prstGeom prst="line">
            <a:avLst/>
          </a:prstGeom>
          <a:ln w="12700">
            <a:solidFill>
              <a:srgbClr val="5F8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717030" y="1438910"/>
            <a:ext cx="541655" cy="541655"/>
          </a:xfrm>
          <a:prstGeom prst="ellipse">
            <a:avLst/>
          </a:prstGeom>
          <a:solidFill>
            <a:srgbClr val="5F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Roboto Bk" charset="0"/>
                <a:cs typeface="Roboto Bk" charset="0"/>
              </a:rPr>
              <a:t>3.</a:t>
            </a:r>
            <a:endParaRPr lang="en-US" altLang="zh-CN">
              <a:latin typeface="Roboto Bk" charset="0"/>
              <a:cs typeface="Roboto Bk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03465" y="1438910"/>
            <a:ext cx="3451225" cy="771525"/>
            <a:chOff x="6228" y="1429"/>
            <a:chExt cx="5435" cy="1215"/>
          </a:xfrm>
        </p:grpSpPr>
        <p:sp>
          <p:nvSpPr>
            <p:cNvPr id="9" name="文本框 8"/>
            <p:cNvSpPr txBox="1"/>
            <p:nvPr/>
          </p:nvSpPr>
          <p:spPr>
            <a:xfrm>
              <a:off x="6228" y="1992"/>
              <a:ext cx="5053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endParaRPr lang="zh-CN" altLang="en-US" sz="1400" dirty="0">
                <a:latin typeface="Roboto Lt" charset="0"/>
                <a:cs typeface="Roboto Lt" charset="0"/>
                <a:sym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228" y="1429"/>
              <a:ext cx="543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da-DK" b="1" dirty="0">
                  <a:latin typeface="Roboto Bk" charset="0"/>
                  <a:cs typeface="Roboto Bk" charset="0"/>
                  <a:sym typeface="+mn-ea"/>
                </a:rPr>
                <a:t>4.Apa yang dimaksud perspektif Positivisme </a:t>
              </a:r>
              <a:r>
                <a:rPr lang="en-US" altLang="da-DK" dirty="0">
                  <a:latin typeface="Roboto Bk" charset="0"/>
                  <a:cs typeface="Roboto Bk" charset="0"/>
                  <a:sym typeface="+mn-ea"/>
                </a:rPr>
                <a:t>?</a:t>
              </a:r>
              <a:endParaRPr lang="en-US" altLang="da-DK" dirty="0">
                <a:latin typeface="Roboto Bk" charset="0"/>
                <a:cs typeface="Roboto Bk" charset="0"/>
                <a:sym typeface="+mn-ea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6717030" y="2853055"/>
            <a:ext cx="541655" cy="541655"/>
          </a:xfrm>
          <a:prstGeom prst="ellipse">
            <a:avLst/>
          </a:prstGeom>
          <a:solidFill>
            <a:srgbClr val="5F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Roboto Bk" charset="0"/>
                <a:cs typeface="Roboto Bk" charset="0"/>
              </a:rPr>
              <a:t>4.</a:t>
            </a:r>
            <a:endParaRPr lang="en-US" altLang="zh-CN">
              <a:latin typeface="Roboto Bk" charset="0"/>
              <a:cs typeface="Roboto Bk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03465" y="2853055"/>
            <a:ext cx="3687445" cy="1279525"/>
            <a:chOff x="6228" y="1429"/>
            <a:chExt cx="5807" cy="2015"/>
          </a:xfrm>
        </p:grpSpPr>
        <p:sp>
          <p:nvSpPr>
            <p:cNvPr id="5" name="文本框 4"/>
            <p:cNvSpPr txBox="1"/>
            <p:nvPr/>
          </p:nvSpPr>
          <p:spPr>
            <a:xfrm>
              <a:off x="6228" y="1992"/>
              <a:ext cx="580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en-US" altLang="zh-CN" b="1" dirty="0">
                  <a:latin typeface="Roboto Lt" charset="0"/>
                  <a:cs typeface="Roboto Lt" charset="0"/>
                  <a:sym typeface="+mn-ea"/>
                </a:rPr>
                <a:t>5. Apa yang dimaksud perspektif intrepretatif ?</a:t>
              </a:r>
              <a:endParaRPr lang="en-US" altLang="zh-CN" b="1" dirty="0">
                <a:latin typeface="Roboto Lt" charset="0"/>
                <a:cs typeface="Roboto Lt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28" y="1429"/>
              <a:ext cx="29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endParaRPr lang="en-US" altLang="da-DK" dirty="0">
                <a:latin typeface="Roboto Bk" charset="0"/>
                <a:cs typeface="Roboto Bk" charset="0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03465" y="4267200"/>
            <a:ext cx="3208655" cy="771525"/>
            <a:chOff x="6228" y="1429"/>
            <a:chExt cx="5053" cy="1215"/>
          </a:xfrm>
        </p:grpSpPr>
        <p:sp>
          <p:nvSpPr>
            <p:cNvPr id="12" name="文本框 11"/>
            <p:cNvSpPr txBox="1"/>
            <p:nvPr/>
          </p:nvSpPr>
          <p:spPr>
            <a:xfrm>
              <a:off x="6228" y="1992"/>
              <a:ext cx="5053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endParaRPr lang="zh-CN" altLang="en-US" sz="1400" dirty="0">
                <a:latin typeface="Roboto Lt" charset="0"/>
                <a:cs typeface="Roboto Lt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28" y="1429"/>
              <a:ext cx="29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endParaRPr lang="en-US" altLang="da-DK" dirty="0">
                <a:latin typeface="Roboto Bk" charset="0"/>
                <a:cs typeface="Roboto Bk" charset="0"/>
                <a:sym typeface="+mn-ea"/>
              </a:endParaRPr>
            </a:p>
          </p:txBody>
        </p:sp>
      </p:grpSp>
      <p:pic>
        <p:nvPicPr>
          <p:cNvPr id="32" name="图片 31" descr="计算机_3_9"/>
          <p:cNvPicPr>
            <a:picLocks noChangeAspect="1"/>
          </p:cNvPicPr>
          <p:nvPr/>
        </p:nvPicPr>
        <p:blipFill>
          <a:blip r:embed="rId1"/>
          <a:srcRect l="42968" t="25702" r="-827"/>
          <a:stretch>
            <a:fillRect/>
          </a:stretch>
        </p:blipFill>
        <p:spPr>
          <a:xfrm>
            <a:off x="847725" y="1251585"/>
            <a:ext cx="4750435" cy="37445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计算机_3_9"/>
          <p:cNvPicPr>
            <a:picLocks noChangeAspect="1"/>
          </p:cNvPicPr>
          <p:nvPr/>
        </p:nvPicPr>
        <p:blipFill>
          <a:blip r:embed="rId1"/>
          <a:srcRect l="2157" r="6684"/>
          <a:stretch>
            <a:fillRect/>
          </a:stretch>
        </p:blipFill>
        <p:spPr>
          <a:xfrm>
            <a:off x="4674870" y="1126490"/>
            <a:ext cx="6700520" cy="4513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875" y="1689735"/>
            <a:ext cx="4371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sz="3600" b="1">
                <a:solidFill>
                  <a:srgbClr val="FF0000"/>
                </a:solidFill>
                <a:latin typeface="Roboto Bk" charset="0"/>
                <a:cs typeface="Roboto Bk" charset="0"/>
                <a:sym typeface="+mn-ea"/>
              </a:rPr>
              <a:t>Maturnuwun</a:t>
            </a:r>
            <a:endParaRPr lang="en-US" sz="3600" b="1">
              <a:solidFill>
                <a:srgbClr val="FF0000"/>
              </a:solidFill>
              <a:latin typeface="Roboto Bk" charset="0"/>
              <a:cs typeface="Roboto Bk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sz="3600" b="1">
                <a:solidFill>
                  <a:srgbClr val="FF0000"/>
                </a:solidFill>
                <a:latin typeface="Roboto Bk" charset="0"/>
                <a:cs typeface="Roboto Bk" charset="0"/>
                <a:sym typeface="+mn-ea"/>
              </a:rPr>
              <a:t> kawigatosanipun</a:t>
            </a:r>
            <a:endParaRPr lang="en-US" sz="3600" b="1">
              <a:solidFill>
                <a:srgbClr val="FF0000"/>
              </a:solidFill>
              <a:latin typeface="Roboto Bk" charset="0"/>
              <a:cs typeface="Roboto Bk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4060" y="4256405"/>
            <a:ext cx="37496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en-US" altLang="da-DK" sz="1400" dirty="0">
              <a:solidFill>
                <a:schemeClr val="tx1"/>
              </a:solidFill>
              <a:latin typeface="Roboto Lt" charset="0"/>
              <a:cs typeface="Roboto Lt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d-ID" dirty="0" smtClean="0"/>
              <a:t>RUANG Lingkup Studi Politik dan Pemerintahan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627095" y="2420471"/>
            <a:ext cx="3872753" cy="32945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Lingkup Studi Politik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5759" y="1943563"/>
            <a:ext cx="14388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Negara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0235" y="5970494"/>
            <a:ext cx="11826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d-ID" dirty="0" smtClean="0"/>
              <a:t>Kekuasaan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1553" y="5862918"/>
            <a:ext cx="11817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d-ID" dirty="0" smtClean="0"/>
              <a:t>Demokrasi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9706" y="1943563"/>
            <a:ext cx="4518212" cy="391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2335" y="2420620"/>
            <a:ext cx="1663065" cy="645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Government </a:t>
            </a:r>
            <a:r>
              <a:rPr lang="en-US" altLang="id-ID" dirty="0" smtClean="0"/>
              <a:t>(pemerintahan)</a:t>
            </a:r>
            <a:endParaRPr lang="en-US" altLang="id-ID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520517" y="2420471"/>
            <a:ext cx="2008094" cy="922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Governmentality </a:t>
            </a:r>
            <a:r>
              <a:rPr lang="en-US" altLang="id-ID" dirty="0" smtClean="0"/>
              <a:t>(kekuasaan dijalankan negara)</a:t>
            </a:r>
            <a:endParaRPr lang="en-US" altLang="id-ID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9103660" y="1943563"/>
            <a:ext cx="354103" cy="39193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59706" y="3792071"/>
            <a:ext cx="4504765" cy="275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82437" y="4733365"/>
            <a:ext cx="1640541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Governance </a:t>
            </a:r>
            <a:r>
              <a:rPr lang="en-US" altLang="id-ID" dirty="0" smtClean="0"/>
              <a:t>(proses pemerintahan)</a:t>
            </a:r>
            <a:endParaRPr lang="en-US" altLang="id-ID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659470" y="4733134"/>
            <a:ext cx="1640541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Governability </a:t>
            </a:r>
            <a:r>
              <a:rPr lang="en-US" altLang="id-ID" dirty="0" smtClean="0"/>
              <a:t>(kemampuan memerintah)</a:t>
            </a:r>
            <a:endParaRPr lang="en-US" altLang="id-ID" dirty="0" smtClean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/>
              <a:t>Apa itu pendekatan atau perspektif?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362" y="1690688"/>
            <a:ext cx="9658124" cy="44766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d-ID" dirty="0" smtClean="0"/>
              <a:t>Apa itu perspektif?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1" y="1897969"/>
            <a:ext cx="10515600" cy="41254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87534" y="-125707"/>
            <a:ext cx="11504466" cy="67219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6369" y="1457377"/>
            <a:ext cx="9880351" cy="3375878"/>
            <a:chOff x="1210235" y="1096402"/>
            <a:chExt cx="10367683" cy="4396263"/>
          </a:xfrm>
        </p:grpSpPr>
        <p:sp>
          <p:nvSpPr>
            <p:cNvPr id="4" name="Isosceles Triangle 3"/>
            <p:cNvSpPr/>
            <p:nvPr/>
          </p:nvSpPr>
          <p:spPr>
            <a:xfrm>
              <a:off x="1627095" y="1573310"/>
              <a:ext cx="3872753" cy="32945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Ruang Lingkup Studi Politik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5759" y="1096402"/>
              <a:ext cx="143883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Negara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0235" y="5123333"/>
              <a:ext cx="118263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Kekuasaan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01553" y="5015757"/>
              <a:ext cx="118179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Demokrasi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9706" y="1096402"/>
              <a:ext cx="4518212" cy="39193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3119" y="1573310"/>
              <a:ext cx="1452283" cy="4796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Governmen</a:t>
              </a:r>
              <a:r>
                <a:rPr lang="en-US" altLang="id-ID" dirty="0" smtClean="0"/>
                <a:t>t</a:t>
              </a:r>
              <a:endParaRPr lang="id-ID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20517" y="1573310"/>
              <a:ext cx="200809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Governmentality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03660" y="1096402"/>
              <a:ext cx="354103" cy="39193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59706" y="2944910"/>
              <a:ext cx="4504765" cy="2756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82437" y="3886204"/>
              <a:ext cx="1640541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Governance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59470" y="3885973"/>
              <a:ext cx="1640541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Governability</a:t>
              </a:r>
              <a:endParaRPr lang="en-US" dirty="0"/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739588" y="2635623"/>
            <a:ext cx="2024918" cy="11992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Pendekatan Post Positivisme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165790" y="630956"/>
            <a:ext cx="1304823" cy="17403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5400000">
            <a:off x="5083587" y="1376423"/>
            <a:ext cx="153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Pendekatan Normatif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0800000">
            <a:off x="5102976" y="4876986"/>
            <a:ext cx="1304823" cy="17403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 flipH="1">
            <a:off x="4969692" y="5520431"/>
            <a:ext cx="16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Pendekatan Post Positivisme</a:t>
            </a:r>
            <a:endParaRPr lang="en-US" sz="16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79929" y="457200"/>
            <a:ext cx="8431306" cy="57553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42607" y="1025108"/>
            <a:ext cx="6064623" cy="4585447"/>
            <a:chOff x="2042607" y="1025108"/>
            <a:chExt cx="6064623" cy="4585447"/>
          </a:xfrm>
        </p:grpSpPr>
        <p:sp>
          <p:nvSpPr>
            <p:cNvPr id="16" name="Oval 15"/>
            <p:cNvSpPr/>
            <p:nvPr/>
          </p:nvSpPr>
          <p:spPr>
            <a:xfrm>
              <a:off x="2042607" y="1025108"/>
              <a:ext cx="6064623" cy="458544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96497" y="1546412"/>
              <a:ext cx="4356847" cy="3307976"/>
              <a:chOff x="2896497" y="1546412"/>
              <a:chExt cx="4356847" cy="33079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6497" y="1546412"/>
                <a:ext cx="4356847" cy="33079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905025" y="2218764"/>
                <a:ext cx="2339789" cy="1721224"/>
                <a:chOff x="4195482" y="2299447"/>
                <a:chExt cx="2339789" cy="172122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195482" y="2299447"/>
                  <a:ext cx="2339789" cy="1721224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 flipH="1">
                  <a:off x="4940450" y="2923357"/>
                  <a:ext cx="7879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dirty="0" smtClean="0"/>
                    <a:t>Teks</a:t>
                  </a:r>
                  <a:endParaRPr lang="en-US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491318" y="1613647"/>
                <a:ext cx="1317811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d-ID" dirty="0" smtClean="0"/>
                  <a:t>Pendekatan Normatif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057203" y="4967123"/>
              <a:ext cx="2035429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Pendekatan Empiris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 rot="17092929">
            <a:off x="817579" y="2308430"/>
            <a:ext cx="186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Pendekatan Post Positivisme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3506788" y="2465705"/>
            <a:ext cx="3797935" cy="1036320"/>
            <a:chOff x="5600" y="3531"/>
            <a:chExt cx="5981" cy="1632"/>
          </a:xfrm>
        </p:grpSpPr>
        <p:sp>
          <p:nvSpPr>
            <p:cNvPr id="12" name="椭圆 11"/>
            <p:cNvSpPr/>
            <p:nvPr/>
          </p:nvSpPr>
          <p:spPr>
            <a:xfrm>
              <a:off x="5600" y="3531"/>
              <a:ext cx="1632" cy="1632"/>
            </a:xfrm>
            <a:prstGeom prst="ellipse">
              <a:avLst/>
            </a:prstGeom>
            <a:solidFill>
              <a:srgbClr val="5F8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>
                  <a:latin typeface="Roboto" charset="0"/>
                  <a:cs typeface="Roboto" charset="0"/>
                </a:rPr>
                <a:t>1</a:t>
              </a:r>
              <a:endParaRPr lang="en-US" altLang="zh-CN" sz="4000">
                <a:latin typeface="Roboto" charset="0"/>
                <a:cs typeface="Roboto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740" y="3887"/>
              <a:ext cx="3841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sz="3200">
                  <a:solidFill>
                    <a:srgbClr val="19231A"/>
                  </a:solidFill>
                  <a:latin typeface="Roboto" charset="0"/>
                  <a:cs typeface="Roboto" charset="0"/>
                  <a:sym typeface="+mn-ea"/>
                </a:rPr>
                <a:t>Positivisme</a:t>
              </a:r>
              <a:endParaRPr lang="en-US" sz="3200">
                <a:solidFill>
                  <a:srgbClr val="19231A"/>
                </a:solidFill>
                <a:latin typeface="Roboto" charset="0"/>
                <a:cs typeface="Roboto" charset="0"/>
                <a:sym typeface="+mn-ea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16200000">
            <a:off x="5985828" y="394970"/>
            <a:ext cx="0" cy="6710680"/>
          </a:xfrm>
          <a:prstGeom prst="line">
            <a:avLst/>
          </a:prstGeom>
          <a:ln w="12700">
            <a:solidFill>
              <a:srgbClr val="5F8C7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569335" y="3882390"/>
            <a:ext cx="56629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/>
            <a:r>
              <a:rPr lang="en-SG" altLang="x-none" sz="2800" b="1" dirty="0">
                <a:sym typeface="+mn-ea"/>
              </a:rPr>
              <a:t>Ciri – ciri karakteristik paradigma positivistik, dalam dimensi : </a:t>
            </a:r>
            <a:endParaRPr lang="zh-CN" altLang="en-US" sz="2800" dirty="0">
              <a:solidFill>
                <a:schemeClr val="tx1"/>
              </a:solidFill>
              <a:latin typeface="Roboto Lt" charset="0"/>
              <a:cs typeface="Roboto Lt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工作_13_9"/>
          <p:cNvPicPr>
            <a:picLocks noChangeAspect="1"/>
          </p:cNvPicPr>
          <p:nvPr/>
        </p:nvPicPr>
        <p:blipFill>
          <a:blip r:embed="rId1"/>
          <a:srcRect l="35313" t="2118"/>
          <a:stretch>
            <a:fillRect/>
          </a:stretch>
        </p:blipFill>
        <p:spPr>
          <a:xfrm>
            <a:off x="4321175" y="1638935"/>
            <a:ext cx="3549015" cy="3580130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053070" y="1638935"/>
            <a:ext cx="3470275" cy="3895725"/>
            <a:chOff x="12602" y="3350"/>
            <a:chExt cx="4963" cy="6135"/>
          </a:xfrm>
        </p:grpSpPr>
        <p:sp>
          <p:nvSpPr>
            <p:cNvPr id="9" name="文本框 8"/>
            <p:cNvSpPr txBox="1"/>
            <p:nvPr/>
          </p:nvSpPr>
          <p:spPr>
            <a:xfrm>
              <a:off x="12602" y="3913"/>
              <a:ext cx="4963" cy="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eaLnBrk="1" hangingPunct="1"/>
              <a:r>
                <a:rPr lang="en-US" altLang="en-SG" sz="2400" dirty="0">
                  <a:sym typeface="+mn-ea"/>
                </a:rPr>
                <a:t>K</a:t>
              </a:r>
              <a:r>
                <a:rPr lang="en-SG" altLang="x-none" sz="2800" dirty="0">
                  <a:sym typeface="+mn-ea"/>
                </a:rPr>
                <a:t>ebenaran dicari lewat hubungan kausal – linier (sebab – akibat) dengan memakai hukum teori kebenaran korespondensi (kesesuaian)</a:t>
              </a:r>
              <a:endParaRPr lang="zh-CN" altLang="en-US" sz="2800" dirty="0">
                <a:latin typeface="Roboto Lt" charset="0"/>
                <a:cs typeface="Roboto Lt" charset="0"/>
                <a:sym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602" y="3350"/>
              <a:ext cx="29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endParaRPr lang="en-US" altLang="da-DK" dirty="0">
                <a:latin typeface="Roboto Bk" charset="0"/>
                <a:cs typeface="Roboto Bk" charset="0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1655" y="1193165"/>
            <a:ext cx="3886835" cy="3415030"/>
            <a:chOff x="560" y="1832"/>
            <a:chExt cx="6121" cy="5378"/>
          </a:xfrm>
        </p:grpSpPr>
        <p:sp>
          <p:nvSpPr>
            <p:cNvPr id="5" name="文本框 4"/>
            <p:cNvSpPr txBox="1"/>
            <p:nvPr/>
          </p:nvSpPr>
          <p:spPr>
            <a:xfrm>
              <a:off x="1048" y="3913"/>
              <a:ext cx="4963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>
                <a:lnSpc>
                  <a:spcPct val="150000"/>
                </a:lnSpc>
              </a:pPr>
              <a:endParaRPr lang="zh-CN" altLang="en-US" sz="1400" dirty="0">
                <a:latin typeface="Roboto Lt" charset="0"/>
                <a:cs typeface="Roboto Lt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60" y="1832"/>
              <a:ext cx="6121" cy="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eaLnBrk="1" hangingPunct="1"/>
              <a:r>
                <a:rPr lang="en-SG" altLang="x-none" sz="2400" dirty="0">
                  <a:sym typeface="+mn-ea"/>
                </a:rPr>
                <a:t>Positivisme diidentikkan dengan teori </a:t>
              </a:r>
              <a:r>
                <a:rPr lang="en-SG" altLang="x-none" sz="2400" i="1" dirty="0">
                  <a:sym typeface="+mn-ea"/>
                </a:rPr>
                <a:t>‘korespondensi’</a:t>
              </a:r>
              <a:r>
                <a:rPr lang="en-SG" altLang="x-none" sz="2400" dirty="0">
                  <a:sym typeface="+mn-ea"/>
                </a:rPr>
                <a:t> (sepadan) tentang kebenaran. Menekankan kebenaran dalam bingkai fakta empiris-visual. Sesuatu dianggap benar bila ditemukan dalam fakta yang bisa ditangkap pancaindera.</a:t>
              </a:r>
              <a:endParaRPr lang="en-US" altLang="da-DK" sz="2400" dirty="0">
                <a:latin typeface="Roboto Bk" charset="0"/>
                <a:cs typeface="Roboto Bk" charset="0"/>
                <a:sym typeface="+mn-ea"/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计算机_3_9"/>
          <p:cNvPicPr>
            <a:picLocks noChangeAspect="1"/>
          </p:cNvPicPr>
          <p:nvPr/>
        </p:nvPicPr>
        <p:blipFill>
          <a:blip r:embed="rId1"/>
          <a:srcRect r="58603"/>
          <a:stretch>
            <a:fillRect/>
          </a:stretch>
        </p:blipFill>
        <p:spPr>
          <a:xfrm>
            <a:off x="1183005" y="1160780"/>
            <a:ext cx="1853565" cy="2748280"/>
          </a:xfrm>
          <a:prstGeom prst="rect">
            <a:avLst/>
          </a:prstGeom>
        </p:spPr>
      </p:pic>
      <p:pic>
        <p:nvPicPr>
          <p:cNvPr id="16" name="图片 15" descr="工作_4_6"/>
          <p:cNvPicPr>
            <a:picLocks noChangeAspect="1"/>
          </p:cNvPicPr>
          <p:nvPr/>
        </p:nvPicPr>
        <p:blipFill>
          <a:blip r:embed="rId2"/>
          <a:srcRect t="41763"/>
          <a:stretch>
            <a:fillRect/>
          </a:stretch>
        </p:blipFill>
        <p:spPr>
          <a:xfrm>
            <a:off x="1183005" y="3966210"/>
            <a:ext cx="1853565" cy="1619250"/>
          </a:xfrm>
          <a:prstGeom prst="rect">
            <a:avLst/>
          </a:prstGeom>
        </p:spPr>
      </p:pic>
      <p:pic>
        <p:nvPicPr>
          <p:cNvPr id="4" name="图片 3" descr="计算机_3_9"/>
          <p:cNvPicPr>
            <a:picLocks noChangeAspect="1"/>
          </p:cNvPicPr>
          <p:nvPr/>
        </p:nvPicPr>
        <p:blipFill>
          <a:blip r:embed="rId1"/>
          <a:srcRect l="53734" r="9011"/>
          <a:stretch>
            <a:fillRect/>
          </a:stretch>
        </p:blipFill>
        <p:spPr>
          <a:xfrm>
            <a:off x="3102610" y="2837180"/>
            <a:ext cx="1668145" cy="2748280"/>
          </a:xfrm>
          <a:prstGeom prst="rect">
            <a:avLst/>
          </a:prstGeom>
        </p:spPr>
      </p:pic>
      <p:pic>
        <p:nvPicPr>
          <p:cNvPr id="6" name="图片 5" descr="工作_4_11"/>
          <p:cNvPicPr>
            <a:picLocks noChangeAspect="1"/>
          </p:cNvPicPr>
          <p:nvPr/>
        </p:nvPicPr>
        <p:blipFill>
          <a:blip r:embed="rId3"/>
          <a:srcRect l="42241" r="2286" b="19965"/>
          <a:stretch>
            <a:fillRect/>
          </a:stretch>
        </p:blipFill>
        <p:spPr>
          <a:xfrm>
            <a:off x="3102610" y="1160780"/>
            <a:ext cx="1671955" cy="1608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58130" y="1160780"/>
            <a:ext cx="5756275" cy="5769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/>
            <a:r>
              <a:rPr lang="en-SG" altLang="x-none" sz="2400" dirty="0">
                <a:sym typeface="+mn-ea"/>
              </a:rPr>
              <a:t>Positivisme menyusun bangunan ilmu yang </a:t>
            </a:r>
            <a:r>
              <a:rPr lang="en-SG" altLang="x-none" sz="2400" i="1" dirty="0">
                <a:sym typeface="+mn-ea"/>
              </a:rPr>
              <a:t>nomothetic</a:t>
            </a:r>
            <a:r>
              <a:rPr lang="en-SG" altLang="x-none" sz="2400" dirty="0">
                <a:sym typeface="+mn-ea"/>
              </a:rPr>
              <a:t> yaitu ilmu yang selalu berupaya membuat hukum generalisasi.</a:t>
            </a:r>
            <a:endParaRPr lang="en-SG" altLang="x-none" sz="2400" dirty="0"/>
          </a:p>
          <a:p>
            <a:pPr eaLnBrk="1" hangingPunct="1"/>
            <a:r>
              <a:rPr lang="en-SG" altLang="x-none" sz="2400" dirty="0">
                <a:sym typeface="+mn-ea"/>
              </a:rPr>
              <a:t>Tujuan utama setiap penelitian ilmiah adalah usaha verifikasi atas hipotesa. Kelompok positivisme, menempatkan hipotesa sebagai fakta sekaligus hukum.</a:t>
            </a:r>
            <a:endParaRPr lang="en-SG" altLang="x-none" sz="2400" dirty="0"/>
          </a:p>
          <a:p>
            <a:pPr algn="l">
              <a:lnSpc>
                <a:spcPct val="150000"/>
              </a:lnSpc>
            </a:pPr>
            <a:endParaRPr lang="zh-CN" altLang="en-US" sz="1400" dirty="0">
              <a:latin typeface="Roboto Lt" charset="0"/>
              <a:cs typeface="Roboto Lt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SG" sz="2400" dirty="0">
                <a:sym typeface="+mn-ea"/>
              </a:rPr>
              <a:t>R</a:t>
            </a:r>
            <a:r>
              <a:rPr lang="en-SG" altLang="x-none" sz="2400" dirty="0">
                <a:sym typeface="+mn-ea"/>
              </a:rPr>
              <a:t>ealitas obyektif, tidak boleh diintervensi oleh nilai subyektif (</a:t>
            </a:r>
            <a:r>
              <a:rPr lang="en-SG" altLang="x-none" sz="2400" i="1" dirty="0">
                <a:sym typeface="+mn-ea"/>
              </a:rPr>
              <a:t>value</a:t>
            </a:r>
            <a:r>
              <a:rPr lang="en-SG" altLang="x-none" sz="2400" dirty="0">
                <a:sym typeface="+mn-ea"/>
              </a:rPr>
              <a:t>). Ilmu / penelitian haruslah netral dari kepentingan nilai yang ada</a:t>
            </a:r>
            <a:endParaRPr lang="en-SG" altLang="x-none" sz="2400" dirty="0"/>
          </a:p>
          <a:p>
            <a:pPr algn="l">
              <a:lnSpc>
                <a:spcPct val="150000"/>
              </a:lnSpc>
            </a:pPr>
            <a:endParaRPr lang="zh-CN" altLang="en-US" sz="2400" dirty="0">
              <a:latin typeface="Roboto Lt" charset="0"/>
              <a:cs typeface="Roboto Lt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8130" y="1668145"/>
            <a:ext cx="185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altLang="da-DK" sz="2800" dirty="0">
              <a:latin typeface="Roboto Bk" charset="0"/>
              <a:cs typeface="Roboto Bk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2792</Words>
  <Application>WPS Presentation</Application>
  <PresentationFormat>宽屏</PresentationFormat>
  <Paragraphs>115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Roboto Bk</vt:lpstr>
      <vt:lpstr>Segoe Print</vt:lpstr>
      <vt:lpstr>Roboto Lt</vt:lpstr>
      <vt:lpstr>Roboto</vt:lpstr>
      <vt:lpstr>Microsoft YaHei</vt:lpstr>
      <vt:lpstr/>
      <vt:lpstr>Arial Unicode MS</vt:lpstr>
      <vt:lpstr>Calibri</vt:lpstr>
      <vt:lpstr>Office 主题</vt:lpstr>
      <vt:lpstr>PowerPoint 演示文稿</vt:lpstr>
      <vt:lpstr>RUANG Lingkup Studi Politik dan Pemerintahan</vt:lpstr>
      <vt:lpstr>Apa itu pendekatan atau perspektif?</vt:lpstr>
      <vt:lpstr>Apa itu perspektif?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VULCAN</dc:creator>
  <cp:lastModifiedBy>gtritjahjoko</cp:lastModifiedBy>
  <cp:revision>76</cp:revision>
  <dcterms:created xsi:type="dcterms:W3CDTF">2019-06-23T06:18:00Z</dcterms:created>
  <dcterms:modified xsi:type="dcterms:W3CDTF">2019-10-08T18:37:01Z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