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0" r:id="rId2"/>
    <p:sldId id="271" r:id="rId3"/>
    <p:sldId id="272" r:id="rId4"/>
    <p:sldId id="274" r:id="rId5"/>
    <p:sldId id="275" r:id="rId6"/>
    <p:sldId id="276" r:id="rId7"/>
    <p:sldId id="277" r:id="rId8"/>
    <p:sldId id="283" r:id="rId9"/>
    <p:sldId id="284" r:id="rId10"/>
    <p:sldId id="280" r:id="rId11"/>
    <p:sldId id="27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53E84-8B06-43FD-BFB0-B7AE6D2C16EA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2B9280-30BC-4D56-BB99-0CC1EC946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24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9BAE65-B6B6-4056-9D03-4266127ECA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72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251C-3F6D-47F3-B5CC-D83D42DD22A2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1C7-93D2-48FD-946F-3B9460E9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53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251C-3F6D-47F3-B5CC-D83D42DD22A2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1C7-93D2-48FD-946F-3B9460E9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982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251C-3F6D-47F3-B5CC-D83D42DD22A2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1C7-93D2-48FD-946F-3B9460E9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37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251C-3F6D-47F3-B5CC-D83D42DD22A2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1C7-93D2-48FD-946F-3B9460E9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90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251C-3F6D-47F3-B5CC-D83D42DD22A2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1C7-93D2-48FD-946F-3B9460E9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43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251C-3F6D-47F3-B5CC-D83D42DD22A2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1C7-93D2-48FD-946F-3B9460E9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83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251C-3F6D-47F3-B5CC-D83D42DD22A2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1C7-93D2-48FD-946F-3B9460E9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251C-3F6D-47F3-B5CC-D83D42DD22A2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1C7-93D2-48FD-946F-3B9460E9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45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251C-3F6D-47F3-B5CC-D83D42DD22A2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1C7-93D2-48FD-946F-3B9460E9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884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251C-3F6D-47F3-B5CC-D83D42DD22A2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1C7-93D2-48FD-946F-3B9460E9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186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251C-3F6D-47F3-B5CC-D83D42DD22A2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3D1C7-93D2-48FD-946F-3B9460E9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729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6251C-3F6D-47F3-B5CC-D83D42DD22A2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3D1C7-93D2-48FD-946F-3B9460E968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7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 </a:t>
            </a:r>
            <a:r>
              <a:rPr lang="en-US" b="1" dirty="0" smtClean="0"/>
              <a:t>Karakteristik  Pelayanan   Public</a:t>
            </a:r>
          </a:p>
          <a:p>
            <a:pPr marL="0" indent="0" algn="ctr">
              <a:buNone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Dra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.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 Herawati, MPA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06311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Pelayanan Administrasi  Pemerintahan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perijinan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adalah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tanggng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jawab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Pemerintah 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di Daerah/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Usaha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Milik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Negara &amp;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Usaha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Milik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Daerah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barang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upaya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pemenuhan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ketentuan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adalah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ijin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warkat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Pelayanan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Pelayanan Administrasi Pemerintahan /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perijinan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al 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transportasi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listrik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air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bersih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tanah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SIM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dll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485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id-ID" sz="2800" b="1" dirty="0" smtClean="0">
                <a:latin typeface="Arial" pitchFamily="34" charset="0"/>
                <a:cs typeface="Arial" pitchFamily="34" charset="0"/>
              </a:rPr>
              <a:t>Karakteristik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id-ID" sz="2800" b="1" dirty="0" smtClean="0">
                <a:latin typeface="Arial" pitchFamily="34" charset="0"/>
                <a:cs typeface="Arial" pitchFamily="34" charset="0"/>
              </a:rPr>
              <a:t>elayanan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id-ID" sz="2800" b="1" dirty="0" smtClean="0">
                <a:latin typeface="Arial" pitchFamily="34" charset="0"/>
                <a:cs typeface="Arial" pitchFamily="34" charset="0"/>
              </a:rPr>
              <a:t>ublic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 smtClean="0">
                <a:latin typeface="Arial" pitchFamily="34" charset="0"/>
                <a:cs typeface="Arial" pitchFamily="34" charset="0"/>
              </a:rPr>
            </a:br>
            <a:r>
              <a:rPr lang="id-ID" sz="2800" b="1" dirty="0" smtClean="0">
                <a:latin typeface="Arial" pitchFamily="34" charset="0"/>
                <a:cs typeface="Arial" pitchFamily="34" charset="0"/>
              </a:rPr>
              <a:t>oleh Lembag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800" b="1" dirty="0" smtClean="0">
                <a:latin typeface="Arial" pitchFamily="34" charset="0"/>
                <a:cs typeface="Arial" pitchFamily="34" charset="0"/>
              </a:rPr>
              <a:t>Administrasi Negara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05800" cy="46783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miliki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r hukum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an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g jelas 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m 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nyelanggara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Memilik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kelompok kepentingan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yang luas, term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suk kelompok sasaran yang ingin dicapai.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 Memiliki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tujuan social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 Dituntut untuk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akuntabel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kepada publik.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Memiliki konfigurasi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indicator kinerja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yang perlu kelugasan.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 Sangat mudah u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ntuk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dijadikan issu politik 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banyak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sorotan 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masyarakat sebagai penerima layanan.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409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/>
              <a:t>Karakteristik</a:t>
            </a:r>
            <a:r>
              <a:rPr lang="en-US" sz="3600" b="1" dirty="0" smtClean="0"/>
              <a:t> </a:t>
            </a:r>
            <a:r>
              <a:rPr lang="en-US" sz="3600" b="1" dirty="0" err="1"/>
              <a:t>P</a:t>
            </a:r>
            <a:r>
              <a:rPr lang="en-US" sz="3600" b="1" dirty="0" err="1" smtClean="0"/>
              <a:t>roduk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Barang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</a:t>
            </a:r>
            <a:r>
              <a:rPr lang="en-US" sz="3600" b="1" dirty="0"/>
              <a:t>P</a:t>
            </a:r>
            <a:r>
              <a:rPr lang="en-US" sz="3600" b="1" dirty="0" smtClean="0"/>
              <a:t>elayanan 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4307379"/>
              </p:ext>
            </p:extLst>
          </p:nvPr>
        </p:nvGraphicFramePr>
        <p:xfrm>
          <a:off x="533400" y="762000"/>
          <a:ext cx="8229600" cy="6549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206"/>
                <a:gridCol w="4188394"/>
              </a:tblGrid>
              <a:tr h="3724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PRODUK (BARANG)</a:t>
                      </a:r>
                      <a:endParaRPr lang="en-US" sz="1400" b="1" dirty="0">
                        <a:solidFill>
                          <a:srgbClr val="FFFF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JASA PELAYANAN</a:t>
                      </a:r>
                      <a:endParaRPr lang="en-US" sz="1400" b="1" dirty="0">
                        <a:solidFill>
                          <a:srgbClr val="FFFF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7318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Konsumen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memiliki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obyeknya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Konsumen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memiliki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kenangan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Pengalaman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/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tsbt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tidak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dapat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dijual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/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dberikn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kepada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orang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lain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88378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Tujuan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pembuatan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barang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adalah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seragaman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semua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barang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adalah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sama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Tujuan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pnyelenggaraan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pelayanan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adalah </a:t>
                      </a:r>
                    </a:p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keunikan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Setiap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knsumen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&amp;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setiap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kontak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adalah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“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Spesial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”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05200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Suatu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produk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/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barang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dapat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disimpan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di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gudang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sampelnya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dapat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dikirim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knsumen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Suatu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pelayanan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terjadi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saat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tertentu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tidak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dapat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disimpan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digudang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/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dikirimkan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contohnya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</a:t>
                      </a:r>
                    </a:p>
                  </a:txBody>
                  <a:tcPr marL="68580" marR="68580" marT="0" marB="0"/>
                </a:tc>
              </a:tr>
              <a:tr h="61801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Konsumen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adalah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pengguna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akhir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yang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tidak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terlibat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dalam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proses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produksi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Konsumen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adalah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“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rekanan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” yang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terlibat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dalam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produksi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7572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Kontrol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kualitas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dilakukan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dengan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cara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membandingkan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output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dengan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spesifikasinya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Konsumen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melakukan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kontrol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kualitas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dg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cara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mmbandingkan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harapannya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dg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pengalamannya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67923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Jika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terjadi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kesalahan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produksi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produk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/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barang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dapat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ditarik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kembali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dari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pasar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Jika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terjadi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kesalahan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untuk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memperbaiki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adalah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meminta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maaf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92518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Moral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karyawan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sangat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penting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Moral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karyawan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sangat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menentukan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0334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838200"/>
          </a:xfrm>
        </p:spPr>
        <p:txBody>
          <a:bodyPr>
            <a:normAutofit fontScale="90000"/>
          </a:bodyPr>
          <a:lstStyle/>
          <a:p>
            <a:r>
              <a:rPr lang="en-US" sz="27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700" b="1" dirty="0" smtClean="0">
                <a:latin typeface="Arial" pitchFamily="34" charset="0"/>
                <a:cs typeface="Arial" pitchFamily="34" charset="0"/>
              </a:rPr>
            </a:br>
            <a:r>
              <a:rPr lang="en-US" sz="27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700" b="1" dirty="0" smtClean="0">
                <a:latin typeface="Arial" pitchFamily="34" charset="0"/>
                <a:cs typeface="Arial" pitchFamily="34" charset="0"/>
              </a:rPr>
            </a:b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Barang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, (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menurut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Howlett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Rames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)</a:t>
            </a:r>
            <a:r>
              <a:rPr lang="en-US" sz="5400" b="1" dirty="0" smtClean="0"/>
              <a:t/>
            </a:r>
            <a:br>
              <a:rPr lang="en-US" sz="5400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Barang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privat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barang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derajat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ekslusivitas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derajat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keterhabisannya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tinggi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Contoh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Pakaian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makanan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rias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tukang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pijat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dibagi-bagi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pengguna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kemudian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tersedia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orang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lain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dibeli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dipergunakan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pengguna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Barang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barang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derajat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eksklusivitas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derajat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keterhabisannya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rendah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Contoh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Penerangan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jalan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keamanan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kenyamanan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dibatasi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penggunaannya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habis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meski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dinikmati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pengguna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480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Peralatan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barang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semi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barang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derajat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eksklusivitas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nya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 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tinggi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tingkat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keterhabisannya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rendah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Misalnya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jembatan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jalan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raya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dikawasan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tertentu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(Tool) yang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penggunaannya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penarikan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biaya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buNone/>
            </a:pP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4. 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Barang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milik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bersama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barang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jasa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derajat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eksklusivitas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nya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 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rendah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ttpi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tingkat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keterhabisannya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tinggi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Contoh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ikan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laut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kuantitasnya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berkurang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setelah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terjadinya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pemakaian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ttp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tak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dimungkinkan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penarikan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biaya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orang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menikmatinya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871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2800" b="1" dirty="0" err="1" smtClean="0"/>
              <a:t>Perbedaan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Pelayanan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Publik</a:t>
            </a:r>
            <a:r>
              <a:rPr lang="en-US" sz="2800" b="1" dirty="0" smtClean="0"/>
              <a:t> dg </a:t>
            </a:r>
            <a:r>
              <a:rPr lang="en-US" sz="2800" b="1" dirty="0" err="1" smtClean="0"/>
              <a:t>Pelayanan</a:t>
            </a:r>
            <a:r>
              <a:rPr lang="en-US" sz="2800" b="1" dirty="0" smtClean="0"/>
              <a:t>  </a:t>
            </a:r>
            <a:r>
              <a:rPr lang="en-US" sz="2800" b="1" dirty="0" err="1" smtClean="0"/>
              <a:t>Swasta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686800" cy="6019800"/>
          </a:xfrm>
        </p:spPr>
        <p:txBody>
          <a:bodyPr>
            <a:normAutofit/>
          </a:bodyPr>
          <a:lstStyle/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271154"/>
              </p:ext>
            </p:extLst>
          </p:nvPr>
        </p:nvGraphicFramePr>
        <p:xfrm>
          <a:off x="533400" y="772182"/>
          <a:ext cx="8382000" cy="6040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3243"/>
                <a:gridCol w="4228757"/>
              </a:tblGrid>
              <a:tr h="45064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FFFF00"/>
                          </a:solidFill>
                        </a:rPr>
                        <a:t>Pelayanan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FFFF00"/>
                          </a:solidFill>
                        </a:rPr>
                        <a:t>Sektor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  </a:t>
                      </a:r>
                      <a:r>
                        <a:rPr lang="en-US" sz="2400" b="1" dirty="0" err="1" smtClean="0">
                          <a:solidFill>
                            <a:srgbClr val="FFFF00"/>
                          </a:solidFill>
                        </a:rPr>
                        <a:t>publik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rgbClr val="FFFF00"/>
                          </a:solidFill>
                        </a:rPr>
                        <a:t>Pelayanan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FFFF00"/>
                          </a:solidFill>
                        </a:rPr>
                        <a:t>Sektor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 </a:t>
                      </a:r>
                      <a:r>
                        <a:rPr lang="en-US" sz="2400" b="1" dirty="0" err="1" smtClean="0">
                          <a:solidFill>
                            <a:srgbClr val="FFFF00"/>
                          </a:solidFill>
                        </a:rPr>
                        <a:t>Swasta</a:t>
                      </a:r>
                      <a:r>
                        <a:rPr lang="en-US" sz="2400" b="1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991412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sektor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publik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mendasarkan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pd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tuntutan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masyarakat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yang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sifatnya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kolektif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massa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). 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sektor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swasta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mendasarkan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pada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pilihan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individu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</a:t>
                      </a:r>
                      <a:r>
                        <a:rPr lang="en-US" sz="2000" i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individual choice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r>
                        <a:rPr lang="en-US" sz="20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dalam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pasar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483338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penggerak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sektor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publik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adalah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krn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kebutuhan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sumber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daya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20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sperti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air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bersih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listrik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keamanan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kesehatan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pendidikan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dsbnya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 startAt="2"/>
                      </a:pP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karakteristik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sektor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swasta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adlh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dipengaruhi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hukum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permintaan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penawaran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</a:t>
                      </a:r>
                      <a:r>
                        <a:rPr lang="en-US" sz="2000" i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supply and demand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).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094408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sektor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publik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bersifat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terbuka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utk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masyarakat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terutama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yg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terkait</a:t>
                      </a:r>
                      <a:r>
                        <a:rPr lang="en-US" sz="20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dg 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manajemen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pelayanan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informasi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harus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diberikan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kpd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publik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seluas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mungkin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untuk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meningkatkan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transparansi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akuntabilitas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publik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sehingga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pelayanan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yang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diberikan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dapat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diterima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seluruh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masyarakat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secara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menyeluruh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  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manajemen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sektor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swasta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bersifat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tertutup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thdp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akses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publik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informasi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terbatas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pd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laporan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keuangan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sedangkan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anggaran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rencana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strategis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perusahaan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merupakan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bagian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dari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rahasia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perusahaan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sehingga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tidak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disampaikan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ke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publik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9614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81000" y="838200"/>
          <a:ext cx="8305800" cy="536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/>
                <a:gridCol w="4152900"/>
              </a:tblGrid>
              <a:tr h="43217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7394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6.</a:t>
                      </a:r>
                      <a:r>
                        <a:rPr lang="en-US" sz="20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organisasi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sektor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publik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kekuasaan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tertinggi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adalah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masyarakat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6.organisasi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sektor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swasta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memiliki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konsepsi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bahwa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pelanggan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adalah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raja.</a:t>
                      </a: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5273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7.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sektor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publik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yang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merupakan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instrumen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pemerintahan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adalah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tindakan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kolektif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7.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persaingan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dalam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sektor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swasta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merupakan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instrumen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pasar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8826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en-US" sz="2000" baseline="0" dirty="0" smtClean="0">
                          <a:latin typeface="Arial" pitchFamily="34" charset="0"/>
                          <a:cs typeface="Arial" pitchFamily="34" charset="0"/>
                        </a:rPr>
                        <a:t>8.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dalam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pelayanan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primer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yg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diselenggara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oleh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organisasi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publik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posisi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klien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sangat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lemah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(powerless).  </a:t>
                      </a: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8.Dalam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pelayanan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publik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yng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diselenggara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kan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oleh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swasta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posisi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klien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sangat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kuat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2000" i="1" dirty="0" smtClean="0">
                          <a:latin typeface="Arial" pitchFamily="34" charset="0"/>
                          <a:cs typeface="Arial" pitchFamily="34" charset="0"/>
                        </a:rPr>
                        <a:t>empowered) </a:t>
                      </a:r>
                      <a:endParaRPr lang="en-US" sz="20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0003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000" dirty="0">
                <a:latin typeface="Arial" pitchFamily="34" charset="0"/>
                <a:cs typeface="Arial" pitchFamily="34" charset="0"/>
              </a:rPr>
              <a:t>Dengan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mencermati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tabel,dpt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disimpulkan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lvl="0"/>
            <a:r>
              <a:rPr lang="en-US" sz="3000" dirty="0">
                <a:latin typeface="Arial" pitchFamily="34" charset="0"/>
                <a:cs typeface="Arial" pitchFamily="34" charset="0"/>
              </a:rPr>
              <a:t>Dalam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diselenggarakn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swasta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posisi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sangat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kuat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3000" i="1" dirty="0">
                <a:latin typeface="Arial" pitchFamily="34" charset="0"/>
                <a:cs typeface="Arial" pitchFamily="34" charset="0"/>
              </a:rPr>
              <a:t>empowered),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sebaliknya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primer yang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diselenggarakan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posisi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sangat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lemah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>
                <a:latin typeface="Arial" pitchFamily="34" charset="0"/>
                <a:cs typeface="Arial" pitchFamily="34" charset="0"/>
              </a:rPr>
              <a:t>(powerless). </a:t>
            </a:r>
            <a:endParaRPr lang="en-US" sz="30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30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teoritis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kinerja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  /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/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perijinan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ditingkatkan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cara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memberdayakan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>
                <a:latin typeface="Arial" pitchFamily="34" charset="0"/>
                <a:cs typeface="Arial" pitchFamily="34" charset="0"/>
              </a:rPr>
              <a:t>(empowering)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klien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. Hal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teori</a:t>
            </a:r>
            <a:r>
              <a:rPr lang="en-US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i="1" dirty="0">
                <a:latin typeface="Arial" pitchFamily="34" charset="0"/>
                <a:cs typeface="Arial" pitchFamily="34" charset="0"/>
              </a:rPr>
              <a:t>“exit” </a:t>
            </a:r>
            <a:r>
              <a:rPr lang="en-US" sz="30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i="1" dirty="0">
                <a:latin typeface="Arial" pitchFamily="34" charset="0"/>
                <a:cs typeface="Arial" pitchFamily="34" charset="0"/>
              </a:rPr>
              <a:t>“voice</a:t>
            </a:r>
            <a:r>
              <a:rPr lang="en-US" sz="3000" i="1" dirty="0">
                <a:latin typeface="Arial" pitchFamily="34" charset="0"/>
                <a:cs typeface="Arial" pitchFamily="34" charset="0"/>
              </a:rPr>
              <a:t>” 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 (Jones, 1994).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675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96962"/>
          </a:xfrm>
        </p:spPr>
        <p:txBody>
          <a:bodyPr>
            <a:noAutofit/>
          </a:bodyPr>
          <a:lstStyle/>
          <a:p>
            <a:r>
              <a:rPr lang="en-US" sz="3200" b="1" dirty="0" err="1" smtClean="0"/>
              <a:t>Kelompok</a:t>
            </a:r>
            <a:r>
              <a:rPr lang="en-US" sz="3200" b="1" dirty="0" smtClean="0"/>
              <a:t> P</a:t>
            </a:r>
            <a:r>
              <a:rPr lang="id-ID" sz="3200" b="1" dirty="0" smtClean="0"/>
              <a:t>elayanan </a:t>
            </a:r>
            <a:r>
              <a:rPr lang="en-US" sz="3200" b="1" dirty="0"/>
              <a:t>P</a:t>
            </a:r>
            <a:r>
              <a:rPr lang="id-ID" sz="3200" b="1" dirty="0" smtClean="0"/>
              <a:t>ublik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K</a:t>
            </a:r>
            <a:r>
              <a:rPr lang="id-ID" sz="3200" b="1" dirty="0" smtClean="0"/>
              <a:t>ep </a:t>
            </a:r>
            <a:r>
              <a:rPr lang="id-ID" sz="2800" b="1" dirty="0" smtClean="0"/>
              <a:t>MENPAN No. 63/ KEP/ M. PAN/ 7/ 2003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9600" b="1" dirty="0" smtClean="0"/>
              <a:t>1. </a:t>
            </a:r>
            <a:r>
              <a:rPr lang="id-ID" sz="11200" b="1" dirty="0" smtClean="0">
                <a:latin typeface="Arial" pitchFamily="34" charset="0"/>
                <a:cs typeface="Arial" pitchFamily="34" charset="0"/>
              </a:rPr>
              <a:t>Pelayanan administratif</a:t>
            </a:r>
            <a:endParaRPr lang="en-US" sz="1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id-ID" sz="11200" dirty="0" smtClean="0">
                <a:latin typeface="Arial" pitchFamily="34" charset="0"/>
                <a:cs typeface="Arial" pitchFamily="34" charset="0"/>
              </a:rPr>
              <a:t>Yaitu pelayanan yang menghasilkan berbagai bentuk dokumen resmi yg dibutuhkan oleh publik, misalnya status kewarganegaraan, sertifikat kompetensi, kepemilikan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id-ID" sz="11200" dirty="0" smtClean="0">
                <a:latin typeface="Arial" pitchFamily="34" charset="0"/>
                <a:cs typeface="Arial" pitchFamily="34" charset="0"/>
              </a:rPr>
              <a:t> penguasaan trhdp suatu barang d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sb.</a:t>
            </a:r>
            <a:r>
              <a:rPr lang="id-ID" sz="11200" dirty="0" smtClean="0">
                <a:latin typeface="Arial" pitchFamily="34" charset="0"/>
                <a:cs typeface="Arial" pitchFamily="34" charset="0"/>
              </a:rPr>
              <a:t> Dokumen-dokumen ini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 al : </a:t>
            </a:r>
            <a:r>
              <a:rPr lang="id-ID" sz="11200" dirty="0" smtClean="0">
                <a:latin typeface="Arial" pitchFamily="34" charset="0"/>
                <a:cs typeface="Arial" pitchFamily="34" charset="0"/>
              </a:rPr>
              <a:t>KTP), akte Kelahiran, Akte Kematian, Buku Pemilik Kendaraan Bermotor (BPKB), SIM Surat Tanda Kendaraan Bermotor (STNK), Ijin Mendirikan Bangunan (IMB), Paspor, Sertifikat kepemilikan </a:t>
            </a:r>
            <a:r>
              <a:rPr lang="en-US" sz="112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id-ID" sz="11200" dirty="0" smtClean="0">
                <a:latin typeface="Arial" pitchFamily="34" charset="0"/>
                <a:cs typeface="Arial" pitchFamily="34" charset="0"/>
              </a:rPr>
              <a:t> penguasaan Tanah </a:t>
            </a:r>
            <a:r>
              <a:rPr lang="en-US" sz="11200" dirty="0" err="1" smtClean="0">
                <a:latin typeface="Arial" pitchFamily="34" charset="0"/>
                <a:cs typeface="Arial" pitchFamily="34" charset="0"/>
              </a:rPr>
              <a:t>dsb</a:t>
            </a:r>
            <a:endParaRPr lang="en-US" sz="1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206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b="1" dirty="0" smtClean="0"/>
              <a:t>2.  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Pelayanan barang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Yaitu pelayanan yang menghasilkan berbagai bentuk atau jenis barang yang digunakan oleh publik, misalnya jaringan telepon, penyediaan tenaga listrik, air bersih dan sebagainya.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3.  Pelayanan jasa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Yaitu pelayanan yang menghasikan berbagai bentuk jasa yang dibutuhkan oleh publik, misalnya pendidikan, pemeliharaan kesehatan, penyelenggaraan transportasi, pos 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an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ebagainya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330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766</Words>
  <Application>Microsoft Office PowerPoint</Application>
  <PresentationFormat>On-screen Show (4:3)</PresentationFormat>
  <Paragraphs>75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Karakteristik Produk Barang dan Pelayanan </vt:lpstr>
      <vt:lpstr>   Barang / Jasa, ( menurut Howlett &amp; Rames ) </vt:lpstr>
      <vt:lpstr>PowerPoint Presentation</vt:lpstr>
      <vt:lpstr>Perbedaan Pelayanan Publik dg Pelayanan  Swasta</vt:lpstr>
      <vt:lpstr>PowerPoint Presentation</vt:lpstr>
      <vt:lpstr>PowerPoint Presentation</vt:lpstr>
      <vt:lpstr>Kelompok Pelayanan Publik  Kep MENPAN No. 63/ KEP/ M. PAN/ 7/ 2003</vt:lpstr>
      <vt:lpstr>PowerPoint Presentation</vt:lpstr>
      <vt:lpstr>PowerPoint Presentation</vt:lpstr>
      <vt:lpstr>Karakteristik Pelayanan Public  oleh Lembag Administrasi Negara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7</cp:revision>
  <dcterms:created xsi:type="dcterms:W3CDTF">2020-09-29T23:43:19Z</dcterms:created>
  <dcterms:modified xsi:type="dcterms:W3CDTF">2020-10-04T07:44:17Z</dcterms:modified>
</cp:coreProperties>
</file>