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65" r:id="rId5"/>
    <p:sldId id="270" r:id="rId6"/>
    <p:sldId id="259" r:id="rId7"/>
    <p:sldId id="260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8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84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5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6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2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2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7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43FAF-3F21-451A-80E3-6BAB356E35D2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E806C-E49B-48D6-8CAF-0F17545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0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Pilar-pilar</a:t>
            </a:r>
            <a:r>
              <a:rPr lang="en-US" sz="3600" b="1" dirty="0" smtClean="0"/>
              <a:t>  </a:t>
            </a:r>
            <a:r>
              <a:rPr lang="en-US" sz="3600" b="1" dirty="0"/>
              <a:t>Pembangunan Daerah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334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11200" dirty="0" err="1" smtClean="0">
                <a:latin typeface="+mj-lt"/>
                <a:cs typeface="Arial" pitchFamily="34" charset="0"/>
              </a:rPr>
              <a:t>Terdapat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empat</a:t>
            </a:r>
            <a:r>
              <a:rPr lang="en-US" sz="11200" dirty="0" smtClean="0">
                <a:latin typeface="+mj-lt"/>
                <a:cs typeface="Arial" pitchFamily="34" charset="0"/>
              </a:rPr>
              <a:t> (4)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Pilar</a:t>
            </a:r>
            <a:r>
              <a:rPr lang="en-US" sz="11200" dirty="0" smtClean="0">
                <a:latin typeface="+mj-lt"/>
                <a:cs typeface="Arial" pitchFamily="34" charset="0"/>
              </a:rPr>
              <a:t> Pembangunan Daerah yang </a:t>
            </a:r>
          </a:p>
          <a:p>
            <a:pPr>
              <a:buNone/>
            </a:pPr>
            <a:r>
              <a:rPr lang="en-US" sz="11200" dirty="0" smtClean="0">
                <a:latin typeface="+mj-lt"/>
                <a:cs typeface="Arial" pitchFamily="34" charset="0"/>
              </a:rPr>
              <a:t>sangat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penting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percepatan</a:t>
            </a:r>
            <a:r>
              <a:rPr lang="en-US" sz="11200" dirty="0" smtClean="0">
                <a:latin typeface="+mj-lt"/>
                <a:cs typeface="Arial" pitchFamily="34" charset="0"/>
              </a:rPr>
              <a:t> peningkatan</a:t>
            </a:r>
          </a:p>
          <a:p>
            <a:pPr>
              <a:buNone/>
            </a:pP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kesejahteraan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rakyat</a:t>
            </a:r>
            <a:r>
              <a:rPr lang="en-US" sz="11200" dirty="0" smtClean="0">
                <a:latin typeface="+mj-lt"/>
                <a:cs typeface="Arial" pitchFamily="34" charset="0"/>
              </a:rPr>
              <a:t> di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11200" dirty="0" smtClean="0">
                <a:latin typeface="+mj-lt"/>
                <a:cs typeface="Arial" pitchFamily="34" charset="0"/>
              </a:rPr>
              <a:t>: </a:t>
            </a:r>
            <a:endParaRPr lang="en-US" sz="112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en-US" sz="11200" dirty="0" smtClean="0">
              <a:latin typeface="+mj-lt"/>
              <a:cs typeface="Arial" pitchFamily="34" charset="0"/>
            </a:endParaRPr>
          </a:p>
          <a:p>
            <a:pPr marL="457200" indent="-457200">
              <a:buNone/>
            </a:pPr>
            <a:r>
              <a:rPr lang="en-US" sz="11200" b="1" dirty="0" err="1" smtClean="0">
                <a:latin typeface="+mj-lt"/>
                <a:cs typeface="Arial" pitchFamily="34" charset="0"/>
              </a:rPr>
              <a:t>Pilar</a:t>
            </a:r>
            <a:r>
              <a:rPr lang="en-US" sz="11200" b="1" dirty="0" smtClean="0">
                <a:latin typeface="+mj-lt"/>
                <a:cs typeface="Arial" pitchFamily="34" charset="0"/>
              </a:rPr>
              <a:t> Pertama: Sumber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Daya</a:t>
            </a:r>
            <a:r>
              <a:rPr lang="en-US" sz="11200" b="1" dirty="0" smtClean="0">
                <a:latin typeface="+mj-lt"/>
                <a:cs typeface="Arial" pitchFamily="34" charset="0"/>
              </a:rPr>
              <a:t>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Manusia</a:t>
            </a:r>
            <a:r>
              <a:rPr lang="en-US" sz="11200" b="1" dirty="0" smtClean="0">
                <a:latin typeface="+mj-lt"/>
                <a:cs typeface="Arial" pitchFamily="34" charset="0"/>
              </a:rPr>
              <a:t> (SDM) </a:t>
            </a:r>
            <a:r>
              <a:rPr lang="en-US" sz="11200" dirty="0" smtClean="0">
                <a:latin typeface="+mj-lt"/>
                <a:cs typeface="Arial" pitchFamily="34" charset="0"/>
              </a:rPr>
              <a:t>meliputi:</a:t>
            </a:r>
          </a:p>
          <a:p>
            <a:pPr marL="457200" indent="-457200">
              <a:buAutoNum type="alphaLcPeriod"/>
            </a:pPr>
            <a:r>
              <a:rPr lang="en-US" sz="11200" b="1" dirty="0" smtClean="0">
                <a:latin typeface="+mj-lt"/>
                <a:cs typeface="Arial" pitchFamily="34" charset="0"/>
              </a:rPr>
              <a:t>moral</a:t>
            </a:r>
            <a:r>
              <a:rPr lang="en-US" sz="11200" dirty="0" smtClean="0">
                <a:latin typeface="+mj-lt"/>
                <a:cs typeface="Arial" pitchFamily="34" charset="0"/>
              </a:rPr>
              <a:t> yang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baik</a:t>
            </a:r>
            <a:r>
              <a:rPr lang="en-US" sz="11200" dirty="0" smtClean="0">
                <a:latin typeface="+mj-lt"/>
                <a:cs typeface="Arial" pitchFamily="34" charset="0"/>
              </a:rPr>
              <a:t> (</a:t>
            </a:r>
            <a:r>
              <a:rPr lang="en-US" sz="11200" i="1" dirty="0" smtClean="0">
                <a:latin typeface="+mj-lt"/>
                <a:cs typeface="Arial" pitchFamily="34" charset="0"/>
              </a:rPr>
              <a:t>good morality</a:t>
            </a:r>
            <a:r>
              <a:rPr lang="en-US" sz="11200" dirty="0" smtClean="0">
                <a:latin typeface="+mj-lt"/>
                <a:cs typeface="Arial" pitchFamily="34" charset="0"/>
              </a:rPr>
              <a:t>), </a:t>
            </a:r>
          </a:p>
          <a:p>
            <a:pPr marL="457200" indent="-457200">
              <a:buAutoNum type="alphaLcPeriod"/>
            </a:pPr>
            <a:r>
              <a:rPr lang="en-US" sz="11200" dirty="0" err="1" smtClean="0">
                <a:latin typeface="+mj-lt"/>
                <a:cs typeface="Arial" pitchFamily="34" charset="0"/>
              </a:rPr>
              <a:t>kemampuan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kepemimpinan</a:t>
            </a:r>
            <a:r>
              <a:rPr lang="en-US" sz="11200" dirty="0" smtClean="0">
                <a:latin typeface="+mj-lt"/>
                <a:cs typeface="Arial" pitchFamily="34" charset="0"/>
              </a:rPr>
              <a:t> (</a:t>
            </a:r>
            <a:r>
              <a:rPr lang="en-US" sz="11200" i="1" dirty="0" smtClean="0">
                <a:latin typeface="+mj-lt"/>
                <a:cs typeface="Arial" pitchFamily="34" charset="0"/>
              </a:rPr>
              <a:t>leadership</a:t>
            </a:r>
            <a:r>
              <a:rPr lang="en-US" sz="11200" dirty="0" smtClean="0">
                <a:latin typeface="+mj-lt"/>
                <a:cs typeface="Arial" pitchFamily="34" charset="0"/>
              </a:rPr>
              <a:t>), </a:t>
            </a:r>
          </a:p>
          <a:p>
            <a:pPr marL="457200" indent="-457200">
              <a:buAutoNum type="alphaLcPeriod"/>
            </a:pPr>
            <a:r>
              <a:rPr lang="en-US" sz="11200" dirty="0" err="1" smtClean="0">
                <a:latin typeface="+mj-lt"/>
                <a:cs typeface="Arial" pitchFamily="34" charset="0"/>
              </a:rPr>
              <a:t>kemampuan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manajerial</a:t>
            </a:r>
            <a:r>
              <a:rPr lang="en-US" sz="11200" dirty="0" smtClean="0">
                <a:latin typeface="+mj-lt"/>
                <a:cs typeface="Arial" pitchFamily="34" charset="0"/>
              </a:rPr>
              <a:t> (</a:t>
            </a:r>
            <a:r>
              <a:rPr lang="en-US" sz="11200" i="1" dirty="0" smtClean="0">
                <a:latin typeface="+mj-lt"/>
                <a:cs typeface="Arial" pitchFamily="34" charset="0"/>
              </a:rPr>
              <a:t>managerial skill</a:t>
            </a:r>
            <a:r>
              <a:rPr lang="en-US" sz="11200" dirty="0" smtClean="0">
                <a:latin typeface="+mj-lt"/>
                <a:cs typeface="Arial" pitchFamily="34" charset="0"/>
              </a:rPr>
              <a:t>), </a:t>
            </a:r>
          </a:p>
          <a:p>
            <a:pPr marL="457200" indent="-457200">
              <a:buAutoNum type="alphaLcPeriod"/>
            </a:pPr>
            <a:r>
              <a:rPr lang="en-US" sz="11200" dirty="0" err="1" smtClean="0">
                <a:latin typeface="+mj-lt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kemampuan</a:t>
            </a:r>
            <a:r>
              <a:rPr lang="en-US" sz="11200" b="1" dirty="0" smtClean="0">
                <a:latin typeface="+mj-lt"/>
                <a:cs typeface="Arial" pitchFamily="34" charset="0"/>
              </a:rPr>
              <a:t>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teknis</a:t>
            </a:r>
            <a:r>
              <a:rPr lang="en-US" sz="11200" b="1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(</a:t>
            </a:r>
            <a:r>
              <a:rPr lang="en-US" sz="11200" i="1" dirty="0" smtClean="0">
                <a:latin typeface="+mj-lt"/>
                <a:cs typeface="Arial" pitchFamily="34" charset="0"/>
              </a:rPr>
              <a:t>technical skill</a:t>
            </a:r>
            <a:r>
              <a:rPr lang="en-US" sz="11200" dirty="0" smtClean="0">
                <a:latin typeface="+mj-lt"/>
                <a:cs typeface="Arial" pitchFamily="34" charset="0"/>
              </a:rPr>
              <a:t>).</a:t>
            </a:r>
          </a:p>
          <a:p>
            <a:pPr marL="457200" indent="-457200">
              <a:buNone/>
            </a:pP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Seorang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kepala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didukung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oleh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aparat</a:t>
            </a:r>
            <a:r>
              <a:rPr lang="en-US" sz="11200" dirty="0" smtClean="0">
                <a:latin typeface="+mj-lt"/>
                <a:cs typeface="Arial" pitchFamily="34" charset="0"/>
              </a:rPr>
              <a:t> yang </a:t>
            </a:r>
          </a:p>
          <a:p>
            <a:pPr marL="457200" indent="-457200">
              <a:buNone/>
            </a:pPr>
            <a:r>
              <a:rPr lang="en-US" sz="11200" dirty="0" err="1" smtClean="0">
                <a:latin typeface="+mj-lt"/>
                <a:cs typeface="Arial" pitchFamily="34" charset="0"/>
              </a:rPr>
              <a:t>mempunyai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empat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kualifikasi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diberbagai</a:t>
            </a:r>
            <a:r>
              <a:rPr lang="en-US" sz="11200" dirty="0" smtClean="0">
                <a:latin typeface="+mj-lt"/>
                <a:cs typeface="Arial" pitchFamily="34" charset="0"/>
              </a:rPr>
              <a:t> level </a:t>
            </a:r>
          </a:p>
          <a:p>
            <a:pPr marL="457200" indent="-457200">
              <a:buNone/>
            </a:pPr>
            <a:r>
              <a:rPr lang="en-US" sz="11200" dirty="0" err="1" smtClean="0">
                <a:latin typeface="+mj-lt"/>
                <a:cs typeface="Arial" pitchFamily="34" charset="0"/>
              </a:rPr>
              <a:t>jabatan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fungsinya</a:t>
            </a:r>
            <a:r>
              <a:rPr lang="en-US" sz="11200" dirty="0" smtClean="0">
                <a:latin typeface="+mj-lt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11906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j-lt"/>
                <a:cs typeface="Arial" pitchFamily="34" charset="0"/>
              </a:rPr>
              <a:t>Tidaklah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mungkin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mengandalkan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dirty="0" smtClean="0">
                <a:latin typeface="+mj-lt"/>
                <a:cs typeface="Arial" pitchFamily="34" charset="0"/>
              </a:rPr>
              <a:t> APBD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membangun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daerahnya</a:t>
            </a:r>
            <a:r>
              <a:rPr lang="en-US" sz="2400" dirty="0" smtClean="0">
                <a:latin typeface="+mj-lt"/>
                <a:cs typeface="Arial" pitchFamily="34" charset="0"/>
              </a:rPr>
              <a:t>. Mengapa ? </a:t>
            </a:r>
            <a:r>
              <a:rPr lang="en-US" sz="2400" dirty="0" err="1" smtClean="0">
                <a:latin typeface="+mj-lt"/>
                <a:cs typeface="Arial" pitchFamily="34" charset="0"/>
              </a:rPr>
              <a:t>Karena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bisa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dikatakan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sebagian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besar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menggunakan</a:t>
            </a:r>
            <a:r>
              <a:rPr lang="en-US" sz="2400" dirty="0" smtClean="0">
                <a:latin typeface="+mj-lt"/>
                <a:cs typeface="Arial" pitchFamily="34" charset="0"/>
              </a:rPr>
              <a:t> rata-rata 2/3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dana</a:t>
            </a:r>
            <a:r>
              <a:rPr lang="en-US" sz="2400" dirty="0" smtClean="0">
                <a:latin typeface="+mj-lt"/>
                <a:cs typeface="Arial" pitchFamily="34" charset="0"/>
              </a:rPr>
              <a:t> APBD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membiayai</a:t>
            </a:r>
            <a:r>
              <a:rPr lang="en-US" sz="2400" dirty="0" smtClean="0">
                <a:latin typeface="+mj-lt"/>
                <a:cs typeface="Arial" pitchFamily="34" charset="0"/>
              </a:rPr>
              <a:t> penyelenggaraan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aparaturnya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sekitar</a:t>
            </a:r>
            <a:r>
              <a:rPr lang="en-US" sz="2400" dirty="0" smtClean="0">
                <a:latin typeface="+mj-lt"/>
                <a:cs typeface="Arial" pitchFamily="34" charset="0"/>
              </a:rPr>
              <a:t> 1/3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dalokasikan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smtClean="0">
                <a:latin typeface="+mj-lt"/>
                <a:cs typeface="Arial" pitchFamily="34" charset="0"/>
              </a:rPr>
              <a:t>pembangunan.</a:t>
            </a:r>
          </a:p>
          <a:p>
            <a:r>
              <a:rPr lang="en-US" sz="2400" dirty="0" err="1" smtClean="0">
                <a:latin typeface="+mj-lt"/>
                <a:cs typeface="Arial" pitchFamily="34" charset="0"/>
              </a:rPr>
              <a:t>Dibutuhkan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ratusan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milyar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bahkan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triliunan</a:t>
            </a:r>
            <a:r>
              <a:rPr lang="en-US" sz="2400" dirty="0" smtClean="0">
                <a:latin typeface="+mj-lt"/>
                <a:cs typeface="Arial" pitchFamily="34" charset="0"/>
              </a:rPr>
              <a:t> rupiah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membangun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infrastruktur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seperti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pembangkit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listrik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jalan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tol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pelabuhan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laut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bandar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udara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telekomunikasi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rumah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sakit</a:t>
            </a:r>
            <a:r>
              <a:rPr lang="en-US" sz="2400" dirty="0" smtClean="0">
                <a:latin typeface="+mj-lt"/>
                <a:cs typeface="Arial" pitchFamily="34" charset="0"/>
              </a:rPr>
              <a:t>, hotel. Sedangkan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infrastruktur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syarat</a:t>
            </a:r>
            <a:r>
              <a:rPr lang="en-US" sz="2400" dirty="0" smtClean="0">
                <a:latin typeface="+mj-lt"/>
                <a:cs typeface="Arial" pitchFamily="34" charset="0"/>
              </a:rPr>
              <a:t> agar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sebuah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berkembang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Contoh</a:t>
            </a:r>
            <a:r>
              <a:rPr lang="en-US" sz="2400" dirty="0" smtClean="0">
                <a:latin typeface="+mj-lt"/>
                <a:cs typeface="Arial" pitchFamily="34" charset="0"/>
              </a:rPr>
              <a:t> lain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rangka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mengoptimalkan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potensi</a:t>
            </a:r>
            <a:r>
              <a:rPr lang="en-US" sz="2400" dirty="0" smtClean="0">
                <a:latin typeface="+mj-lt"/>
                <a:cs typeface="Arial" pitchFamily="34" charset="0"/>
              </a:rPr>
              <a:t> SDA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dimiliki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juga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memerlukan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dana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sedikit</a:t>
            </a:r>
            <a:r>
              <a:rPr lang="en-US" sz="2400" dirty="0" smtClean="0">
                <a:latin typeface="+mj-lt"/>
                <a:cs typeface="Arial" pitchFamily="34" charset="0"/>
              </a:rPr>
              <a:t>,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mungkin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jika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mengandalkan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dana</a:t>
            </a:r>
            <a:r>
              <a:rPr lang="en-US" sz="2400" dirty="0" smtClean="0">
                <a:latin typeface="+mj-lt"/>
                <a:cs typeface="Arial" pitchFamily="34" charset="0"/>
              </a:rPr>
              <a:t> APBD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saja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57831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33400"/>
            <a:ext cx="7924800" cy="61722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en-US" sz="2800" b="1" dirty="0" err="1" smtClean="0">
                <a:latin typeface="+mj-lt"/>
                <a:cs typeface="Arial" pitchFamily="34" charset="0"/>
              </a:rPr>
              <a:t>Pilar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Kedua</a:t>
            </a:r>
            <a:r>
              <a:rPr lang="en-US" sz="2800" b="1" dirty="0" smtClean="0">
                <a:latin typeface="+mj-lt"/>
                <a:cs typeface="Arial" pitchFamily="34" charset="0"/>
              </a:rPr>
              <a:t>: </a:t>
            </a:r>
            <a:r>
              <a:rPr lang="en-US" sz="2800" b="1" dirty="0" smtClean="0">
                <a:latin typeface="+mj-lt"/>
                <a:cs typeface="Arial" pitchFamily="34" charset="0"/>
              </a:rPr>
              <a:t>Kebijakan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Konsep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berpihak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kpd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smtClean="0">
                <a:latin typeface="+mj-lt"/>
                <a:cs typeface="Arial" pitchFamily="34" charset="0"/>
              </a:rPr>
              <a:t>stakeholder,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terutama</a:t>
            </a:r>
            <a:r>
              <a:rPr lang="en-US" sz="2400" dirty="0" smtClean="0">
                <a:latin typeface="+mj-lt"/>
                <a:cs typeface="Arial" pitchFamily="34" charset="0"/>
              </a:rPr>
              <a:t> kepentingan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luas</a:t>
            </a:r>
            <a:r>
              <a:rPr lang="en-US" sz="2400" dirty="0" smtClean="0">
                <a:latin typeface="+mj-lt"/>
                <a:cs typeface="Arial" pitchFamily="34" charset="0"/>
              </a:rPr>
              <a:t>. Secara formal,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dituangkan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peraturan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maupun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kepala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Kepala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2400" dirty="0" smtClean="0">
                <a:latin typeface="+mj-lt"/>
                <a:cs typeface="Arial" pitchFamily="34" charset="0"/>
              </a:rPr>
              <a:t> memiliki :</a:t>
            </a:r>
          </a:p>
          <a:p>
            <a:pPr>
              <a:lnSpc>
                <a:spcPct val="120000"/>
              </a:lnSpc>
            </a:pPr>
            <a:r>
              <a:rPr lang="en-US" sz="2400" dirty="0" err="1" smtClean="0">
                <a:latin typeface="+mj-lt"/>
                <a:cs typeface="Arial" pitchFamily="34" charset="0"/>
              </a:rPr>
              <a:t>konsep</a:t>
            </a:r>
            <a:r>
              <a:rPr lang="en-US" sz="2400" dirty="0" smtClean="0">
                <a:latin typeface="+mj-lt"/>
                <a:cs typeface="Arial" pitchFamily="34" charset="0"/>
              </a:rPr>
              <a:t> pembangunan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berkelanjutan</a:t>
            </a:r>
            <a:r>
              <a:rPr lang="en-US" sz="2400" dirty="0" smtClean="0">
                <a:latin typeface="+mj-lt"/>
                <a:cs typeface="Arial" pitchFamily="34" charset="0"/>
              </a:rPr>
              <a:t> &amp;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berkeadilan</a:t>
            </a:r>
            <a:r>
              <a:rPr lang="en-US" sz="2400" dirty="0" smtClean="0">
                <a:latin typeface="+mj-lt"/>
                <a:cs typeface="Arial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en-US" sz="2400" dirty="0" err="1" smtClean="0">
                <a:latin typeface="+mj-lt"/>
                <a:cs typeface="Arial" pitchFamily="34" charset="0"/>
              </a:rPr>
              <a:t>konsep</a:t>
            </a:r>
            <a:r>
              <a:rPr lang="en-US" sz="2400" dirty="0" smtClean="0">
                <a:latin typeface="+mj-lt"/>
                <a:cs typeface="Arial" pitchFamily="34" charset="0"/>
              </a:rPr>
              <a:t> manajemen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efektif</a:t>
            </a:r>
            <a:r>
              <a:rPr lang="en-US" sz="2400" dirty="0" smtClean="0">
                <a:latin typeface="+mj-lt"/>
                <a:cs typeface="Arial" pitchFamily="34" charset="0"/>
              </a:rPr>
              <a:t> &amp; </a:t>
            </a:r>
            <a:r>
              <a:rPr lang="en-US" sz="2400" dirty="0" err="1" smtClean="0">
                <a:latin typeface="+mj-lt"/>
                <a:cs typeface="Arial" pitchFamily="34" charset="0"/>
              </a:rPr>
              <a:t>efisien</a:t>
            </a:r>
            <a:r>
              <a:rPr lang="en-US" sz="2400" dirty="0" smtClean="0">
                <a:latin typeface="+mj-lt"/>
                <a:cs typeface="Arial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Konsep </a:t>
            </a:r>
            <a:r>
              <a:rPr lang="en-US" sz="2400" dirty="0" err="1">
                <a:latin typeface="+mj-lt"/>
                <a:cs typeface="Arial" pitchFamily="34" charset="0"/>
              </a:rPr>
              <a:t>investasi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>
                <a:latin typeface="+mj-lt"/>
                <a:cs typeface="Arial" pitchFamily="34" charset="0"/>
              </a:rPr>
              <a:t>mengakomodir</a:t>
            </a:r>
            <a:r>
              <a:rPr lang="en-US" sz="2400" dirty="0">
                <a:latin typeface="+mj-lt"/>
                <a:cs typeface="Arial" pitchFamily="34" charset="0"/>
              </a:rPr>
              <a:t> kepentingan </a:t>
            </a:r>
            <a:r>
              <a:rPr lang="en-US" sz="2400" dirty="0" err="1">
                <a:latin typeface="+mj-lt"/>
                <a:cs typeface="Arial" pitchFamily="34" charset="0"/>
              </a:rPr>
              <a:t>pihak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terkait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konsep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lainnya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sesuai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kebijakan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lain  UU No 25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2400" dirty="0" smtClean="0">
                <a:latin typeface="+mj-lt"/>
                <a:cs typeface="Arial" pitchFamily="34" charset="0"/>
              </a:rPr>
              <a:t> 2004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UU No.32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2004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00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800" dirty="0">
                <a:latin typeface="+mj-lt"/>
                <a:cs typeface="Arial" pitchFamily="34" charset="0"/>
              </a:rPr>
              <a:t>UU No 25 </a:t>
            </a:r>
            <a:r>
              <a:rPr lang="en-US" sz="28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2004 &amp; UU No. 32 </a:t>
            </a:r>
            <a:r>
              <a:rPr lang="en-US" sz="28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2004 </a:t>
            </a:r>
            <a:r>
              <a:rPr lang="en-US" sz="2800" dirty="0" err="1">
                <a:latin typeface="+mj-lt"/>
                <a:cs typeface="Arial" pitchFamily="34" charset="0"/>
              </a:rPr>
              <a:t>mengamanatkan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kepala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daerah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untuk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menyusun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b="1" dirty="0">
                <a:latin typeface="+mj-lt"/>
                <a:cs typeface="Arial" pitchFamily="34" charset="0"/>
              </a:rPr>
              <a:t>RPJMD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menjabarkan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visi</a:t>
            </a:r>
            <a:r>
              <a:rPr lang="en-US" sz="2800" dirty="0">
                <a:latin typeface="+mj-lt"/>
                <a:cs typeface="Arial" pitchFamily="34" charset="0"/>
              </a:rPr>
              <a:t> &amp; </a:t>
            </a:r>
            <a:r>
              <a:rPr lang="en-US" sz="2800" dirty="0" err="1">
                <a:latin typeface="+mj-lt"/>
                <a:cs typeface="Arial" pitchFamily="34" charset="0"/>
              </a:rPr>
              <a:t>misi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selama</a:t>
            </a:r>
            <a:r>
              <a:rPr lang="en-US" sz="2800" dirty="0">
                <a:latin typeface="+mj-lt"/>
                <a:cs typeface="Arial" pitchFamily="34" charset="0"/>
              </a:rPr>
              <a:t> 5 </a:t>
            </a:r>
            <a:r>
              <a:rPr lang="en-US" sz="2800" dirty="0" err="1">
                <a:latin typeface="+mj-lt"/>
                <a:cs typeface="Arial" pitchFamily="34" charset="0"/>
              </a:rPr>
              <a:t>thn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masa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pemerintahannya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shingga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arah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pmbangunan</a:t>
            </a:r>
            <a:r>
              <a:rPr lang="en-US" sz="2800" dirty="0">
                <a:latin typeface="+mj-lt"/>
                <a:cs typeface="Arial" pitchFamily="34" charset="0"/>
              </a:rPr>
              <a:t>  </a:t>
            </a:r>
            <a:r>
              <a:rPr lang="en-US" sz="2800" dirty="0" err="1">
                <a:latin typeface="+mj-lt"/>
                <a:cs typeface="Arial" pitchFamily="34" charset="0"/>
              </a:rPr>
              <a:t>sejak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menjabat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hingga</a:t>
            </a:r>
            <a:r>
              <a:rPr lang="en-US" sz="2800" dirty="0">
                <a:latin typeface="+mj-lt"/>
                <a:cs typeface="Arial" pitchFamily="34" charset="0"/>
              </a:rPr>
              <a:t> 5 </a:t>
            </a:r>
            <a:r>
              <a:rPr lang="en-US" sz="2800" dirty="0" err="1">
                <a:latin typeface="+mj-lt"/>
                <a:cs typeface="Arial" pitchFamily="34" charset="0"/>
              </a:rPr>
              <a:t>tahun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depan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sudah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jelas</a:t>
            </a:r>
            <a:r>
              <a:rPr lang="en-US" sz="2800" dirty="0">
                <a:latin typeface="+mj-lt"/>
                <a:cs typeface="Arial" pitchFamily="34" charset="0"/>
              </a:rPr>
              <a:t>. 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800" dirty="0" err="1">
                <a:latin typeface="+mj-lt"/>
                <a:cs typeface="Arial" pitchFamily="34" charset="0"/>
              </a:rPr>
              <a:t>Jangan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sampai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seorang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kepala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daerah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tidak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tahu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harus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berbuat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apa</a:t>
            </a:r>
            <a:r>
              <a:rPr lang="en-US" sz="2800" dirty="0">
                <a:latin typeface="+mj-lt"/>
                <a:cs typeface="Arial" pitchFamily="34" charset="0"/>
              </a:rPr>
              <a:t>. </a:t>
            </a:r>
            <a:r>
              <a:rPr lang="en-US" sz="2800" dirty="0" err="1">
                <a:latin typeface="+mj-lt"/>
                <a:cs typeface="Arial" pitchFamily="34" charset="0"/>
              </a:rPr>
              <a:t>Jika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demikian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pemerintahan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berjalan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tak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tentu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arah</a:t>
            </a:r>
            <a:r>
              <a:rPr lang="en-US" sz="2800" dirty="0">
                <a:latin typeface="+mj-lt"/>
                <a:cs typeface="Arial" pitchFamily="34" charset="0"/>
              </a:rPr>
              <a:t>. </a:t>
            </a:r>
            <a:r>
              <a:rPr lang="en-US" sz="2800" dirty="0" err="1">
                <a:latin typeface="+mj-lt"/>
                <a:cs typeface="Arial" pitchFamily="34" charset="0"/>
              </a:rPr>
              <a:t>Sehingga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pd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akhirnya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rakyatlah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harus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menanggung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akibatnya</a:t>
            </a:r>
            <a:r>
              <a:rPr lang="en-US" sz="2800" dirty="0">
                <a:latin typeface="+mj-lt"/>
                <a:cs typeface="Arial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en-US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477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50292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j-lt"/>
                <a:cs typeface="Arial" pitchFamily="34" charset="0"/>
              </a:rPr>
              <a:t>Indikator </a:t>
            </a:r>
            <a:r>
              <a:rPr lang="en-US" sz="2800" dirty="0" err="1">
                <a:latin typeface="+mj-lt"/>
                <a:cs typeface="Arial" pitchFamily="34" charset="0"/>
              </a:rPr>
              <a:t>keberhasilan</a:t>
            </a:r>
            <a:r>
              <a:rPr lang="en-US" sz="2800" dirty="0">
                <a:latin typeface="+mj-lt"/>
                <a:cs typeface="Arial" pitchFamily="34" charset="0"/>
              </a:rPr>
              <a:t> pembangunan </a:t>
            </a:r>
            <a:r>
              <a:rPr lang="en-US" sz="2800" dirty="0" err="1">
                <a:latin typeface="+mj-lt"/>
                <a:cs typeface="Arial" pitchFamily="34" charset="0"/>
              </a:rPr>
              <a:t>suatu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daerah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jika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dapat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memenuhi</a:t>
            </a:r>
            <a:r>
              <a:rPr lang="en-US" sz="2800" dirty="0">
                <a:latin typeface="+mj-lt"/>
                <a:cs typeface="Arial" pitchFamily="34" charset="0"/>
              </a:rPr>
              <a:t> 5 </a:t>
            </a:r>
            <a:r>
              <a:rPr lang="en-US" sz="2800" dirty="0" err="1">
                <a:latin typeface="+mj-lt"/>
                <a:cs typeface="Arial" pitchFamily="34" charset="0"/>
              </a:rPr>
              <a:t>kebutuhan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dasar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masyarakatnya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yaitu</a:t>
            </a:r>
            <a:r>
              <a:rPr lang="en-US" sz="2800" dirty="0">
                <a:latin typeface="+mj-lt"/>
                <a:cs typeface="Arial" pitchFamily="34" charset="0"/>
              </a:rPr>
              <a:t>: </a:t>
            </a:r>
            <a:r>
              <a:rPr lang="en-US" sz="2800" dirty="0" err="1">
                <a:latin typeface="+mj-lt"/>
                <a:cs typeface="Arial" pitchFamily="34" charset="0"/>
              </a:rPr>
              <a:t>pangan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sandang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perumahan</a:t>
            </a:r>
            <a:r>
              <a:rPr lang="en-US" sz="2800" dirty="0">
                <a:latin typeface="+mj-lt"/>
                <a:cs typeface="Arial" pitchFamily="34" charset="0"/>
              </a:rPr>
              <a:t>, pendidikan,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kesehatan</a:t>
            </a:r>
            <a:r>
              <a:rPr lang="en-US" sz="2800" dirty="0">
                <a:latin typeface="+mj-lt"/>
                <a:cs typeface="Arial" pitchFamily="34" charset="0"/>
              </a:rPr>
              <a:t>. 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r>
              <a:rPr lang="en-US" sz="2800" dirty="0" err="1" smtClean="0">
                <a:latin typeface="+mj-lt"/>
                <a:cs typeface="Arial" pitchFamily="34" charset="0"/>
              </a:rPr>
              <a:t>Selain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itu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kepala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daerah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harus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mampu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melihat</a:t>
            </a:r>
            <a:r>
              <a:rPr lang="en-US" sz="2800" dirty="0">
                <a:latin typeface="+mj-lt"/>
                <a:cs typeface="Arial" pitchFamily="34" charset="0"/>
              </a:rPr>
              <a:t>  </a:t>
            </a:r>
            <a:r>
              <a:rPr lang="en-US" sz="2800" dirty="0" err="1">
                <a:latin typeface="+mj-lt"/>
                <a:cs typeface="Arial" pitchFamily="34" charset="0"/>
              </a:rPr>
              <a:t>permasalahan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komprehensif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integratif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jangan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sampai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terjebak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hanya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melihat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secara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sektoral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parsial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ataupun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keuntungan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jangka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pendek</a:t>
            </a:r>
            <a:r>
              <a:rPr lang="en-US" sz="2800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001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/>
          </a:bodyPr>
          <a:lstStyle/>
          <a:p>
            <a:r>
              <a:rPr lang="en-US" sz="3200" b="1" dirty="0"/>
              <a:t>Proses </a:t>
            </a:r>
            <a:r>
              <a:rPr lang="en-US" sz="3200" b="1" dirty="0" err="1"/>
              <a:t>kebijakan</a:t>
            </a:r>
            <a:r>
              <a:rPr lang="en-US" sz="3200" b="1" dirty="0"/>
              <a:t> yang </a:t>
            </a:r>
            <a:r>
              <a:rPr lang="en-US" sz="3200" b="1" dirty="0" err="1" smtClean="0"/>
              <a:t>berpihak</a:t>
            </a:r>
            <a:r>
              <a:rPr lang="en-US" sz="3200" b="1" dirty="0" smtClean="0"/>
              <a:t> </a:t>
            </a:r>
            <a:r>
              <a:rPr lang="en-US" sz="3200" b="1" dirty="0" err="1"/>
              <a:t>masyarakat</a:t>
            </a:r>
            <a:r>
              <a:rPr lang="en-US" sz="3200" b="1" dirty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 err="1">
                <a:latin typeface="+mj-lt"/>
              </a:rPr>
              <a:t>Dimulai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dari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artikulasi</a:t>
            </a:r>
            <a:r>
              <a:rPr lang="en-US" sz="2800" dirty="0">
                <a:latin typeface="+mj-lt"/>
              </a:rPr>
              <a:t> kepentingan, </a:t>
            </a:r>
            <a:r>
              <a:rPr lang="en-US" sz="2800" dirty="0" err="1">
                <a:latin typeface="+mj-lt"/>
              </a:rPr>
              <a:t>aggregasi</a:t>
            </a:r>
            <a:r>
              <a:rPr lang="en-US" sz="2800" dirty="0">
                <a:latin typeface="+mj-lt"/>
              </a:rPr>
              <a:t> kepentingan, </a:t>
            </a:r>
            <a:r>
              <a:rPr lang="en-US" sz="2800" dirty="0" err="1">
                <a:latin typeface="+mj-lt"/>
              </a:rPr>
              <a:t>formulasi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kebijakan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konsultasi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publik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penetapan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pelaksanaan, </a:t>
            </a:r>
            <a:r>
              <a:rPr lang="en-US" sz="2800" dirty="0" err="1">
                <a:latin typeface="+mj-lt"/>
              </a:rPr>
              <a:t>serta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evaluasi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kebijakan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publik</a:t>
            </a:r>
            <a:r>
              <a:rPr lang="en-US" sz="2800" dirty="0">
                <a:latin typeface="+mj-lt"/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latin typeface="+mj-lt"/>
              </a:rPr>
              <a:t>Dalam </a:t>
            </a:r>
            <a:r>
              <a:rPr lang="en-US" sz="2800" dirty="0" err="1">
                <a:latin typeface="+mj-lt"/>
              </a:rPr>
              <a:t>setiap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tahapan</a:t>
            </a:r>
            <a:r>
              <a:rPr lang="en-US" sz="2800" dirty="0">
                <a:latin typeface="+mj-lt"/>
              </a:rPr>
              <a:t> yang paling </a:t>
            </a:r>
            <a:r>
              <a:rPr lang="en-US" sz="2800" dirty="0" err="1">
                <a:latin typeface="+mj-lt"/>
              </a:rPr>
              <a:t>penting</a:t>
            </a:r>
            <a:r>
              <a:rPr lang="en-US" sz="2800" dirty="0">
                <a:latin typeface="+mj-lt"/>
              </a:rPr>
              <a:t> adalah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mempunyai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ruang</a:t>
            </a:r>
            <a:r>
              <a:rPr lang="en-US" sz="2800" dirty="0">
                <a:latin typeface="+mj-lt"/>
              </a:rPr>
              <a:t> (</a:t>
            </a:r>
            <a:r>
              <a:rPr lang="en-US" sz="2800" b="1" dirty="0" err="1">
                <a:latin typeface="+mj-lt"/>
              </a:rPr>
              <a:t>akses</a:t>
            </a:r>
            <a:r>
              <a:rPr lang="en-US" sz="2800" dirty="0">
                <a:latin typeface="+mj-lt"/>
              </a:rPr>
              <a:t>)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terlibat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aktif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menyampaikan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aspirasinya</a:t>
            </a:r>
            <a:r>
              <a:rPr lang="en-US" sz="2800" dirty="0">
                <a:latin typeface="+mj-lt"/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latin typeface="+mj-lt"/>
              </a:rPr>
              <a:t>Kebijakan </a:t>
            </a:r>
            <a:r>
              <a:rPr lang="en-US" sz="2800" dirty="0" err="1">
                <a:latin typeface="+mj-lt"/>
              </a:rPr>
              <a:t>sesuai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kebutuhan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kepentingan 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.  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14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1054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dirty="0" err="1" smtClean="0">
                <a:latin typeface="+mj-lt"/>
                <a:cs typeface="Arial" pitchFamily="34" charset="0"/>
              </a:rPr>
              <a:t>Pilar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Ketiga</a:t>
            </a:r>
            <a:r>
              <a:rPr lang="en-US" b="1" dirty="0" smtClean="0">
                <a:latin typeface="+mj-lt"/>
                <a:cs typeface="Arial" pitchFamily="34" charset="0"/>
              </a:rPr>
              <a:t>: </a:t>
            </a:r>
            <a:r>
              <a:rPr lang="en-US" b="1" dirty="0" err="1" smtClean="0">
                <a:latin typeface="+mj-lt"/>
                <a:cs typeface="Arial" pitchFamily="34" charset="0"/>
              </a:rPr>
              <a:t>Sistem</a:t>
            </a:r>
            <a:endParaRPr lang="en-US" dirty="0" smtClean="0">
              <a:latin typeface="+mj-lt"/>
              <a:cs typeface="Arial" pitchFamily="34" charset="0"/>
            </a:endParaRPr>
          </a:p>
          <a:p>
            <a:r>
              <a:rPr lang="en-US" sz="3000" dirty="0" smtClean="0">
                <a:latin typeface="+mj-lt"/>
                <a:cs typeface="Arial" pitchFamily="34" charset="0"/>
              </a:rPr>
              <a:t>Artinya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berjalan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berdasarkan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bukan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tergantung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pada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figur</a:t>
            </a:r>
            <a:r>
              <a:rPr lang="en-US" sz="3000" dirty="0" smtClean="0">
                <a:latin typeface="+mj-lt"/>
                <a:cs typeface="Arial" pitchFamily="34" charset="0"/>
              </a:rPr>
              <a:t>. Sangat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penting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bagi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kepala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membangun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3000" dirty="0" smtClean="0">
                <a:latin typeface="+mj-lt"/>
                <a:cs typeface="Arial" pitchFamily="34" charset="0"/>
              </a:rPr>
              <a:t> 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kuat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latin typeface="+mj-lt"/>
                <a:cs typeface="Arial" pitchFamily="34" charset="0"/>
              </a:rPr>
              <a:t>Beberapa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dibangun</a:t>
            </a:r>
            <a:r>
              <a:rPr lang="en-US" sz="3000" dirty="0" smtClean="0">
                <a:latin typeface="+mj-lt"/>
                <a:cs typeface="Arial" pitchFamily="34" charset="0"/>
              </a:rPr>
              <a:t> agar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berjalan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baik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antara</a:t>
            </a:r>
            <a:r>
              <a:rPr lang="en-US" sz="3000" dirty="0" smtClean="0">
                <a:latin typeface="+mj-lt"/>
                <a:cs typeface="Arial" pitchFamily="34" charset="0"/>
              </a:rPr>
              <a:t> lain: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perencanaan pembangunan,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pengelolaan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keuangan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kepegawaian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pengelolaan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aset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pengambilan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penyeleksian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pemilihan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rekanan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standar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pengawasan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6036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dimaksud</a:t>
            </a:r>
            <a:r>
              <a:rPr lang="en-US" sz="2800" dirty="0" smtClean="0">
                <a:latin typeface="+mj-lt"/>
                <a:cs typeface="Arial" pitchFamily="34" charset="0"/>
              </a:rPr>
              <a:t> di </a:t>
            </a:r>
            <a:r>
              <a:rPr lang="en-US" sz="2800" dirty="0" err="1" smtClean="0">
                <a:latin typeface="+mj-lt"/>
                <a:cs typeface="Arial" pitchFamily="34" charset="0"/>
              </a:rPr>
              <a:t>sini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bersifat</a:t>
            </a:r>
            <a:r>
              <a:rPr lang="en-US" sz="2800" dirty="0" smtClean="0">
                <a:latin typeface="+mj-lt"/>
                <a:cs typeface="Arial" pitchFamily="34" charset="0"/>
              </a:rPr>
              <a:t> manual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maupun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berbasis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teknologi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informasi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  <a:r>
              <a:rPr lang="en-US" sz="2800" dirty="0" err="1" smtClean="0">
                <a:latin typeface="+mj-lt"/>
                <a:cs typeface="Arial" pitchFamily="34" charset="0"/>
              </a:rPr>
              <a:t>Dukungan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teknologi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informasi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sesuatu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dielakkan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jika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ingin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berjalan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efisien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efektif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smtClean="0">
                <a:latin typeface="+mj-lt"/>
                <a:cs typeface="Arial" pitchFamily="34" charset="0"/>
              </a:rPr>
              <a:t>E Government &amp; E Budgeting</a:t>
            </a:r>
          </a:p>
          <a:p>
            <a:r>
              <a:rPr lang="en-US" sz="2800" dirty="0" err="1" smtClean="0">
                <a:latin typeface="+mj-lt"/>
                <a:cs typeface="Arial" pitchFamily="34" charset="0"/>
              </a:rPr>
              <a:t>Penerapan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sistem-sistem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mendorong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terjadinya</a:t>
            </a:r>
            <a:r>
              <a:rPr lang="en-US" sz="2800" dirty="0" smtClean="0">
                <a:latin typeface="+mj-lt"/>
                <a:cs typeface="Arial" pitchFamily="34" charset="0"/>
              </a:rPr>
              <a:t> 3G (Good Government Governance),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pada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akhirnya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menghasilkan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transparan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akuntabel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0808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 smtClean="0">
                <a:latin typeface="+mj-lt"/>
                <a:cs typeface="Arial" pitchFamily="34" charset="0"/>
              </a:rPr>
              <a:t>Pilar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Keempat</a:t>
            </a:r>
            <a:r>
              <a:rPr lang="en-US" sz="2800" b="1" dirty="0" smtClean="0">
                <a:latin typeface="+mj-lt"/>
                <a:cs typeface="Arial" pitchFamily="34" charset="0"/>
              </a:rPr>
              <a:t>: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Investasi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r>
              <a:rPr lang="en-US" sz="2800" dirty="0" smtClean="0">
                <a:latin typeface="+mj-lt"/>
                <a:cs typeface="Arial" pitchFamily="34" charset="0"/>
              </a:rPr>
              <a:t>Setidaknya </a:t>
            </a:r>
            <a:r>
              <a:rPr lang="en-US" sz="2800" dirty="0" err="1" smtClean="0">
                <a:latin typeface="+mj-lt"/>
                <a:cs typeface="Arial" pitchFamily="34" charset="0"/>
              </a:rPr>
              <a:t>ada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empat</a:t>
            </a:r>
            <a:r>
              <a:rPr lang="en-US" sz="2800" dirty="0" smtClean="0">
                <a:latin typeface="+mj-lt"/>
                <a:cs typeface="Arial" pitchFamily="34" charset="0"/>
              </a:rPr>
              <a:t> stakeholder </a:t>
            </a:r>
            <a:r>
              <a:rPr lang="en-US" sz="2800" dirty="0" err="1" smtClean="0">
                <a:latin typeface="+mj-lt"/>
                <a:cs typeface="Arial" pitchFamily="34" charset="0"/>
              </a:rPr>
              <a:t>yg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diperhatikan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kepentingannya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saat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kita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bicara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investasi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pihak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investor,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lingkungan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+mj-lt"/>
                <a:cs typeface="Arial" pitchFamily="34" charset="0"/>
              </a:rPr>
              <a:t>Investor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tentunya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berkepentingan</a:t>
            </a:r>
            <a:r>
              <a:rPr lang="en-US" sz="2800" dirty="0" smtClean="0">
                <a:latin typeface="+mj-lt"/>
                <a:cs typeface="Arial" pitchFamily="34" charset="0"/>
              </a:rPr>
              <a:t> agar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dana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dinvestasikannya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menghasilkan</a:t>
            </a:r>
            <a:r>
              <a:rPr lang="en-US" sz="2800" dirty="0" smtClean="0">
                <a:latin typeface="+mj-lt"/>
                <a:cs typeface="Arial" pitchFamily="34" charset="0"/>
              </a:rPr>
              <a:t> profit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memadai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ingin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mendapatkan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berbagai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kemudahan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adanya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jaminan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keamanan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berinvestasi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Pihak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smtClean="0">
                <a:latin typeface="+mj-lt"/>
                <a:cs typeface="Arial" pitchFamily="34" charset="0"/>
              </a:rPr>
              <a:t>Pemerintah Daerah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ingin</a:t>
            </a:r>
            <a:r>
              <a:rPr lang="en-US" sz="2800" dirty="0" smtClean="0">
                <a:latin typeface="+mj-lt"/>
                <a:cs typeface="Arial" pitchFamily="34" charset="0"/>
              </a:rPr>
              <a:t> agar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pendapatan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asli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daerahnya</a:t>
            </a:r>
            <a:r>
              <a:rPr lang="en-US" sz="2800" dirty="0" smtClean="0">
                <a:latin typeface="+mj-lt"/>
                <a:cs typeface="Arial" pitchFamily="34" charset="0"/>
              </a:rPr>
              <a:t> (PAD)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meningkat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8682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248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800" b="1" dirty="0" smtClean="0">
                <a:latin typeface="+mj-lt"/>
                <a:cs typeface="Arial" pitchFamily="34" charset="0"/>
              </a:rPr>
              <a:t>Masyarakat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berharap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kesejahteraannya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makin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meningkat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lapangan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makin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terbuka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sz="2800" b="1" dirty="0" err="1" smtClean="0">
                <a:latin typeface="+mj-lt"/>
                <a:cs typeface="Arial" pitchFamily="34" charset="0"/>
              </a:rPr>
              <a:t>Lingkungan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diperhatikan</a:t>
            </a:r>
            <a:r>
              <a:rPr lang="en-US" sz="2800" dirty="0" smtClean="0">
                <a:latin typeface="+mj-lt"/>
                <a:cs typeface="Arial" pitchFamily="34" charset="0"/>
              </a:rPr>
              <a:t> agar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tetap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terjaga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kelestariannya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  <a:r>
              <a:rPr lang="en-US" sz="2800" dirty="0" err="1" smtClean="0">
                <a:latin typeface="+mj-lt"/>
                <a:cs typeface="Arial" pitchFamily="34" charset="0"/>
              </a:rPr>
              <a:t>Jangan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sampai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karena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terlalu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bersemangat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akhirnya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scr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jangka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panjang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terjadi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pengrusakan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lingkungan</a:t>
            </a:r>
            <a:r>
              <a:rPr lang="en-US" sz="2800" dirty="0" smtClean="0">
                <a:latin typeface="+mj-lt"/>
                <a:cs typeface="Arial" pitchFamily="34" charset="0"/>
              </a:rPr>
              <a:t>. Oleh </a:t>
            </a:r>
            <a:r>
              <a:rPr lang="en-US" sz="2800" dirty="0" err="1" smtClean="0">
                <a:latin typeface="+mj-lt"/>
                <a:cs typeface="Arial" pitchFamily="34" charset="0"/>
              </a:rPr>
              <a:t>karena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itu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dibutuhkan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model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investasi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menyeimbangkan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berbagai</a:t>
            </a:r>
            <a:r>
              <a:rPr lang="en-US" sz="2800" dirty="0" smtClean="0">
                <a:latin typeface="+mj-lt"/>
                <a:cs typeface="Arial" pitchFamily="34" charset="0"/>
              </a:rPr>
              <a:t> kepentingan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tsb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</a:p>
          <a:p>
            <a:r>
              <a:rPr lang="en-US" sz="2800" dirty="0" smtClean="0">
                <a:latin typeface="+mj-lt"/>
                <a:cs typeface="Arial" pitchFamily="34" charset="0"/>
              </a:rPr>
              <a:t>Dengan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keterbatasan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dana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dimiliki</a:t>
            </a:r>
            <a:r>
              <a:rPr lang="en-US" sz="2800" dirty="0" smtClean="0">
                <a:latin typeface="+mj-lt"/>
                <a:cs typeface="Arial" pitchFamily="34" charset="0"/>
              </a:rPr>
              <a:t> ,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melibatkan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pihak</a:t>
            </a:r>
            <a:r>
              <a:rPr lang="en-US" sz="2800" dirty="0" smtClean="0">
                <a:latin typeface="+mj-lt"/>
                <a:cs typeface="Arial" pitchFamily="34" charset="0"/>
              </a:rPr>
              <a:t> investor (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/ </a:t>
            </a:r>
            <a:r>
              <a:rPr lang="en-US" sz="2800" dirty="0" err="1" smtClean="0">
                <a:latin typeface="+mj-lt"/>
                <a:cs typeface="Arial" pitchFamily="34" charset="0"/>
              </a:rPr>
              <a:t>luar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negeri</a:t>
            </a:r>
            <a:r>
              <a:rPr lang="en-US" sz="2800" dirty="0" smtClean="0">
                <a:latin typeface="+mj-lt"/>
                <a:cs typeface="Arial" pitchFamily="34" charset="0"/>
              </a:rPr>
              <a:t>)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membangun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daerahnya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+mj-lt"/>
                <a:cs typeface="Arial" pitchFamily="34" charset="0"/>
              </a:rPr>
              <a:t> Kepala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menciptakan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iklim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kondusif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sehingga</a:t>
            </a:r>
            <a:r>
              <a:rPr lang="en-US" sz="2800" dirty="0" smtClean="0">
                <a:latin typeface="+mj-lt"/>
                <a:cs typeface="Arial" pitchFamily="34" charset="0"/>
              </a:rPr>
              <a:t> investor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tertarik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utk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menanamkan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investasi</a:t>
            </a:r>
            <a:r>
              <a:rPr lang="en-US" sz="2800" dirty="0" smtClean="0">
                <a:latin typeface="+mj-lt"/>
                <a:cs typeface="Arial" pitchFamily="34" charset="0"/>
              </a:rPr>
              <a:t> di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daerahnya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800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66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741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Pilar-pilar  Pembangunan Daerah </vt:lpstr>
      <vt:lpstr>PowerPoint Presentation</vt:lpstr>
      <vt:lpstr>PowerPoint Presentation</vt:lpstr>
      <vt:lpstr>PowerPoint Presentation</vt:lpstr>
      <vt:lpstr>Proses kebijakan yang berpihak masyarakat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Pilar-pilar  Pembangunan Daerah</dc:title>
  <dc:creator>asus</dc:creator>
  <cp:lastModifiedBy>asus</cp:lastModifiedBy>
  <cp:revision>11</cp:revision>
  <dcterms:created xsi:type="dcterms:W3CDTF">2021-03-22T14:30:22Z</dcterms:created>
  <dcterms:modified xsi:type="dcterms:W3CDTF">2021-04-05T05:28:55Z</dcterms:modified>
</cp:coreProperties>
</file>