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5" r:id="rId19"/>
    <p:sldId id="274" r:id="rId2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9FF4268-3C5A-4EF1-8DAB-311E44C15D6A}" type="datetimeFigureOut">
              <a:rPr lang="id-ID" smtClean="0"/>
              <a:pPr/>
              <a:t>24/10/2012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ED13392-1C81-45F2-9062-23C0870AE9B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sz="6600" dirty="0" smtClean="0"/>
              <a:t>Poligami</a:t>
            </a:r>
            <a:endParaRPr lang="id-ID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id-ID" sz="1600" b="1" dirty="0" smtClean="0">
                <a:latin typeface="Candara" pitchFamily="34" charset="0"/>
              </a:rPr>
              <a:t>Oleh:</a:t>
            </a:r>
          </a:p>
          <a:p>
            <a:r>
              <a:rPr lang="id-ID" sz="1600" b="1" dirty="0" smtClean="0">
                <a:latin typeface="Candara" pitchFamily="34" charset="0"/>
              </a:rPr>
              <a:t>Dra.  Oktarina Albizzia, M.Si</a:t>
            </a:r>
            <a:endParaRPr lang="id-ID" sz="1600" b="1" dirty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Perkawinan =</a:t>
            </a:r>
            <a:b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</a:br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Panggilan dan Persekutuan</a:t>
            </a:r>
            <a:endParaRPr lang="id-ID" sz="36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4910158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lnSpc>
                <a:spcPct val="120000"/>
              </a:lnSpc>
            </a:pPr>
            <a:r>
              <a:rPr lang="id-ID" sz="2900" dirty="0" smtClean="0">
                <a:latin typeface="Candara" pitchFamily="34" charset="0"/>
              </a:rPr>
              <a:t>Panggilan Hidup</a:t>
            </a:r>
          </a:p>
          <a:p>
            <a:pPr marL="880110" lvl="1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700" dirty="0" smtClean="0">
                <a:latin typeface="Candara" pitchFamily="34" charset="0"/>
              </a:rPr>
              <a:t>Kemampuan untuk berhubungan seksual</a:t>
            </a:r>
          </a:p>
          <a:p>
            <a:pPr marL="880110" lvl="1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700" dirty="0" smtClean="0">
                <a:latin typeface="Candara" pitchFamily="34" charset="0"/>
              </a:rPr>
              <a:t>Mampu untuk sedia</a:t>
            </a:r>
          </a:p>
          <a:p>
            <a:pPr marL="880110" lvl="1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700" dirty="0" smtClean="0">
                <a:latin typeface="Candara" pitchFamily="34" charset="0"/>
              </a:rPr>
              <a:t>Mau menurunkan anak-anak dan mendidik mereka</a:t>
            </a:r>
          </a:p>
          <a:p>
            <a:pPr marL="880110" lvl="1" indent="-514350" algn="just">
              <a:lnSpc>
                <a:spcPct val="120000"/>
              </a:lnSpc>
              <a:buNone/>
            </a:pPr>
            <a:endParaRPr lang="id-ID" sz="2700" dirty="0" smtClean="0">
              <a:latin typeface="Candara" pitchFamily="34" charset="0"/>
            </a:endParaRPr>
          </a:p>
          <a:p>
            <a:pPr marL="514350" indent="-514350" algn="just">
              <a:lnSpc>
                <a:spcPct val="120000"/>
              </a:lnSpc>
            </a:pPr>
            <a:r>
              <a:rPr lang="id-ID" sz="2900" dirty="0" smtClean="0">
                <a:latin typeface="Candara" pitchFamily="34" charset="0"/>
              </a:rPr>
              <a:t>Persekutuan Hidup</a:t>
            </a:r>
          </a:p>
          <a:p>
            <a:pPr marL="880110" lvl="1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700" dirty="0" smtClean="0">
                <a:latin typeface="Candara" pitchFamily="34" charset="0"/>
              </a:rPr>
              <a:t>Pribadi, jiwa, dan raga</a:t>
            </a:r>
          </a:p>
          <a:p>
            <a:pPr marL="880110" lvl="1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700" dirty="0" smtClean="0">
                <a:latin typeface="Candara" pitchFamily="34" charset="0"/>
              </a:rPr>
              <a:t>Tubuh</a:t>
            </a:r>
          </a:p>
          <a:p>
            <a:pPr marL="880110" lvl="1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700" dirty="0" smtClean="0">
                <a:latin typeface="Candara" pitchFamily="34" charset="0"/>
              </a:rPr>
              <a:t>Hidup di satu rumah</a:t>
            </a:r>
          </a:p>
          <a:p>
            <a:pPr marL="880110" lvl="1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700" dirty="0" smtClean="0">
                <a:latin typeface="Candara" pitchFamily="34" charset="0"/>
              </a:rPr>
              <a:t>Pengadaan dan pengolahan harta milik</a:t>
            </a:r>
          </a:p>
          <a:p>
            <a:pPr marL="880110" lvl="1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700" dirty="0" smtClean="0">
                <a:latin typeface="Candara" pitchFamily="34" charset="0"/>
              </a:rPr>
              <a:t>Mental dan spiritual</a:t>
            </a:r>
          </a:p>
          <a:p>
            <a:pPr marL="880110" lvl="1" indent="-514350" algn="just">
              <a:lnSpc>
                <a:spcPct val="120000"/>
              </a:lnSpc>
              <a:buNone/>
            </a:pPr>
            <a:endParaRPr lang="id-ID" sz="2700" dirty="0" smtClean="0">
              <a:latin typeface="Candara" pitchFamily="34" charset="0"/>
            </a:endParaRPr>
          </a:p>
          <a:p>
            <a:pPr marL="880110" lvl="1" indent="-514350" algn="just">
              <a:lnSpc>
                <a:spcPct val="120000"/>
              </a:lnSpc>
            </a:pPr>
            <a:endParaRPr lang="id-ID" sz="2700" dirty="0" smtClean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Nilai Pancasila</a:t>
            </a:r>
            <a:endParaRPr lang="id-ID" sz="36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4910158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Ketuhanan Yang Maha Esa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Kemanusiaan yang adil dan beradab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Persatuan Indonesia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Kerakyatan yang dipimpin oleh hikmat kebijaksanaan dalam permusyawaratan/ perwakilan.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Keadilan sosial bagi seluruh rakyat Indonesia.</a:t>
            </a:r>
            <a:endParaRPr lang="id-ID" sz="2700" dirty="0" smtClean="0">
              <a:latin typeface="Candara" pitchFamily="34" charset="0"/>
            </a:endParaRPr>
          </a:p>
          <a:p>
            <a:pPr marL="880110" lvl="1" indent="-514350" algn="just">
              <a:lnSpc>
                <a:spcPct val="120000"/>
              </a:lnSpc>
            </a:pPr>
            <a:endParaRPr lang="id-ID" sz="2700" dirty="0" smtClean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Undang-undang Republik Indonesia Nomor 1 Tahun 1974</a:t>
            </a:r>
            <a:endParaRPr lang="id-ID" sz="36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4910158"/>
          </a:xfrm>
        </p:spPr>
        <p:txBody>
          <a:bodyPr>
            <a:normAutofit/>
          </a:bodyPr>
          <a:lstStyle/>
          <a:p>
            <a:pPr marL="514350" indent="-514350" algn="ctr">
              <a:lnSpc>
                <a:spcPct val="120000"/>
              </a:lnSpc>
              <a:buNone/>
            </a:pPr>
            <a:r>
              <a:rPr lang="id-ID" sz="2900" dirty="0" smtClean="0">
                <a:latin typeface="Candara" pitchFamily="34" charset="0"/>
              </a:rPr>
              <a:t>Pasal 3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Pada asasnya dalam suatu perkawinan, seorang pria, hanya boleh mempunyai seorang putri. Seorang wanita hanya boleh mempunyai seorang suami.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700" dirty="0" smtClean="0">
                <a:latin typeface="Candara" pitchFamily="34" charset="0"/>
              </a:rPr>
              <a:t>Pengadilan dapat memberi izin kepada seorang suami untuk beristri lebih dari seorang apabila dikehendaki oleh pihak-pihak yang bersangkutan.</a:t>
            </a:r>
            <a:endParaRPr lang="id-ID" sz="2900" dirty="0" smtClean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Undang-undang Republik Indonesia Nomor 1 Tahun 1974</a:t>
            </a:r>
            <a:endParaRPr lang="id-ID" sz="36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14422"/>
            <a:ext cx="9144000" cy="5357850"/>
          </a:xfrm>
        </p:spPr>
        <p:txBody>
          <a:bodyPr>
            <a:normAutofit fontScale="92500" lnSpcReduction="10000"/>
          </a:bodyPr>
          <a:lstStyle/>
          <a:p>
            <a:pPr marL="514350" indent="-514350" algn="ctr">
              <a:lnSpc>
                <a:spcPct val="120000"/>
              </a:lnSpc>
              <a:buNone/>
            </a:pPr>
            <a:r>
              <a:rPr lang="id-ID" sz="2900" dirty="0" smtClean="0">
                <a:latin typeface="Candara" pitchFamily="34" charset="0"/>
              </a:rPr>
              <a:t>Pasal 4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Dalam hal seorang suami akan beristri lebih dari seorang, sebagaimana tersebut dalam pasal 3 ayat (2) Undang-undang ini, maka ia wajib mengajukan permohonan kepada pengadilan di daerah tempat tinggalnya.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Pengadilan dimaksud dalam ayat (1) pasal ini hanya memberikan izin kepada seorang suami yang akan beristri lebih dari seorang apabila:</a:t>
            </a:r>
          </a:p>
          <a:p>
            <a:pPr marL="1062990" lvl="2" indent="-514350" algn="just">
              <a:lnSpc>
                <a:spcPct val="120000"/>
              </a:lnSpc>
              <a:buFont typeface="+mj-lt"/>
              <a:buAutoNum type="alphaLcPeriod"/>
            </a:pPr>
            <a:r>
              <a:rPr lang="id-ID" dirty="0" smtClean="0">
                <a:latin typeface="Candara" pitchFamily="34" charset="0"/>
              </a:rPr>
              <a:t>Istri tidak dapat menjalankan kewajibannya sebagai istri;</a:t>
            </a:r>
          </a:p>
          <a:p>
            <a:pPr marL="1062990" lvl="2" indent="-514350" algn="just">
              <a:lnSpc>
                <a:spcPct val="120000"/>
              </a:lnSpc>
              <a:buFont typeface="+mj-lt"/>
              <a:buAutoNum type="alphaLcPeriod"/>
            </a:pPr>
            <a:r>
              <a:rPr lang="id-ID" dirty="0" smtClean="0">
                <a:latin typeface="Candara" pitchFamily="34" charset="0"/>
              </a:rPr>
              <a:t>Istri mendapat cacat badan atau penyakit yang tidak dapat disembuhkan;</a:t>
            </a:r>
          </a:p>
          <a:p>
            <a:pPr marL="1062990" lvl="2" indent="-514350" algn="just">
              <a:lnSpc>
                <a:spcPct val="120000"/>
              </a:lnSpc>
              <a:buFont typeface="+mj-lt"/>
              <a:buAutoNum type="alphaLcPeriod"/>
            </a:pPr>
            <a:r>
              <a:rPr lang="id-ID" dirty="0" smtClean="0">
                <a:latin typeface="Candara" pitchFamily="34" charset="0"/>
              </a:rPr>
              <a:t>Istri tidak dapat mekahirkan keturunan.</a:t>
            </a:r>
          </a:p>
          <a:p>
            <a:pPr marL="788670" lvl="1" indent="-514350" algn="just">
              <a:lnSpc>
                <a:spcPct val="120000"/>
              </a:lnSpc>
              <a:buNone/>
            </a:pPr>
            <a:endParaRPr lang="id-ID" dirty="0" smtClean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Al-Qur’an Surat An-Nisa (4): 3</a:t>
            </a:r>
            <a:endParaRPr lang="id-ID" sz="36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14422"/>
            <a:ext cx="9144000" cy="535785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sz="2900" dirty="0" smtClean="0">
                <a:latin typeface="Candara" pitchFamily="34" charset="0"/>
              </a:rPr>
              <a:t>Jika kamu takut tidak akan dapat berlaku adil terhadap perempuan-perempuan yatim (bilamana kamu mengawininya), maka kawinilah wanita-wanita (lain) yang kamu senangi: dua, tiga, atau empat. Kemudian jika kamu khawatir tidak dapat berlaku adil (dalam hal-hal yang bersifat lahiriah jika mengawini lebh dari satu), maka kawinilah seorang saja atau budak-budak yang kamu miliki. Ayng dmeikian itu lebih dekat kepada tidak berbuat aniaya.</a:t>
            </a:r>
            <a:endParaRPr lang="id-ID" dirty="0" smtClean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Al-Qur’an Surat An-Nisa (4): 129</a:t>
            </a:r>
            <a:endParaRPr lang="id-ID" sz="36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14422"/>
            <a:ext cx="9144000" cy="535785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sz="2900" dirty="0" smtClean="0">
                <a:latin typeface="Candara" pitchFamily="34" charset="0"/>
              </a:rPr>
              <a:t>Kamu sekali-kali tidak akan dapat berlaku adil di antara istri-istrimu, walaupun kamu sangat ingin berbuat demikian, karena itu janganlah kamu terlalu cenderung (kepada yang kamu cintai), sehingga kamu biarkan yang lain terkatung-katung. Dan jika kamu mengadakan perbaikan dan emmelihara diri (dari kecurangan), maka sesungguhnya Allah Maha Pengampun lagi Maha Penyayang.</a:t>
            </a:r>
            <a:endParaRPr lang="id-ID" dirty="0" smtClean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Kesimpulan</a:t>
            </a:r>
            <a:endParaRPr lang="id-ID" sz="36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14422"/>
            <a:ext cx="9144000" cy="535785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sz="2900" dirty="0" smtClean="0">
                <a:latin typeface="Candara" pitchFamily="34" charset="0"/>
              </a:rPr>
              <a:t>Poligami bukan masalah AGAMA melainkan BUDAYA manusia suatu bangsa.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sz="2900" dirty="0" smtClean="0">
                <a:latin typeface="Candara" pitchFamily="34" charset="0"/>
              </a:rPr>
              <a:t>Poligami tidak menunjukkan prinsip martabat.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sz="2900" dirty="0" smtClean="0">
                <a:latin typeface="Candara" pitchFamily="34" charset="0"/>
              </a:rPr>
              <a:t>Poligami menunjukkan keserakahan/pengunggulan laki-laki terhadap perempuan.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sz="2900" dirty="0" smtClean="0">
                <a:latin typeface="Candara" pitchFamily="34" charset="0"/>
              </a:rPr>
              <a:t>Lebih mengidentikkan istri=reproduksi.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sz="2900" dirty="0" smtClean="0">
                <a:latin typeface="Candara" pitchFamily="34" charset="0"/>
              </a:rPr>
              <a:t>Poligami melanggar dan menghancurkan martabat manusia.</a:t>
            </a:r>
            <a:endParaRPr lang="id-ID" dirty="0" smtClean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Kesimpulan</a:t>
            </a:r>
            <a:endParaRPr lang="id-ID" sz="36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14422"/>
            <a:ext cx="9144000" cy="535785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20000"/>
              </a:lnSpc>
              <a:buNone/>
            </a:pPr>
            <a:r>
              <a:rPr lang="id-ID" dirty="0" smtClean="0">
                <a:latin typeface="Candara" pitchFamily="34" charset="0"/>
              </a:rPr>
              <a:t>					Prinsip untung rugi</a:t>
            </a:r>
          </a:p>
          <a:p>
            <a:pPr marL="514350" indent="-514350" algn="just">
              <a:lnSpc>
                <a:spcPct val="120000"/>
              </a:lnSpc>
              <a:buNone/>
            </a:pPr>
            <a:r>
              <a:rPr lang="id-ID" dirty="0" smtClean="0">
                <a:latin typeface="Candara" pitchFamily="34" charset="0"/>
              </a:rPr>
              <a:t>					</a:t>
            </a:r>
          </a:p>
          <a:p>
            <a:pPr marL="514350" indent="-514350" algn="just">
              <a:lnSpc>
                <a:spcPct val="120000"/>
              </a:lnSpc>
              <a:buNone/>
            </a:pPr>
            <a:r>
              <a:rPr lang="id-ID" dirty="0" smtClean="0">
                <a:latin typeface="Candara" pitchFamily="34" charset="0"/>
              </a:rPr>
              <a:t>					Istri sebagai obyek</a:t>
            </a:r>
          </a:p>
          <a:p>
            <a:pPr marL="514350" indent="-514350" algn="just">
              <a:lnSpc>
                <a:spcPct val="120000"/>
              </a:lnSpc>
              <a:buNone/>
            </a:pPr>
            <a:r>
              <a:rPr lang="id-ID" dirty="0" smtClean="0">
                <a:latin typeface="Candara" pitchFamily="34" charset="0"/>
              </a:rPr>
              <a:t>Cinta Kasih			</a:t>
            </a:r>
          </a:p>
          <a:p>
            <a:pPr marL="514350" indent="-514350" algn="just">
              <a:lnSpc>
                <a:spcPct val="120000"/>
              </a:lnSpc>
              <a:buNone/>
            </a:pPr>
            <a:r>
              <a:rPr lang="id-ID" dirty="0" smtClean="0">
                <a:latin typeface="Candara" pitchFamily="34" charset="0"/>
              </a:rPr>
              <a:t>Pelaku Poligami		Pamrih</a:t>
            </a:r>
          </a:p>
          <a:p>
            <a:pPr marL="514350" indent="-514350" algn="just">
              <a:lnSpc>
                <a:spcPct val="120000"/>
              </a:lnSpc>
              <a:buNone/>
            </a:pPr>
            <a:endParaRPr lang="id-ID" dirty="0" smtClean="0">
              <a:latin typeface="Candara" pitchFamily="34" charset="0"/>
            </a:endParaRPr>
          </a:p>
          <a:p>
            <a:pPr marL="514350" indent="-514350" algn="just">
              <a:lnSpc>
                <a:spcPct val="120000"/>
              </a:lnSpc>
              <a:buNone/>
            </a:pPr>
            <a:r>
              <a:rPr lang="id-ID" dirty="0" smtClean="0">
                <a:latin typeface="Candara" pitchFamily="34" charset="0"/>
              </a:rPr>
              <a:t>					Istri dinilai menurut kegunaannya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 flipH="1" flipV="1">
            <a:off x="2178827" y="1893083"/>
            <a:ext cx="1785950" cy="1143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500298" y="2714620"/>
            <a:ext cx="1143008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500298" y="3357562"/>
            <a:ext cx="114300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2393141" y="3464719"/>
            <a:ext cx="1357322" cy="1143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ANALISIS GENDER\aa-gym-core-2-tete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85860"/>
            <a:ext cx="3635301" cy="4929222"/>
          </a:xfrm>
          <a:prstGeom prst="rect">
            <a:avLst/>
          </a:prstGeom>
          <a:noFill/>
        </p:spPr>
      </p:pic>
      <p:pic>
        <p:nvPicPr>
          <p:cNvPr id="1027" name="Picture 3" descr="F:\ANALISIS GENDER\aacaagym1zk9.jpg"/>
          <p:cNvPicPr>
            <a:picLocks noChangeAspect="1" noChangeArrowheads="1"/>
          </p:cNvPicPr>
          <p:nvPr/>
        </p:nvPicPr>
        <p:blipFill>
          <a:blip r:embed="rId3"/>
          <a:srcRect t="9464" b="16009"/>
          <a:stretch>
            <a:fillRect/>
          </a:stretch>
        </p:blipFill>
        <p:spPr bwMode="auto">
          <a:xfrm>
            <a:off x="5000628" y="1214422"/>
            <a:ext cx="3143272" cy="4950688"/>
          </a:xfrm>
          <a:prstGeom prst="rect">
            <a:avLst/>
          </a:prstGeom>
          <a:noFill/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Pelaku Poligami</a:t>
            </a:r>
            <a:endParaRPr lang="id-ID" sz="36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Nilai-nilai Cinta Sejati</a:t>
            </a:r>
            <a:endParaRPr lang="id-ID" sz="36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42976" y="1142984"/>
            <a:ext cx="3000396" cy="535785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dirty="0" smtClean="0">
                <a:latin typeface="Candara" pitchFamily="34" charset="0"/>
              </a:rPr>
              <a:t>Kesabaran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dirty="0" smtClean="0">
                <a:latin typeface="Candara" pitchFamily="34" charset="0"/>
              </a:rPr>
              <a:t>Murah hati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dirty="0" smtClean="0">
                <a:latin typeface="Candara" pitchFamily="34" charset="0"/>
              </a:rPr>
              <a:t>Pengampunan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dirty="0" smtClean="0">
                <a:latin typeface="Candara" pitchFamily="34" charset="0"/>
              </a:rPr>
              <a:t>Rendah hati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dirty="0" smtClean="0">
                <a:latin typeface="Candara" pitchFamily="34" charset="0"/>
              </a:rPr>
              <a:t>Pengorbanan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dirty="0" smtClean="0">
                <a:latin typeface="Candara" pitchFamily="34" charset="0"/>
              </a:rPr>
              <a:t>Ketegasan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dirty="0" smtClean="0">
                <a:latin typeface="Candara" pitchFamily="34" charset="0"/>
              </a:rPr>
              <a:t>Kreatif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dirty="0" smtClean="0">
                <a:latin typeface="Candara" pitchFamily="34" charset="0"/>
              </a:rPr>
              <a:t>Kepercayaan</a:t>
            </a:r>
          </a:p>
          <a:p>
            <a:pPr marL="514350" indent="-5143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d-ID" dirty="0" smtClean="0">
                <a:latin typeface="Candara" pitchFamily="34" charset="0"/>
              </a:rPr>
              <a:t>Kesopanan </a:t>
            </a:r>
            <a:endParaRPr lang="id-ID" dirty="0" smtClean="0">
              <a:latin typeface="Candara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0" y="1214422"/>
            <a:ext cx="3643338" cy="53578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Arial" pitchFamily="34" charset="0"/>
              <a:buChar char="•"/>
              <a:tabLst/>
              <a:defRPr/>
            </a:pPr>
            <a:r>
              <a:rPr kumimoji="0" lang="id-ID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Sederhana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Arial" pitchFamily="34" charset="0"/>
              <a:buChar char="•"/>
              <a:tabLst/>
              <a:defRPr/>
            </a:pPr>
            <a:r>
              <a:rPr lang="id-ID" sz="2600" dirty="0" smtClean="0">
                <a:latin typeface="Candara" pitchFamily="34" charset="0"/>
              </a:rPr>
              <a:t>Kejujuran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Arial" pitchFamily="34" charset="0"/>
              <a:buChar char="•"/>
              <a:tabLst/>
              <a:defRPr/>
            </a:pPr>
            <a:r>
              <a:rPr kumimoji="0" lang="id-ID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Tidak mengenal lelah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Arial" pitchFamily="34" charset="0"/>
              <a:buChar char="•"/>
              <a:tabLst/>
              <a:defRPr/>
            </a:pPr>
            <a:r>
              <a:rPr lang="id-ID" sz="2600" dirty="0" smtClean="0">
                <a:latin typeface="Candara" pitchFamily="34" charset="0"/>
              </a:rPr>
              <a:t>Kelembutan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Arial" pitchFamily="34" charset="0"/>
              <a:buChar char="•"/>
              <a:tabLst/>
              <a:defRPr/>
            </a:pPr>
            <a:r>
              <a:rPr kumimoji="0" lang="id-ID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Ketekunan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Arial" pitchFamily="34" charset="0"/>
              <a:buChar char="•"/>
              <a:tabLst/>
              <a:defRPr/>
            </a:pPr>
            <a:r>
              <a:rPr lang="id-ID" sz="2600" dirty="0" smtClean="0">
                <a:latin typeface="Candara" pitchFamily="34" charset="0"/>
              </a:rPr>
              <a:t>Kehangatan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Arial" pitchFamily="34" charset="0"/>
              <a:buChar char="•"/>
              <a:tabLst/>
              <a:defRPr/>
            </a:pPr>
            <a:r>
              <a:rPr kumimoji="0" lang="id-ID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Tahan</a:t>
            </a:r>
            <a:r>
              <a:rPr kumimoji="0" lang="id-ID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 uji</a:t>
            </a:r>
            <a:r>
              <a:rPr kumimoji="0" lang="id-ID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54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Makna</a:t>
            </a:r>
            <a:endParaRPr lang="id-ID" sz="54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Poligami merupakan praktik </a:t>
            </a:r>
            <a:r>
              <a:rPr lang="id-ID" sz="2800" u="sng" dirty="0" smtClean="0">
                <a:latin typeface="Candara" pitchFamily="34" charset="0"/>
              </a:rPr>
              <a:t>pernikahan</a:t>
            </a:r>
            <a:r>
              <a:rPr lang="id-ID" sz="2800" dirty="0" smtClean="0">
                <a:latin typeface="Candara" pitchFamily="34" charset="0"/>
              </a:rPr>
              <a:t> kepada lebih dari satu suami atau istri (sesuai dengan jenis kelamin orang bersangkutan) sekaligus pada suatu saat (berlawanan dengan </a:t>
            </a:r>
            <a:r>
              <a:rPr lang="id-ID" sz="2800" u="sng" dirty="0" smtClean="0">
                <a:latin typeface="Candara" pitchFamily="34" charset="0"/>
              </a:rPr>
              <a:t>monogami</a:t>
            </a:r>
            <a:r>
              <a:rPr lang="id-ID" sz="2800" dirty="0" smtClean="0">
                <a:latin typeface="Candara" pitchFamily="34" charset="0"/>
              </a:rPr>
              <a:t>, di mana seseorang memiliki hanya satu suami atau istri pada suatu saat).</a:t>
            </a:r>
            <a:endParaRPr lang="id-ID" sz="2800" dirty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48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Jenis-jenis Poligami</a:t>
            </a:r>
            <a:endParaRPr lang="id-ID" sz="48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Poligini	: memiliki beberapa istri</a:t>
            </a:r>
          </a:p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Poliandri	: memiliki beberapa suami</a:t>
            </a:r>
          </a:p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Pernikahan Kelompok (group marriage)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800" dirty="0" smtClean="0">
                <a:latin typeface="Candara" pitchFamily="34" charset="0"/>
              </a:rPr>
              <a:t>		Kombinasi poligini dan poiliandri</a:t>
            </a:r>
            <a:endParaRPr lang="id-ID" sz="2800" dirty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Poligami</a:t>
            </a:r>
            <a:b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</a:br>
            <a:r>
              <a:rPr lang="id-ID" sz="36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dari Sudut Pandang Agama dan Paham</a:t>
            </a:r>
            <a:endParaRPr lang="id-ID" sz="36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Kristen		: melarang poligami</a:t>
            </a:r>
          </a:p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Hindu		: tidak melarang (kebanyakan raja dan kasta tertentu yang melakukan)</a:t>
            </a:r>
          </a:p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Islam		: memperbolehkan, tetapi sesuai dengan Surat An-Nisa ayat 4:3</a:t>
            </a:r>
          </a:p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Mormonisme	: mempraktikan dan hampir mewajibkan</a:t>
            </a:r>
            <a:endParaRPr lang="id-ID" sz="2800" dirty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44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Penyebab dan Alasan</a:t>
            </a:r>
            <a:endParaRPr lang="id-ID" sz="44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491015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Untuk laki-laki</a:t>
            </a:r>
          </a:p>
          <a:p>
            <a:pPr marL="78867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3100" dirty="0" smtClean="0">
                <a:latin typeface="Candara" pitchFamily="34" charset="0"/>
              </a:rPr>
              <a:t>Pemahaman agama</a:t>
            </a:r>
          </a:p>
          <a:p>
            <a:pPr marL="78867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3100" dirty="0" smtClean="0">
                <a:latin typeface="Candara" pitchFamily="34" charset="0"/>
              </a:rPr>
              <a:t>Kebutuhan seks</a:t>
            </a:r>
          </a:p>
          <a:p>
            <a:pPr marL="78867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3100" dirty="0" smtClean="0">
                <a:latin typeface="Candara" pitchFamily="34" charset="0"/>
              </a:rPr>
              <a:t>Konstruksi sosial budaya</a:t>
            </a:r>
          </a:p>
          <a:p>
            <a:pPr marL="78867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3100" dirty="0" smtClean="0">
                <a:latin typeface="Candara" pitchFamily="34" charset="0"/>
              </a:rPr>
              <a:t>Perselingkuhan</a:t>
            </a:r>
          </a:p>
          <a:p>
            <a:pPr marL="78867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3100" dirty="0" smtClean="0">
                <a:latin typeface="Candara" pitchFamily="34" charset="0"/>
              </a:rPr>
              <a:t>Meningktanya tingkat ekonomi</a:t>
            </a:r>
          </a:p>
          <a:p>
            <a:pPr marL="78867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3100" dirty="0" smtClean="0">
                <a:latin typeface="Candara" pitchFamily="34" charset="0"/>
              </a:rPr>
              <a:t>Buruknya kondisi kesehatan istri</a:t>
            </a:r>
          </a:p>
          <a:p>
            <a:pPr marL="78867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3100" dirty="0" smtClean="0">
                <a:latin typeface="Candara" pitchFamily="34" charset="0"/>
              </a:rPr>
              <a:t>Tidak adanya kecocokan kecenderungan dan tujuan hidup</a:t>
            </a:r>
            <a:endParaRPr lang="id-ID" sz="3100" dirty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44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Penyebab dan Alasan</a:t>
            </a:r>
            <a:endParaRPr lang="id-ID" sz="44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491015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Untuk perempuan</a:t>
            </a:r>
          </a:p>
          <a:p>
            <a:pPr marL="83439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Ketidakmampuan ekonomi</a:t>
            </a:r>
          </a:p>
          <a:p>
            <a:pPr marL="83439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Pemahaman agama</a:t>
            </a:r>
          </a:p>
          <a:p>
            <a:pPr marL="83439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Ketertarikan pada kondisi fisik</a:t>
            </a:r>
          </a:p>
          <a:p>
            <a:pPr marL="83439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Ketakutan dicap perawan tua</a:t>
            </a:r>
          </a:p>
          <a:p>
            <a:pPr marL="83439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Jatuh cinta dan bersedia di poligami</a:t>
            </a:r>
          </a:p>
          <a:p>
            <a:pPr marL="834390" lvl="1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id-ID" sz="2900" dirty="0" smtClean="0">
                <a:latin typeface="Candara" pitchFamily="34" charset="0"/>
              </a:rPr>
              <a:t>Ketidakseimbangan jumlah laki-laki dan perempuan di dunia</a:t>
            </a:r>
            <a:endParaRPr lang="id-ID" sz="2900" dirty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44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Dampak Poligami</a:t>
            </a:r>
            <a:endParaRPr lang="id-ID" sz="44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491015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Timbul perasaan inferior</a:t>
            </a:r>
          </a:p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Keergantungan ekonomi kepada suami</a:t>
            </a:r>
          </a:p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Terjadi kekerasan </a:t>
            </a:r>
          </a:p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Terjadi pernikahan yang tidak sah bagi pemerintah tapi dah menurut agama</a:t>
            </a:r>
          </a:p>
          <a:p>
            <a:pPr algn="just">
              <a:lnSpc>
                <a:spcPct val="150000"/>
              </a:lnSpc>
            </a:pPr>
            <a:r>
              <a:rPr lang="id-ID" sz="2800" dirty="0" smtClean="0">
                <a:latin typeface="Candara" pitchFamily="34" charset="0"/>
              </a:rPr>
              <a:t>Rentan terhadap penyakit</a:t>
            </a:r>
            <a:endParaRPr lang="id-ID" sz="2900" dirty="0">
              <a:latin typeface="Candara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44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Pertanyaan Seputar Poligami</a:t>
            </a:r>
            <a:endParaRPr lang="id-ID" sz="44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4910158"/>
          </a:xfrm>
        </p:spPr>
        <p:txBody>
          <a:bodyPr>
            <a:normAutofit fontScale="92500"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id-ID" sz="2900" dirty="0" smtClean="0">
                <a:latin typeface="Candara" pitchFamily="34" charset="0"/>
              </a:rPr>
              <a:t>Apa arti poligami?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id-ID" sz="2900" dirty="0" smtClean="0">
                <a:latin typeface="Candara" pitchFamily="34" charset="0"/>
              </a:rPr>
              <a:t>Apakah penyebab poligami?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id-ID" sz="2900" dirty="0" smtClean="0">
                <a:latin typeface="Candara" pitchFamily="34" charset="0"/>
              </a:rPr>
              <a:t>Apakah akibat dari poligami?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id-ID" sz="2900" dirty="0" smtClean="0">
                <a:latin typeface="Candara" pitchFamily="34" charset="0"/>
              </a:rPr>
              <a:t>Apakah poligami menguntungkan atau merugikan?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id-ID" sz="2900" dirty="0" smtClean="0">
                <a:latin typeface="Candara" pitchFamily="34" charset="0"/>
              </a:rPr>
              <a:t>Apakah poligami  bisa emmbahagiakan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id-ID" sz="2900" dirty="0" smtClean="0">
                <a:latin typeface="Candara" pitchFamily="34" charset="0"/>
              </a:rPr>
              <a:t>Apakah poligami adil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id-ID" sz="2900" dirty="0" smtClean="0">
                <a:latin typeface="Candara" pitchFamily="34" charset="0"/>
              </a:rPr>
              <a:t>Apakah poligami manusiawi?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4400" b="1" dirty="0" smtClean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Perkawinan/Pernikahan</a:t>
            </a:r>
            <a:endParaRPr lang="id-ID" sz="4400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4910158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</a:pPr>
            <a:r>
              <a:rPr lang="id-ID" sz="2900" dirty="0" smtClean="0">
                <a:latin typeface="Candara" pitchFamily="34" charset="0"/>
              </a:rPr>
              <a:t>Perkawinan : ikatan atau persekutuan antara laki-laki dan perempuan berdaasarkan cinta.</a:t>
            </a:r>
          </a:p>
          <a:p>
            <a:pPr marL="514350" indent="-514350" algn="ctr">
              <a:lnSpc>
                <a:spcPct val="150000"/>
              </a:lnSpc>
              <a:buNone/>
            </a:pPr>
            <a:r>
              <a:rPr lang="id-ID" sz="2900" dirty="0" smtClean="0">
                <a:latin typeface="Candara" pitchFamily="34" charset="0"/>
              </a:rPr>
              <a:t>Allah</a:t>
            </a:r>
          </a:p>
          <a:p>
            <a:pPr marL="514350" indent="-514350" algn="ctr">
              <a:lnSpc>
                <a:spcPct val="150000"/>
              </a:lnSpc>
              <a:buNone/>
            </a:pPr>
            <a:r>
              <a:rPr lang="id-ID" sz="2900" dirty="0" smtClean="0">
                <a:latin typeface="Candara" pitchFamily="34" charset="0"/>
              </a:rPr>
              <a:t>		Laki-laki		Perempuan</a:t>
            </a:r>
          </a:p>
          <a:p>
            <a:pPr marL="514350" indent="-514350" algn="ctr">
              <a:lnSpc>
                <a:spcPct val="150000"/>
              </a:lnSpc>
              <a:buNone/>
            </a:pPr>
            <a:r>
              <a:rPr lang="id-ID" sz="2900" dirty="0" smtClean="0">
                <a:latin typeface="Candara" pitchFamily="34" charset="0"/>
              </a:rPr>
              <a:t>Keluarga    </a:t>
            </a:r>
          </a:p>
          <a:p>
            <a:pPr marL="514350" indent="-514350" algn="ctr">
              <a:lnSpc>
                <a:spcPct val="150000"/>
              </a:lnSpc>
              <a:buNone/>
            </a:pPr>
            <a:r>
              <a:rPr lang="id-ID" sz="2900" dirty="0" smtClean="0">
                <a:latin typeface="Candara" pitchFamily="34" charset="0"/>
              </a:rPr>
              <a:t>Cinta total		Eksklusif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V="1">
            <a:off x="3428992" y="3357562"/>
            <a:ext cx="642942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143504" y="3286124"/>
            <a:ext cx="1143008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286116" y="4214818"/>
            <a:ext cx="1214446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4786314" y="4214818"/>
            <a:ext cx="1643074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3071802" y="4929198"/>
            <a:ext cx="1428760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714876" y="4929198"/>
            <a:ext cx="1357322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122</TotalTime>
  <Words>603</Words>
  <Application>Microsoft Office PowerPoint</Application>
  <PresentationFormat>On-screen Show (4:3)</PresentationFormat>
  <Paragraphs>117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Origin</vt:lpstr>
      <vt:lpstr>Poligami</vt:lpstr>
      <vt:lpstr>Makna</vt:lpstr>
      <vt:lpstr>Jenis-jenis Poligami</vt:lpstr>
      <vt:lpstr>Poligami dari Sudut Pandang Agama dan Paham</vt:lpstr>
      <vt:lpstr>Penyebab dan Alasan</vt:lpstr>
      <vt:lpstr>Penyebab dan Alasan</vt:lpstr>
      <vt:lpstr>Dampak Poligami</vt:lpstr>
      <vt:lpstr>Pertanyaan Seputar Poligami</vt:lpstr>
      <vt:lpstr>Perkawinan/Pernikahan</vt:lpstr>
      <vt:lpstr>Perkawinan = Panggilan dan Persekutuan</vt:lpstr>
      <vt:lpstr>Nilai Pancasila</vt:lpstr>
      <vt:lpstr>Undang-undang Republik Indonesia Nomor 1 Tahun 1974</vt:lpstr>
      <vt:lpstr>Undang-undang Republik Indonesia Nomor 1 Tahun 1974</vt:lpstr>
      <vt:lpstr>Al-Qur’an Surat An-Nisa (4): 3</vt:lpstr>
      <vt:lpstr>Al-Qur’an Surat An-Nisa (4): 129</vt:lpstr>
      <vt:lpstr>Kesimpulan</vt:lpstr>
      <vt:lpstr>Kesimpulan</vt:lpstr>
      <vt:lpstr>Pelaku Poligami</vt:lpstr>
      <vt:lpstr>Nilai-nilai Cinta Sejati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Poligami</dc:title>
  <dc:creator>Siti</dc:creator>
  <cp:lastModifiedBy>Siti</cp:lastModifiedBy>
  <cp:revision>15</cp:revision>
  <dcterms:created xsi:type="dcterms:W3CDTF">2012-10-23T12:47:17Z</dcterms:created>
  <dcterms:modified xsi:type="dcterms:W3CDTF">2012-10-24T01:16:19Z</dcterms:modified>
</cp:coreProperties>
</file>