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3"/>
  </p:notesMasterIdLst>
  <p:handoutMasterIdLst>
    <p:handoutMasterId r:id="rId24"/>
  </p:handoutMasterIdLst>
  <p:sldIdLst>
    <p:sldId id="256" r:id="rId2"/>
    <p:sldId id="395" r:id="rId3"/>
    <p:sldId id="305" r:id="rId4"/>
    <p:sldId id="381" r:id="rId5"/>
    <p:sldId id="382" r:id="rId6"/>
    <p:sldId id="383" r:id="rId7"/>
    <p:sldId id="384" r:id="rId8"/>
    <p:sldId id="388" r:id="rId9"/>
    <p:sldId id="385" r:id="rId10"/>
    <p:sldId id="389" r:id="rId11"/>
    <p:sldId id="315" r:id="rId12"/>
    <p:sldId id="387" r:id="rId13"/>
    <p:sldId id="379" r:id="rId14"/>
    <p:sldId id="308" r:id="rId15"/>
    <p:sldId id="378" r:id="rId16"/>
    <p:sldId id="373" r:id="rId17"/>
    <p:sldId id="390" r:id="rId18"/>
    <p:sldId id="391" r:id="rId19"/>
    <p:sldId id="392" r:id="rId20"/>
    <p:sldId id="393" r:id="rId21"/>
    <p:sldId id="394" r:id="rId22"/>
  </p:sldIdLst>
  <p:sldSz cx="9144000" cy="6858000" type="screen4x3"/>
  <p:notesSz cx="9144000" cy="6858000"/>
  <p:defaultTextStyle>
    <a:defPPr>
      <a:defRPr lang="en-US"/>
    </a:defPPr>
    <a:lvl1pPr algn="l" rtl="0" eaLnBrk="0" fontAlgn="base" hangingPunct="0">
      <a:spcBef>
        <a:spcPct val="0"/>
      </a:spcBef>
      <a:spcAft>
        <a:spcPct val="0"/>
      </a:spcAft>
      <a:defRPr sz="2400" kern="1200">
        <a:solidFill>
          <a:schemeClr val="tx1"/>
        </a:solidFill>
        <a:latin typeface="Arial Narrow"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Arial Narrow"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Arial Narrow"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Arial Narrow"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Arial Narrow"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Narrow"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Narrow"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Narrow"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Narrow"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660033"/>
    <a:srgbClr val="000000"/>
    <a:srgbClr val="0432FF"/>
    <a:srgbClr val="FF0000"/>
    <a:srgbClr val="F7FAF9"/>
    <a:srgbClr val="FDEAEE"/>
    <a:srgbClr val="66FF99"/>
    <a:srgbClr val="FF00FF"/>
    <a:srgbClr val="FF7C80"/>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1"/>
    <p:restoredTop sz="93767"/>
  </p:normalViewPr>
  <p:slideViewPr>
    <p:cSldViewPr>
      <p:cViewPr varScale="1">
        <p:scale>
          <a:sx n="116" d="100"/>
          <a:sy n="116" d="100"/>
        </p:scale>
        <p:origin x="440"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B593A106-ABB1-244E-AC3E-4BF19282E5E0}" type="slidenum">
              <a:rPr lang="en-US" smtClean="0"/>
              <a:t>‹#›</a:t>
            </a:fld>
            <a:endParaRPr lang="en-US"/>
          </a:p>
        </p:txBody>
      </p:sp>
    </p:spTree>
    <p:extLst>
      <p:ext uri="{BB962C8B-B14F-4D97-AF65-F5344CB8AC3E}">
        <p14:creationId xmlns:p14="http://schemas.microsoft.com/office/powerpoint/2010/main" val="895308870"/>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ea typeface="+mn-ea"/>
                <a:cs typeface="+mn-cs"/>
              </a:defRPr>
            </a:lvl1pPr>
          </a:lstStyle>
          <a:p>
            <a:pPr>
              <a:defRPr/>
            </a:pPr>
            <a:endParaRPr lang="en-US"/>
          </a:p>
        </p:txBody>
      </p:sp>
      <p:sp>
        <p:nvSpPr>
          <p:cNvPr id="3" name="Date Placeholder 2"/>
          <p:cNvSpPr>
            <a:spLocks noGrp="1"/>
          </p:cNvSpPr>
          <p:nvPr>
            <p:ph type="dt" idx="1"/>
          </p:nvPr>
        </p:nvSpPr>
        <p:spPr>
          <a:xfrm>
            <a:off x="5179484" y="0"/>
            <a:ext cx="3962400" cy="3429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ea typeface="+mn-ea"/>
                <a:cs typeface="+mn-cs"/>
              </a:defRPr>
            </a:lvl1pPr>
          </a:lstStyle>
          <a:p>
            <a:pPr>
              <a:defRPr/>
            </a:pPr>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A0D4DA5E-3EFD-0648-90E8-6656753BD3B0}" type="slidenum">
              <a:rPr lang="en-US"/>
              <a:pPr>
                <a:defRPr/>
              </a:pPr>
              <a:t>‹#›</a:t>
            </a:fld>
            <a:endParaRPr lang="en-US"/>
          </a:p>
        </p:txBody>
      </p:sp>
    </p:spTree>
    <p:extLst>
      <p:ext uri="{BB962C8B-B14F-4D97-AF65-F5344CB8AC3E}">
        <p14:creationId xmlns:p14="http://schemas.microsoft.com/office/powerpoint/2010/main" val="885782150"/>
      </p:ext>
    </p:extLst>
  </p:cSld>
  <p:clrMap bg1="lt1" tx1="dk1" bg2="lt2" tx2="dk2" accent1="accent1" accent2="accent2" accent3="accent3" accent4="accent4" accent5="accent5" accent6="accent6" hlink="hlink" folHlink="folHlink"/>
  <p:hf hdr="0" ftr="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39938" name="Notes Placeholder 2"/>
          <p:cNvSpPr>
            <a:spLocks noGrp="1"/>
          </p:cNvSpPr>
          <p:nvPr>
            <p:ph type="body" idx="1"/>
          </p:nvPr>
        </p:nvSpPr>
        <p:spPr bwMode="auto">
          <a:noFill/>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a typeface="ＭＳ Ｐゴシック" charset="0"/>
              <a:cs typeface="ＭＳ Ｐゴシック" charset="0"/>
            </a:endParaRPr>
          </a:p>
        </p:txBody>
      </p:sp>
      <p:sp>
        <p:nvSpPr>
          <p:cNvPr id="39939"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742950" indent="-285750">
              <a:defRPr sz="2400">
                <a:solidFill>
                  <a:schemeClr val="tx1"/>
                </a:solidFill>
                <a:latin typeface="Arial Narrow" charset="0"/>
                <a:ea typeface="ＭＳ Ｐゴシック" charset="0"/>
              </a:defRPr>
            </a:lvl2pPr>
            <a:lvl3pPr marL="1143000" indent="-228600">
              <a:defRPr sz="2400">
                <a:solidFill>
                  <a:schemeClr val="tx1"/>
                </a:solidFill>
                <a:latin typeface="Arial Narrow" charset="0"/>
                <a:ea typeface="ＭＳ Ｐゴシック" charset="0"/>
              </a:defRPr>
            </a:lvl3pPr>
            <a:lvl4pPr marL="1600200" indent="-228600">
              <a:defRPr sz="2400">
                <a:solidFill>
                  <a:schemeClr val="tx1"/>
                </a:solidFill>
                <a:latin typeface="Arial Narrow" charset="0"/>
                <a:ea typeface="ＭＳ Ｐゴシック" charset="0"/>
              </a:defRPr>
            </a:lvl4pPr>
            <a:lvl5pPr marL="2057400" indent="-228600">
              <a:defRPr sz="24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4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4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4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400">
                <a:solidFill>
                  <a:schemeClr val="tx1"/>
                </a:solidFill>
                <a:latin typeface="Arial Narrow" charset="0"/>
                <a:ea typeface="ＭＳ Ｐゴシック" charset="0"/>
              </a:defRPr>
            </a:lvl9pPr>
          </a:lstStyle>
          <a:p>
            <a:fld id="{EA0D35BF-4C55-804B-990D-B1D9346AE573}" type="slidenum">
              <a:rPr lang="en-US" sz="1200"/>
              <a:pPr/>
              <a:t>1</a:t>
            </a:fld>
            <a:endParaRPr lang="en-US" sz="1200"/>
          </a:p>
        </p:txBody>
      </p:sp>
      <p:sp>
        <p:nvSpPr>
          <p:cNvPr id="2" name="Date Placeholder 1"/>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33982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Slide Image Placeholder 1"/>
          <p:cNvSpPr>
            <a:spLocks noGrp="1" noRot="1" noChangeAspec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Lst>
        </p:spPr>
      </p:sp>
      <p:sp>
        <p:nvSpPr>
          <p:cNvPr id="97282" name="Notes Placeholder 2"/>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a typeface="ＭＳ Ｐゴシック" charset="0"/>
              <a:cs typeface="ＭＳ Ｐゴシック" charset="0"/>
            </a:endParaRPr>
          </a:p>
        </p:txBody>
      </p:sp>
      <p:sp>
        <p:nvSpPr>
          <p:cNvPr id="97283"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742950" indent="-285750">
              <a:defRPr sz="2400">
                <a:solidFill>
                  <a:schemeClr val="tx1"/>
                </a:solidFill>
                <a:latin typeface="Arial Narrow" charset="0"/>
                <a:ea typeface="ＭＳ Ｐゴシック" charset="0"/>
              </a:defRPr>
            </a:lvl2pPr>
            <a:lvl3pPr marL="1143000" indent="-228600">
              <a:defRPr sz="2400">
                <a:solidFill>
                  <a:schemeClr val="tx1"/>
                </a:solidFill>
                <a:latin typeface="Arial Narrow" charset="0"/>
                <a:ea typeface="ＭＳ Ｐゴシック" charset="0"/>
              </a:defRPr>
            </a:lvl3pPr>
            <a:lvl4pPr marL="1600200" indent="-228600">
              <a:defRPr sz="2400">
                <a:solidFill>
                  <a:schemeClr val="tx1"/>
                </a:solidFill>
                <a:latin typeface="Arial Narrow" charset="0"/>
                <a:ea typeface="ＭＳ Ｐゴシック" charset="0"/>
              </a:defRPr>
            </a:lvl4pPr>
            <a:lvl5pPr marL="2057400" indent="-228600">
              <a:defRPr sz="24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4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4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4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400">
                <a:solidFill>
                  <a:schemeClr val="tx1"/>
                </a:solidFill>
                <a:latin typeface="Arial Narrow" charset="0"/>
                <a:ea typeface="ＭＳ Ｐゴシック" charset="0"/>
              </a:defRPr>
            </a:lvl9pPr>
          </a:lstStyle>
          <a:p>
            <a:fld id="{1DEFB8A0-C781-6D4B-B932-7DA0F9274AA7}" type="slidenum">
              <a:rPr lang="en-US" sz="1200"/>
              <a:pPr/>
              <a:t>3</a:t>
            </a:fld>
            <a:endParaRPr lang="en-US" sz="1200"/>
          </a:p>
        </p:txBody>
      </p:sp>
      <p:sp>
        <p:nvSpPr>
          <p:cNvPr id="2" name="Date Placeholder 1"/>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4109291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algn="ctr" eaLnBrk="1" hangingPunct="1"/>
              <a:endParaRPr kumimoji="1" lang="en-US">
                <a:latin typeface="Times New Roman"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algn="ctr" eaLnBrk="1" hangingPunct="1"/>
              <a:endParaRPr kumimoji="1" lang="en-US">
                <a:latin typeface="Times New Roman"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en-US"/>
            </a:p>
          </p:txBody>
        </p:sp>
      </p:grpSp>
      <p:sp>
        <p:nvSpPr>
          <p:cNvPr id="5128"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513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n-US"/>
              <a:t>Click to edit Master title style</a:t>
            </a:r>
          </a:p>
        </p:txBody>
      </p:sp>
      <p:sp>
        <p:nvSpPr>
          <p:cNvPr id="10" name="Rectangle 9"/>
          <p:cNvSpPr>
            <a:spLocks noGrp="1" noChangeArrowheads="1"/>
          </p:cNvSpPr>
          <p:nvPr>
            <p:ph type="dt" sz="quarter" idx="10"/>
          </p:nvPr>
        </p:nvSpPr>
        <p:spPr/>
        <p:txBody>
          <a:bodyPr/>
          <a:lstStyle>
            <a:lvl1pPr>
              <a:defRPr>
                <a:solidFill>
                  <a:schemeClr val="bg1"/>
                </a:solidFill>
              </a:defRPr>
            </a:lvl1pPr>
          </a:lstStyle>
          <a:p>
            <a:pPr>
              <a:defRPr/>
            </a:pPr>
            <a:endParaRPr lang="en-US"/>
          </a:p>
        </p:txBody>
      </p:sp>
      <p:sp>
        <p:nvSpPr>
          <p:cNvPr id="11" name="Rectangle 10"/>
          <p:cNvSpPr>
            <a:spLocks noGrp="1" noChangeArrowheads="1"/>
          </p:cNvSpPr>
          <p:nvPr>
            <p:ph type="ftr" sz="quarter" idx="11"/>
          </p:nvPr>
        </p:nvSpPr>
        <p:spPr/>
        <p:txBody>
          <a:bodyPr/>
          <a:lstStyle>
            <a:lvl1pPr algn="r">
              <a:defRPr/>
            </a:lvl1pPr>
          </a:lstStyle>
          <a:p>
            <a:pPr>
              <a:defRPr/>
            </a:pPr>
            <a:endParaRPr lang="en-US"/>
          </a:p>
        </p:txBody>
      </p:sp>
      <p:sp>
        <p:nvSpPr>
          <p:cNvPr id="12" name="Rectangle 11"/>
          <p:cNvSpPr>
            <a:spLocks noGrp="1" noChangeArrowheads="1"/>
          </p:cNvSpPr>
          <p:nvPr>
            <p:ph type="sldNum" sz="quarter" idx="12"/>
          </p:nvPr>
        </p:nvSpPr>
        <p:spPr>
          <a:xfrm>
            <a:off x="76200" y="6248400"/>
            <a:ext cx="588963" cy="488950"/>
          </a:xfrm>
        </p:spPr>
        <p:txBody>
          <a:bodyPr anchorCtr="0"/>
          <a:lstStyle>
            <a:lvl1pPr>
              <a:defRPr/>
            </a:lvl1pPr>
          </a:lstStyle>
          <a:p>
            <a:pPr>
              <a:defRPr/>
            </a:pPr>
            <a:fld id="{1B606053-A94E-2642-A871-637C0E6B90B9}" type="slidenum">
              <a:rPr lang="en-US"/>
              <a:pPr>
                <a:defRPr/>
              </a:pPr>
              <a:t>‹#›</a:t>
            </a:fld>
            <a:endParaRPr lang="en-US"/>
          </a:p>
        </p:txBody>
      </p:sp>
    </p:spTree>
    <p:extLst>
      <p:ext uri="{BB962C8B-B14F-4D97-AF65-F5344CB8AC3E}">
        <p14:creationId xmlns:p14="http://schemas.microsoft.com/office/powerpoint/2010/main" val="941846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C75335D7-319A-1D49-B86F-5CC69B6ABDE3}" type="slidenum">
              <a:rPr lang="en-US"/>
              <a:pPr>
                <a:defRPr/>
              </a:pPr>
              <a:t>‹#›</a:t>
            </a:fld>
            <a:endParaRPr lang="en-US"/>
          </a:p>
        </p:txBody>
      </p:sp>
    </p:spTree>
    <p:extLst>
      <p:ext uri="{BB962C8B-B14F-4D97-AF65-F5344CB8AC3E}">
        <p14:creationId xmlns:p14="http://schemas.microsoft.com/office/powerpoint/2010/main" val="3896982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C29FA296-3585-6144-ABE0-AF5FFC7AC33D}" type="slidenum">
              <a:rPr lang="en-US"/>
              <a:pPr>
                <a:defRPr/>
              </a:pPr>
              <a:t>‹#›</a:t>
            </a:fld>
            <a:endParaRPr lang="en-US"/>
          </a:p>
        </p:txBody>
      </p:sp>
    </p:spTree>
    <p:extLst>
      <p:ext uri="{BB962C8B-B14F-4D97-AF65-F5344CB8AC3E}">
        <p14:creationId xmlns:p14="http://schemas.microsoft.com/office/powerpoint/2010/main" val="3583760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A3CD327B-9C84-E247-8C86-785B0BC9BB5F}" type="slidenum">
              <a:rPr lang="en-US"/>
              <a:pPr>
                <a:defRPr/>
              </a:pPr>
              <a:t>‹#›</a:t>
            </a:fld>
            <a:endParaRPr lang="en-US"/>
          </a:p>
        </p:txBody>
      </p:sp>
    </p:spTree>
    <p:extLst>
      <p:ext uri="{BB962C8B-B14F-4D97-AF65-F5344CB8AC3E}">
        <p14:creationId xmlns:p14="http://schemas.microsoft.com/office/powerpoint/2010/main" val="1488629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54C43782-04FF-1A46-B130-2310B2F196F9}" type="slidenum">
              <a:rPr lang="en-US"/>
              <a:pPr>
                <a:defRPr/>
              </a:pPr>
              <a:t>‹#›</a:t>
            </a:fld>
            <a:endParaRPr lang="en-US"/>
          </a:p>
        </p:txBody>
      </p:sp>
    </p:spTree>
    <p:extLst>
      <p:ext uri="{BB962C8B-B14F-4D97-AF65-F5344CB8AC3E}">
        <p14:creationId xmlns:p14="http://schemas.microsoft.com/office/powerpoint/2010/main" val="803180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0913" y="2362200"/>
            <a:ext cx="3771900"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38AC770C-8985-A540-8410-B60C65645A7F}" type="slidenum">
              <a:rPr lang="en-US"/>
              <a:pPr>
                <a:defRPr/>
              </a:pPr>
              <a:t>‹#›</a:t>
            </a:fld>
            <a:endParaRPr lang="en-US"/>
          </a:p>
        </p:txBody>
      </p:sp>
    </p:spTree>
    <p:extLst>
      <p:ext uri="{BB962C8B-B14F-4D97-AF65-F5344CB8AC3E}">
        <p14:creationId xmlns:p14="http://schemas.microsoft.com/office/powerpoint/2010/main" val="758127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7BC3C645-E7E2-6749-B5E8-9871B16979BD}" type="slidenum">
              <a:rPr lang="en-US"/>
              <a:pPr>
                <a:defRPr/>
              </a:pPr>
              <a:t>‹#›</a:t>
            </a:fld>
            <a:endParaRPr lang="en-US"/>
          </a:p>
        </p:txBody>
      </p:sp>
    </p:spTree>
    <p:extLst>
      <p:ext uri="{BB962C8B-B14F-4D97-AF65-F5344CB8AC3E}">
        <p14:creationId xmlns:p14="http://schemas.microsoft.com/office/powerpoint/2010/main" val="1534073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5042D98A-6363-C248-A38B-E87CA4A7F412}" type="slidenum">
              <a:rPr lang="en-US"/>
              <a:pPr>
                <a:defRPr/>
              </a:pPr>
              <a:t>‹#›</a:t>
            </a:fld>
            <a:endParaRPr lang="en-US"/>
          </a:p>
        </p:txBody>
      </p:sp>
    </p:spTree>
    <p:extLst>
      <p:ext uri="{BB962C8B-B14F-4D97-AF65-F5344CB8AC3E}">
        <p14:creationId xmlns:p14="http://schemas.microsoft.com/office/powerpoint/2010/main" val="3105935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EA424D6D-A577-8142-BF24-15ECCCE9C14B}" type="slidenum">
              <a:rPr lang="en-US"/>
              <a:pPr>
                <a:defRPr/>
              </a:pPr>
              <a:t>‹#›</a:t>
            </a:fld>
            <a:endParaRPr lang="en-US"/>
          </a:p>
        </p:txBody>
      </p:sp>
    </p:spTree>
    <p:extLst>
      <p:ext uri="{BB962C8B-B14F-4D97-AF65-F5344CB8AC3E}">
        <p14:creationId xmlns:p14="http://schemas.microsoft.com/office/powerpoint/2010/main" val="3310641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E7070DB9-561A-E047-88F4-4EDE353AF922}" type="slidenum">
              <a:rPr lang="en-US"/>
              <a:pPr>
                <a:defRPr/>
              </a:pPr>
              <a:t>‹#›</a:t>
            </a:fld>
            <a:endParaRPr lang="en-US"/>
          </a:p>
        </p:txBody>
      </p:sp>
    </p:spTree>
    <p:extLst>
      <p:ext uri="{BB962C8B-B14F-4D97-AF65-F5344CB8AC3E}">
        <p14:creationId xmlns:p14="http://schemas.microsoft.com/office/powerpoint/2010/main" val="3112293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BFEEB36C-436A-904F-9A96-E1D0C2CFF869}" type="slidenum">
              <a:rPr lang="en-US"/>
              <a:pPr>
                <a:defRPr/>
              </a:pPr>
              <a:t>‹#›</a:t>
            </a:fld>
            <a:endParaRPr lang="en-US"/>
          </a:p>
        </p:txBody>
      </p:sp>
    </p:spTree>
    <p:extLst>
      <p:ext uri="{BB962C8B-B14F-4D97-AF65-F5344CB8AC3E}">
        <p14:creationId xmlns:p14="http://schemas.microsoft.com/office/powerpoint/2010/main" val="433533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en-US"/>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xtLst>
                <a:ext uri="{91240B29-F687-4f45-9708-019B960494DF}">
                  <a14:hiddenLine xmlns:a14="http://schemas.microsoft.com/office/drawing/2010/main" xmlns="" w="9525" cap="flat" cmpd="sng">
                    <a:solidFill>
                      <a:srgbClr val="000000"/>
                    </a:solidFill>
                    <a:prstDash val="solid"/>
                    <a:miter lim="800000"/>
                    <a:headEnd type="none" w="med" len="med"/>
                    <a:tailEnd type="none" w="med" len="med"/>
                  </a14:hiddenLine>
                </a:ext>
              </a:extLst>
            </p:spPr>
            <p:txBody>
              <a:bodyPr wrap="none"/>
              <a:lstStyle/>
              <a:p>
                <a:endParaRPr lang="en-US"/>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en-US"/>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10"/>
          <p:cNvSpPr>
            <a:spLocks noGrp="1" noChangeArrowheads="1"/>
          </p:cNvSpPr>
          <p:nvPr>
            <p:ph type="body" idx="1"/>
          </p:nvPr>
        </p:nvSpPr>
        <p:spPr bwMode="auto">
          <a:xfrm>
            <a:off x="838200" y="2362200"/>
            <a:ext cx="7694613" cy="3724275"/>
          </a:xfrm>
          <a:prstGeom prst="rect">
            <a:avLst/>
          </a:prstGeom>
          <a:noFill/>
          <a:ln>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7" name="Rectangle 11"/>
          <p:cNvSpPr>
            <a:spLocks noGrp="1" noChangeArrowheads="1"/>
          </p:cNvSpPr>
          <p:nvPr>
            <p:ph type="dt" sz="half" idx="2"/>
          </p:nvPr>
        </p:nvSpPr>
        <p:spPr bwMode="auto">
          <a:xfrm>
            <a:off x="2438400" y="6248400"/>
            <a:ext cx="2132013"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atin typeface="+mn-lt"/>
                <a:ea typeface="+mn-ea"/>
                <a:cs typeface="+mn-cs"/>
              </a:defRPr>
            </a:lvl1pPr>
          </a:lstStyle>
          <a:p>
            <a:pPr>
              <a:defRPr/>
            </a:pPr>
            <a:endParaRPr lang="en-US"/>
          </a:p>
        </p:txBody>
      </p:sp>
      <p:sp>
        <p:nvSpPr>
          <p:cNvPr id="4108"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atin typeface="+mn-lt"/>
                <a:ea typeface="+mn-ea"/>
                <a:cs typeface="+mn-cs"/>
              </a:defRPr>
            </a:lvl1pPr>
          </a:lstStyle>
          <a:p>
            <a:pPr>
              <a:defRPr/>
            </a:pPr>
            <a:endParaRPr lang="en-US"/>
          </a:p>
        </p:txBody>
      </p:sp>
      <p:sp>
        <p:nvSpPr>
          <p:cNvPr id="4109"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latin typeface="Arial" charset="0"/>
              </a:defRPr>
            </a:lvl1pPr>
          </a:lstStyle>
          <a:p>
            <a:pPr>
              <a:defRPr/>
            </a:pPr>
            <a:fld id="{24362068-F70A-D349-BEA8-948274BD636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6495" r:id="rId1"/>
    <p:sldLayoutId id="2147486443" r:id="rId2"/>
    <p:sldLayoutId id="2147486444" r:id="rId3"/>
    <p:sldLayoutId id="2147486445" r:id="rId4"/>
    <p:sldLayoutId id="2147486446" r:id="rId5"/>
    <p:sldLayoutId id="2147486447" r:id="rId6"/>
    <p:sldLayoutId id="2147486448" r:id="rId7"/>
    <p:sldLayoutId id="2147486449" r:id="rId8"/>
    <p:sldLayoutId id="2147486450" r:id="rId9"/>
    <p:sldLayoutId id="2147486451" r:id="rId10"/>
    <p:sldLayoutId id="2147486452" r:id="rId11"/>
  </p:sldLayoutIdLst>
  <p:hf sldNum="0" hdr="0" ftr="0"/>
  <p:txStyles>
    <p:titleStyle>
      <a:lvl1pPr algn="l" rtl="0" eaLnBrk="0" fontAlgn="base" hangingPunct="0">
        <a:lnSpc>
          <a:spcPct val="90000"/>
        </a:lnSpc>
        <a:spcBef>
          <a:spcPct val="0"/>
        </a:spcBef>
        <a:spcAft>
          <a:spcPct val="0"/>
        </a:spcAft>
        <a:defRPr sz="3600" b="1">
          <a:solidFill>
            <a:schemeClr val="tx2"/>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charset="0"/>
        <a:buChar char="l"/>
        <a:defRPr sz="28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ea typeface="ＭＳ Ｐゴシック" charset="-128"/>
        </a:defRPr>
      </a:lvl2pPr>
      <a:lvl3pPr marL="1143000" indent="-228600" algn="l" rtl="0" eaLnBrk="0" fontAlgn="base" hangingPunct="0">
        <a:spcBef>
          <a:spcPct val="20000"/>
        </a:spcBef>
        <a:spcAft>
          <a:spcPct val="0"/>
        </a:spcAft>
        <a:buClr>
          <a:schemeClr val="tx1"/>
        </a:buClr>
        <a:buSzPct val="75000"/>
        <a:buFont typeface="Wingdings" charset="0"/>
        <a:buChar char="l"/>
        <a:defRPr sz="2000">
          <a:solidFill>
            <a:schemeClr val="tx1"/>
          </a:solidFill>
          <a:latin typeface="+mn-lt"/>
          <a:ea typeface="ＭＳ Ｐゴシック" charset="-128"/>
        </a:defRPr>
      </a:lvl3pPr>
      <a:lvl4pPr marL="1600200" indent="-228600" algn="l" rtl="0" eaLnBrk="0" fontAlgn="base" hangingPunct="0">
        <a:spcBef>
          <a:spcPct val="20000"/>
        </a:spcBef>
        <a:spcAft>
          <a:spcPct val="0"/>
        </a:spcAft>
        <a:buClr>
          <a:schemeClr val="tx1"/>
        </a:buClr>
        <a:buSzPct val="80000"/>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lr>
          <a:schemeClr val="tx1"/>
        </a:buClr>
        <a:buSzPct val="65000"/>
        <a:buFont typeface="Wingdings" charset="0"/>
        <a:buChar char="l"/>
        <a:defRPr sz="2000">
          <a:solidFill>
            <a:schemeClr val="tx1"/>
          </a:solidFill>
          <a:latin typeface="+mn-lt"/>
          <a:ea typeface="ＭＳ Ｐゴシック" charset="-128"/>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3"/>
          <p:cNvSpPr>
            <a:spLocks noGrp="1" noChangeArrowheads="1"/>
          </p:cNvSpPr>
          <p:nvPr>
            <p:ph sz="half" idx="4294967295"/>
          </p:nvPr>
        </p:nvSpPr>
        <p:spPr>
          <a:xfrm>
            <a:off x="3131840" y="116626"/>
            <a:ext cx="5949759" cy="836712"/>
          </a:xfrm>
        </p:spPr>
        <p:txBody>
          <a:bodyPr/>
          <a:lstStyle/>
          <a:p>
            <a:pPr algn="ctr" eaLnBrk="1" hangingPunct="1">
              <a:lnSpc>
                <a:spcPct val="90000"/>
              </a:lnSpc>
              <a:buFont typeface="Wingdings" charset="0"/>
              <a:buNone/>
            </a:pPr>
            <a:r>
              <a:rPr lang="en-US" sz="2000" b="1" dirty="0">
                <a:solidFill>
                  <a:srgbClr val="98182D"/>
                </a:solidFill>
                <a:latin typeface="Arial" charset="0"/>
                <a:ea typeface="ＭＳ Ｐゴシック" charset="0"/>
                <a:cs typeface="ＭＳ Ｐゴシック" charset="0"/>
              </a:rPr>
              <a:t>PROGRAM STUDI ILMU PEMERINTAHAN </a:t>
            </a:r>
          </a:p>
          <a:p>
            <a:pPr algn="ctr" eaLnBrk="1" hangingPunct="1">
              <a:lnSpc>
                <a:spcPct val="90000"/>
              </a:lnSpc>
              <a:buFont typeface="Wingdings" charset="0"/>
              <a:buNone/>
            </a:pPr>
            <a:r>
              <a:rPr lang="en-US" sz="2000" b="1" dirty="0">
                <a:solidFill>
                  <a:srgbClr val="98182D"/>
                </a:solidFill>
                <a:latin typeface="Arial" charset="0"/>
                <a:ea typeface="ＭＳ Ｐゴシック" charset="0"/>
                <a:cs typeface="ＭＳ Ｐゴシック" charset="0"/>
              </a:rPr>
              <a:t>STPMD </a:t>
            </a:r>
            <a:r>
              <a:rPr lang="ja-JP" altLang="en-US" sz="2000" b="1" dirty="0">
                <a:solidFill>
                  <a:srgbClr val="98182D"/>
                </a:solidFill>
                <a:latin typeface="Arial" charset="0"/>
                <a:ea typeface="ＭＳ Ｐゴシック" charset="0"/>
                <a:cs typeface="ＭＳ Ｐゴシック" charset="0"/>
              </a:rPr>
              <a:t>“</a:t>
            </a:r>
            <a:r>
              <a:rPr lang="en-US" altLang="ja-JP" sz="2000" b="1" dirty="0">
                <a:solidFill>
                  <a:srgbClr val="98182D"/>
                </a:solidFill>
                <a:latin typeface="Arial" charset="0"/>
                <a:ea typeface="ＭＳ Ｐゴシック" charset="0"/>
                <a:cs typeface="ＭＳ Ｐゴシック" charset="0"/>
              </a:rPr>
              <a:t>APMD</a:t>
            </a:r>
            <a:r>
              <a:rPr lang="ja-JP" altLang="en-US" sz="2000" b="1">
                <a:solidFill>
                  <a:srgbClr val="98182D"/>
                </a:solidFill>
                <a:latin typeface="Arial" charset="0"/>
                <a:ea typeface="ＭＳ Ｐゴシック" charset="0"/>
                <a:cs typeface="ＭＳ Ｐゴシック" charset="0"/>
              </a:rPr>
              <a:t>”</a:t>
            </a:r>
            <a:endParaRPr lang="en-US" altLang="ja-JP" sz="2000" b="1" dirty="0">
              <a:solidFill>
                <a:srgbClr val="98182D"/>
              </a:solidFill>
              <a:latin typeface="Arial" charset="0"/>
              <a:ea typeface="ＭＳ Ｐゴシック" charset="0"/>
              <a:cs typeface="ＭＳ Ｐゴシック" charset="0"/>
            </a:endParaRPr>
          </a:p>
        </p:txBody>
      </p:sp>
      <p:sp>
        <p:nvSpPr>
          <p:cNvPr id="38914" name="AutoShape 2"/>
          <p:cNvSpPr>
            <a:spLocks noGrp="1" noChangeArrowheads="1"/>
          </p:cNvSpPr>
          <p:nvPr>
            <p:ph type="title" idx="4294967295"/>
          </p:nvPr>
        </p:nvSpPr>
        <p:spPr>
          <a:xfrm>
            <a:off x="1403648" y="1239143"/>
            <a:ext cx="7128792" cy="701775"/>
          </a:xfrm>
        </p:spPr>
        <p:txBody>
          <a:bodyPr/>
          <a:lstStyle/>
          <a:p>
            <a:pPr eaLnBrk="1" hangingPunct="1"/>
            <a:r>
              <a:rPr lang="en-US" sz="2800" dirty="0">
                <a:solidFill>
                  <a:srgbClr val="0000CC"/>
                </a:solidFill>
                <a:latin typeface="Arial" charset="0"/>
                <a:ea typeface="ＭＳ Ｐゴシック" charset="0"/>
                <a:cs typeface="ＭＳ Ｐゴシック" charset="0"/>
              </a:rPr>
              <a:t>MATA KULIAH </a:t>
            </a:r>
            <a:br>
              <a:rPr lang="en-US" sz="2800" dirty="0">
                <a:solidFill>
                  <a:srgbClr val="0000CC"/>
                </a:solidFill>
                <a:latin typeface="Arial" charset="0"/>
                <a:ea typeface="ＭＳ Ｐゴシック" charset="0"/>
                <a:cs typeface="ＭＳ Ｐゴシック" charset="0"/>
              </a:rPr>
            </a:br>
            <a:r>
              <a:rPr lang="en-US" sz="2800" dirty="0">
                <a:solidFill>
                  <a:srgbClr val="0000CC"/>
                </a:solidFill>
                <a:latin typeface="Arial" charset="0"/>
                <a:ea typeface="ＭＳ Ｐゴシック" charset="0"/>
                <a:cs typeface="ＭＳ Ｐゴシック" charset="0"/>
              </a:rPr>
              <a:t>METODE PENELITIAN SOSIAL (3 </a:t>
            </a:r>
            <a:r>
              <a:rPr lang="en-US" sz="2800" dirty="0" err="1">
                <a:solidFill>
                  <a:srgbClr val="0000CC"/>
                </a:solidFill>
                <a:latin typeface="Arial" charset="0"/>
                <a:ea typeface="ＭＳ Ｐゴシック" charset="0"/>
                <a:cs typeface="ＭＳ Ｐゴシック" charset="0"/>
              </a:rPr>
              <a:t>sks</a:t>
            </a:r>
            <a:r>
              <a:rPr lang="en-US" sz="2800" dirty="0">
                <a:solidFill>
                  <a:srgbClr val="0000CC"/>
                </a:solidFill>
                <a:latin typeface="Arial" charset="0"/>
                <a:ea typeface="ＭＳ Ｐゴシック" charset="0"/>
                <a:cs typeface="ＭＳ Ｐゴシック" charset="0"/>
              </a:rPr>
              <a:t>)</a:t>
            </a:r>
          </a:p>
        </p:txBody>
      </p:sp>
      <p:sp>
        <p:nvSpPr>
          <p:cNvPr id="3" name="TextBox 2">
            <a:extLst>
              <a:ext uri="{FF2B5EF4-FFF2-40B4-BE49-F238E27FC236}">
                <a16:creationId xmlns:a16="http://schemas.microsoft.com/office/drawing/2014/main" id="{7DDB7658-7016-8044-A5A0-1C50F295936D}"/>
              </a:ext>
            </a:extLst>
          </p:cNvPr>
          <p:cNvSpPr txBox="1"/>
          <p:nvPr/>
        </p:nvSpPr>
        <p:spPr>
          <a:xfrm>
            <a:off x="1926337" y="3068960"/>
            <a:ext cx="7128792" cy="1446550"/>
          </a:xfrm>
          <a:prstGeom prst="rect">
            <a:avLst/>
          </a:prstGeom>
          <a:noFill/>
        </p:spPr>
        <p:txBody>
          <a:bodyPr wrap="square" rtlCol="0">
            <a:spAutoFit/>
          </a:bodyPr>
          <a:lstStyle/>
          <a:p>
            <a:r>
              <a:rPr lang="en-US" sz="2800" dirty="0">
                <a:solidFill>
                  <a:srgbClr val="002060"/>
                </a:solidFill>
                <a:latin typeface="Chalkboard SE" panose="03050602040202020205" pitchFamily="66" charset="77"/>
              </a:rPr>
              <a:t>BAGIAN II - </a:t>
            </a:r>
            <a:r>
              <a:rPr lang="en-US" sz="2800" dirty="0" err="1">
                <a:solidFill>
                  <a:srgbClr val="002060"/>
                </a:solidFill>
                <a:latin typeface="Chalkboard SE" panose="03050602040202020205" pitchFamily="66" charset="77"/>
              </a:rPr>
              <a:t>Lanjutan</a:t>
            </a:r>
            <a:r>
              <a:rPr lang="en-US" sz="2800" dirty="0">
                <a:solidFill>
                  <a:srgbClr val="002060"/>
                </a:solidFill>
                <a:latin typeface="Chalkboard SE" panose="03050602040202020205" pitchFamily="66" charset="77"/>
              </a:rPr>
              <a:t> </a:t>
            </a:r>
          </a:p>
          <a:p>
            <a:endParaRPr lang="en-US" sz="2800" dirty="0">
              <a:solidFill>
                <a:srgbClr val="002060"/>
              </a:solidFill>
              <a:latin typeface="Chalkboard SE" panose="03050602040202020205" pitchFamily="66" charset="77"/>
            </a:endParaRPr>
          </a:p>
          <a:p>
            <a:r>
              <a:rPr lang="en-US" sz="3200" dirty="0">
                <a:solidFill>
                  <a:srgbClr val="660033"/>
                </a:solidFill>
                <a:latin typeface="Chalkboard SE" panose="03050602040202020205" pitchFamily="66" charset="77"/>
              </a:rPr>
              <a:t>JENIS-JENIS PENELITIAN SOSIAL</a:t>
            </a:r>
          </a:p>
        </p:txBody>
      </p:sp>
      <p:sp>
        <p:nvSpPr>
          <p:cNvPr id="5" name="TextBox 4">
            <a:extLst>
              <a:ext uri="{FF2B5EF4-FFF2-40B4-BE49-F238E27FC236}">
                <a16:creationId xmlns:a16="http://schemas.microsoft.com/office/drawing/2014/main" id="{3E93E909-D831-AB4F-954C-806618CED48C}"/>
              </a:ext>
            </a:extLst>
          </p:cNvPr>
          <p:cNvSpPr txBox="1"/>
          <p:nvPr/>
        </p:nvSpPr>
        <p:spPr>
          <a:xfrm>
            <a:off x="3652842" y="6093296"/>
            <a:ext cx="4957120" cy="461665"/>
          </a:xfrm>
          <a:prstGeom prst="rect">
            <a:avLst/>
          </a:prstGeom>
          <a:noFill/>
        </p:spPr>
        <p:txBody>
          <a:bodyPr wrap="square" rtlCol="0">
            <a:spAutoFit/>
          </a:bodyPr>
          <a:lstStyle/>
          <a:p>
            <a:r>
              <a:rPr lang="en-US" dirty="0" err="1">
                <a:solidFill>
                  <a:srgbClr val="000000"/>
                </a:solidFill>
              </a:rPr>
              <a:t>Dosen</a:t>
            </a:r>
            <a:r>
              <a:rPr lang="en-US" dirty="0">
                <a:solidFill>
                  <a:srgbClr val="000000"/>
                </a:solidFill>
              </a:rPr>
              <a:t> </a:t>
            </a:r>
            <a:r>
              <a:rPr lang="en-US" dirty="0" err="1">
                <a:solidFill>
                  <a:srgbClr val="000000"/>
                </a:solidFill>
              </a:rPr>
              <a:t>Pengampu</a:t>
            </a:r>
            <a:r>
              <a:rPr lang="en-US" dirty="0">
                <a:solidFill>
                  <a:srgbClr val="000000"/>
                </a:solidFill>
              </a:rPr>
              <a:t>: Drs. </a:t>
            </a:r>
            <a:r>
              <a:rPr lang="en-US" dirty="0" err="1">
                <a:solidFill>
                  <a:srgbClr val="000000"/>
                </a:solidFill>
              </a:rPr>
              <a:t>Hastowiyono</a:t>
            </a:r>
            <a:r>
              <a:rPr lang="en-US" dirty="0">
                <a:solidFill>
                  <a:srgbClr val="000000"/>
                </a:solidFill>
              </a:rPr>
              <a:t>, M.S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E95D4-46AF-5247-BD52-22AA176B8AAC}"/>
              </a:ext>
            </a:extLst>
          </p:cNvPr>
          <p:cNvSpPr>
            <a:spLocks noGrp="1"/>
          </p:cNvSpPr>
          <p:nvPr>
            <p:ph type="title"/>
          </p:nvPr>
        </p:nvSpPr>
        <p:spPr/>
        <p:txBody>
          <a:bodyPr/>
          <a:lstStyle/>
          <a:p>
            <a:endParaRPr lang="id-ID"/>
          </a:p>
        </p:txBody>
      </p:sp>
      <p:sp>
        <p:nvSpPr>
          <p:cNvPr id="3" name="Content Placeholder 2">
            <a:extLst>
              <a:ext uri="{FF2B5EF4-FFF2-40B4-BE49-F238E27FC236}">
                <a16:creationId xmlns:a16="http://schemas.microsoft.com/office/drawing/2014/main" id="{3DD41D30-C836-DA4D-9304-7B518DD7B134}"/>
              </a:ext>
            </a:extLst>
          </p:cNvPr>
          <p:cNvSpPr>
            <a:spLocks noGrp="1"/>
          </p:cNvSpPr>
          <p:nvPr>
            <p:ph idx="1"/>
          </p:nvPr>
        </p:nvSpPr>
        <p:spPr>
          <a:xfrm>
            <a:off x="838200" y="2362200"/>
            <a:ext cx="8054280" cy="4379168"/>
          </a:xfrm>
          <a:ln w="25400">
            <a:solidFill>
              <a:schemeClr val="accent1"/>
            </a:solidFill>
          </a:ln>
        </p:spPr>
        <p:txBody>
          <a:bodyPr/>
          <a:lstStyle/>
          <a:p>
            <a:pPr>
              <a:spcBef>
                <a:spcPts val="1175"/>
              </a:spcBef>
            </a:pPr>
            <a:r>
              <a:rPr lang="en-US" sz="2000" b="1" dirty="0" err="1">
                <a:latin typeface="Arial" panose="020B0604020202020204" pitchFamily="34" charset="0"/>
                <a:ea typeface="ＭＳ Ｐゴシック" charset="0"/>
                <a:cs typeface="Arial" panose="020B0604020202020204" pitchFamily="34" charset="0"/>
              </a:rPr>
              <a:t>Berdasarkan</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paradigma</a:t>
            </a:r>
            <a:r>
              <a:rPr lang="en-US" sz="2000" b="1" dirty="0">
                <a:latin typeface="Arial" panose="020B0604020202020204" pitchFamily="34" charset="0"/>
                <a:ea typeface="ＭＳ Ｐゴシック" charset="0"/>
                <a:cs typeface="Arial" panose="020B0604020202020204" pitchFamily="34" charset="0"/>
              </a:rPr>
              <a:t> Post-</a:t>
            </a:r>
            <a:r>
              <a:rPr lang="en-US" sz="2000" b="1" dirty="0" err="1">
                <a:latin typeface="Arial" panose="020B0604020202020204" pitchFamily="34" charset="0"/>
                <a:ea typeface="ＭＳ Ｐゴシック" charset="0"/>
                <a:cs typeface="Arial" panose="020B0604020202020204" pitchFamily="34" charset="0"/>
              </a:rPr>
              <a:t>Positivisme</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peneliti</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tidak</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mungkin</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dapat</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menemukan</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realitas</a:t>
            </a:r>
            <a:r>
              <a:rPr lang="en-US" sz="2000" b="1" dirty="0">
                <a:latin typeface="Arial" panose="020B0604020202020204" pitchFamily="34" charset="0"/>
                <a:ea typeface="ＭＳ Ｐゴシック" charset="0"/>
                <a:cs typeface="Arial" panose="020B0604020202020204" pitchFamily="34" charset="0"/>
              </a:rPr>
              <a:t> dg </a:t>
            </a:r>
            <a:r>
              <a:rPr lang="en-US" sz="2000" b="1" dirty="0" err="1">
                <a:latin typeface="Arial" panose="020B0604020202020204" pitchFamily="34" charset="0"/>
                <a:ea typeface="ＭＳ Ｐゴシック" charset="0"/>
                <a:cs typeface="Arial" panose="020B0604020202020204" pitchFamily="34" charset="0"/>
              </a:rPr>
              <a:t>benar</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jika</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hanya</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melalui</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observasi</a:t>
            </a:r>
            <a:r>
              <a:rPr lang="en-US" sz="2000" b="1" dirty="0">
                <a:latin typeface="Arial" panose="020B0604020202020204" pitchFamily="34" charset="0"/>
                <a:ea typeface="ＭＳ Ｐゴシック" charset="0"/>
                <a:cs typeface="Arial" panose="020B0604020202020204" pitchFamily="34" charset="0"/>
              </a:rPr>
              <a:t>. Oleh </a:t>
            </a:r>
            <a:r>
              <a:rPr lang="en-US" sz="2000" b="1" dirty="0" err="1">
                <a:latin typeface="Arial" panose="020B0604020202020204" pitchFamily="34" charset="0"/>
                <a:ea typeface="ＭＳ Ｐゴシック" charset="0"/>
                <a:cs typeface="Arial" panose="020B0604020202020204" pitchFamily="34" charset="0"/>
              </a:rPr>
              <a:t>karena</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itu</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penelitian</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harus</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menggunakan</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metode</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triangulasi</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untuk</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mengetahui</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kebenaran</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suatu</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realitas</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menggunakan</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beberapa</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sumber</a:t>
            </a:r>
            <a:r>
              <a:rPr lang="en-US" sz="2000" b="1" dirty="0">
                <a:latin typeface="Arial" panose="020B0604020202020204" pitchFamily="34" charset="0"/>
                <a:ea typeface="ＭＳ Ｐゴシック" charset="0"/>
                <a:cs typeface="Arial" panose="020B0604020202020204" pitchFamily="34" charset="0"/>
              </a:rPr>
              <a:t>).</a:t>
            </a:r>
          </a:p>
          <a:p>
            <a:pPr marL="317500" indent="0">
              <a:spcBef>
                <a:spcPts val="1175"/>
              </a:spcBef>
              <a:buNone/>
            </a:pPr>
            <a:r>
              <a:rPr lang="en-US" sz="2000" b="1" i="1" dirty="0" err="1">
                <a:latin typeface="Arial" panose="020B0604020202020204" pitchFamily="34" charset="0"/>
                <a:ea typeface="ＭＳ Ｐゴシック" charset="0"/>
                <a:cs typeface="Arial" panose="020B0604020202020204" pitchFamily="34" charset="0"/>
              </a:rPr>
              <a:t>Misal</a:t>
            </a:r>
            <a:r>
              <a:rPr lang="en-US" sz="2000" b="1" i="1" dirty="0">
                <a:latin typeface="Arial" panose="020B0604020202020204" pitchFamily="34" charset="0"/>
                <a:ea typeface="ＭＳ Ｐゴシック" charset="0"/>
                <a:cs typeface="Arial" panose="020B0604020202020204" pitchFamily="34" charset="0"/>
              </a:rPr>
              <a:t>: </a:t>
            </a:r>
            <a:r>
              <a:rPr lang="en-US" sz="2000" b="1" i="1" dirty="0" err="1">
                <a:latin typeface="Arial" panose="020B0604020202020204" pitchFamily="34" charset="0"/>
                <a:ea typeface="ＭＳ Ｐゴシック" charset="0"/>
                <a:cs typeface="Arial" panose="020B0604020202020204" pitchFamily="34" charset="0"/>
              </a:rPr>
              <a:t>Untuk</a:t>
            </a:r>
            <a:r>
              <a:rPr lang="en-US" sz="2000" b="1" i="1" dirty="0">
                <a:latin typeface="Arial" panose="020B0604020202020204" pitchFamily="34" charset="0"/>
                <a:ea typeface="ＭＳ Ｐゴシック" charset="0"/>
                <a:cs typeface="Arial" panose="020B0604020202020204" pitchFamily="34" charset="0"/>
              </a:rPr>
              <a:t> </a:t>
            </a:r>
            <a:r>
              <a:rPr lang="en-US" sz="2000" b="1" i="1" dirty="0" err="1">
                <a:latin typeface="Arial" panose="020B0604020202020204" pitchFamily="34" charset="0"/>
                <a:ea typeface="ＭＳ Ｐゴシック" charset="0"/>
                <a:cs typeface="Arial" panose="020B0604020202020204" pitchFamily="34" charset="0"/>
              </a:rPr>
              <a:t>menemukan</a:t>
            </a:r>
            <a:r>
              <a:rPr lang="en-US" sz="2000" b="1" i="1" dirty="0">
                <a:latin typeface="Arial" panose="020B0604020202020204" pitchFamily="34" charset="0"/>
                <a:ea typeface="ＭＳ Ｐゴシック" charset="0"/>
                <a:cs typeface="Arial" panose="020B0604020202020204" pitchFamily="34" charset="0"/>
              </a:rPr>
              <a:t> </a:t>
            </a:r>
            <a:r>
              <a:rPr lang="en-US" sz="2000" b="1" i="1" dirty="0" err="1">
                <a:latin typeface="Arial" panose="020B0604020202020204" pitchFamily="34" charset="0"/>
                <a:ea typeface="ＭＳ Ｐゴシック" charset="0"/>
                <a:cs typeface="Arial" panose="020B0604020202020204" pitchFamily="34" charset="0"/>
              </a:rPr>
              <a:t>kebenaran</a:t>
            </a:r>
            <a:r>
              <a:rPr lang="en-US" sz="2000" b="1" i="1" dirty="0">
                <a:latin typeface="Arial" panose="020B0604020202020204" pitchFamily="34" charset="0"/>
                <a:ea typeface="ＭＳ Ｐゴシック" charset="0"/>
                <a:cs typeface="Arial" panose="020B0604020202020204" pitchFamily="34" charset="0"/>
              </a:rPr>
              <a:t> </a:t>
            </a:r>
            <a:r>
              <a:rPr lang="en-US" sz="2000" b="1" i="1" dirty="0" err="1">
                <a:latin typeface="Arial" panose="020B0604020202020204" pitchFamily="34" charset="0"/>
                <a:ea typeface="ＭＳ Ｐゴシック" charset="0"/>
                <a:cs typeface="Arial" panose="020B0604020202020204" pitchFamily="34" charset="0"/>
              </a:rPr>
              <a:t>jawaban</a:t>
            </a:r>
            <a:r>
              <a:rPr lang="en-US" sz="2000" b="1" i="1" dirty="0">
                <a:latin typeface="Arial" panose="020B0604020202020204" pitchFamily="34" charset="0"/>
                <a:ea typeface="ＭＳ Ｐゴシック" charset="0"/>
                <a:cs typeface="Arial" panose="020B0604020202020204" pitchFamily="34" charset="0"/>
              </a:rPr>
              <a:t> </a:t>
            </a:r>
            <a:r>
              <a:rPr lang="en-US" sz="2000" b="1" i="1" dirty="0" err="1">
                <a:latin typeface="Arial" panose="020B0604020202020204" pitchFamily="34" charset="0"/>
                <a:ea typeface="ＭＳ Ｐゴシック" charset="0"/>
                <a:cs typeface="Arial" panose="020B0604020202020204" pitchFamily="34" charset="0"/>
              </a:rPr>
              <a:t>mahasiswa</a:t>
            </a:r>
            <a:r>
              <a:rPr lang="en-US" sz="2000" b="1" i="1" dirty="0">
                <a:latin typeface="Arial" panose="020B0604020202020204" pitchFamily="34" charset="0"/>
                <a:ea typeface="ＭＳ Ｐゴシック" charset="0"/>
                <a:cs typeface="Arial" panose="020B0604020202020204" pitchFamily="34" charset="0"/>
              </a:rPr>
              <a:t> yang </a:t>
            </a:r>
            <a:r>
              <a:rPr lang="en-US" sz="2000" b="1" i="1" dirty="0" err="1">
                <a:latin typeface="Arial" panose="020B0604020202020204" pitchFamily="34" charset="0"/>
                <a:ea typeface="ＭＳ Ｐゴシック" charset="0"/>
                <a:cs typeface="Arial" panose="020B0604020202020204" pitchFamily="34" charset="0"/>
              </a:rPr>
              <a:t>telah</a:t>
            </a:r>
            <a:r>
              <a:rPr lang="en-US" sz="2000" b="1" i="1" dirty="0">
                <a:latin typeface="Arial" panose="020B0604020202020204" pitchFamily="34" charset="0"/>
                <a:ea typeface="ＭＳ Ｐゴシック" charset="0"/>
                <a:cs typeface="Arial" panose="020B0604020202020204" pitchFamily="34" charset="0"/>
              </a:rPr>
              <a:t> </a:t>
            </a:r>
            <a:r>
              <a:rPr lang="en-US" sz="2000" b="1" i="1" dirty="0" err="1">
                <a:latin typeface="Arial" panose="020B0604020202020204" pitchFamily="34" charset="0"/>
                <a:ea typeface="ＭＳ Ｐゴシック" charset="0"/>
                <a:cs typeface="Arial" panose="020B0604020202020204" pitchFamily="34" charset="0"/>
              </a:rPr>
              <a:t>dicontohkan</a:t>
            </a:r>
            <a:r>
              <a:rPr lang="en-US" sz="2000" b="1" i="1" dirty="0">
                <a:latin typeface="Arial" panose="020B0604020202020204" pitchFamily="34" charset="0"/>
                <a:ea typeface="ＭＳ Ｐゴシック" charset="0"/>
                <a:cs typeface="Arial" panose="020B0604020202020204" pitchFamily="34" charset="0"/>
              </a:rPr>
              <a:t> di </a:t>
            </a:r>
            <a:r>
              <a:rPr lang="en-US" sz="2000" b="1" i="1" dirty="0" err="1">
                <a:latin typeface="Arial" panose="020B0604020202020204" pitchFamily="34" charset="0"/>
                <a:ea typeface="ＭＳ Ｐゴシック" charset="0"/>
                <a:cs typeface="Arial" panose="020B0604020202020204" pitchFamily="34" charset="0"/>
              </a:rPr>
              <a:t>depan</a:t>
            </a:r>
            <a:r>
              <a:rPr lang="en-US" sz="2000" b="1" i="1" dirty="0">
                <a:latin typeface="Arial" panose="020B0604020202020204" pitchFamily="34" charset="0"/>
                <a:ea typeface="ＭＳ Ｐゴシック" charset="0"/>
                <a:cs typeface="Arial" panose="020B0604020202020204" pitchFamily="34" charset="0"/>
              </a:rPr>
              <a:t>, </a:t>
            </a:r>
            <a:r>
              <a:rPr lang="en-US" sz="2000" b="1" i="1" dirty="0" err="1">
                <a:latin typeface="Arial" panose="020B0604020202020204" pitchFamily="34" charset="0"/>
                <a:ea typeface="ＭＳ Ｐゴシック" charset="0"/>
                <a:cs typeface="Arial" panose="020B0604020202020204" pitchFamily="34" charset="0"/>
              </a:rPr>
              <a:t>peneliti</a:t>
            </a:r>
            <a:r>
              <a:rPr lang="en-US" sz="2000" b="1" i="1" dirty="0">
                <a:latin typeface="Arial" panose="020B0604020202020204" pitchFamily="34" charset="0"/>
                <a:ea typeface="ＭＳ Ｐゴシック" charset="0"/>
                <a:cs typeface="Arial" panose="020B0604020202020204" pitchFamily="34" charset="0"/>
              </a:rPr>
              <a:t> </a:t>
            </a:r>
            <a:r>
              <a:rPr lang="en-US" sz="2000" b="1" i="1" dirty="0" err="1">
                <a:latin typeface="Arial" panose="020B0604020202020204" pitchFamily="34" charset="0"/>
                <a:ea typeface="ＭＳ Ｐゴシック" charset="0"/>
                <a:cs typeface="Arial" panose="020B0604020202020204" pitchFamily="34" charset="0"/>
              </a:rPr>
              <a:t>kemudian</a:t>
            </a:r>
            <a:r>
              <a:rPr lang="en-US" sz="2000" b="1" i="1" dirty="0">
                <a:latin typeface="Arial" panose="020B0604020202020204" pitchFamily="34" charset="0"/>
                <a:ea typeface="ＭＳ Ｐゴシック" charset="0"/>
                <a:cs typeface="Arial" panose="020B0604020202020204" pitchFamily="34" charset="0"/>
              </a:rPr>
              <a:t> </a:t>
            </a:r>
            <a:r>
              <a:rPr lang="en-US" sz="2000" b="1" i="1" dirty="0" err="1">
                <a:latin typeface="Arial" panose="020B0604020202020204" pitchFamily="34" charset="0"/>
                <a:ea typeface="ＭＳ Ｐゴシック" charset="0"/>
                <a:cs typeface="Arial" panose="020B0604020202020204" pitchFamily="34" charset="0"/>
              </a:rPr>
              <a:t>menanyakan</a:t>
            </a:r>
            <a:r>
              <a:rPr lang="en-US" sz="2000" b="1" i="1" dirty="0">
                <a:latin typeface="Arial" panose="020B0604020202020204" pitchFamily="34" charset="0"/>
                <a:ea typeface="ＭＳ Ｐゴシック" charset="0"/>
                <a:cs typeface="Arial" panose="020B0604020202020204" pitchFamily="34" charset="0"/>
              </a:rPr>
              <a:t> </a:t>
            </a:r>
            <a:r>
              <a:rPr lang="en-US" sz="2000" b="1" i="1" dirty="0" err="1">
                <a:latin typeface="Arial" panose="020B0604020202020204" pitchFamily="34" charset="0"/>
                <a:ea typeface="ＭＳ Ｐゴシック" charset="0"/>
                <a:cs typeface="Arial" panose="020B0604020202020204" pitchFamily="34" charset="0"/>
              </a:rPr>
              <a:t>kepada</a:t>
            </a:r>
            <a:r>
              <a:rPr lang="en-US" sz="2000" b="1" i="1" dirty="0">
                <a:latin typeface="Arial" panose="020B0604020202020204" pitchFamily="34" charset="0"/>
                <a:ea typeface="ＭＳ Ｐゴシック" charset="0"/>
                <a:cs typeface="Arial" panose="020B0604020202020204" pitchFamily="34" charset="0"/>
              </a:rPr>
              <a:t> </a:t>
            </a:r>
            <a:r>
              <a:rPr lang="en-US" sz="2000" b="1" i="1" dirty="0" err="1">
                <a:latin typeface="Arial" panose="020B0604020202020204" pitchFamily="34" charset="0"/>
                <a:ea typeface="ＭＳ Ｐゴシック" charset="0"/>
                <a:cs typeface="Arial" panose="020B0604020202020204" pitchFamily="34" charset="0"/>
              </a:rPr>
              <a:t>dosen</a:t>
            </a:r>
            <a:r>
              <a:rPr lang="en-US" sz="2000" b="1" i="1" dirty="0">
                <a:latin typeface="Arial" panose="020B0604020202020204" pitchFamily="34" charset="0"/>
                <a:ea typeface="ＭＳ Ｐゴシック" charset="0"/>
                <a:cs typeface="Arial" panose="020B0604020202020204" pitchFamily="34" charset="0"/>
              </a:rPr>
              <a:t> yang </a:t>
            </a:r>
            <a:r>
              <a:rPr lang="en-US" sz="2000" b="1" i="1" dirty="0" err="1">
                <a:latin typeface="Arial" panose="020B0604020202020204" pitchFamily="34" charset="0"/>
                <a:ea typeface="ＭＳ Ｐゴシック" charset="0"/>
                <a:cs typeface="Arial" panose="020B0604020202020204" pitchFamily="34" charset="0"/>
              </a:rPr>
              <a:t>pernah</a:t>
            </a:r>
            <a:r>
              <a:rPr lang="en-US" sz="2000" b="1" i="1" dirty="0">
                <a:latin typeface="Arial" panose="020B0604020202020204" pitchFamily="34" charset="0"/>
                <a:ea typeface="ＭＳ Ｐゴシック" charset="0"/>
                <a:cs typeface="Arial" panose="020B0604020202020204" pitchFamily="34" charset="0"/>
              </a:rPr>
              <a:t> </a:t>
            </a:r>
            <a:r>
              <a:rPr lang="en-US" sz="2000" b="1" i="1" dirty="0" err="1">
                <a:latin typeface="Arial" panose="020B0604020202020204" pitchFamily="34" charset="0"/>
                <a:ea typeface="ＭＳ Ｐゴシック" charset="0"/>
                <a:cs typeface="Arial" panose="020B0604020202020204" pitchFamily="34" charset="0"/>
              </a:rPr>
              <a:t>mengajarnya</a:t>
            </a:r>
            <a:r>
              <a:rPr lang="en-US" sz="2000" b="1" i="1" dirty="0">
                <a:latin typeface="Arial" panose="020B0604020202020204" pitchFamily="34" charset="0"/>
                <a:ea typeface="ＭＳ Ｐゴシック" charset="0"/>
                <a:cs typeface="Arial" panose="020B0604020202020204" pitchFamily="34" charset="0"/>
              </a:rPr>
              <a:t>. </a:t>
            </a:r>
            <a:r>
              <a:rPr lang="en-US" sz="2000" b="1" i="1" dirty="0" err="1">
                <a:latin typeface="Arial" panose="020B0604020202020204" pitchFamily="34" charset="0"/>
                <a:ea typeface="ＭＳ Ｐゴシック" charset="0"/>
                <a:cs typeface="Arial" panose="020B0604020202020204" pitchFamily="34" charset="0"/>
              </a:rPr>
              <a:t>Ternyata</a:t>
            </a:r>
            <a:r>
              <a:rPr lang="en-US" sz="2000" b="1" i="1" dirty="0">
                <a:latin typeface="Arial" panose="020B0604020202020204" pitchFamily="34" charset="0"/>
                <a:ea typeface="ＭＳ Ｐゴシック" charset="0"/>
                <a:cs typeface="Arial" panose="020B0604020202020204" pitchFamily="34" charset="0"/>
              </a:rPr>
              <a:t> </a:t>
            </a:r>
            <a:r>
              <a:rPr lang="en-US" sz="2000" b="1" i="1" dirty="0" err="1">
                <a:latin typeface="Arial" panose="020B0604020202020204" pitchFamily="34" charset="0"/>
                <a:ea typeface="ＭＳ Ｐゴシック" charset="0"/>
                <a:cs typeface="Arial" panose="020B0604020202020204" pitchFamily="34" charset="0"/>
              </a:rPr>
              <a:t>diperoleh</a:t>
            </a:r>
            <a:r>
              <a:rPr lang="en-US" sz="2000" b="1" i="1" dirty="0">
                <a:latin typeface="Arial" panose="020B0604020202020204" pitchFamily="34" charset="0"/>
                <a:ea typeface="ＭＳ Ｐゴシック" charset="0"/>
                <a:cs typeface="Arial" panose="020B0604020202020204" pitchFamily="34" charset="0"/>
              </a:rPr>
              <a:t> </a:t>
            </a:r>
            <a:r>
              <a:rPr lang="en-US" sz="2000" b="1" i="1" dirty="0" err="1">
                <a:latin typeface="Arial" panose="020B0604020202020204" pitchFamily="34" charset="0"/>
                <a:ea typeface="ＭＳ Ｐゴシック" charset="0"/>
                <a:cs typeface="Arial" panose="020B0604020202020204" pitchFamily="34" charset="0"/>
              </a:rPr>
              <a:t>informasi</a:t>
            </a:r>
            <a:r>
              <a:rPr lang="en-US" sz="2000" b="1" i="1" dirty="0">
                <a:latin typeface="Arial" panose="020B0604020202020204" pitchFamily="34" charset="0"/>
                <a:ea typeface="ＭＳ Ｐゴシック" charset="0"/>
                <a:cs typeface="Arial" panose="020B0604020202020204" pitchFamily="34" charset="0"/>
              </a:rPr>
              <a:t> </a:t>
            </a:r>
            <a:r>
              <a:rPr lang="en-US" sz="2000" b="1" i="1" dirty="0" err="1">
                <a:latin typeface="Arial" panose="020B0604020202020204" pitchFamily="34" charset="0"/>
                <a:ea typeface="ＭＳ Ｐゴシック" charset="0"/>
                <a:cs typeface="Arial" panose="020B0604020202020204" pitchFamily="34" charset="0"/>
              </a:rPr>
              <a:t>bahwa</a:t>
            </a:r>
            <a:r>
              <a:rPr lang="en-US" sz="2000" b="1" i="1" dirty="0">
                <a:latin typeface="Arial" panose="020B0604020202020204" pitchFamily="34" charset="0"/>
                <a:ea typeface="ＭＳ Ｐゴシック" charset="0"/>
                <a:cs typeface="Arial" panose="020B0604020202020204" pitchFamily="34" charset="0"/>
              </a:rPr>
              <a:t> </a:t>
            </a:r>
            <a:r>
              <a:rPr lang="en-US" sz="2000" b="1" i="1" dirty="0" err="1">
                <a:latin typeface="Arial" panose="020B0604020202020204" pitchFamily="34" charset="0"/>
                <a:ea typeface="ＭＳ Ｐゴシック" charset="0"/>
                <a:cs typeface="Arial" panose="020B0604020202020204" pitchFamily="34" charset="0"/>
              </a:rPr>
              <a:t>mahasiswa</a:t>
            </a:r>
            <a:r>
              <a:rPr lang="en-US" sz="2000" b="1" i="1" dirty="0">
                <a:latin typeface="Arial" panose="020B0604020202020204" pitchFamily="34" charset="0"/>
                <a:ea typeface="ＭＳ Ｐゴシック" charset="0"/>
                <a:cs typeface="Arial" panose="020B0604020202020204" pitchFamily="34" charset="0"/>
              </a:rPr>
              <a:t> </a:t>
            </a:r>
            <a:r>
              <a:rPr lang="en-US" sz="2000" b="1" i="1" dirty="0" err="1">
                <a:latin typeface="Arial" panose="020B0604020202020204" pitchFamily="34" charset="0"/>
                <a:ea typeface="ＭＳ Ｐゴシック" charset="0"/>
                <a:cs typeface="Arial" panose="020B0604020202020204" pitchFamily="34" charset="0"/>
              </a:rPr>
              <a:t>tersebut</a:t>
            </a:r>
            <a:r>
              <a:rPr lang="en-US" sz="2000" b="1" i="1" dirty="0">
                <a:latin typeface="Arial" panose="020B0604020202020204" pitchFamily="34" charset="0"/>
                <a:ea typeface="ＭＳ Ｐゴシック" charset="0"/>
                <a:cs typeface="Arial" panose="020B0604020202020204" pitchFamily="34" charset="0"/>
              </a:rPr>
              <a:t> “</a:t>
            </a:r>
            <a:r>
              <a:rPr lang="en-US" sz="2000" b="1" i="1" dirty="0" err="1">
                <a:latin typeface="Arial" panose="020B0604020202020204" pitchFamily="34" charset="0"/>
                <a:ea typeface="ＭＳ Ｐゴシック" charset="0"/>
                <a:cs typeface="Arial" panose="020B0604020202020204" pitchFamily="34" charset="0"/>
              </a:rPr>
              <a:t>pernah</a:t>
            </a:r>
            <a:r>
              <a:rPr lang="en-US" sz="2000" b="1" i="1" dirty="0">
                <a:latin typeface="Arial" panose="020B0604020202020204" pitchFamily="34" charset="0"/>
                <a:ea typeface="ＭＳ Ｐゴシック" charset="0"/>
                <a:cs typeface="Arial" panose="020B0604020202020204" pitchFamily="34" charset="0"/>
              </a:rPr>
              <a:t> </a:t>
            </a:r>
            <a:r>
              <a:rPr lang="en-US" sz="2000" b="1" i="1" dirty="0" err="1">
                <a:latin typeface="Arial" panose="020B0604020202020204" pitchFamily="34" charset="0"/>
                <a:ea typeface="ＭＳ Ｐゴシック" charset="0"/>
                <a:cs typeface="Arial" panose="020B0604020202020204" pitchFamily="34" charset="0"/>
              </a:rPr>
              <a:t>nyontek</a:t>
            </a:r>
            <a:r>
              <a:rPr lang="en-US" sz="2000" b="1" i="1" dirty="0">
                <a:latin typeface="Arial" panose="020B0604020202020204" pitchFamily="34" charset="0"/>
                <a:ea typeface="ＭＳ Ｐゴシック" charset="0"/>
                <a:cs typeface="Arial" panose="020B0604020202020204" pitchFamily="34" charset="0"/>
              </a:rPr>
              <a:t>”.</a:t>
            </a:r>
          </a:p>
          <a:p>
            <a:pPr>
              <a:spcBef>
                <a:spcPts val="1175"/>
              </a:spcBef>
            </a:pPr>
            <a:r>
              <a:rPr lang="en-US" sz="2000" b="1" dirty="0" err="1">
                <a:latin typeface="Arial" panose="020B0604020202020204" pitchFamily="34" charset="0"/>
                <a:ea typeface="ＭＳ Ｐゴシック" charset="0"/>
                <a:cs typeface="Arial" panose="020B0604020202020204" pitchFamily="34" charset="0"/>
              </a:rPr>
              <a:t>Untuk</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mengetahui</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realitas</a:t>
            </a:r>
            <a:r>
              <a:rPr lang="en-US" sz="2000" b="1" dirty="0">
                <a:latin typeface="Arial" panose="020B0604020202020204" pitchFamily="34" charset="0"/>
                <a:ea typeface="ＭＳ Ｐゴシック" charset="0"/>
                <a:cs typeface="Arial" panose="020B0604020202020204" pitchFamily="34" charset="0"/>
              </a:rPr>
              <a:t> yang </a:t>
            </a:r>
            <a:r>
              <a:rPr lang="en-US" sz="2000" b="1" dirty="0" err="1">
                <a:latin typeface="Arial" panose="020B0604020202020204" pitchFamily="34" charset="0"/>
                <a:ea typeface="ＭＳ Ｐゴシック" charset="0"/>
                <a:cs typeface="Arial" panose="020B0604020202020204" pitchFamily="34" charset="0"/>
              </a:rPr>
              <a:t>obyektif</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peneliti</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harus</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berinteraksi</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secara</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langsung</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dengan</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subyek</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penelitian</a:t>
            </a:r>
            <a:r>
              <a:rPr lang="en-US" sz="2000" b="1" dirty="0">
                <a:latin typeface="Arial" panose="020B0604020202020204" pitchFamily="34" charset="0"/>
                <a:ea typeface="ＭＳ Ｐゴシック" charset="0"/>
                <a:cs typeface="Arial" panose="020B0604020202020204" pitchFamily="34" charset="0"/>
              </a:rPr>
              <a:t> (orang yang </a:t>
            </a:r>
            <a:r>
              <a:rPr lang="en-US" sz="2000" b="1" dirty="0" err="1">
                <a:latin typeface="Arial" panose="020B0604020202020204" pitchFamily="34" charset="0"/>
                <a:ea typeface="ＭＳ Ｐゴシック" charset="0"/>
                <a:cs typeface="Arial" panose="020B0604020202020204" pitchFamily="34" charset="0"/>
              </a:rPr>
              <a:t>diteliti</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tetapi</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peneliti</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harus</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bersifat</a:t>
            </a:r>
            <a:r>
              <a:rPr lang="en-US" sz="2000" b="1" dirty="0">
                <a:latin typeface="Arial" panose="020B0604020202020204" pitchFamily="34" charset="0"/>
                <a:ea typeface="ＭＳ Ｐゴシック" charset="0"/>
                <a:cs typeface="Arial" panose="020B0604020202020204" pitchFamily="34" charset="0"/>
              </a:rPr>
              <a:t> </a:t>
            </a:r>
            <a:r>
              <a:rPr lang="en-US" sz="2000" b="1" dirty="0" err="1">
                <a:latin typeface="Arial" panose="020B0604020202020204" pitchFamily="34" charset="0"/>
                <a:ea typeface="ＭＳ Ｐゴシック" charset="0"/>
                <a:cs typeface="Arial" panose="020B0604020202020204" pitchFamily="34" charset="0"/>
              </a:rPr>
              <a:t>netral</a:t>
            </a:r>
            <a:r>
              <a:rPr lang="en-US" sz="2000" b="1" dirty="0">
                <a:latin typeface="Arial" panose="020B0604020202020204" pitchFamily="34" charset="0"/>
                <a:ea typeface="ＭＳ Ｐゴシック" charset="0"/>
                <a:cs typeface="Arial" panose="020B0604020202020204" pitchFamily="34" charset="0"/>
              </a:rPr>
              <a:t>.</a:t>
            </a:r>
          </a:p>
          <a:p>
            <a:endParaRPr lang="id-ID" dirty="0"/>
          </a:p>
        </p:txBody>
      </p:sp>
    </p:spTree>
    <p:extLst>
      <p:ext uri="{BB962C8B-B14F-4D97-AF65-F5344CB8AC3E}">
        <p14:creationId xmlns:p14="http://schemas.microsoft.com/office/powerpoint/2010/main" val="34010187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Content Placeholder 2"/>
          <p:cNvSpPr>
            <a:spLocks noGrp="1"/>
          </p:cNvSpPr>
          <p:nvPr>
            <p:ph idx="1"/>
          </p:nvPr>
        </p:nvSpPr>
        <p:spPr>
          <a:xfrm>
            <a:off x="755576" y="2636912"/>
            <a:ext cx="8208912" cy="3923184"/>
          </a:xfrm>
        </p:spPr>
        <p:txBody>
          <a:bodyPr/>
          <a:lstStyle/>
          <a:p>
            <a:pPr>
              <a:spcBef>
                <a:spcPts val="1175"/>
              </a:spcBef>
            </a:pPr>
            <a:r>
              <a:rPr lang="en-US" sz="2000" dirty="0" err="1">
                <a:solidFill>
                  <a:srgbClr val="000000"/>
                </a:solidFill>
                <a:latin typeface="Chalkboard SE" panose="03050602040202020205" pitchFamily="66" charset="77"/>
                <a:ea typeface="ＭＳ Ｐゴシック" charset="0"/>
                <a:cs typeface="ＭＳ Ｐゴシック" charset="0"/>
              </a:rPr>
              <a:t>Aliran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ini</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merupakan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antitesis</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perlawanan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terhadap</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paham</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realisme</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positivisme</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yg</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menempatkan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pentingnya</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pengamatan</a:t>
            </a:r>
            <a:r>
              <a:rPr lang="en-US" sz="2000" dirty="0">
                <a:solidFill>
                  <a:srgbClr val="000000"/>
                </a:solidFill>
                <a:latin typeface="Chalkboard SE" panose="03050602040202020205" pitchFamily="66" charset="77"/>
                <a:ea typeface="ＭＳ Ｐゴシック" charset="0"/>
                <a:cs typeface="ＭＳ Ｐゴシック" charset="0"/>
              </a:rPr>
              <a:t> dan </a:t>
            </a:r>
            <a:r>
              <a:rPr lang="en-US" sz="2000" dirty="0" err="1">
                <a:solidFill>
                  <a:srgbClr val="000000"/>
                </a:solidFill>
                <a:latin typeface="Chalkboard SE" panose="03050602040202020205" pitchFamily="66" charset="77"/>
                <a:ea typeface="ＭＳ Ｐゴシック" charset="0"/>
                <a:cs typeface="ＭＳ Ｐゴシック" charset="0"/>
              </a:rPr>
              <a:t>obyektifitas</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dlm</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menemukan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suatu</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realitas</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atas</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ilmu</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pengetahuan</a:t>
            </a:r>
            <a:r>
              <a:rPr lang="en-US" sz="2000" dirty="0">
                <a:solidFill>
                  <a:srgbClr val="000000"/>
                </a:solidFill>
                <a:latin typeface="Chalkboard SE" panose="03050602040202020205" pitchFamily="66" charset="77"/>
                <a:ea typeface="ＭＳ Ｐゴシック" charset="0"/>
                <a:cs typeface="ＭＳ Ｐゴシック" charset="0"/>
              </a:rPr>
              <a:t>.</a:t>
            </a:r>
          </a:p>
          <a:p>
            <a:pPr>
              <a:spcBef>
                <a:spcPts val="1175"/>
              </a:spcBef>
            </a:pPr>
            <a:r>
              <a:rPr lang="en-US" sz="2000" dirty="0" err="1">
                <a:solidFill>
                  <a:srgbClr val="000000"/>
                </a:solidFill>
                <a:latin typeface="Chalkboard SE" panose="03050602040202020205" pitchFamily="66" charset="77"/>
                <a:ea typeface="ＭＳ Ｐゴシック" charset="0"/>
                <a:cs typeface="ＭＳ Ｐゴシック" charset="0"/>
              </a:rPr>
              <a:t>Secara</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ontologis</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aliran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ini</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menyatakan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bahwa</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realitas</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itu</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ada</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dlm</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beragam</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bentuk</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konstruksi</a:t>
            </a:r>
            <a:r>
              <a:rPr lang="en-US" sz="2000" dirty="0">
                <a:solidFill>
                  <a:srgbClr val="000000"/>
                </a:solidFill>
                <a:latin typeface="Chalkboard SE" panose="03050602040202020205" pitchFamily="66" charset="77"/>
                <a:ea typeface="ＭＳ Ｐゴシック" charset="0"/>
                <a:cs typeface="ＭＳ Ｐゴシック" charset="0"/>
              </a:rPr>
              <a:t> mental </a:t>
            </a:r>
            <a:r>
              <a:rPr lang="en-US" sz="2000" dirty="0" err="1">
                <a:solidFill>
                  <a:srgbClr val="000000"/>
                </a:solidFill>
                <a:latin typeface="Chalkboard SE" panose="03050602040202020205" pitchFamily="66" charset="77"/>
                <a:ea typeface="ＭＳ Ｐゴシック" charset="0"/>
                <a:cs typeface="ＭＳ Ｐゴシック" charset="0"/>
              </a:rPr>
              <a:t>berdasarkan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pengalaman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sosial</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bersifat</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lokal</a:t>
            </a:r>
            <a:r>
              <a:rPr lang="en-US" sz="2000" dirty="0">
                <a:solidFill>
                  <a:srgbClr val="000000"/>
                </a:solidFill>
                <a:latin typeface="Chalkboard SE" panose="03050602040202020205" pitchFamily="66" charset="77"/>
                <a:ea typeface="ＭＳ Ｐゴシック" charset="0"/>
                <a:cs typeface="ＭＳ Ｐゴシック" charset="0"/>
              </a:rPr>
              <a:t> dan </a:t>
            </a:r>
            <a:r>
              <a:rPr lang="en-US" sz="2000" dirty="0" err="1">
                <a:solidFill>
                  <a:srgbClr val="000000"/>
                </a:solidFill>
                <a:latin typeface="Chalkboard SE" panose="03050602040202020205" pitchFamily="66" charset="77"/>
                <a:ea typeface="ＭＳ Ｐゴシック" charset="0"/>
                <a:cs typeface="ＭＳ Ｐゴシック" charset="0"/>
              </a:rPr>
              <a:t>spesifik</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serta</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bergantung</a:t>
            </a:r>
            <a:r>
              <a:rPr lang="en-US" sz="2000" dirty="0">
                <a:solidFill>
                  <a:srgbClr val="000000"/>
                </a:solidFill>
                <a:latin typeface="Chalkboard SE" panose="03050602040202020205" pitchFamily="66" charset="77"/>
                <a:ea typeface="ＭＳ Ｐゴシック" charset="0"/>
                <a:cs typeface="ＭＳ Ｐゴシック" charset="0"/>
              </a:rPr>
              <a:t> pd </a:t>
            </a:r>
            <a:r>
              <a:rPr lang="en-US" sz="2000" dirty="0" err="1">
                <a:solidFill>
                  <a:srgbClr val="000000"/>
                </a:solidFill>
                <a:latin typeface="Chalkboard SE" panose="03050602040202020205" pitchFamily="66" charset="77"/>
                <a:ea typeface="ＭＳ Ｐゴシック" charset="0"/>
                <a:cs typeface="ＭＳ Ｐゴシック" charset="0"/>
              </a:rPr>
              <a:t>pihak</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pelaku</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subyek</a:t>
            </a:r>
            <a:r>
              <a:rPr lang="en-US" sz="2000" dirty="0">
                <a:solidFill>
                  <a:srgbClr val="000000"/>
                </a:solidFill>
                <a:latin typeface="Chalkboard SE" panose="03050602040202020205" pitchFamily="66" charset="77"/>
                <a:ea typeface="ＭＳ Ｐゴシック" charset="0"/>
                <a:cs typeface="ＭＳ Ｐゴシック" charset="0"/>
              </a:rPr>
              <a:t>).</a:t>
            </a:r>
          </a:p>
          <a:p>
            <a:pPr>
              <a:spcBef>
                <a:spcPts val="1175"/>
              </a:spcBef>
            </a:pPr>
            <a:r>
              <a:rPr lang="en-US" sz="2000" dirty="0" err="1">
                <a:solidFill>
                  <a:srgbClr val="000000"/>
                </a:solidFill>
                <a:latin typeface="Chalkboard SE" panose="03050602040202020205" pitchFamily="66" charset="77"/>
                <a:ea typeface="ＭＳ Ｐゴシック" charset="0"/>
                <a:cs typeface="ＭＳ Ｐゴシック" charset="0"/>
              </a:rPr>
              <a:t>Realitas</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sosial</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tidak</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dapat</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digeneralisasi</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tetapi</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bersifat</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lokalitas</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atau</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spesifik</a:t>
            </a:r>
            <a:r>
              <a:rPr lang="en-US" sz="2000" dirty="0">
                <a:solidFill>
                  <a:srgbClr val="000000"/>
                </a:solidFill>
                <a:latin typeface="Chalkboard SE" panose="03050602040202020205" pitchFamily="66" charset="77"/>
                <a:ea typeface="ＭＳ Ｐゴシック" charset="0"/>
                <a:cs typeface="ＭＳ Ｐゴシック" charset="0"/>
              </a:rPr>
              <a:t>.</a:t>
            </a:r>
          </a:p>
        </p:txBody>
      </p:sp>
      <p:sp>
        <p:nvSpPr>
          <p:cNvPr id="2" name="Date Placeholder 1"/>
          <p:cNvSpPr>
            <a:spLocks noGrp="1"/>
          </p:cNvSpPr>
          <p:nvPr>
            <p:ph type="dt" sz="half" idx="10"/>
          </p:nvPr>
        </p:nvSpPr>
        <p:spPr/>
        <p:txBody>
          <a:bodyPr/>
          <a:lstStyle/>
          <a:p>
            <a:pPr>
              <a:defRPr/>
            </a:pPr>
            <a:endParaRPr lang="en-US"/>
          </a:p>
        </p:txBody>
      </p:sp>
      <p:sp>
        <p:nvSpPr>
          <p:cNvPr id="3" name="TextBox 2">
            <a:extLst>
              <a:ext uri="{FF2B5EF4-FFF2-40B4-BE49-F238E27FC236}">
                <a16:creationId xmlns:a16="http://schemas.microsoft.com/office/drawing/2014/main" id="{D6AEBE8D-AA47-4B46-BC7A-E0A1DC553E4E}"/>
              </a:ext>
            </a:extLst>
          </p:cNvPr>
          <p:cNvSpPr txBox="1"/>
          <p:nvPr/>
        </p:nvSpPr>
        <p:spPr>
          <a:xfrm>
            <a:off x="971600" y="1340768"/>
            <a:ext cx="7992888" cy="461665"/>
          </a:xfrm>
          <a:prstGeom prst="rect">
            <a:avLst/>
          </a:prstGeom>
          <a:noFill/>
        </p:spPr>
        <p:txBody>
          <a:bodyPr wrap="square" rtlCol="0">
            <a:spAutoFit/>
          </a:bodyPr>
          <a:lstStyle/>
          <a:p>
            <a:r>
              <a:rPr lang="id-ID" b="1" dirty="0">
                <a:latin typeface="Chalkboard SE" panose="03050602040202020205" pitchFamily="66" charset="77"/>
              </a:rPr>
              <a:t>3. Penelitian Kualitatif Berparadigma </a:t>
            </a:r>
            <a:r>
              <a:rPr lang="id-ID" b="1" dirty="0" err="1">
                <a:latin typeface="Chalkboard SE" panose="03050602040202020205" pitchFamily="66" charset="77"/>
              </a:rPr>
              <a:t>Kontsruktivisme</a:t>
            </a:r>
            <a:endParaRPr lang="id-ID" b="1" dirty="0">
              <a:latin typeface="Chalkboard SE" panose="03050602040202020205" pitchFamily="66" charset="77"/>
            </a:endParaRPr>
          </a:p>
        </p:txBody>
      </p:sp>
    </p:spTree>
    <p:extLst>
      <p:ext uri="{BB962C8B-B14F-4D97-AF65-F5344CB8AC3E}">
        <p14:creationId xmlns:p14="http://schemas.microsoft.com/office/powerpoint/2010/main" val="206637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52D0C-6D8B-4943-A2EC-EC26CC08F4F3}"/>
              </a:ext>
            </a:extLst>
          </p:cNvPr>
          <p:cNvSpPr>
            <a:spLocks noGrp="1"/>
          </p:cNvSpPr>
          <p:nvPr>
            <p:ph type="title"/>
          </p:nvPr>
        </p:nvSpPr>
        <p:spPr/>
        <p:txBody>
          <a:bodyPr/>
          <a:lstStyle/>
          <a:p>
            <a:endParaRPr lang="id-ID"/>
          </a:p>
        </p:txBody>
      </p:sp>
      <p:sp>
        <p:nvSpPr>
          <p:cNvPr id="3" name="Content Placeholder 2">
            <a:extLst>
              <a:ext uri="{FF2B5EF4-FFF2-40B4-BE49-F238E27FC236}">
                <a16:creationId xmlns:a16="http://schemas.microsoft.com/office/drawing/2014/main" id="{6AC29CF4-00B4-DE4C-908D-A0736CC2601B}"/>
              </a:ext>
            </a:extLst>
          </p:cNvPr>
          <p:cNvSpPr>
            <a:spLocks noGrp="1"/>
          </p:cNvSpPr>
          <p:nvPr>
            <p:ph idx="1"/>
          </p:nvPr>
        </p:nvSpPr>
        <p:spPr>
          <a:xfrm>
            <a:off x="838200" y="2362200"/>
            <a:ext cx="7694613" cy="4163144"/>
          </a:xfrm>
          <a:ln w="25400">
            <a:solidFill>
              <a:srgbClr val="0078F0"/>
            </a:solidFill>
          </a:ln>
        </p:spPr>
        <p:txBody>
          <a:bodyPr/>
          <a:lstStyle/>
          <a:p>
            <a:pPr>
              <a:spcBef>
                <a:spcPts val="1175"/>
              </a:spcBef>
            </a:pPr>
            <a:r>
              <a:rPr lang="en-US" sz="2000" dirty="0" err="1">
                <a:solidFill>
                  <a:srgbClr val="000000"/>
                </a:solidFill>
                <a:latin typeface="Chalkboard SE" panose="03050602040202020205" pitchFamily="66" charset="77"/>
                <a:ea typeface="ＭＳ Ｐゴシック" charset="0"/>
                <a:cs typeface="ＭＳ Ｐゴシック" charset="0"/>
              </a:rPr>
              <a:t>Hubungan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peneliti</a:t>
            </a:r>
            <a:r>
              <a:rPr lang="en-US" sz="2000" dirty="0">
                <a:solidFill>
                  <a:srgbClr val="000000"/>
                </a:solidFill>
                <a:latin typeface="Chalkboard SE" panose="03050602040202020205" pitchFamily="66" charset="77"/>
                <a:ea typeface="ＭＳ Ｐゴシック" charset="0"/>
                <a:cs typeface="ＭＳ Ｐゴシック" charset="0"/>
              </a:rPr>
              <a:t> dg orang yang </a:t>
            </a:r>
            <a:r>
              <a:rPr lang="en-US" sz="2000" dirty="0" err="1">
                <a:solidFill>
                  <a:srgbClr val="000000"/>
                </a:solidFill>
                <a:latin typeface="Chalkboard SE" panose="03050602040202020205" pitchFamily="66" charset="77"/>
                <a:ea typeface="ＭＳ Ｐゴシック" charset="0"/>
                <a:cs typeface="ＭＳ Ｐゴシック" charset="0"/>
              </a:rPr>
              <a:t>diteliti</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sebagai</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satu</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kesatuan</a:t>
            </a:r>
            <a:r>
              <a:rPr lang="en-US" sz="2000" dirty="0">
                <a:solidFill>
                  <a:srgbClr val="000000"/>
                </a:solidFill>
                <a:latin typeface="Chalkboard SE" panose="03050602040202020205" pitchFamily="66" charset="77"/>
                <a:ea typeface="ＭＳ Ｐゴシック" charset="0"/>
                <a:cs typeface="ＭＳ Ｐゴシック" charset="0"/>
              </a:rPr>
              <a:t>, dan </a:t>
            </a:r>
            <a:r>
              <a:rPr lang="en-US" sz="2000" dirty="0" err="1">
                <a:solidFill>
                  <a:srgbClr val="000000"/>
                </a:solidFill>
                <a:latin typeface="Chalkboard SE" panose="03050602040202020205" pitchFamily="66" charset="77"/>
                <a:ea typeface="ＭＳ Ｐゴシック" charset="0"/>
                <a:cs typeface="ＭＳ Ｐゴシック" charset="0"/>
              </a:rPr>
              <a:t>menempatkan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posisi</a:t>
            </a:r>
            <a:r>
              <a:rPr lang="en-US" sz="2000" dirty="0">
                <a:solidFill>
                  <a:srgbClr val="000000"/>
                </a:solidFill>
                <a:latin typeface="Chalkboard SE" panose="03050602040202020205" pitchFamily="66" charset="77"/>
                <a:ea typeface="ＭＳ Ｐゴシック" charset="0"/>
                <a:cs typeface="ＭＳ Ｐゴシック" charset="0"/>
              </a:rPr>
              <a:t> masing-masing </a:t>
            </a:r>
            <a:r>
              <a:rPr lang="en-US" sz="2000" dirty="0" err="1">
                <a:solidFill>
                  <a:srgbClr val="000000"/>
                </a:solidFill>
                <a:latin typeface="Chalkboard SE" panose="03050602040202020205" pitchFamily="66" charset="77"/>
                <a:ea typeface="ＭＳ Ｐゴシック" charset="0"/>
                <a:cs typeface="ＭＳ Ｐゴシック" charset="0"/>
              </a:rPr>
              <a:t>setara</a:t>
            </a:r>
            <a:r>
              <a:rPr lang="en-US" sz="2000" dirty="0">
                <a:solidFill>
                  <a:srgbClr val="000000"/>
                </a:solidFill>
                <a:latin typeface="Chalkboard SE" panose="03050602040202020205" pitchFamily="66" charset="77"/>
                <a:ea typeface="ＭＳ Ｐゴシック" charset="0"/>
                <a:cs typeface="ＭＳ Ｐゴシック" charset="0"/>
              </a:rPr>
              <a:t>.</a:t>
            </a:r>
          </a:p>
          <a:p>
            <a:pPr>
              <a:spcBef>
                <a:spcPts val="1175"/>
              </a:spcBef>
            </a:pPr>
            <a:r>
              <a:rPr lang="en-US" sz="2000" dirty="0" err="1">
                <a:solidFill>
                  <a:srgbClr val="000000"/>
                </a:solidFill>
                <a:latin typeface="Chalkboard SE" panose="03050602040202020205" pitchFamily="66" charset="77"/>
                <a:ea typeface="ＭＳ Ｐゴシック" charset="0"/>
                <a:cs typeface="ＭＳ Ｐゴシック" charset="0"/>
              </a:rPr>
              <a:t>Metode</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penemuan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kebenaran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realitas</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menggunakan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hermeneutika</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pemahaman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mendalam</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atau</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interpretif</a:t>
            </a:r>
            <a:r>
              <a:rPr lang="en-US" sz="2000" dirty="0">
                <a:solidFill>
                  <a:srgbClr val="000000"/>
                </a:solidFill>
                <a:latin typeface="Chalkboard SE" panose="03050602040202020205" pitchFamily="66" charset="77"/>
                <a:ea typeface="ＭＳ Ｐゴシック" charset="0"/>
                <a:cs typeface="ＭＳ Ｐゴシック" charset="0"/>
              </a:rPr>
              <a:t>) dan </a:t>
            </a:r>
            <a:r>
              <a:rPr lang="en-US" sz="2000" dirty="0" err="1">
                <a:solidFill>
                  <a:srgbClr val="000000"/>
                </a:solidFill>
                <a:latin typeface="Chalkboard SE" panose="03050602040202020205" pitchFamily="66" charset="77"/>
                <a:ea typeface="ＭＳ Ｐゴシック" charset="0"/>
                <a:cs typeface="ＭＳ Ｐゴシック" charset="0"/>
              </a:rPr>
              <a:t>dialektika</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cara</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berpikir</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dengan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mempertimbangkan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ruang</a:t>
            </a:r>
            <a:r>
              <a:rPr lang="en-US" sz="2000" dirty="0">
                <a:solidFill>
                  <a:srgbClr val="000000"/>
                </a:solidFill>
                <a:latin typeface="Chalkboard SE" panose="03050602040202020205" pitchFamily="66" charset="77"/>
                <a:ea typeface="ＭＳ Ｐゴシック" charset="0"/>
                <a:cs typeface="ＭＳ Ｐゴシック" charset="0"/>
              </a:rPr>
              <a:t> dan </a:t>
            </a:r>
            <a:r>
              <a:rPr lang="en-US" sz="2000" dirty="0" err="1">
                <a:solidFill>
                  <a:srgbClr val="000000"/>
                </a:solidFill>
                <a:latin typeface="Chalkboard SE" panose="03050602040202020205" pitchFamily="66" charset="77"/>
                <a:ea typeface="ＭＳ Ｐゴシック" charset="0"/>
                <a:cs typeface="ＭＳ Ｐゴシック" charset="0"/>
              </a:rPr>
              <a:t>waktu</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Contoh</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dialektika</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Misalnya</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ada</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pertanyaan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Apakah</a:t>
            </a:r>
            <a:r>
              <a:rPr lang="en-US" sz="2000" dirty="0">
                <a:solidFill>
                  <a:srgbClr val="000000"/>
                </a:solidFill>
                <a:latin typeface="Chalkboard SE" panose="03050602040202020205" pitchFamily="66" charset="77"/>
                <a:ea typeface="ＭＳ Ｐゴシック" charset="0"/>
                <a:cs typeface="ＭＳ Ｐゴシック" charset="0"/>
              </a:rPr>
              <a:t> Anda </a:t>
            </a:r>
            <a:r>
              <a:rPr lang="en-US" sz="2000" dirty="0" err="1">
                <a:solidFill>
                  <a:srgbClr val="000000"/>
                </a:solidFill>
                <a:latin typeface="Chalkboard SE" panose="03050602040202020205" pitchFamily="66" charset="77"/>
                <a:ea typeface="ＭＳ Ｐゴシック" charset="0"/>
                <a:cs typeface="ＭＳ Ｐゴシック" charset="0"/>
              </a:rPr>
              <a:t>setelah</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menjadi</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sarjana</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akan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menjadi</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bupati</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Pertanyaan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ini</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tentu</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tidak</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dapat</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langsung</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dijawab</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Ya</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atau</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Tidak</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karena</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tergantung</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minat</a:t>
            </a:r>
            <a:r>
              <a:rPr lang="en-US" sz="2000" dirty="0">
                <a:solidFill>
                  <a:srgbClr val="000000"/>
                </a:solidFill>
                <a:latin typeface="Chalkboard SE" panose="03050602040202020205" pitchFamily="66" charset="77"/>
                <a:ea typeface="ＭＳ Ｐゴシック" charset="0"/>
                <a:cs typeface="ＭＳ Ｐゴシック" charset="0"/>
              </a:rPr>
              <a:t> dan </a:t>
            </a:r>
            <a:r>
              <a:rPr lang="en-US" sz="2000" dirty="0" err="1">
                <a:solidFill>
                  <a:srgbClr val="000000"/>
                </a:solidFill>
                <a:latin typeface="Chalkboard SE" panose="03050602040202020205" pitchFamily="66" charset="77"/>
                <a:ea typeface="ＭＳ Ｐゴシック" charset="0"/>
                <a:cs typeface="ＭＳ Ｐゴシック" charset="0"/>
              </a:rPr>
              <a:t>kesempatan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dikemudian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hari</a:t>
            </a:r>
            <a:r>
              <a:rPr lang="en-US" sz="2000" dirty="0">
                <a:solidFill>
                  <a:srgbClr val="000000"/>
                </a:solidFill>
                <a:latin typeface="Chalkboard SE" panose="03050602040202020205" pitchFamily="66" charset="77"/>
                <a:ea typeface="ＭＳ Ｐゴシック" charset="0"/>
                <a:cs typeface="ＭＳ Ｐゴシック" charset="0"/>
              </a:rPr>
              <a:t>.</a:t>
            </a:r>
          </a:p>
          <a:p>
            <a:pPr>
              <a:spcBef>
                <a:spcPts val="1175"/>
              </a:spcBef>
            </a:pPr>
            <a:r>
              <a:rPr lang="en-US" sz="2000" dirty="0" err="1">
                <a:solidFill>
                  <a:srgbClr val="000000"/>
                </a:solidFill>
                <a:latin typeface="Chalkboard SE" panose="03050602040202020205" pitchFamily="66" charset="77"/>
                <a:ea typeface="ＭＳ Ｐゴシック" charset="0"/>
                <a:cs typeface="ＭＳ Ｐゴシック" charset="0"/>
              </a:rPr>
              <a:t>Kebenaran</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realitas</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bersifat</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relatif</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subyektif</a:t>
            </a:r>
            <a:r>
              <a:rPr lang="en-US" sz="2000" dirty="0">
                <a:solidFill>
                  <a:srgbClr val="000000"/>
                </a:solidFill>
                <a:latin typeface="Chalkboard SE" panose="03050602040202020205" pitchFamily="66" charset="77"/>
                <a:ea typeface="ＭＳ Ｐゴシック" charset="0"/>
                <a:cs typeface="ＭＳ Ｐゴシック" charset="0"/>
              </a:rPr>
              <a:t> dan </a:t>
            </a:r>
            <a:r>
              <a:rPr lang="en-US" sz="2000" dirty="0" err="1">
                <a:solidFill>
                  <a:srgbClr val="000000"/>
                </a:solidFill>
                <a:latin typeface="Chalkboard SE" panose="03050602040202020205" pitchFamily="66" charset="77"/>
                <a:ea typeface="ＭＳ Ｐゴシック" charset="0"/>
                <a:cs typeface="ＭＳ Ｐゴシック" charset="0"/>
              </a:rPr>
              <a:t>spesifik</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sehingga</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tidak</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layak</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untuk</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digeneralisasi</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berlaku</a:t>
            </a:r>
            <a:r>
              <a:rPr lang="en-US" sz="2000" dirty="0">
                <a:solidFill>
                  <a:srgbClr val="000000"/>
                </a:solidFill>
                <a:latin typeface="Chalkboard SE" panose="03050602040202020205" pitchFamily="66" charset="77"/>
                <a:ea typeface="ＭＳ Ｐゴシック" charset="0"/>
                <a:cs typeface="ＭＳ Ｐゴシック" charset="0"/>
              </a:rPr>
              <a:t> </a:t>
            </a:r>
            <a:r>
              <a:rPr lang="en-US" sz="2000" dirty="0" err="1">
                <a:solidFill>
                  <a:srgbClr val="000000"/>
                </a:solidFill>
                <a:latin typeface="Chalkboard SE" panose="03050602040202020205" pitchFamily="66" charset="77"/>
                <a:ea typeface="ＭＳ Ｐゴシック" charset="0"/>
                <a:cs typeface="ＭＳ Ｐゴシック" charset="0"/>
              </a:rPr>
              <a:t>umum</a:t>
            </a:r>
            <a:r>
              <a:rPr lang="en-US" sz="2000" dirty="0">
                <a:solidFill>
                  <a:srgbClr val="000000"/>
                </a:solidFill>
                <a:latin typeface="Chalkboard SE" panose="03050602040202020205" pitchFamily="66" charset="77"/>
                <a:ea typeface="ＭＳ Ｐゴシック" charset="0"/>
                <a:cs typeface="ＭＳ Ｐゴシック" charset="0"/>
              </a:rPr>
              <a:t>).</a:t>
            </a:r>
          </a:p>
        </p:txBody>
      </p:sp>
    </p:spTree>
    <p:extLst>
      <p:ext uri="{BB962C8B-B14F-4D97-AF65-F5344CB8AC3E}">
        <p14:creationId xmlns:p14="http://schemas.microsoft.com/office/powerpoint/2010/main" val="2346279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B144D7-2477-8D4C-986F-2F09A1CEDD40}"/>
              </a:ext>
            </a:extLst>
          </p:cNvPr>
          <p:cNvSpPr>
            <a:spLocks noGrp="1"/>
          </p:cNvSpPr>
          <p:nvPr>
            <p:ph idx="1"/>
          </p:nvPr>
        </p:nvSpPr>
        <p:spPr>
          <a:xfrm>
            <a:off x="755576" y="2708920"/>
            <a:ext cx="8136904" cy="3377555"/>
          </a:xfrm>
        </p:spPr>
        <p:txBody>
          <a:bodyPr/>
          <a:lstStyle/>
          <a:p>
            <a:pPr marL="0" indent="0">
              <a:buNone/>
            </a:pPr>
            <a:r>
              <a:rPr lang="id-ID" dirty="0">
                <a:latin typeface="Chalkboard SE" panose="03050602040202020205" pitchFamily="66" charset="77"/>
              </a:rPr>
              <a:t>Jenis penelitian yang didasarkan atas pemanfaatan hasil penelitian terdiri atas 2 jenis, yaitu:</a:t>
            </a:r>
          </a:p>
          <a:p>
            <a:pPr marL="514350" indent="-514350">
              <a:spcBef>
                <a:spcPts val="1272"/>
              </a:spcBef>
              <a:spcAft>
                <a:spcPts val="1200"/>
              </a:spcAft>
              <a:buSzPct val="100000"/>
              <a:buFont typeface="+mj-lt"/>
              <a:buAutoNum type="arabicPeriod"/>
            </a:pPr>
            <a:r>
              <a:rPr lang="id-ID" b="1" dirty="0">
                <a:latin typeface="Chalkboard SE" panose="03050602040202020205" pitchFamily="66" charset="77"/>
              </a:rPr>
              <a:t>Penelitian Murni</a:t>
            </a:r>
          </a:p>
          <a:p>
            <a:pPr marL="514350" indent="-514350">
              <a:spcBef>
                <a:spcPts val="1272"/>
              </a:spcBef>
              <a:spcAft>
                <a:spcPts val="1200"/>
              </a:spcAft>
              <a:buSzPct val="100000"/>
              <a:buFont typeface="+mj-lt"/>
              <a:buAutoNum type="arabicPeriod"/>
            </a:pPr>
            <a:r>
              <a:rPr lang="id-ID" b="1" dirty="0">
                <a:latin typeface="Chalkboard SE" panose="03050602040202020205" pitchFamily="66" charset="77"/>
              </a:rPr>
              <a:t>Penelitian Terapan</a:t>
            </a:r>
          </a:p>
        </p:txBody>
      </p:sp>
      <p:sp>
        <p:nvSpPr>
          <p:cNvPr id="4" name="Date Placeholder 3">
            <a:extLst>
              <a:ext uri="{FF2B5EF4-FFF2-40B4-BE49-F238E27FC236}">
                <a16:creationId xmlns:a16="http://schemas.microsoft.com/office/drawing/2014/main" id="{E578741C-97F8-BF4A-98F5-BC8DDB071C9D}"/>
              </a:ext>
            </a:extLst>
          </p:cNvPr>
          <p:cNvSpPr>
            <a:spLocks noGrp="1"/>
          </p:cNvSpPr>
          <p:nvPr>
            <p:ph type="dt" sz="half" idx="10"/>
          </p:nvPr>
        </p:nvSpPr>
        <p:spPr/>
        <p:txBody>
          <a:bodyPr/>
          <a:lstStyle/>
          <a:p>
            <a:pPr>
              <a:defRPr/>
            </a:pPr>
            <a:endParaRPr lang="en-US"/>
          </a:p>
        </p:txBody>
      </p:sp>
      <p:sp>
        <p:nvSpPr>
          <p:cNvPr id="6" name="Title 1">
            <a:extLst>
              <a:ext uri="{FF2B5EF4-FFF2-40B4-BE49-F238E27FC236}">
                <a16:creationId xmlns:a16="http://schemas.microsoft.com/office/drawing/2014/main" id="{EB2C50C0-5257-3647-80E3-E230FA3518AA}"/>
              </a:ext>
            </a:extLst>
          </p:cNvPr>
          <p:cNvSpPr>
            <a:spLocks noGrp="1"/>
          </p:cNvSpPr>
          <p:nvPr>
            <p:ph type="title"/>
          </p:nvPr>
        </p:nvSpPr>
        <p:spPr>
          <a:xfrm>
            <a:off x="1187624" y="1140265"/>
            <a:ext cx="7550224" cy="780256"/>
          </a:xfr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defRPr/>
            </a:pPr>
            <a:r>
              <a:rPr lang="en-US" sz="2800" b="1" spc="50" dirty="0">
                <a:ln w="11430"/>
                <a:solidFill>
                  <a:srgbClr val="660033"/>
                </a:solidFill>
                <a:latin typeface="Chalkboard SE" panose="03050602040202020205" pitchFamily="66" charset="77"/>
                <a:ea typeface="ＭＳ Ｐゴシック" charset="0"/>
                <a:cs typeface="ＭＳ Ｐゴシック" charset="0"/>
              </a:rPr>
              <a:t>B. BERDASARKAN MANFAAT PENELITIAN</a:t>
            </a:r>
          </a:p>
        </p:txBody>
      </p:sp>
    </p:spTree>
    <p:extLst>
      <p:ext uri="{BB962C8B-B14F-4D97-AF65-F5344CB8AC3E}">
        <p14:creationId xmlns:p14="http://schemas.microsoft.com/office/powerpoint/2010/main" val="3818025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p:cNvSpPr>
            <a:spLocks noGrp="1"/>
          </p:cNvSpPr>
          <p:nvPr>
            <p:ph type="title"/>
          </p:nvPr>
        </p:nvSpPr>
        <p:spPr>
          <a:xfrm>
            <a:off x="1187624" y="1042938"/>
            <a:ext cx="8229600" cy="720080"/>
          </a:xfr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defRPr/>
            </a:pPr>
            <a:r>
              <a:rPr lang="en-US" b="1" spc="50" dirty="0">
                <a:ln w="11430"/>
                <a:solidFill>
                  <a:schemeClr val="tx1">
                    <a:lumMod val="75000"/>
                  </a:schemeClr>
                </a:solidFill>
                <a:latin typeface="Chalkboard SE" panose="03050602040202020205" pitchFamily="66" charset="77"/>
                <a:ea typeface="ＭＳ Ｐゴシック" charset="0"/>
                <a:cs typeface="ＭＳ Ｐゴシック" charset="0"/>
              </a:rPr>
              <a:t>1. </a:t>
            </a:r>
            <a:r>
              <a:rPr lang="en-US" b="1" spc="50" dirty="0" err="1">
                <a:ln w="11430"/>
                <a:solidFill>
                  <a:schemeClr val="tx1">
                    <a:lumMod val="75000"/>
                  </a:schemeClr>
                </a:solidFill>
                <a:latin typeface="Chalkboard SE" panose="03050602040202020205" pitchFamily="66" charset="77"/>
                <a:ea typeface="ＭＳ Ｐゴシック" charset="0"/>
                <a:cs typeface="ＭＳ Ｐゴシック" charset="0"/>
              </a:rPr>
              <a:t>Penelitian</a:t>
            </a:r>
            <a:r>
              <a:rPr lang="en-US" b="1" spc="50" dirty="0">
                <a:ln w="11430"/>
                <a:solidFill>
                  <a:schemeClr val="tx1">
                    <a:lumMod val="75000"/>
                  </a:schemeClr>
                </a:solidFill>
                <a:latin typeface="Chalkboard SE" panose="03050602040202020205" pitchFamily="66" charset="77"/>
                <a:ea typeface="ＭＳ Ｐゴシック" charset="0"/>
                <a:cs typeface="ＭＳ Ｐゴシック" charset="0"/>
              </a:rPr>
              <a:t> </a:t>
            </a:r>
            <a:r>
              <a:rPr lang="en-US" b="1" spc="50" dirty="0" err="1">
                <a:ln w="11430"/>
                <a:solidFill>
                  <a:schemeClr val="tx1">
                    <a:lumMod val="75000"/>
                  </a:schemeClr>
                </a:solidFill>
                <a:latin typeface="Chalkboard SE" panose="03050602040202020205" pitchFamily="66" charset="77"/>
                <a:ea typeface="ＭＳ Ｐゴシック" charset="0"/>
                <a:cs typeface="ＭＳ Ｐゴシック" charset="0"/>
              </a:rPr>
              <a:t>Murni</a:t>
            </a:r>
            <a:endParaRPr lang="en-US" b="1" spc="50" dirty="0">
              <a:ln w="11430"/>
              <a:solidFill>
                <a:schemeClr val="tx1">
                  <a:lumMod val="75000"/>
                </a:schemeClr>
              </a:solidFill>
              <a:latin typeface="Chalkboard SE" panose="03050602040202020205" pitchFamily="66" charset="77"/>
              <a:ea typeface="ＭＳ Ｐゴシック" charset="0"/>
              <a:cs typeface="ＭＳ Ｐゴシック" charset="0"/>
            </a:endParaRPr>
          </a:p>
        </p:txBody>
      </p:sp>
      <p:sp>
        <p:nvSpPr>
          <p:cNvPr id="100354" name="Content Placeholder 2"/>
          <p:cNvSpPr>
            <a:spLocks noGrp="1"/>
          </p:cNvSpPr>
          <p:nvPr>
            <p:ph idx="1"/>
          </p:nvPr>
        </p:nvSpPr>
        <p:spPr>
          <a:xfrm>
            <a:off x="914400" y="2492896"/>
            <a:ext cx="8229600" cy="4176464"/>
          </a:xfrm>
        </p:spPr>
        <p:txBody>
          <a:bodyPr/>
          <a:lstStyle/>
          <a:p>
            <a:pPr marL="546100" indent="0" eaLnBrk="1" hangingPunct="1">
              <a:buSzPct val="100000"/>
              <a:buNone/>
            </a:pPr>
            <a:r>
              <a:rPr lang="en-US" sz="2400" dirty="0" err="1">
                <a:latin typeface="Chalkboard SE" panose="03050602040202020205" pitchFamily="66" charset="77"/>
                <a:ea typeface="ＭＳ Ｐゴシック" charset="0"/>
                <a:cs typeface="ＭＳ Ｐゴシック" charset="0"/>
              </a:rPr>
              <a:t>Penelitian</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murni</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merupakan</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penelitian</a:t>
            </a:r>
            <a:r>
              <a:rPr lang="en-US" sz="2400" dirty="0">
                <a:latin typeface="Chalkboard SE" panose="03050602040202020205" pitchFamily="66" charset="77"/>
                <a:ea typeface="ＭＳ Ｐゴシック" charset="0"/>
                <a:cs typeface="ＭＳ Ｐゴシック" charset="0"/>
              </a:rPr>
              <a:t> yang </a:t>
            </a:r>
            <a:r>
              <a:rPr lang="en-US" sz="2400" dirty="0" err="1">
                <a:latin typeface="Chalkboard SE" panose="03050602040202020205" pitchFamily="66" charset="77"/>
                <a:ea typeface="ＭＳ Ｐゴシック" charset="0"/>
                <a:cs typeface="ＭＳ Ｐゴシック" charset="0"/>
              </a:rPr>
              <a:t>pemanfaatan</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hasilnya</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semata-mata</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dimaksudkan</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untuk</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pengembangan</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ilmu</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pengetahuan</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misalnya</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untuk</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menemukan</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konsep-konsep</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atau</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teori</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baru</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menguji</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teori</a:t>
            </a:r>
            <a:r>
              <a:rPr lang="en-US" sz="2400" dirty="0">
                <a:latin typeface="Chalkboard SE" panose="03050602040202020205" pitchFamily="66" charset="77"/>
                <a:ea typeface="ＭＳ Ｐゴシック" charset="0"/>
                <a:cs typeface="ＭＳ Ｐゴシック" charset="0"/>
              </a:rPr>
              <a:t> yang </a:t>
            </a:r>
            <a:r>
              <a:rPr lang="en-US" sz="2400" dirty="0" err="1">
                <a:latin typeface="Chalkboard SE" panose="03050602040202020205" pitchFamily="66" charset="77"/>
                <a:ea typeface="ＭＳ Ｐゴシック" charset="0"/>
                <a:cs typeface="ＭＳ Ｐゴシック" charset="0"/>
              </a:rPr>
              <a:t>sudah</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ada</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atau</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merevisi</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teori</a:t>
            </a:r>
            <a:r>
              <a:rPr lang="en-US" sz="2400" dirty="0">
                <a:latin typeface="Chalkboard SE" panose="03050602040202020205" pitchFamily="66" charset="77"/>
                <a:ea typeface="ＭＳ Ｐゴシック" charset="0"/>
                <a:cs typeface="ＭＳ Ｐゴシック" charset="0"/>
              </a:rPr>
              <a:t>.</a:t>
            </a:r>
          </a:p>
          <a:p>
            <a:pPr marL="546100" indent="0" eaLnBrk="1" hangingPunct="1">
              <a:buSzPct val="100000"/>
              <a:buNone/>
            </a:pPr>
            <a:endParaRPr lang="en-US" sz="2400" dirty="0">
              <a:latin typeface="Chalkboard SE" panose="03050602040202020205" pitchFamily="66" charset="77"/>
              <a:ea typeface="ＭＳ Ｐゴシック" charset="0"/>
              <a:cs typeface="ＭＳ Ｐゴシック" charset="0"/>
            </a:endParaRPr>
          </a:p>
          <a:p>
            <a:pPr marL="546100" indent="0" eaLnBrk="1" hangingPunct="1">
              <a:buSzPct val="100000"/>
              <a:buNone/>
            </a:pPr>
            <a:r>
              <a:rPr lang="en-US" sz="2400" dirty="0" err="1">
                <a:latin typeface="Chalkboard SE" panose="03050602040202020205" pitchFamily="66" charset="77"/>
                <a:ea typeface="ＭＳ Ｐゴシック" charset="0"/>
                <a:cs typeface="ＭＳ Ｐゴシック" charset="0"/>
              </a:rPr>
              <a:t>Penelitian</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murni</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dilakukan</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dengan</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maksud</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hasilnya</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dapat</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dimafaatkan</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untuk</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mendasari</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penelitian</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selanjutnya</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tidak</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segera</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dapat</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digunakan</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langsung</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untuk</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kepentingan</a:t>
            </a:r>
            <a:r>
              <a:rPr lang="en-US" sz="2400" dirty="0">
                <a:latin typeface="Chalkboard SE" panose="03050602040202020205" pitchFamily="66" charset="77"/>
                <a:ea typeface="ＭＳ Ｐゴシック" charset="0"/>
                <a:cs typeface="ＭＳ Ｐゴシック" charset="0"/>
              </a:rPr>
              <a:t> yang </a:t>
            </a:r>
            <a:r>
              <a:rPr lang="en-US" sz="2400" dirty="0" err="1">
                <a:latin typeface="Chalkboard SE" panose="03050602040202020205" pitchFamily="66" charset="77"/>
                <a:ea typeface="ＭＳ Ｐゴシック" charset="0"/>
                <a:cs typeface="ＭＳ Ｐゴシック" charset="0"/>
              </a:rPr>
              <a:t>bersifat</a:t>
            </a:r>
            <a:r>
              <a:rPr lang="en-US" sz="2400" dirty="0">
                <a:latin typeface="Chalkboard SE" panose="03050602040202020205" pitchFamily="66" charset="77"/>
                <a:ea typeface="ＭＳ Ｐゴシック" charset="0"/>
                <a:cs typeface="ＭＳ Ｐゴシック" charset="0"/>
              </a:rPr>
              <a:t> </a:t>
            </a:r>
            <a:r>
              <a:rPr lang="en-US" sz="2400" dirty="0" err="1">
                <a:latin typeface="Chalkboard SE" panose="03050602040202020205" pitchFamily="66" charset="77"/>
                <a:ea typeface="ＭＳ Ｐゴシック" charset="0"/>
                <a:cs typeface="ＭＳ Ｐゴシック" charset="0"/>
              </a:rPr>
              <a:t>praktis</a:t>
            </a:r>
            <a:r>
              <a:rPr lang="en-US" sz="2400" dirty="0">
                <a:latin typeface="Chalkboard SE" panose="03050602040202020205" pitchFamily="66" charset="77"/>
                <a:ea typeface="ＭＳ Ｐゴシック" charset="0"/>
                <a:cs typeface="ＭＳ Ｐゴシック" charset="0"/>
              </a:rPr>
              <a:t>).</a:t>
            </a:r>
          </a:p>
        </p:txBody>
      </p:sp>
    </p:spTree>
    <p:extLst>
      <p:ext uri="{BB962C8B-B14F-4D97-AF65-F5344CB8AC3E}">
        <p14:creationId xmlns:p14="http://schemas.microsoft.com/office/powerpoint/2010/main" val="1711121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A7238-3CE8-6346-9243-BAACDA555143}"/>
              </a:ext>
            </a:extLst>
          </p:cNvPr>
          <p:cNvSpPr>
            <a:spLocks noGrp="1"/>
          </p:cNvSpPr>
          <p:nvPr>
            <p:ph type="title"/>
          </p:nvPr>
        </p:nvSpPr>
        <p:spPr/>
        <p:txBody>
          <a:bodyPr/>
          <a:lstStyle/>
          <a:p>
            <a:pPr marL="625475" indent="-625475"/>
            <a:r>
              <a:rPr lang="id-ID" dirty="0">
                <a:latin typeface="Chalkboard SE" panose="03050602040202020205" pitchFamily="66" charset="77"/>
              </a:rPr>
              <a:t>2.	Penelitian Terapan</a:t>
            </a:r>
          </a:p>
        </p:txBody>
      </p:sp>
      <p:sp>
        <p:nvSpPr>
          <p:cNvPr id="3" name="Content Placeholder 2">
            <a:extLst>
              <a:ext uri="{FF2B5EF4-FFF2-40B4-BE49-F238E27FC236}">
                <a16:creationId xmlns:a16="http://schemas.microsoft.com/office/drawing/2014/main" id="{F104177B-650C-D943-9F8D-6FAA0C26780D}"/>
              </a:ext>
            </a:extLst>
          </p:cNvPr>
          <p:cNvSpPr>
            <a:spLocks noGrp="1"/>
          </p:cNvSpPr>
          <p:nvPr>
            <p:ph idx="1"/>
          </p:nvPr>
        </p:nvSpPr>
        <p:spPr>
          <a:xfrm>
            <a:off x="877093" y="2524125"/>
            <a:ext cx="7694613" cy="4073227"/>
          </a:xfrm>
          <a:ln w="25400">
            <a:solidFill>
              <a:schemeClr val="tx1"/>
            </a:solidFill>
          </a:ln>
        </p:spPr>
        <p:txBody>
          <a:bodyPr/>
          <a:lstStyle/>
          <a:p>
            <a:pPr marL="15875" indent="-15875">
              <a:buNone/>
            </a:pPr>
            <a:r>
              <a:rPr lang="id-ID" sz="2400" dirty="0">
                <a:latin typeface="Chalkboard SE" panose="03050602040202020205" pitchFamily="66" charset="77"/>
              </a:rPr>
              <a:t>Penelitian terapan merupakan penelitian yang  manfaat dari hasil penelitiannya dapat segera digunakan untuk memecahkan suatu masalah yang terjadi. </a:t>
            </a:r>
          </a:p>
          <a:p>
            <a:pPr marL="15875" indent="-15875">
              <a:buNone/>
            </a:pPr>
            <a:r>
              <a:rPr lang="id-ID" sz="2400" dirty="0">
                <a:latin typeface="Chalkboard SE" panose="03050602040202020205" pitchFamily="66" charset="77"/>
              </a:rPr>
              <a:t>Misalnya: </a:t>
            </a:r>
          </a:p>
          <a:p>
            <a:pPr marL="15875" indent="-15875">
              <a:buNone/>
            </a:pPr>
            <a:r>
              <a:rPr lang="id-ID" sz="2400" dirty="0">
                <a:latin typeface="Chalkboard SE" panose="03050602040202020205" pitchFamily="66" charset="77"/>
              </a:rPr>
              <a:t>Penelitian evaluasi kinerja perangkat Desa. Hasil penelitian ini dapat digunakan (diaplikasikan) oleh pemerintah Desa atau pemerintah Kabupaten untuk membuat kebijakan sistem </a:t>
            </a:r>
            <a:r>
              <a:rPr lang="id-ID" sz="2400" dirty="0" err="1">
                <a:latin typeface="Chalkboard SE" panose="03050602040202020205" pitchFamily="66" charset="77"/>
              </a:rPr>
              <a:t>rikrutmen</a:t>
            </a:r>
            <a:r>
              <a:rPr lang="id-ID" sz="2400" dirty="0">
                <a:latin typeface="Chalkboard SE" panose="03050602040202020205" pitchFamily="66" charset="77"/>
              </a:rPr>
              <a:t>, tata tertib, dan prosedur kerja Perangkat Desa. </a:t>
            </a:r>
          </a:p>
        </p:txBody>
      </p:sp>
    </p:spTree>
    <p:extLst>
      <p:ext uri="{BB962C8B-B14F-4D97-AF65-F5344CB8AC3E}">
        <p14:creationId xmlns:p14="http://schemas.microsoft.com/office/powerpoint/2010/main" val="1165383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DF0227CF-D2F8-B444-8C42-51A0EF822934}"/>
              </a:ext>
            </a:extLst>
          </p:cNvPr>
          <p:cNvSpPr>
            <a:spLocks noChangeArrowheads="1"/>
          </p:cNvSpPr>
          <p:nvPr/>
        </p:nvSpPr>
        <p:spPr bwMode="auto">
          <a:xfrm>
            <a:off x="1115616" y="1196752"/>
            <a:ext cx="7488832"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534988" indent="-534988" algn="just">
              <a:defRPr/>
            </a:pPr>
            <a:r>
              <a:rPr lang="en-US" sz="3600" b="1" spc="50" dirty="0">
                <a:ln w="0" cap="flat" cmpd="sng">
                  <a:noFill/>
                  <a:prstDash val="solid"/>
                </a:ln>
                <a:solidFill>
                  <a:srgbClr val="660033"/>
                </a:solidFill>
                <a:latin typeface="Chalkboard SE" panose="03050602040202020205" pitchFamily="66" charset="77"/>
              </a:rPr>
              <a:t>C.	</a:t>
            </a:r>
            <a:r>
              <a:rPr lang="en-US" sz="3600" b="1" spc="50" dirty="0" err="1">
                <a:ln w="0" cap="flat" cmpd="sng">
                  <a:noFill/>
                  <a:prstDash val="solid"/>
                </a:ln>
                <a:solidFill>
                  <a:srgbClr val="660033"/>
                </a:solidFill>
                <a:latin typeface="Chalkboard SE" panose="03050602040202020205" pitchFamily="66" charset="77"/>
              </a:rPr>
              <a:t>Berdasarkan</a:t>
            </a:r>
            <a:r>
              <a:rPr lang="en-US" sz="3600" b="1" spc="50" dirty="0">
                <a:ln w="0" cap="flat" cmpd="sng">
                  <a:noFill/>
                  <a:prstDash val="solid"/>
                </a:ln>
                <a:solidFill>
                  <a:srgbClr val="660033"/>
                </a:solidFill>
                <a:latin typeface="Chalkboard SE" panose="03050602040202020205" pitchFamily="66" charset="77"/>
              </a:rPr>
              <a:t> </a:t>
            </a:r>
            <a:r>
              <a:rPr lang="en-US" sz="3600" b="1" spc="50" dirty="0" err="1">
                <a:ln w="0" cap="flat" cmpd="sng">
                  <a:noFill/>
                  <a:prstDash val="solid"/>
                </a:ln>
                <a:solidFill>
                  <a:srgbClr val="660033"/>
                </a:solidFill>
                <a:latin typeface="Chalkboard SE" panose="03050602040202020205" pitchFamily="66" charset="77"/>
              </a:rPr>
              <a:t>Tujuan</a:t>
            </a:r>
            <a:r>
              <a:rPr lang="en-US" sz="3600" b="1" spc="50" dirty="0">
                <a:ln w="0" cap="flat" cmpd="sng">
                  <a:noFill/>
                  <a:prstDash val="solid"/>
                </a:ln>
                <a:solidFill>
                  <a:srgbClr val="660033"/>
                </a:solidFill>
                <a:latin typeface="Chalkboard SE" panose="03050602040202020205" pitchFamily="66" charset="77"/>
              </a:rPr>
              <a:t> </a:t>
            </a:r>
            <a:r>
              <a:rPr lang="en-US" sz="3600" b="1" spc="50" dirty="0" err="1">
                <a:ln w="0" cap="flat" cmpd="sng">
                  <a:noFill/>
                  <a:prstDash val="solid"/>
                </a:ln>
                <a:solidFill>
                  <a:srgbClr val="660033"/>
                </a:solidFill>
                <a:latin typeface="Chalkboard SE" panose="03050602040202020205" pitchFamily="66" charset="77"/>
              </a:rPr>
              <a:t>Penelitian</a:t>
            </a:r>
            <a:endParaRPr lang="en-US" sz="3600" b="1" spc="50" dirty="0">
              <a:ln w="0" cap="flat" cmpd="sng">
                <a:noFill/>
                <a:prstDash val="solid"/>
              </a:ln>
              <a:solidFill>
                <a:srgbClr val="660033"/>
              </a:solidFill>
              <a:latin typeface="Chalkboard SE" panose="03050602040202020205" pitchFamily="66" charset="77"/>
            </a:endParaRPr>
          </a:p>
        </p:txBody>
      </p:sp>
      <p:sp>
        <p:nvSpPr>
          <p:cNvPr id="4" name="Rectangle 3">
            <a:extLst>
              <a:ext uri="{FF2B5EF4-FFF2-40B4-BE49-F238E27FC236}">
                <a16:creationId xmlns:a16="http://schemas.microsoft.com/office/drawing/2014/main" id="{0C0865D2-C08E-5545-9E26-C6478B2D8CF7}"/>
              </a:ext>
            </a:extLst>
          </p:cNvPr>
          <p:cNvSpPr>
            <a:spLocks noChangeArrowheads="1"/>
          </p:cNvSpPr>
          <p:nvPr/>
        </p:nvSpPr>
        <p:spPr bwMode="auto">
          <a:xfrm>
            <a:off x="1115616" y="2844774"/>
            <a:ext cx="7704858" cy="4308872"/>
          </a:xfrm>
          <a:prstGeom prst="rect">
            <a:avLst/>
          </a:prstGeom>
          <a:noFill/>
          <a:ln w="25400">
            <a:solidFill>
              <a:schemeClr val="tx1"/>
            </a:solid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eaLnBrk="1" hangingPunct="1">
              <a:spcAft>
                <a:spcPts val="1200"/>
              </a:spcAft>
            </a:pPr>
            <a:r>
              <a:rPr lang="en-US" sz="3200" dirty="0" err="1">
                <a:latin typeface="Chalkboard SE" panose="03050602040202020205" pitchFamily="66" charset="77"/>
              </a:rPr>
              <a:t>Jenis</a:t>
            </a:r>
            <a:r>
              <a:rPr lang="en-US" sz="3200" dirty="0">
                <a:latin typeface="Chalkboard SE" panose="03050602040202020205" pitchFamily="66" charset="77"/>
              </a:rPr>
              <a:t> </a:t>
            </a:r>
            <a:r>
              <a:rPr lang="en-US" sz="3200" dirty="0" err="1">
                <a:latin typeface="Chalkboard SE" panose="03050602040202020205" pitchFamily="66" charset="77"/>
              </a:rPr>
              <a:t>penelitian</a:t>
            </a:r>
            <a:r>
              <a:rPr lang="en-US" sz="3200" dirty="0">
                <a:latin typeface="Chalkboard SE" panose="03050602040202020205" pitchFamily="66" charset="77"/>
              </a:rPr>
              <a:t> </a:t>
            </a:r>
            <a:r>
              <a:rPr lang="en-US" sz="3200" dirty="0" err="1">
                <a:latin typeface="Chalkboard SE" panose="03050602040202020205" pitchFamily="66" charset="77"/>
              </a:rPr>
              <a:t>berdasarkan</a:t>
            </a:r>
            <a:r>
              <a:rPr lang="en-US" sz="3200" dirty="0">
                <a:latin typeface="Chalkboard SE" panose="03050602040202020205" pitchFamily="66" charset="77"/>
              </a:rPr>
              <a:t> </a:t>
            </a:r>
            <a:r>
              <a:rPr lang="en-US" sz="3200" dirty="0" err="1">
                <a:latin typeface="Chalkboard SE" panose="03050602040202020205" pitchFamily="66" charset="77"/>
              </a:rPr>
              <a:t>tujuannya</a:t>
            </a:r>
            <a:r>
              <a:rPr lang="en-US" sz="3200" dirty="0">
                <a:latin typeface="Chalkboard SE" panose="03050602040202020205" pitchFamily="66" charset="77"/>
              </a:rPr>
              <a:t>, </a:t>
            </a:r>
            <a:r>
              <a:rPr lang="en-US" sz="3200" dirty="0" err="1">
                <a:latin typeface="Chalkboard SE" panose="03050602040202020205" pitchFamily="66" charset="77"/>
              </a:rPr>
              <a:t>meliputi</a:t>
            </a:r>
            <a:r>
              <a:rPr lang="en-US" sz="3200" dirty="0">
                <a:latin typeface="Chalkboard SE" panose="03050602040202020205" pitchFamily="66" charset="77"/>
              </a:rPr>
              <a:t>: </a:t>
            </a:r>
          </a:p>
          <a:p>
            <a:pPr marL="514350" indent="-514350" eaLnBrk="1" hangingPunct="1">
              <a:spcAft>
                <a:spcPts val="1200"/>
              </a:spcAft>
              <a:buFont typeface="+mj-lt"/>
              <a:buAutoNum type="arabicPeriod"/>
            </a:pPr>
            <a:r>
              <a:rPr lang="en-US" sz="3200" dirty="0" err="1">
                <a:latin typeface="Chalkboard SE" panose="03050602040202020205" pitchFamily="66" charset="77"/>
              </a:rPr>
              <a:t>Penelitian</a:t>
            </a:r>
            <a:r>
              <a:rPr lang="en-US" sz="3200" dirty="0">
                <a:latin typeface="Chalkboard SE" panose="03050602040202020205" pitchFamily="66" charset="77"/>
              </a:rPr>
              <a:t> EKSPLORATIF</a:t>
            </a:r>
          </a:p>
          <a:p>
            <a:pPr marL="546100" indent="-514350" eaLnBrk="1" hangingPunct="1">
              <a:spcAft>
                <a:spcPts val="1200"/>
              </a:spcAft>
              <a:buFont typeface="+mj-lt"/>
              <a:buAutoNum type="arabicPeriod"/>
            </a:pPr>
            <a:r>
              <a:rPr lang="en-US" sz="3200" dirty="0" err="1">
                <a:latin typeface="Chalkboard SE" panose="03050602040202020205" pitchFamily="66" charset="77"/>
              </a:rPr>
              <a:t>Penelitian</a:t>
            </a:r>
            <a:r>
              <a:rPr lang="en-US" sz="3200" dirty="0">
                <a:latin typeface="Chalkboard SE" panose="03050602040202020205" pitchFamily="66" charset="77"/>
              </a:rPr>
              <a:t> DESKRIPTIF</a:t>
            </a:r>
          </a:p>
          <a:p>
            <a:pPr marL="546100" indent="-514350" eaLnBrk="1" hangingPunct="1">
              <a:spcAft>
                <a:spcPts val="1200"/>
              </a:spcAft>
              <a:buFont typeface="+mj-lt"/>
              <a:buAutoNum type="arabicPeriod"/>
            </a:pPr>
            <a:r>
              <a:rPr lang="en-US" sz="3200" dirty="0" err="1">
                <a:latin typeface="Chalkboard SE" panose="03050602040202020205" pitchFamily="66" charset="77"/>
              </a:rPr>
              <a:t>Penelitian</a:t>
            </a:r>
            <a:r>
              <a:rPr lang="en-US" sz="3200" dirty="0">
                <a:latin typeface="Chalkboard SE" panose="03050602040202020205" pitchFamily="66" charset="77"/>
              </a:rPr>
              <a:t> EKSPLANATORI</a:t>
            </a:r>
          </a:p>
          <a:p>
            <a:pPr marL="546100" indent="-514350" eaLnBrk="1" hangingPunct="1">
              <a:spcAft>
                <a:spcPts val="1200"/>
              </a:spcAft>
              <a:buFont typeface="+mj-lt"/>
              <a:buAutoNum type="arabicPeriod"/>
            </a:pPr>
            <a:r>
              <a:rPr lang="en-US" sz="3200" dirty="0" err="1">
                <a:latin typeface="Chalkboard SE" panose="03050602040202020205" pitchFamily="66" charset="77"/>
              </a:rPr>
              <a:t>Penelitian</a:t>
            </a:r>
            <a:r>
              <a:rPr lang="en-US" sz="3200" dirty="0">
                <a:latin typeface="Chalkboard SE" panose="03050602040202020205" pitchFamily="66" charset="77"/>
              </a:rPr>
              <a:t> TINDAKAN</a:t>
            </a:r>
          </a:p>
          <a:p>
            <a:pPr marL="31750" eaLnBrk="1" hangingPunct="1">
              <a:spcAft>
                <a:spcPts val="1200"/>
              </a:spcAft>
            </a:pPr>
            <a:endParaRPr lang="en-US" sz="3200" dirty="0">
              <a:latin typeface="Chalkboard SE" panose="03050602040202020205" pitchFamily="66" charset="77"/>
            </a:endParaRPr>
          </a:p>
        </p:txBody>
      </p:sp>
      <p:sp>
        <p:nvSpPr>
          <p:cNvPr id="5" name="TextBox 4">
            <a:extLst>
              <a:ext uri="{FF2B5EF4-FFF2-40B4-BE49-F238E27FC236}">
                <a16:creationId xmlns:a16="http://schemas.microsoft.com/office/drawing/2014/main" id="{B4E7A834-AD13-DE4E-BE07-56FF4DD96E7F}"/>
              </a:ext>
            </a:extLst>
          </p:cNvPr>
          <p:cNvSpPr txBox="1"/>
          <p:nvPr/>
        </p:nvSpPr>
        <p:spPr>
          <a:xfrm>
            <a:off x="6660232" y="3645024"/>
            <a:ext cx="184731" cy="461665"/>
          </a:xfrm>
          <a:prstGeom prst="rect">
            <a:avLst/>
          </a:prstGeom>
          <a:noFill/>
        </p:spPr>
        <p:txBody>
          <a:bodyPr wrap="none" rtlCol="0">
            <a:spAutoFit/>
          </a:bodyPr>
          <a:lstStyle/>
          <a:p>
            <a:endParaRPr lang="id-ID" dirty="0"/>
          </a:p>
        </p:txBody>
      </p:sp>
    </p:spTree>
    <p:extLst>
      <p:ext uri="{BB962C8B-B14F-4D97-AF65-F5344CB8AC3E}">
        <p14:creationId xmlns:p14="http://schemas.microsoft.com/office/powerpoint/2010/main" val="38766086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E0322-8E01-5C47-8077-52AD2B1E2AC8}"/>
              </a:ext>
            </a:extLst>
          </p:cNvPr>
          <p:cNvSpPr>
            <a:spLocks noGrp="1"/>
          </p:cNvSpPr>
          <p:nvPr>
            <p:ph type="title"/>
          </p:nvPr>
        </p:nvSpPr>
        <p:spPr>
          <a:xfrm>
            <a:off x="1547664" y="1124744"/>
            <a:ext cx="7139136" cy="780256"/>
          </a:xfrm>
        </p:spPr>
        <p:txBody>
          <a:bodyPr/>
          <a:lstStyle/>
          <a:p>
            <a:r>
              <a:rPr lang="id-ID" dirty="0"/>
              <a:t>1. Penelitian Eksploratif</a:t>
            </a:r>
          </a:p>
        </p:txBody>
      </p:sp>
      <p:sp>
        <p:nvSpPr>
          <p:cNvPr id="3" name="Content Placeholder 2">
            <a:extLst>
              <a:ext uri="{FF2B5EF4-FFF2-40B4-BE49-F238E27FC236}">
                <a16:creationId xmlns:a16="http://schemas.microsoft.com/office/drawing/2014/main" id="{23E03B49-F5F6-D140-853D-BFB505CEC2C0}"/>
              </a:ext>
            </a:extLst>
          </p:cNvPr>
          <p:cNvSpPr>
            <a:spLocks noGrp="1"/>
          </p:cNvSpPr>
          <p:nvPr>
            <p:ph idx="1"/>
          </p:nvPr>
        </p:nvSpPr>
        <p:spPr>
          <a:xfrm>
            <a:off x="755576" y="2780928"/>
            <a:ext cx="8064896" cy="3467472"/>
          </a:xfrm>
          <a:ln w="25400">
            <a:solidFill>
              <a:schemeClr val="tx1"/>
            </a:solidFill>
          </a:ln>
        </p:spPr>
        <p:txBody>
          <a:bodyPr/>
          <a:lstStyle/>
          <a:p>
            <a:r>
              <a:rPr lang="id-ID" sz="2000" dirty="0"/>
              <a:t>Penelitian ini dilakukan dengan tujuan untuk menggali suatu fenomena sosial yang belum jelas masalahnya, karena merupakan fenomena yang baru.</a:t>
            </a:r>
          </a:p>
          <a:p>
            <a:r>
              <a:rPr lang="id-ID" sz="2000" dirty="0"/>
              <a:t>Penelitian jenis ini dilakukan untuk menjawab pertanyaan “Apa yang terjadi?”, “Siapa yang terlibat dalam kejadian?”, dan “Kapan suatu peristiwa terjadi?”.</a:t>
            </a:r>
          </a:p>
          <a:p>
            <a:r>
              <a:rPr lang="id-ID" sz="2000" dirty="0"/>
              <a:t>Penelitian jenis ini lazimnya digunakan sebagai penelitian pendahuluan dengan tujuan untuk mengembangkan ide dasar tentang topik penelitian baru untuk dijadikan dasar penelitian lebih lanjut.</a:t>
            </a:r>
          </a:p>
        </p:txBody>
      </p:sp>
      <p:sp>
        <p:nvSpPr>
          <p:cNvPr id="4" name="Date Placeholder 3">
            <a:extLst>
              <a:ext uri="{FF2B5EF4-FFF2-40B4-BE49-F238E27FC236}">
                <a16:creationId xmlns:a16="http://schemas.microsoft.com/office/drawing/2014/main" id="{22D7598D-3155-1C4B-9D42-333D34D6A145}"/>
              </a:ext>
            </a:extLst>
          </p:cNvPr>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6741426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32786-0F30-5F42-927C-FADDB6319624}"/>
              </a:ext>
            </a:extLst>
          </p:cNvPr>
          <p:cNvSpPr>
            <a:spLocks noGrp="1"/>
          </p:cNvSpPr>
          <p:nvPr>
            <p:ph type="title"/>
          </p:nvPr>
        </p:nvSpPr>
        <p:spPr>
          <a:xfrm>
            <a:off x="1691680" y="762000"/>
            <a:ext cx="6995120" cy="1143000"/>
          </a:xfrm>
        </p:spPr>
        <p:txBody>
          <a:bodyPr/>
          <a:lstStyle/>
          <a:p>
            <a:r>
              <a:rPr lang="id-ID" dirty="0"/>
              <a:t>2.	Penelitian Deskriptif</a:t>
            </a:r>
          </a:p>
        </p:txBody>
      </p:sp>
      <p:sp>
        <p:nvSpPr>
          <p:cNvPr id="3" name="Content Placeholder 2">
            <a:extLst>
              <a:ext uri="{FF2B5EF4-FFF2-40B4-BE49-F238E27FC236}">
                <a16:creationId xmlns:a16="http://schemas.microsoft.com/office/drawing/2014/main" id="{D9EE5C39-02BC-6E41-83B0-BC9DD7FFF456}"/>
              </a:ext>
            </a:extLst>
          </p:cNvPr>
          <p:cNvSpPr>
            <a:spLocks noGrp="1"/>
          </p:cNvSpPr>
          <p:nvPr>
            <p:ph idx="1"/>
          </p:nvPr>
        </p:nvSpPr>
        <p:spPr>
          <a:xfrm>
            <a:off x="838200" y="2362200"/>
            <a:ext cx="7694613" cy="4091136"/>
          </a:xfrm>
          <a:ln w="25400">
            <a:solidFill>
              <a:schemeClr val="tx1"/>
            </a:solidFill>
          </a:ln>
        </p:spPr>
        <p:txBody>
          <a:bodyPr/>
          <a:lstStyle/>
          <a:p>
            <a:r>
              <a:rPr lang="id-ID" sz="2000" dirty="0"/>
              <a:t>Jenis penelitian ini dilakukan dengan tujuan untuk memberikan gambaran (mendeskripsikan) yang lebih detail mengenai fenomena sosial tertentu.</a:t>
            </a:r>
          </a:p>
          <a:p>
            <a:r>
              <a:rPr lang="id-ID" sz="2000" dirty="0"/>
              <a:t>Hasil penelitian ini biasanya berupa tipologi atau pola-pola mengenai fenomena sosial yang diteliti.</a:t>
            </a:r>
          </a:p>
          <a:p>
            <a:r>
              <a:rPr lang="id-ID" sz="2000" dirty="0"/>
              <a:t>Lazimnya penelitian deskriptif didasarkan atas pertanyaan “Bagaimana suatu fenomena itu terjadi? Dengan kata lain, penelitian ini dilakukan dengan tujuan untuk menggambarkan atau memaparkan proses dari suatu kejadian/keadaan.</a:t>
            </a:r>
          </a:p>
          <a:p>
            <a:pPr indent="0">
              <a:buNone/>
            </a:pPr>
            <a:r>
              <a:rPr lang="id-ID" sz="2000" dirty="0"/>
              <a:t>Misalnya: Bagaimana mekanisme penyusunan perencanaan yang dilakukan di Desa “X”? Siapa saja yang terlibat, dan bagaimana pola keterlibatannya?</a:t>
            </a:r>
          </a:p>
          <a:p>
            <a:endParaRPr lang="id-ID" sz="2000" dirty="0"/>
          </a:p>
        </p:txBody>
      </p:sp>
    </p:spTree>
    <p:extLst>
      <p:ext uri="{BB962C8B-B14F-4D97-AF65-F5344CB8AC3E}">
        <p14:creationId xmlns:p14="http://schemas.microsoft.com/office/powerpoint/2010/main" val="365967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BE438-A600-4A42-9EF9-6A0EE48686AE}"/>
              </a:ext>
            </a:extLst>
          </p:cNvPr>
          <p:cNvSpPr>
            <a:spLocks noGrp="1"/>
          </p:cNvSpPr>
          <p:nvPr>
            <p:ph type="title"/>
          </p:nvPr>
        </p:nvSpPr>
        <p:spPr>
          <a:xfrm>
            <a:off x="868860" y="1124744"/>
            <a:ext cx="7924800" cy="780256"/>
          </a:xfrm>
        </p:spPr>
        <p:txBody>
          <a:bodyPr/>
          <a:lstStyle/>
          <a:p>
            <a:pPr marL="579438" indent="-579438"/>
            <a:r>
              <a:rPr lang="id-ID" dirty="0"/>
              <a:t>3.	Penelitian </a:t>
            </a:r>
            <a:r>
              <a:rPr lang="id-ID" dirty="0" err="1"/>
              <a:t>Eksplanatori</a:t>
            </a:r>
            <a:endParaRPr lang="id-ID" dirty="0"/>
          </a:p>
        </p:txBody>
      </p:sp>
      <p:sp>
        <p:nvSpPr>
          <p:cNvPr id="3" name="Content Placeholder 2">
            <a:extLst>
              <a:ext uri="{FF2B5EF4-FFF2-40B4-BE49-F238E27FC236}">
                <a16:creationId xmlns:a16="http://schemas.microsoft.com/office/drawing/2014/main" id="{570C039B-8C20-C64E-9E7A-4044381E1858}"/>
              </a:ext>
            </a:extLst>
          </p:cNvPr>
          <p:cNvSpPr>
            <a:spLocks noGrp="1"/>
          </p:cNvSpPr>
          <p:nvPr>
            <p:ph idx="1"/>
          </p:nvPr>
        </p:nvSpPr>
        <p:spPr>
          <a:xfrm>
            <a:off x="838200" y="2362200"/>
            <a:ext cx="7694613" cy="4019128"/>
          </a:xfrm>
          <a:ln w="25400">
            <a:solidFill>
              <a:schemeClr val="tx1"/>
            </a:solidFill>
          </a:ln>
        </p:spPr>
        <p:txBody>
          <a:bodyPr/>
          <a:lstStyle/>
          <a:p>
            <a:r>
              <a:rPr lang="id-ID" sz="2000" dirty="0"/>
              <a:t>Jenis penelitian ini bertujuan untuk menjelaskan (</a:t>
            </a:r>
            <a:r>
              <a:rPr lang="id-ID" sz="2000" i="1" dirty="0" err="1"/>
              <a:t>to</a:t>
            </a:r>
            <a:r>
              <a:rPr lang="id-ID" sz="2000" i="1" dirty="0"/>
              <a:t> </a:t>
            </a:r>
            <a:r>
              <a:rPr lang="id-ID" sz="2000" i="1" dirty="0" err="1"/>
              <a:t>explain</a:t>
            </a:r>
            <a:r>
              <a:rPr lang="id-ID" sz="2000" dirty="0"/>
              <a:t>) hubungan sebab-akibat dari suatu kejadian atau suatu fenomena sosial tertentu.</a:t>
            </a:r>
          </a:p>
          <a:p>
            <a:r>
              <a:rPr lang="id-ID" sz="2000" dirty="0"/>
              <a:t>Penelitian </a:t>
            </a:r>
            <a:r>
              <a:rPr lang="id-ID" sz="2000" dirty="0" err="1"/>
              <a:t>eksplanatori</a:t>
            </a:r>
            <a:r>
              <a:rPr lang="id-ID" sz="2000" dirty="0"/>
              <a:t> tidak sekedar mendeskripsikan suatu fenomena, tetapi lebih diutamakan untuk menjelaskan sebab-musabab terjadinya suatu fenomena sosial.</a:t>
            </a:r>
          </a:p>
          <a:p>
            <a:r>
              <a:rPr lang="id-ID" sz="2000" dirty="0"/>
              <a:t>Penelitian jenis ini sangat dominan (paling sering) dilakukan pada penelitian kuantitatif, yaitu melalui perumusan hipotesis yang kemudian diuji dengan data dianalisis menggunakan statistik.</a:t>
            </a:r>
          </a:p>
          <a:p>
            <a:r>
              <a:rPr lang="id-ID" sz="2000" dirty="0"/>
              <a:t>Penelitian </a:t>
            </a:r>
            <a:r>
              <a:rPr lang="id-ID" sz="2000" dirty="0" err="1"/>
              <a:t>eksplanatori</a:t>
            </a:r>
            <a:r>
              <a:rPr lang="id-ID" sz="2000" dirty="0"/>
              <a:t> lazimnya dilakukan untuk menjawab pertanyaan “Mengapa suatu </a:t>
            </a:r>
            <a:r>
              <a:rPr lang="id-ID" sz="2000" dirty="0" err="1"/>
              <a:t>fenome</a:t>
            </a:r>
            <a:r>
              <a:rPr lang="id-ID" sz="2000" dirty="0"/>
              <a:t> itu terjadi?.</a:t>
            </a:r>
          </a:p>
        </p:txBody>
      </p:sp>
    </p:spTree>
    <p:extLst>
      <p:ext uri="{BB962C8B-B14F-4D97-AF65-F5344CB8AC3E}">
        <p14:creationId xmlns:p14="http://schemas.microsoft.com/office/powerpoint/2010/main" val="1174500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C472A-7C61-504C-8FB1-02B418274393}"/>
              </a:ext>
            </a:extLst>
          </p:cNvPr>
          <p:cNvSpPr>
            <a:spLocks noGrp="1"/>
          </p:cNvSpPr>
          <p:nvPr>
            <p:ph type="title"/>
          </p:nvPr>
        </p:nvSpPr>
        <p:spPr/>
        <p:txBody>
          <a:bodyPr/>
          <a:lstStyle/>
          <a:p>
            <a:r>
              <a:rPr lang="id-ID" dirty="0"/>
              <a:t>Pengantar</a:t>
            </a:r>
          </a:p>
        </p:txBody>
      </p:sp>
      <p:sp>
        <p:nvSpPr>
          <p:cNvPr id="3" name="Content Placeholder 2">
            <a:extLst>
              <a:ext uri="{FF2B5EF4-FFF2-40B4-BE49-F238E27FC236}">
                <a16:creationId xmlns:a16="http://schemas.microsoft.com/office/drawing/2014/main" id="{75FF6BA5-177B-A842-8B22-392B082A1C86}"/>
              </a:ext>
            </a:extLst>
          </p:cNvPr>
          <p:cNvSpPr>
            <a:spLocks noGrp="1"/>
          </p:cNvSpPr>
          <p:nvPr>
            <p:ph idx="1"/>
          </p:nvPr>
        </p:nvSpPr>
        <p:spPr>
          <a:xfrm>
            <a:off x="992187" y="2636912"/>
            <a:ext cx="7694613" cy="3875112"/>
          </a:xfrm>
          <a:ln w="25400">
            <a:solidFill>
              <a:schemeClr val="tx1"/>
            </a:solidFill>
          </a:ln>
        </p:spPr>
        <p:txBody>
          <a:bodyPr/>
          <a:lstStyle/>
          <a:p>
            <a:r>
              <a:rPr lang="id-ID" sz="2000" dirty="0"/>
              <a:t>Pada sesi kuliah ini saya akan menyajikan beberapa jenis penelitian, antara lain jenis penelitian berdasarkan:</a:t>
            </a:r>
          </a:p>
          <a:p>
            <a:pPr marL="711200" indent="-393700">
              <a:buSzPct val="100000"/>
              <a:buFont typeface="+mj-lt"/>
              <a:buAutoNum type="alphaLcPeriod"/>
            </a:pPr>
            <a:r>
              <a:rPr lang="id-ID" sz="2000" dirty="0"/>
              <a:t>Paradigma</a:t>
            </a:r>
          </a:p>
          <a:p>
            <a:pPr marL="711200" indent="-393700">
              <a:buSzPct val="100000"/>
              <a:buFont typeface="+mj-lt"/>
              <a:buAutoNum type="alphaLcPeriod"/>
            </a:pPr>
            <a:r>
              <a:rPr lang="id-ID" sz="2000" dirty="0"/>
              <a:t>Manfaat Penelitian</a:t>
            </a:r>
          </a:p>
          <a:p>
            <a:pPr marL="711200" indent="-393700">
              <a:spcAft>
                <a:spcPts val="1200"/>
              </a:spcAft>
              <a:buSzPct val="100000"/>
              <a:buFont typeface="+mj-lt"/>
              <a:buAutoNum type="alphaLcPeriod"/>
            </a:pPr>
            <a:r>
              <a:rPr lang="id-ID" sz="2000" dirty="0"/>
              <a:t>Tujuan Penelitian</a:t>
            </a:r>
          </a:p>
          <a:p>
            <a:pPr>
              <a:buSzPct val="100000"/>
            </a:pPr>
            <a:r>
              <a:rPr lang="id-ID" sz="2000" dirty="0"/>
              <a:t>Materi pada sesi kuliah ini lebih menekankan pada jenis penelitian berdasarkan Paradigma, dengan pertimbangan  agar menjadi dasar pengetahuan mahasiswa untuk menempuh mata kuliah Metode Penelitian Kuantitatif dan Metode Penelitian Kualitatif pada semester yang akan datang.</a:t>
            </a:r>
          </a:p>
        </p:txBody>
      </p:sp>
    </p:spTree>
    <p:extLst>
      <p:ext uri="{BB962C8B-B14F-4D97-AF65-F5344CB8AC3E}">
        <p14:creationId xmlns:p14="http://schemas.microsoft.com/office/powerpoint/2010/main" val="5533536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6939A-4D2C-6240-A9A8-54815D38F556}"/>
              </a:ext>
            </a:extLst>
          </p:cNvPr>
          <p:cNvSpPr>
            <a:spLocks noGrp="1"/>
          </p:cNvSpPr>
          <p:nvPr>
            <p:ph type="title"/>
          </p:nvPr>
        </p:nvSpPr>
        <p:spPr>
          <a:xfrm>
            <a:off x="762000" y="1196752"/>
            <a:ext cx="7924800" cy="708248"/>
          </a:xfrm>
        </p:spPr>
        <p:txBody>
          <a:bodyPr/>
          <a:lstStyle/>
          <a:p>
            <a:r>
              <a:rPr lang="id-ID" dirty="0"/>
              <a:t>4.	Penelitian Tindakan</a:t>
            </a:r>
          </a:p>
        </p:txBody>
      </p:sp>
      <p:sp>
        <p:nvSpPr>
          <p:cNvPr id="3" name="Content Placeholder 2">
            <a:extLst>
              <a:ext uri="{FF2B5EF4-FFF2-40B4-BE49-F238E27FC236}">
                <a16:creationId xmlns:a16="http://schemas.microsoft.com/office/drawing/2014/main" id="{35E0C9EC-9571-6D49-B87C-F31642E3F140}"/>
              </a:ext>
            </a:extLst>
          </p:cNvPr>
          <p:cNvSpPr>
            <a:spLocks noGrp="1"/>
          </p:cNvSpPr>
          <p:nvPr>
            <p:ph idx="1"/>
          </p:nvPr>
        </p:nvSpPr>
        <p:spPr>
          <a:xfrm>
            <a:off x="838200" y="2362200"/>
            <a:ext cx="8054280" cy="3724275"/>
          </a:xfrm>
          <a:ln w="25400">
            <a:solidFill>
              <a:schemeClr val="tx1"/>
            </a:solidFill>
          </a:ln>
        </p:spPr>
        <p:txBody>
          <a:bodyPr/>
          <a:lstStyle/>
          <a:p>
            <a:r>
              <a:rPr lang="en-US" altLang="en-US" sz="2000" dirty="0" err="1">
                <a:ea typeface="ＭＳ Ｐゴシック" panose="020B0600070205080204" pitchFamily="34" charset="-128"/>
              </a:rPr>
              <a:t>Penelitian</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tindakan</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bertujuan</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untuk</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memperbaiki</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atau</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menyempurnakan</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metode</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kerja</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atau</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pemecahan</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masalah</a:t>
            </a:r>
            <a:r>
              <a:rPr lang="en-US" altLang="en-US" sz="2000" dirty="0">
                <a:ea typeface="ＭＳ Ｐゴシック" panose="020B0600070205080204" pitchFamily="34" charset="-128"/>
              </a:rPr>
              <a:t> yang </a:t>
            </a:r>
            <a:r>
              <a:rPr lang="en-US" altLang="en-US" sz="2000" dirty="0" err="1">
                <a:ea typeface="ＭＳ Ｐゴシック" panose="020B0600070205080204" pitchFamily="34" charset="-128"/>
              </a:rPr>
              <a:t>dialami</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subyek</a:t>
            </a:r>
            <a:r>
              <a:rPr lang="en-US" altLang="en-US" sz="2000" dirty="0">
                <a:ea typeface="ＭＳ Ｐゴシック" panose="020B0600070205080204" pitchFamily="34" charset="-128"/>
              </a:rPr>
              <a:t> yang </a:t>
            </a:r>
            <a:r>
              <a:rPr lang="en-US" altLang="en-US" sz="2000" dirty="0" err="1">
                <a:ea typeface="ＭＳ Ｐゴシック" panose="020B0600070205080204" pitchFamily="34" charset="-128"/>
              </a:rPr>
              <a:t>diteliti</a:t>
            </a:r>
            <a:r>
              <a:rPr lang="en-US" altLang="en-US" sz="2000" dirty="0">
                <a:ea typeface="ＭＳ Ｐゴシック" panose="020B0600070205080204" pitchFamily="34" charset="-128"/>
              </a:rPr>
              <a:t>.</a:t>
            </a:r>
          </a:p>
          <a:p>
            <a:r>
              <a:rPr lang="en-US" altLang="en-US" sz="2000" dirty="0" err="1">
                <a:ea typeface="ＭＳ Ｐゴシック" panose="020B0600070205080204" pitchFamily="34" charset="-128"/>
              </a:rPr>
              <a:t>Penelitian</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ini</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dilakukan</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dengan</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mengamati</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tingkat</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keberhasilan</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atau</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akibat</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tindakan</a:t>
            </a:r>
            <a:r>
              <a:rPr lang="en-US" altLang="en-US" sz="2000" dirty="0">
                <a:ea typeface="ＭＳ Ｐゴシック" panose="020B0600070205080204" pitchFamily="34" charset="-128"/>
              </a:rPr>
              <a:t> yang </a:t>
            </a:r>
            <a:r>
              <a:rPr lang="en-US" altLang="en-US" sz="2000" dirty="0" err="1">
                <a:ea typeface="ＭＳ Ｐゴシック" panose="020B0600070205080204" pitchFamily="34" charset="-128"/>
              </a:rPr>
              <a:t>dilakukan</a:t>
            </a:r>
            <a:r>
              <a:rPr lang="en-US" altLang="en-US" sz="2000" dirty="0">
                <a:ea typeface="ＭＳ Ｐゴシック" panose="020B0600070205080204" pitchFamily="34" charset="-128"/>
              </a:rPr>
              <a:t> oleh </a:t>
            </a:r>
            <a:r>
              <a:rPr lang="en-US" altLang="en-US" sz="2000" dirty="0" err="1">
                <a:ea typeface="ＭＳ Ｐゴシック" panose="020B0600070205080204" pitchFamily="34" charset="-128"/>
              </a:rPr>
              <a:t>subyek</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penelitian</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kemudian</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diberikan</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tindakan</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lanjutan</a:t>
            </a:r>
            <a:r>
              <a:rPr lang="en-US" altLang="en-US" sz="2000" dirty="0">
                <a:ea typeface="ＭＳ Ｐゴシック" panose="020B0600070205080204" pitchFamily="34" charset="-128"/>
              </a:rPr>
              <a:t> yang </a:t>
            </a:r>
            <a:r>
              <a:rPr lang="en-US" altLang="en-US" sz="2000" dirty="0" err="1">
                <a:ea typeface="ＭＳ Ｐゴシック" panose="020B0600070205080204" pitchFamily="34" charset="-128"/>
              </a:rPr>
              <a:t>bersifat</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penyempurnaan</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atau</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penyesuaian</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dengan</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kondisi</a:t>
            </a:r>
            <a:r>
              <a:rPr lang="en-US" altLang="en-US" sz="2000" dirty="0">
                <a:ea typeface="ＭＳ Ｐゴシック" panose="020B0600070205080204" pitchFamily="34" charset="-128"/>
              </a:rPr>
              <a:t> dan </a:t>
            </a:r>
            <a:r>
              <a:rPr lang="en-US" altLang="en-US" sz="2000" dirty="0" err="1">
                <a:ea typeface="ＭＳ Ｐゴシック" panose="020B0600070205080204" pitchFamily="34" charset="-128"/>
              </a:rPr>
              <a:t>situasi</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sehingga</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diperoleh</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hasil</a:t>
            </a:r>
            <a:r>
              <a:rPr lang="en-US" altLang="en-US" sz="2000" dirty="0">
                <a:ea typeface="ＭＳ Ｐゴシック" panose="020B0600070205080204" pitchFamily="34" charset="-128"/>
              </a:rPr>
              <a:t> yang </a:t>
            </a:r>
            <a:r>
              <a:rPr lang="en-US" altLang="en-US" sz="2000" dirty="0" err="1">
                <a:ea typeface="ＭＳ Ｐゴシック" panose="020B0600070205080204" pitchFamily="34" charset="-128"/>
              </a:rPr>
              <a:t>lebih</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baik</a:t>
            </a:r>
            <a:r>
              <a:rPr lang="en-US" altLang="en-US" sz="2000" dirty="0">
                <a:ea typeface="ＭＳ Ｐゴシック" panose="020B0600070205080204" pitchFamily="34" charset="-128"/>
              </a:rPr>
              <a:t>. </a:t>
            </a:r>
          </a:p>
          <a:p>
            <a:r>
              <a:rPr lang="en-US" altLang="en-US" sz="2000" dirty="0" err="1">
                <a:ea typeface="ＭＳ Ｐゴシック" panose="020B0600070205080204" pitchFamily="34" charset="-128"/>
              </a:rPr>
              <a:t>Dalam</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satu</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siklus</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penelitian</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tindakan</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lazimnya</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dilakukan</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secara</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berulang</a:t>
            </a:r>
            <a:r>
              <a:rPr lang="en-US" altLang="en-US" sz="2000" dirty="0">
                <a:ea typeface="ＭＳ Ｐゴシック" panose="020B0600070205080204" pitchFamily="34" charset="-128"/>
              </a:rPr>
              <a:t>, dan Tindakan </a:t>
            </a:r>
            <a:r>
              <a:rPr lang="en-US" altLang="en-US" sz="2000" dirty="0" err="1">
                <a:ea typeface="ＭＳ Ｐゴシック" panose="020B0600070205080204" pitchFamily="34" charset="-128"/>
              </a:rPr>
              <a:t>dilakukan</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secara</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partisipatoris</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melibatkan</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peran</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aktif</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subyek</a:t>
            </a:r>
            <a:r>
              <a:rPr lang="en-US" altLang="en-US" sz="2000" dirty="0">
                <a:ea typeface="ＭＳ Ｐゴシック" panose="020B0600070205080204" pitchFamily="34" charset="-128"/>
              </a:rPr>
              <a:t> </a:t>
            </a:r>
            <a:r>
              <a:rPr lang="en-US" altLang="en-US" sz="2000" dirty="0" err="1">
                <a:ea typeface="ＭＳ Ｐゴシック" panose="020B0600070205080204" pitchFamily="34" charset="-128"/>
              </a:rPr>
              <a:t>penelitian</a:t>
            </a:r>
            <a:r>
              <a:rPr lang="en-US" altLang="en-US" sz="2000" dirty="0">
                <a:ea typeface="ＭＳ Ｐゴシック" panose="020B0600070205080204" pitchFamily="34" charset="-128"/>
              </a:rPr>
              <a:t>).</a:t>
            </a:r>
          </a:p>
          <a:p>
            <a:endParaRPr lang="id-ID" sz="2000" dirty="0"/>
          </a:p>
        </p:txBody>
      </p:sp>
    </p:spTree>
    <p:extLst>
      <p:ext uri="{BB962C8B-B14F-4D97-AF65-F5344CB8AC3E}">
        <p14:creationId xmlns:p14="http://schemas.microsoft.com/office/powerpoint/2010/main" val="33467405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706C59-D788-C948-95E0-7FDEB17552F2}"/>
              </a:ext>
            </a:extLst>
          </p:cNvPr>
          <p:cNvSpPr>
            <a:spLocks noGrp="1"/>
          </p:cNvSpPr>
          <p:nvPr>
            <p:ph idx="1"/>
          </p:nvPr>
        </p:nvSpPr>
        <p:spPr>
          <a:ln w="25400">
            <a:noFill/>
          </a:ln>
        </p:spPr>
        <p:txBody>
          <a:bodyPr/>
          <a:lstStyle/>
          <a:p>
            <a:pPr marL="0" indent="0">
              <a:buNone/>
            </a:pPr>
            <a:endParaRPr lang="id-ID" dirty="0"/>
          </a:p>
          <a:p>
            <a:pPr marL="0" indent="0">
              <a:buNone/>
            </a:pPr>
            <a:r>
              <a:rPr lang="id-ID" dirty="0"/>
              <a:t>Jenis-jenis penelitian yang telah disampaikan pada sesi kuliah ini </a:t>
            </a:r>
            <a:r>
              <a:rPr lang="id-ID" dirty="0" err="1"/>
              <a:t>hanyalah</a:t>
            </a:r>
            <a:r>
              <a:rPr lang="id-ID" dirty="0"/>
              <a:t> sebagian, masih ada jenis penelitian lain yang dapat </a:t>
            </a:r>
            <a:r>
              <a:rPr lang="id-ID" dirty="0" err="1"/>
              <a:t>dieksplor</a:t>
            </a:r>
            <a:r>
              <a:rPr lang="id-ID" dirty="0"/>
              <a:t> dari </a:t>
            </a:r>
            <a:r>
              <a:rPr lang="id-ID" dirty="0" err="1"/>
              <a:t>literatur-literatur</a:t>
            </a:r>
            <a:r>
              <a:rPr lang="id-ID" dirty="0"/>
              <a:t>.</a:t>
            </a:r>
          </a:p>
          <a:p>
            <a:pPr marL="0" indent="0">
              <a:buNone/>
            </a:pPr>
            <a:endParaRPr lang="id-ID" dirty="0"/>
          </a:p>
        </p:txBody>
      </p:sp>
      <p:sp>
        <p:nvSpPr>
          <p:cNvPr id="4" name="Date Placeholder 3">
            <a:extLst>
              <a:ext uri="{FF2B5EF4-FFF2-40B4-BE49-F238E27FC236}">
                <a16:creationId xmlns:a16="http://schemas.microsoft.com/office/drawing/2014/main" id="{01472EB3-96CC-354E-8952-C5C8F2372016}"/>
              </a:ext>
            </a:extLst>
          </p:cNvPr>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77338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7D4FA76-720C-EF42-A241-A2B6B5D304F6}"/>
              </a:ext>
            </a:extLst>
          </p:cNvPr>
          <p:cNvSpPr>
            <a:spLocks noGrp="1"/>
          </p:cNvSpPr>
          <p:nvPr>
            <p:ph type="title"/>
          </p:nvPr>
        </p:nvSpPr>
        <p:spPr>
          <a:xfrm>
            <a:off x="1259632" y="980728"/>
            <a:ext cx="7480311" cy="780256"/>
          </a:xfrm>
        </p:spPr>
        <p:txBody>
          <a:bodyPr/>
          <a:lstStyle/>
          <a:p>
            <a:r>
              <a:rPr lang="id-ID" sz="3200" dirty="0" err="1">
                <a:solidFill>
                  <a:srgbClr val="660033"/>
                </a:solidFill>
                <a:latin typeface="Bookman Old Style" panose="02050604050505020204" pitchFamily="18" charset="0"/>
              </a:rPr>
              <a:t>A</a:t>
            </a:r>
            <a:r>
              <a:rPr lang="id-ID" sz="3200" dirty="0">
                <a:solidFill>
                  <a:srgbClr val="660033"/>
                </a:solidFill>
                <a:latin typeface="Bookman Old Style" panose="02050604050505020204" pitchFamily="18" charset="0"/>
              </a:rPr>
              <a:t>. BERDASARKAN PARADIGMA</a:t>
            </a:r>
          </a:p>
        </p:txBody>
      </p:sp>
      <p:sp>
        <p:nvSpPr>
          <p:cNvPr id="9" name="Content Placeholder 2">
            <a:extLst>
              <a:ext uri="{FF2B5EF4-FFF2-40B4-BE49-F238E27FC236}">
                <a16:creationId xmlns:a16="http://schemas.microsoft.com/office/drawing/2014/main" id="{BE25D3E6-8AF1-E44A-9779-C34E3D74C75E}"/>
              </a:ext>
            </a:extLst>
          </p:cNvPr>
          <p:cNvSpPr>
            <a:spLocks noGrp="1"/>
          </p:cNvSpPr>
          <p:nvPr>
            <p:ph idx="1"/>
          </p:nvPr>
        </p:nvSpPr>
        <p:spPr>
          <a:xfrm>
            <a:off x="755650" y="2420888"/>
            <a:ext cx="8137525" cy="4104456"/>
          </a:xfrm>
          <a:ln w="25400">
            <a:solidFill>
              <a:srgbClr val="0078F0"/>
            </a:solidFill>
          </a:ln>
        </p:spPr>
        <p:txBody>
          <a:bodyPr rtlCol="0">
            <a:noAutofit/>
          </a:bodyPr>
          <a:lstStyle/>
          <a:p>
            <a:pPr eaLnBrk="1" fontAlgn="auto" hangingPunct="1">
              <a:spcAft>
                <a:spcPts val="0"/>
              </a:spcAft>
              <a:buFont typeface="Arial"/>
              <a:buChar char="•"/>
              <a:defRPr/>
            </a:pPr>
            <a:r>
              <a:rPr lang="en-US" sz="2000" dirty="0" err="1">
                <a:ea typeface="+mn-ea"/>
                <a:cs typeface="+mn-cs"/>
              </a:rPr>
              <a:t>Menurut</a:t>
            </a:r>
            <a:r>
              <a:rPr lang="en-US" sz="2000" dirty="0">
                <a:ea typeface="+mn-ea"/>
                <a:cs typeface="+mn-cs"/>
              </a:rPr>
              <a:t> Thomas </a:t>
            </a:r>
            <a:r>
              <a:rPr lang="en-US" sz="2000" dirty="0" err="1">
                <a:ea typeface="+mn-ea"/>
                <a:cs typeface="+mn-cs"/>
              </a:rPr>
              <a:t>Khun</a:t>
            </a:r>
            <a:r>
              <a:rPr lang="en-US" sz="2000" dirty="0">
                <a:ea typeface="+mn-ea"/>
                <a:cs typeface="+mn-cs"/>
              </a:rPr>
              <a:t>, </a:t>
            </a:r>
            <a:r>
              <a:rPr lang="en-US" sz="2000" dirty="0" err="1">
                <a:ea typeface="+mn-ea"/>
                <a:cs typeface="+mn-cs"/>
              </a:rPr>
              <a:t>Paradigma</a:t>
            </a:r>
            <a:r>
              <a:rPr lang="en-US" sz="2000" dirty="0">
                <a:ea typeface="+mn-ea"/>
                <a:cs typeface="+mn-cs"/>
              </a:rPr>
              <a:t> </a:t>
            </a:r>
            <a:r>
              <a:rPr lang="en-US" sz="2000" dirty="0" err="1">
                <a:ea typeface="+mn-ea"/>
                <a:cs typeface="+mn-cs"/>
              </a:rPr>
              <a:t>adalah</a:t>
            </a:r>
            <a:r>
              <a:rPr lang="en-US" sz="2000" dirty="0">
                <a:ea typeface="+mn-ea"/>
                <a:cs typeface="+mn-cs"/>
              </a:rPr>
              <a:t> </a:t>
            </a:r>
            <a:r>
              <a:rPr lang="en-US" sz="2000" dirty="0" err="1">
                <a:ea typeface="+mn-ea"/>
                <a:cs typeface="+mn-cs"/>
              </a:rPr>
              <a:t>seperangkat</a:t>
            </a:r>
            <a:r>
              <a:rPr lang="en-US" sz="2000" dirty="0">
                <a:ea typeface="+mn-ea"/>
                <a:cs typeface="+mn-cs"/>
              </a:rPr>
              <a:t> </a:t>
            </a:r>
            <a:r>
              <a:rPr lang="en-US" sz="2000" dirty="0" err="1">
                <a:ea typeface="+mn-ea"/>
                <a:cs typeface="+mn-cs"/>
              </a:rPr>
              <a:t>keyakinan</a:t>
            </a:r>
            <a:r>
              <a:rPr lang="en-US" sz="2000" dirty="0">
                <a:ea typeface="+mn-ea"/>
                <a:cs typeface="+mn-cs"/>
              </a:rPr>
              <a:t> </a:t>
            </a:r>
            <a:r>
              <a:rPr lang="en-US" sz="2000" dirty="0" err="1">
                <a:ea typeface="+mn-ea"/>
                <a:cs typeface="+mn-cs"/>
              </a:rPr>
              <a:t>mendasar</a:t>
            </a:r>
            <a:r>
              <a:rPr lang="en-US" sz="2000" dirty="0">
                <a:ea typeface="+mn-ea"/>
                <a:cs typeface="+mn-cs"/>
              </a:rPr>
              <a:t> yang </a:t>
            </a:r>
            <a:r>
              <a:rPr lang="en-US" sz="2000" dirty="0" err="1">
                <a:ea typeface="+mn-ea"/>
                <a:cs typeface="+mn-cs"/>
              </a:rPr>
              <a:t>memandu</a:t>
            </a:r>
            <a:r>
              <a:rPr lang="en-US" sz="2000" dirty="0">
                <a:ea typeface="+mn-ea"/>
                <a:cs typeface="+mn-cs"/>
              </a:rPr>
              <a:t> </a:t>
            </a:r>
            <a:r>
              <a:rPr lang="en-US" sz="2000" dirty="0" err="1">
                <a:ea typeface="+mn-ea"/>
                <a:cs typeface="+mn-cs"/>
              </a:rPr>
              <a:t>tindakan</a:t>
            </a:r>
            <a:r>
              <a:rPr lang="en-US" sz="2000" dirty="0">
                <a:ea typeface="+mn-ea"/>
                <a:cs typeface="+mn-cs"/>
              </a:rPr>
              <a:t>, </a:t>
            </a:r>
            <a:r>
              <a:rPr lang="en-US" sz="2000" dirty="0" err="1">
                <a:ea typeface="+mn-ea"/>
                <a:cs typeface="+mn-cs"/>
              </a:rPr>
              <a:t>baik</a:t>
            </a:r>
            <a:r>
              <a:rPr lang="en-US" sz="2000" dirty="0">
                <a:ea typeface="+mn-ea"/>
                <a:cs typeface="+mn-cs"/>
              </a:rPr>
              <a:t> </a:t>
            </a:r>
            <a:r>
              <a:rPr lang="en-US" sz="2000" dirty="0" err="1">
                <a:ea typeface="+mn-ea"/>
                <a:cs typeface="+mn-cs"/>
              </a:rPr>
              <a:t>tindakan</a:t>
            </a:r>
            <a:r>
              <a:rPr lang="en-US" sz="2000" dirty="0">
                <a:ea typeface="+mn-ea"/>
                <a:cs typeface="+mn-cs"/>
              </a:rPr>
              <a:t> </a:t>
            </a:r>
            <a:r>
              <a:rPr lang="en-US" sz="2000" dirty="0" err="1">
                <a:ea typeface="+mn-ea"/>
                <a:cs typeface="+mn-cs"/>
              </a:rPr>
              <a:t>keseharian</a:t>
            </a:r>
            <a:r>
              <a:rPr lang="en-US" sz="2000" dirty="0">
                <a:ea typeface="+mn-ea"/>
                <a:cs typeface="+mn-cs"/>
              </a:rPr>
              <a:t> </a:t>
            </a:r>
            <a:r>
              <a:rPr lang="en-US" sz="2000" dirty="0" err="1">
                <a:ea typeface="+mn-ea"/>
                <a:cs typeface="+mn-cs"/>
              </a:rPr>
              <a:t>maupun</a:t>
            </a:r>
            <a:r>
              <a:rPr lang="en-US" sz="2000" dirty="0">
                <a:ea typeface="+mn-ea"/>
                <a:cs typeface="+mn-cs"/>
              </a:rPr>
              <a:t> </a:t>
            </a:r>
            <a:r>
              <a:rPr lang="en-US" sz="2000" dirty="0" err="1">
                <a:ea typeface="+mn-ea"/>
                <a:cs typeface="+mn-cs"/>
              </a:rPr>
              <a:t>dalam</a:t>
            </a:r>
            <a:r>
              <a:rPr lang="en-US" sz="2000" dirty="0">
                <a:ea typeface="+mn-ea"/>
                <a:cs typeface="+mn-cs"/>
              </a:rPr>
              <a:t> </a:t>
            </a:r>
            <a:r>
              <a:rPr lang="en-US" sz="2000" dirty="0" err="1">
                <a:ea typeface="+mn-ea"/>
                <a:cs typeface="+mn-cs"/>
              </a:rPr>
              <a:t>penyelidikan</a:t>
            </a:r>
            <a:r>
              <a:rPr lang="en-US" sz="2000" dirty="0">
                <a:ea typeface="+mn-ea"/>
                <a:cs typeface="+mn-cs"/>
              </a:rPr>
              <a:t> </a:t>
            </a:r>
            <a:r>
              <a:rPr lang="en-US" sz="2000" dirty="0" err="1">
                <a:ea typeface="+mn-ea"/>
                <a:cs typeface="+mn-cs"/>
              </a:rPr>
              <a:t>ilmiah</a:t>
            </a:r>
            <a:r>
              <a:rPr lang="en-US" sz="2000" dirty="0">
                <a:ea typeface="+mn-ea"/>
                <a:cs typeface="+mn-cs"/>
              </a:rPr>
              <a:t>. </a:t>
            </a:r>
            <a:r>
              <a:rPr lang="en-US" sz="2000" dirty="0" err="1">
                <a:ea typeface="+mn-ea"/>
                <a:cs typeface="+mn-cs"/>
              </a:rPr>
              <a:t>Dalam</a:t>
            </a:r>
            <a:r>
              <a:rPr lang="en-US" sz="2000" dirty="0">
                <a:ea typeface="+mn-ea"/>
                <a:cs typeface="+mn-cs"/>
              </a:rPr>
              <a:t> </a:t>
            </a:r>
            <a:r>
              <a:rPr lang="en-US" sz="2000" dirty="0" err="1">
                <a:ea typeface="+mn-ea"/>
                <a:cs typeface="+mn-cs"/>
              </a:rPr>
              <a:t>paradigma</a:t>
            </a:r>
            <a:r>
              <a:rPr lang="en-US" sz="2000" dirty="0">
                <a:ea typeface="+mn-ea"/>
                <a:cs typeface="+mn-cs"/>
              </a:rPr>
              <a:t> </a:t>
            </a:r>
            <a:r>
              <a:rPr lang="en-US" sz="2000" dirty="0" err="1">
                <a:ea typeface="+mn-ea"/>
                <a:cs typeface="+mn-cs"/>
              </a:rPr>
              <a:t>terdapat</a:t>
            </a:r>
            <a:r>
              <a:rPr lang="en-US" sz="2000" dirty="0">
                <a:ea typeface="+mn-ea"/>
                <a:cs typeface="+mn-cs"/>
              </a:rPr>
              <a:t> </a:t>
            </a:r>
            <a:r>
              <a:rPr lang="en-US" sz="2000" dirty="0" err="1">
                <a:ea typeface="+mn-ea"/>
                <a:cs typeface="+mn-cs"/>
              </a:rPr>
              <a:t>seperangkat</a:t>
            </a:r>
            <a:r>
              <a:rPr lang="en-US" sz="2000" dirty="0">
                <a:ea typeface="+mn-ea"/>
                <a:cs typeface="+mn-cs"/>
              </a:rPr>
              <a:t> </a:t>
            </a:r>
            <a:r>
              <a:rPr lang="en-US" sz="2000" dirty="0" err="1">
                <a:ea typeface="+mn-ea"/>
                <a:cs typeface="+mn-cs"/>
              </a:rPr>
              <a:t>asumsi</a:t>
            </a:r>
            <a:r>
              <a:rPr lang="en-US" sz="2000" dirty="0">
                <a:ea typeface="+mn-ea"/>
                <a:cs typeface="+mn-cs"/>
              </a:rPr>
              <a:t> yang </a:t>
            </a:r>
            <a:r>
              <a:rPr lang="en-US" sz="2000" dirty="0" err="1">
                <a:ea typeface="+mn-ea"/>
                <a:cs typeface="+mn-cs"/>
              </a:rPr>
              <a:t>diyakini</a:t>
            </a:r>
            <a:r>
              <a:rPr lang="en-US" sz="2000" dirty="0">
                <a:ea typeface="+mn-ea"/>
                <a:cs typeface="+mn-cs"/>
              </a:rPr>
              <a:t> </a:t>
            </a:r>
            <a:r>
              <a:rPr lang="en-US" sz="2000" dirty="0" err="1">
                <a:ea typeface="+mn-ea"/>
                <a:cs typeface="+mn-cs"/>
              </a:rPr>
              <a:t>kebenarannya</a:t>
            </a:r>
            <a:r>
              <a:rPr lang="en-US" sz="2000" dirty="0">
                <a:ea typeface="+mn-ea"/>
                <a:cs typeface="+mn-cs"/>
              </a:rPr>
              <a:t>.</a:t>
            </a:r>
          </a:p>
          <a:p>
            <a:pPr eaLnBrk="1" fontAlgn="auto" hangingPunct="1">
              <a:spcAft>
                <a:spcPts val="0"/>
              </a:spcAft>
              <a:buFont typeface="Arial"/>
              <a:buChar char="•"/>
              <a:defRPr/>
            </a:pPr>
            <a:endParaRPr lang="en-US" sz="2000" dirty="0">
              <a:ea typeface="+mn-ea"/>
              <a:cs typeface="+mn-cs"/>
            </a:endParaRPr>
          </a:p>
          <a:p>
            <a:pPr eaLnBrk="1" fontAlgn="auto" hangingPunct="1">
              <a:spcAft>
                <a:spcPts val="0"/>
              </a:spcAft>
              <a:buFont typeface="Arial"/>
              <a:buChar char="•"/>
              <a:defRPr/>
            </a:pPr>
            <a:r>
              <a:rPr lang="en-US" sz="2000" dirty="0" err="1">
                <a:solidFill>
                  <a:srgbClr val="000000"/>
                </a:solidFill>
                <a:ea typeface="+mn-ea"/>
                <a:cs typeface="+mn-cs"/>
              </a:rPr>
              <a:t>Contoh</a:t>
            </a:r>
            <a:r>
              <a:rPr lang="en-US" sz="2000" dirty="0">
                <a:solidFill>
                  <a:srgbClr val="000000"/>
                </a:solidFill>
                <a:ea typeface="+mn-ea"/>
                <a:cs typeface="+mn-cs"/>
              </a:rPr>
              <a:t> </a:t>
            </a:r>
            <a:r>
              <a:rPr lang="en-US" sz="2000" dirty="0" err="1">
                <a:solidFill>
                  <a:srgbClr val="000000"/>
                </a:solidFill>
                <a:ea typeface="+mn-ea"/>
                <a:cs typeface="+mn-cs"/>
              </a:rPr>
              <a:t>Paradigma</a:t>
            </a:r>
            <a:r>
              <a:rPr lang="en-US" sz="2000" dirty="0">
                <a:solidFill>
                  <a:srgbClr val="000000"/>
                </a:solidFill>
                <a:ea typeface="+mn-ea"/>
                <a:cs typeface="+mn-cs"/>
              </a:rPr>
              <a:t> </a:t>
            </a:r>
            <a:r>
              <a:rPr lang="en-US" sz="2000" dirty="0" err="1">
                <a:solidFill>
                  <a:srgbClr val="000000"/>
                </a:solidFill>
                <a:ea typeface="+mn-ea"/>
                <a:cs typeface="+mn-cs"/>
              </a:rPr>
              <a:t>dalam</a:t>
            </a:r>
            <a:r>
              <a:rPr lang="en-US" sz="2000" dirty="0">
                <a:solidFill>
                  <a:srgbClr val="000000"/>
                </a:solidFill>
                <a:ea typeface="+mn-ea"/>
                <a:cs typeface="+mn-cs"/>
              </a:rPr>
              <a:t> </a:t>
            </a:r>
            <a:r>
              <a:rPr lang="en-US" sz="2000" dirty="0" err="1">
                <a:solidFill>
                  <a:srgbClr val="000000"/>
                </a:solidFill>
                <a:ea typeface="+mn-ea"/>
                <a:cs typeface="+mn-cs"/>
              </a:rPr>
              <a:t>kehidupan</a:t>
            </a:r>
            <a:r>
              <a:rPr lang="en-US" sz="2000" dirty="0">
                <a:solidFill>
                  <a:srgbClr val="000000"/>
                </a:solidFill>
                <a:ea typeface="+mn-ea"/>
                <a:cs typeface="+mn-cs"/>
              </a:rPr>
              <a:t> </a:t>
            </a:r>
            <a:r>
              <a:rPr lang="en-US" sz="2000" dirty="0" err="1">
                <a:solidFill>
                  <a:srgbClr val="000000"/>
                </a:solidFill>
                <a:ea typeface="+mn-ea"/>
                <a:cs typeface="+mn-cs"/>
              </a:rPr>
              <a:t>mahasiswa</a:t>
            </a:r>
            <a:r>
              <a:rPr lang="en-US" sz="2000" dirty="0">
                <a:solidFill>
                  <a:srgbClr val="000000"/>
                </a:solidFill>
                <a:ea typeface="+mn-ea"/>
                <a:cs typeface="+mn-cs"/>
              </a:rPr>
              <a:t>: </a:t>
            </a:r>
          </a:p>
          <a:p>
            <a:pPr indent="11113" eaLnBrk="1" fontAlgn="auto" hangingPunct="1">
              <a:spcAft>
                <a:spcPts val="0"/>
              </a:spcAft>
              <a:buFont typeface="Arial"/>
              <a:buNone/>
              <a:defRPr/>
            </a:pPr>
            <a:r>
              <a:rPr lang="en-US" sz="2000" dirty="0">
                <a:solidFill>
                  <a:srgbClr val="000000"/>
                </a:solidFill>
                <a:ea typeface="+mn-ea"/>
                <a:cs typeface="+mn-cs"/>
              </a:rPr>
              <a:t>Si “A” </a:t>
            </a:r>
            <a:r>
              <a:rPr lang="en-US" sz="2000" dirty="0" err="1">
                <a:solidFill>
                  <a:srgbClr val="000000"/>
                </a:solidFill>
                <a:ea typeface="+mn-ea"/>
                <a:cs typeface="+mn-cs"/>
              </a:rPr>
              <a:t>meyakini</a:t>
            </a:r>
            <a:r>
              <a:rPr lang="en-US" sz="2000" dirty="0">
                <a:solidFill>
                  <a:srgbClr val="000000"/>
                </a:solidFill>
                <a:ea typeface="+mn-ea"/>
                <a:cs typeface="+mn-cs"/>
              </a:rPr>
              <a:t> </a:t>
            </a:r>
            <a:r>
              <a:rPr lang="en-US" sz="2000" dirty="0" err="1">
                <a:solidFill>
                  <a:srgbClr val="000000"/>
                </a:solidFill>
                <a:ea typeface="+mn-ea"/>
                <a:cs typeface="+mn-cs"/>
              </a:rPr>
              <a:t>bahwa</a:t>
            </a:r>
            <a:r>
              <a:rPr lang="en-US" sz="2000" dirty="0">
                <a:solidFill>
                  <a:srgbClr val="000000"/>
                </a:solidFill>
                <a:ea typeface="+mn-ea"/>
                <a:cs typeface="+mn-cs"/>
              </a:rPr>
              <a:t> </a:t>
            </a:r>
            <a:r>
              <a:rPr lang="en-US" sz="2000" dirty="0" err="1">
                <a:solidFill>
                  <a:srgbClr val="000000"/>
                </a:solidFill>
                <a:ea typeface="+mn-ea"/>
                <a:cs typeface="+mn-cs"/>
              </a:rPr>
              <a:t>kuliah</a:t>
            </a:r>
            <a:r>
              <a:rPr lang="en-US" sz="2000" dirty="0">
                <a:solidFill>
                  <a:srgbClr val="000000"/>
                </a:solidFill>
                <a:ea typeface="+mn-ea"/>
                <a:cs typeface="+mn-cs"/>
              </a:rPr>
              <a:t> </a:t>
            </a:r>
            <a:r>
              <a:rPr lang="en-US" sz="2000" dirty="0" err="1">
                <a:solidFill>
                  <a:srgbClr val="000000"/>
                </a:solidFill>
                <a:ea typeface="+mn-ea"/>
                <a:cs typeface="+mn-cs"/>
              </a:rPr>
              <a:t>itu</a:t>
            </a:r>
            <a:r>
              <a:rPr lang="en-US" sz="2000" dirty="0">
                <a:solidFill>
                  <a:srgbClr val="000000"/>
                </a:solidFill>
                <a:ea typeface="+mn-ea"/>
                <a:cs typeface="+mn-cs"/>
              </a:rPr>
              <a:t> </a:t>
            </a:r>
            <a:r>
              <a:rPr lang="en-US" sz="2000" dirty="0" err="1">
                <a:solidFill>
                  <a:srgbClr val="000000"/>
                </a:solidFill>
                <a:ea typeface="+mn-ea"/>
                <a:cs typeface="+mn-cs"/>
              </a:rPr>
              <a:t>merupakan</a:t>
            </a:r>
            <a:r>
              <a:rPr lang="en-US" sz="2000" dirty="0">
                <a:solidFill>
                  <a:srgbClr val="000000"/>
                </a:solidFill>
                <a:ea typeface="+mn-ea"/>
                <a:cs typeface="+mn-cs"/>
              </a:rPr>
              <a:t> arena </a:t>
            </a:r>
            <a:r>
              <a:rPr lang="en-US" sz="2000" dirty="0" err="1">
                <a:solidFill>
                  <a:srgbClr val="000000"/>
                </a:solidFill>
                <a:ea typeface="+mn-ea"/>
                <a:cs typeface="+mn-cs"/>
              </a:rPr>
              <a:t>untuk</a:t>
            </a:r>
            <a:r>
              <a:rPr lang="en-US" sz="2000" dirty="0">
                <a:solidFill>
                  <a:srgbClr val="000000"/>
                </a:solidFill>
                <a:ea typeface="+mn-ea"/>
                <a:cs typeface="+mn-cs"/>
              </a:rPr>
              <a:t> </a:t>
            </a:r>
            <a:r>
              <a:rPr lang="en-US" sz="2000" dirty="0" err="1">
                <a:solidFill>
                  <a:srgbClr val="000000"/>
                </a:solidFill>
                <a:ea typeface="+mn-ea"/>
                <a:cs typeface="+mn-cs"/>
              </a:rPr>
              <a:t>menimba</a:t>
            </a:r>
            <a:r>
              <a:rPr lang="en-US" sz="2000" dirty="0">
                <a:solidFill>
                  <a:srgbClr val="000000"/>
                </a:solidFill>
                <a:ea typeface="+mn-ea"/>
                <a:cs typeface="+mn-cs"/>
              </a:rPr>
              <a:t> </a:t>
            </a:r>
            <a:r>
              <a:rPr lang="en-US" sz="2000" dirty="0" err="1">
                <a:solidFill>
                  <a:srgbClr val="000000"/>
                </a:solidFill>
                <a:ea typeface="+mn-ea"/>
                <a:cs typeface="+mn-cs"/>
              </a:rPr>
              <a:t>ilmu</a:t>
            </a:r>
            <a:r>
              <a:rPr lang="en-US" sz="2000" dirty="0">
                <a:solidFill>
                  <a:srgbClr val="000000"/>
                </a:solidFill>
                <a:ea typeface="+mn-ea"/>
                <a:cs typeface="+mn-cs"/>
              </a:rPr>
              <a:t> </a:t>
            </a:r>
            <a:r>
              <a:rPr lang="en-US" sz="2000" dirty="0" err="1">
                <a:solidFill>
                  <a:srgbClr val="000000"/>
                </a:solidFill>
                <a:ea typeface="+mn-ea"/>
                <a:cs typeface="+mn-cs"/>
              </a:rPr>
              <a:t>pengetahuan</a:t>
            </a:r>
            <a:r>
              <a:rPr lang="en-US" sz="2000" dirty="0">
                <a:solidFill>
                  <a:srgbClr val="000000"/>
                </a:solidFill>
                <a:ea typeface="+mn-ea"/>
                <a:cs typeface="+mn-cs"/>
              </a:rPr>
              <a:t> dan </a:t>
            </a:r>
            <a:r>
              <a:rPr lang="en-US" sz="2000" dirty="0" err="1">
                <a:solidFill>
                  <a:srgbClr val="000000"/>
                </a:solidFill>
                <a:ea typeface="+mn-ea"/>
                <a:cs typeface="+mn-cs"/>
              </a:rPr>
              <a:t>mengasah</a:t>
            </a:r>
            <a:r>
              <a:rPr lang="en-US" sz="2000" dirty="0">
                <a:solidFill>
                  <a:srgbClr val="000000"/>
                </a:solidFill>
                <a:ea typeface="+mn-ea"/>
                <a:cs typeface="+mn-cs"/>
              </a:rPr>
              <a:t> </a:t>
            </a:r>
            <a:r>
              <a:rPr lang="en-US" sz="2000" dirty="0" err="1">
                <a:solidFill>
                  <a:srgbClr val="000000"/>
                </a:solidFill>
                <a:ea typeface="+mn-ea"/>
                <a:cs typeface="+mn-cs"/>
              </a:rPr>
              <a:t>penalaran</a:t>
            </a:r>
            <a:r>
              <a:rPr lang="en-US" sz="2000" dirty="0">
                <a:solidFill>
                  <a:srgbClr val="000000"/>
                </a:solidFill>
                <a:ea typeface="+mn-ea"/>
                <a:cs typeface="+mn-cs"/>
              </a:rPr>
              <a:t>, </a:t>
            </a:r>
            <a:r>
              <a:rPr lang="en-US" sz="2000" dirty="0" err="1">
                <a:solidFill>
                  <a:srgbClr val="000000"/>
                </a:solidFill>
                <a:ea typeface="+mn-ea"/>
                <a:cs typeface="+mn-cs"/>
              </a:rPr>
              <a:t>bukan</a:t>
            </a:r>
            <a:r>
              <a:rPr lang="en-US" sz="2000" dirty="0">
                <a:solidFill>
                  <a:srgbClr val="000000"/>
                </a:solidFill>
                <a:ea typeface="+mn-ea"/>
                <a:cs typeface="+mn-cs"/>
              </a:rPr>
              <a:t> </a:t>
            </a:r>
            <a:r>
              <a:rPr lang="en-US" sz="2000" dirty="0" err="1">
                <a:solidFill>
                  <a:srgbClr val="000000"/>
                </a:solidFill>
                <a:ea typeface="+mn-ea"/>
                <a:cs typeface="+mn-cs"/>
              </a:rPr>
              <a:t>sekedar</a:t>
            </a:r>
            <a:r>
              <a:rPr lang="en-US" sz="2000" dirty="0">
                <a:solidFill>
                  <a:srgbClr val="000000"/>
                </a:solidFill>
                <a:ea typeface="+mn-ea"/>
                <a:cs typeface="+mn-cs"/>
              </a:rPr>
              <a:t> </a:t>
            </a:r>
            <a:r>
              <a:rPr lang="en-US" sz="2000" dirty="0" err="1">
                <a:solidFill>
                  <a:srgbClr val="000000"/>
                </a:solidFill>
                <a:ea typeface="+mn-ea"/>
                <a:cs typeface="+mn-cs"/>
              </a:rPr>
              <a:t>mencari</a:t>
            </a:r>
            <a:r>
              <a:rPr lang="en-US" sz="2000" dirty="0">
                <a:solidFill>
                  <a:srgbClr val="000000"/>
                </a:solidFill>
                <a:ea typeface="+mn-ea"/>
                <a:cs typeface="+mn-cs"/>
              </a:rPr>
              <a:t> </a:t>
            </a:r>
            <a:r>
              <a:rPr lang="en-US" sz="2000" dirty="0" err="1">
                <a:solidFill>
                  <a:srgbClr val="000000"/>
                </a:solidFill>
                <a:ea typeface="+mn-ea"/>
                <a:cs typeface="+mn-cs"/>
              </a:rPr>
              <a:t>nilai</a:t>
            </a:r>
            <a:r>
              <a:rPr lang="en-US" sz="2000" dirty="0">
                <a:solidFill>
                  <a:srgbClr val="000000"/>
                </a:solidFill>
                <a:ea typeface="+mn-ea"/>
                <a:cs typeface="+mn-cs"/>
              </a:rPr>
              <a:t>, </a:t>
            </a:r>
            <a:r>
              <a:rPr lang="en-US" sz="2000" dirty="0" err="1">
                <a:solidFill>
                  <a:srgbClr val="000000"/>
                </a:solidFill>
                <a:ea typeface="+mn-ea"/>
                <a:cs typeface="+mn-cs"/>
              </a:rPr>
              <a:t>maka</a:t>
            </a:r>
            <a:r>
              <a:rPr lang="en-US" sz="2000" dirty="0">
                <a:solidFill>
                  <a:srgbClr val="000000"/>
                </a:solidFill>
                <a:ea typeface="+mn-ea"/>
                <a:cs typeface="+mn-cs"/>
              </a:rPr>
              <a:t> </a:t>
            </a:r>
            <a:r>
              <a:rPr lang="en-US" sz="2000" dirty="0" err="1">
                <a:solidFill>
                  <a:srgbClr val="000000"/>
                </a:solidFill>
                <a:ea typeface="+mn-ea"/>
                <a:cs typeface="+mn-cs"/>
              </a:rPr>
              <a:t>si</a:t>
            </a:r>
            <a:r>
              <a:rPr lang="en-US" sz="2000" dirty="0">
                <a:solidFill>
                  <a:srgbClr val="000000"/>
                </a:solidFill>
                <a:ea typeface="+mn-ea"/>
                <a:cs typeface="+mn-cs"/>
              </a:rPr>
              <a:t> “A” </a:t>
            </a:r>
            <a:r>
              <a:rPr lang="en-US" sz="2000" dirty="0" err="1">
                <a:solidFill>
                  <a:srgbClr val="000000"/>
                </a:solidFill>
                <a:ea typeface="+mn-ea"/>
                <a:cs typeface="+mn-cs"/>
              </a:rPr>
              <a:t>akan</a:t>
            </a:r>
            <a:r>
              <a:rPr lang="en-US" sz="2000" dirty="0">
                <a:solidFill>
                  <a:srgbClr val="000000"/>
                </a:solidFill>
                <a:ea typeface="+mn-ea"/>
                <a:cs typeface="+mn-cs"/>
              </a:rPr>
              <a:t> </a:t>
            </a:r>
            <a:r>
              <a:rPr lang="en-US" sz="2000" dirty="0" err="1">
                <a:solidFill>
                  <a:srgbClr val="000000"/>
                </a:solidFill>
                <a:ea typeface="+mn-ea"/>
                <a:cs typeface="+mn-cs"/>
              </a:rPr>
              <a:t>belajar</a:t>
            </a:r>
            <a:r>
              <a:rPr lang="en-US" sz="2000" dirty="0">
                <a:solidFill>
                  <a:srgbClr val="000000"/>
                </a:solidFill>
                <a:ea typeface="+mn-ea"/>
                <a:cs typeface="+mn-cs"/>
              </a:rPr>
              <a:t> </a:t>
            </a:r>
            <a:r>
              <a:rPr lang="en-US" sz="2000" dirty="0" err="1">
                <a:solidFill>
                  <a:srgbClr val="000000"/>
                </a:solidFill>
                <a:ea typeface="+mn-ea"/>
                <a:cs typeface="+mn-cs"/>
              </a:rPr>
              <a:t>dengan</a:t>
            </a:r>
            <a:r>
              <a:rPr lang="en-US" sz="2000" dirty="0">
                <a:solidFill>
                  <a:srgbClr val="000000"/>
                </a:solidFill>
                <a:ea typeface="+mn-ea"/>
                <a:cs typeface="+mn-cs"/>
              </a:rPr>
              <a:t> </a:t>
            </a:r>
            <a:r>
              <a:rPr lang="en-US" sz="2000" dirty="0" err="1">
                <a:solidFill>
                  <a:srgbClr val="000000"/>
                </a:solidFill>
                <a:ea typeface="+mn-ea"/>
                <a:cs typeface="+mn-cs"/>
              </a:rPr>
              <a:t>tekun</a:t>
            </a:r>
            <a:r>
              <a:rPr lang="en-US" sz="2000" dirty="0">
                <a:solidFill>
                  <a:srgbClr val="000000"/>
                </a:solidFill>
                <a:ea typeface="+mn-ea"/>
                <a:cs typeface="+mn-cs"/>
              </a:rPr>
              <a:t>, </a:t>
            </a:r>
            <a:r>
              <a:rPr lang="en-US" sz="2000" dirty="0" err="1">
                <a:solidFill>
                  <a:srgbClr val="000000"/>
                </a:solidFill>
                <a:ea typeface="+mn-ea"/>
                <a:cs typeface="+mn-cs"/>
              </a:rPr>
              <a:t>mengerjakan</a:t>
            </a:r>
            <a:r>
              <a:rPr lang="en-US" sz="2000" dirty="0">
                <a:solidFill>
                  <a:srgbClr val="000000"/>
                </a:solidFill>
                <a:ea typeface="+mn-ea"/>
                <a:cs typeface="+mn-cs"/>
              </a:rPr>
              <a:t> </a:t>
            </a:r>
            <a:r>
              <a:rPr lang="en-US" sz="2000" dirty="0" err="1">
                <a:solidFill>
                  <a:srgbClr val="000000"/>
                </a:solidFill>
                <a:ea typeface="+mn-ea"/>
                <a:cs typeface="+mn-cs"/>
              </a:rPr>
              <a:t>tugas</a:t>
            </a:r>
            <a:r>
              <a:rPr lang="en-US" sz="2000" dirty="0">
                <a:solidFill>
                  <a:srgbClr val="000000"/>
                </a:solidFill>
                <a:ea typeface="+mn-ea"/>
                <a:cs typeface="+mn-cs"/>
              </a:rPr>
              <a:t> </a:t>
            </a:r>
            <a:r>
              <a:rPr lang="en-US" sz="2000" dirty="0" err="1">
                <a:solidFill>
                  <a:srgbClr val="000000"/>
                </a:solidFill>
                <a:ea typeface="+mn-ea"/>
                <a:cs typeface="+mn-cs"/>
              </a:rPr>
              <a:t>kelas</a:t>
            </a:r>
            <a:r>
              <a:rPr lang="en-US" sz="2000" dirty="0">
                <a:solidFill>
                  <a:srgbClr val="000000"/>
                </a:solidFill>
                <a:ea typeface="+mn-ea"/>
                <a:cs typeface="+mn-cs"/>
              </a:rPr>
              <a:t> </a:t>
            </a:r>
            <a:r>
              <a:rPr lang="en-US" sz="2000" dirty="0" err="1">
                <a:solidFill>
                  <a:srgbClr val="000000"/>
                </a:solidFill>
                <a:ea typeface="+mn-ea"/>
                <a:cs typeface="+mn-cs"/>
              </a:rPr>
              <a:t>dengan</a:t>
            </a:r>
            <a:r>
              <a:rPr lang="en-US" sz="2000" dirty="0">
                <a:solidFill>
                  <a:srgbClr val="000000"/>
                </a:solidFill>
                <a:ea typeface="+mn-ea"/>
                <a:cs typeface="+mn-cs"/>
              </a:rPr>
              <a:t> </a:t>
            </a:r>
            <a:r>
              <a:rPr lang="en-US" sz="2000" dirty="0" err="1">
                <a:solidFill>
                  <a:srgbClr val="000000"/>
                </a:solidFill>
                <a:ea typeface="+mn-ea"/>
                <a:cs typeface="+mn-cs"/>
              </a:rPr>
              <a:t>serius</a:t>
            </a:r>
            <a:r>
              <a:rPr lang="en-US" sz="2000" dirty="0">
                <a:solidFill>
                  <a:srgbClr val="000000"/>
                </a:solidFill>
                <a:ea typeface="+mn-ea"/>
                <a:cs typeface="+mn-cs"/>
              </a:rPr>
              <a:t>, dan </a:t>
            </a:r>
            <a:r>
              <a:rPr lang="en-US" sz="2000" dirty="0" err="1">
                <a:solidFill>
                  <a:srgbClr val="000000"/>
                </a:solidFill>
                <a:ea typeface="+mn-ea"/>
                <a:cs typeface="+mn-cs"/>
              </a:rPr>
              <a:t>senang</a:t>
            </a:r>
            <a:r>
              <a:rPr lang="en-US" sz="2000" dirty="0">
                <a:solidFill>
                  <a:srgbClr val="000000"/>
                </a:solidFill>
                <a:ea typeface="+mn-ea"/>
                <a:cs typeface="+mn-cs"/>
              </a:rPr>
              <a:t> </a:t>
            </a:r>
            <a:r>
              <a:rPr lang="en-US" sz="2000" dirty="0" err="1">
                <a:solidFill>
                  <a:srgbClr val="000000"/>
                </a:solidFill>
                <a:ea typeface="+mn-ea"/>
                <a:cs typeface="+mn-cs"/>
              </a:rPr>
              <a:t>berdiskusi</a:t>
            </a:r>
            <a:r>
              <a:rPr lang="en-US" sz="2000" dirty="0">
                <a:solidFill>
                  <a:srgbClr val="000000"/>
                </a:solidFill>
                <a:ea typeface="+mn-ea"/>
                <a:cs typeface="+mn-cs"/>
              </a:rPr>
              <a:t>; </a:t>
            </a:r>
            <a:r>
              <a:rPr lang="en-US" sz="2000" dirty="0" err="1">
                <a:solidFill>
                  <a:srgbClr val="000000"/>
                </a:solidFill>
                <a:ea typeface="+mn-ea"/>
                <a:cs typeface="+mn-cs"/>
              </a:rPr>
              <a:t>sedangkan</a:t>
            </a:r>
            <a:r>
              <a:rPr lang="en-US" sz="2000" dirty="0">
                <a:solidFill>
                  <a:srgbClr val="000000"/>
                </a:solidFill>
                <a:ea typeface="+mn-ea"/>
                <a:cs typeface="+mn-cs"/>
              </a:rPr>
              <a:t> </a:t>
            </a:r>
            <a:r>
              <a:rPr lang="en-US" sz="2000" dirty="0" err="1">
                <a:solidFill>
                  <a:srgbClr val="000000"/>
                </a:solidFill>
                <a:ea typeface="+mn-ea"/>
                <a:cs typeface="+mn-cs"/>
              </a:rPr>
              <a:t>nilai</a:t>
            </a:r>
            <a:r>
              <a:rPr lang="en-US" sz="2000" dirty="0">
                <a:solidFill>
                  <a:srgbClr val="000000"/>
                </a:solidFill>
                <a:ea typeface="+mn-ea"/>
                <a:cs typeface="+mn-cs"/>
              </a:rPr>
              <a:t> </a:t>
            </a:r>
            <a:r>
              <a:rPr lang="en-US" sz="2000" dirty="0" err="1">
                <a:solidFill>
                  <a:srgbClr val="000000"/>
                </a:solidFill>
                <a:ea typeface="+mn-ea"/>
                <a:cs typeface="+mn-cs"/>
              </a:rPr>
              <a:t>dipandang</a:t>
            </a:r>
            <a:r>
              <a:rPr lang="en-US" sz="2000" dirty="0">
                <a:solidFill>
                  <a:srgbClr val="000000"/>
                </a:solidFill>
                <a:ea typeface="+mn-ea"/>
                <a:cs typeface="+mn-cs"/>
              </a:rPr>
              <a:t> </a:t>
            </a:r>
            <a:r>
              <a:rPr lang="en-US" sz="2000" dirty="0" err="1">
                <a:solidFill>
                  <a:srgbClr val="000000"/>
                </a:solidFill>
                <a:ea typeface="+mn-ea"/>
                <a:cs typeface="+mn-cs"/>
              </a:rPr>
              <a:t>hanya</a:t>
            </a:r>
            <a:r>
              <a:rPr lang="en-US" sz="2000" dirty="0">
                <a:solidFill>
                  <a:srgbClr val="000000"/>
                </a:solidFill>
                <a:ea typeface="+mn-ea"/>
                <a:cs typeface="+mn-cs"/>
              </a:rPr>
              <a:t> </a:t>
            </a:r>
            <a:r>
              <a:rPr lang="en-US" sz="2000" dirty="0" err="1">
                <a:solidFill>
                  <a:srgbClr val="000000"/>
                </a:solidFill>
                <a:ea typeface="+mn-ea"/>
                <a:cs typeface="+mn-cs"/>
              </a:rPr>
              <a:t>sebagai</a:t>
            </a:r>
            <a:r>
              <a:rPr lang="en-US" sz="2000" dirty="0">
                <a:solidFill>
                  <a:srgbClr val="000000"/>
                </a:solidFill>
                <a:ea typeface="+mn-ea"/>
                <a:cs typeface="+mn-cs"/>
              </a:rPr>
              <a:t> </a:t>
            </a:r>
            <a:r>
              <a:rPr lang="en-US" sz="2000" dirty="0" err="1">
                <a:solidFill>
                  <a:srgbClr val="000000"/>
                </a:solidFill>
                <a:ea typeface="+mn-ea"/>
                <a:cs typeface="+mn-cs"/>
              </a:rPr>
              <a:t>cerminan</a:t>
            </a:r>
            <a:r>
              <a:rPr lang="en-US" sz="2000" dirty="0">
                <a:solidFill>
                  <a:srgbClr val="000000"/>
                </a:solidFill>
                <a:ea typeface="+mn-ea"/>
                <a:cs typeface="+mn-cs"/>
              </a:rPr>
              <a:t> </a:t>
            </a:r>
            <a:r>
              <a:rPr lang="en-US" sz="2000" dirty="0" err="1">
                <a:solidFill>
                  <a:srgbClr val="000000"/>
                </a:solidFill>
                <a:ea typeface="+mn-ea"/>
                <a:cs typeface="+mn-cs"/>
              </a:rPr>
              <a:t>hasil</a:t>
            </a:r>
            <a:r>
              <a:rPr lang="en-US" sz="2000" dirty="0">
                <a:solidFill>
                  <a:srgbClr val="000000"/>
                </a:solidFill>
                <a:ea typeface="+mn-ea"/>
                <a:cs typeface="+mn-cs"/>
              </a:rPr>
              <a:t> </a:t>
            </a:r>
            <a:r>
              <a:rPr lang="en-US" sz="2000" dirty="0" err="1">
                <a:solidFill>
                  <a:srgbClr val="000000"/>
                </a:solidFill>
                <a:ea typeface="+mn-ea"/>
                <a:cs typeface="+mn-cs"/>
              </a:rPr>
              <a:t>belajarnya</a:t>
            </a:r>
            <a:r>
              <a:rPr lang="en-US" sz="2000" dirty="0">
                <a:solidFill>
                  <a:srgbClr val="000000"/>
                </a:solidFill>
                <a:ea typeface="+mn-ea"/>
                <a:cs typeface="+mn-cs"/>
              </a:rPr>
              <a:t> dan </a:t>
            </a:r>
            <a:r>
              <a:rPr lang="en-US" sz="2000" dirty="0" err="1">
                <a:solidFill>
                  <a:srgbClr val="000000"/>
                </a:solidFill>
                <a:ea typeface="+mn-ea"/>
                <a:cs typeface="+mn-cs"/>
              </a:rPr>
              <a:t>bukan</a:t>
            </a:r>
            <a:r>
              <a:rPr lang="en-US" sz="2000" dirty="0">
                <a:solidFill>
                  <a:srgbClr val="000000"/>
                </a:solidFill>
                <a:ea typeface="+mn-ea"/>
                <a:cs typeface="+mn-cs"/>
              </a:rPr>
              <a:t> </a:t>
            </a:r>
            <a:r>
              <a:rPr lang="en-US" sz="2000" dirty="0" err="1">
                <a:solidFill>
                  <a:srgbClr val="000000"/>
                </a:solidFill>
                <a:ea typeface="+mn-ea"/>
                <a:cs typeface="+mn-cs"/>
              </a:rPr>
              <a:t>tujuan</a:t>
            </a:r>
            <a:r>
              <a:rPr lang="en-US" sz="2000" dirty="0">
                <a:solidFill>
                  <a:srgbClr val="000000"/>
                </a:solidFill>
                <a:ea typeface="+mn-ea"/>
                <a:cs typeface="+mn-cs"/>
              </a:rPr>
              <a:t> </a:t>
            </a:r>
            <a:r>
              <a:rPr lang="en-US" sz="2000" dirty="0" err="1">
                <a:solidFill>
                  <a:srgbClr val="000000"/>
                </a:solidFill>
                <a:ea typeface="+mn-ea"/>
                <a:cs typeface="+mn-cs"/>
              </a:rPr>
              <a:t>utama</a:t>
            </a:r>
            <a:r>
              <a:rPr lang="en-US" sz="2000" dirty="0">
                <a:solidFill>
                  <a:srgbClr val="000000"/>
                </a:solidFill>
                <a:ea typeface="+mn-ea"/>
                <a:cs typeface="+mn-cs"/>
              </a:rPr>
              <a:t>.</a:t>
            </a:r>
          </a:p>
        </p:txBody>
      </p:sp>
    </p:spTree>
    <p:extLst>
      <p:ext uri="{BB962C8B-B14F-4D97-AF65-F5344CB8AC3E}">
        <p14:creationId xmlns:p14="http://schemas.microsoft.com/office/powerpoint/2010/main" val="2746742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7CB01B-2298-3A46-8997-7A3112031873}"/>
              </a:ext>
            </a:extLst>
          </p:cNvPr>
          <p:cNvSpPr>
            <a:spLocks noGrp="1"/>
          </p:cNvSpPr>
          <p:nvPr>
            <p:ph idx="1"/>
          </p:nvPr>
        </p:nvSpPr>
        <p:spPr>
          <a:xfrm>
            <a:off x="838200" y="980728"/>
            <a:ext cx="7694613" cy="5760640"/>
          </a:xfrm>
          <a:ln w="25400">
            <a:solidFill>
              <a:srgbClr val="0078F0"/>
            </a:solidFill>
          </a:ln>
        </p:spPr>
        <p:txBody>
          <a:bodyPr/>
          <a:lstStyle/>
          <a:p>
            <a:pPr>
              <a:spcAft>
                <a:spcPts val="1200"/>
              </a:spcAft>
            </a:pPr>
            <a:r>
              <a:rPr lang="id-ID" sz="1800" dirty="0"/>
              <a:t>Paradigma penelitian sosial merupakan cara pandang terhadap realitas sosial yang mendasari kerangka pemikiran dan prosedur penelitian.  </a:t>
            </a:r>
          </a:p>
          <a:p>
            <a:pPr>
              <a:spcAft>
                <a:spcPts val="1200"/>
              </a:spcAft>
            </a:pPr>
            <a:endParaRPr lang="id-ID" sz="1800" dirty="0"/>
          </a:p>
          <a:p>
            <a:r>
              <a:rPr lang="id-ID" sz="1800" dirty="0"/>
              <a:t>Secara garis besar paradigma penelitian sosial ada 3 macam, yaitu:</a:t>
            </a:r>
          </a:p>
          <a:p>
            <a:pPr marL="711200" indent="-350838">
              <a:buSzPct val="100000"/>
              <a:buAutoNum type="arabicPeriod"/>
            </a:pPr>
            <a:r>
              <a:rPr lang="id-ID" sz="1800" b="1" dirty="0"/>
              <a:t>Positivisme</a:t>
            </a:r>
          </a:p>
          <a:p>
            <a:pPr marL="711200" indent="-350838">
              <a:buSzPct val="100000"/>
              <a:buAutoNum type="arabicPeriod"/>
            </a:pPr>
            <a:r>
              <a:rPr lang="id-ID" sz="1800" b="1" dirty="0" err="1"/>
              <a:t>Post</a:t>
            </a:r>
            <a:r>
              <a:rPr lang="id-ID" sz="1800" b="1" dirty="0"/>
              <a:t>-Positivisme</a:t>
            </a:r>
          </a:p>
          <a:p>
            <a:pPr marL="711200" indent="-350838">
              <a:spcAft>
                <a:spcPts val="1200"/>
              </a:spcAft>
              <a:buSzPct val="100000"/>
              <a:buAutoNum type="arabicPeriod"/>
            </a:pPr>
            <a:r>
              <a:rPr lang="id-ID" sz="1800" b="1" dirty="0" err="1"/>
              <a:t>Konstruktivesme</a:t>
            </a:r>
            <a:endParaRPr lang="id-ID" sz="1800" b="1" dirty="0"/>
          </a:p>
          <a:p>
            <a:pPr>
              <a:buSzPct val="100000"/>
            </a:pPr>
            <a:r>
              <a:rPr lang="id-ID" sz="1800" b="1" dirty="0"/>
              <a:t>Berdasarkan paradigma tersebut terdapat 2 macam Metodologi Penelitian, yaitu:</a:t>
            </a:r>
          </a:p>
          <a:p>
            <a:pPr marL="666750" indent="-349250">
              <a:buSzPct val="100000"/>
              <a:buAutoNum type="arabicPeriod"/>
            </a:pPr>
            <a:r>
              <a:rPr lang="id-ID" sz="1800" b="1" dirty="0"/>
              <a:t>Metodologi Penelitian Kuantitatif</a:t>
            </a:r>
          </a:p>
          <a:p>
            <a:pPr marL="666750" indent="-349250">
              <a:spcAft>
                <a:spcPts val="1200"/>
              </a:spcAft>
              <a:buSzPct val="100000"/>
              <a:buAutoNum type="arabicPeriod"/>
            </a:pPr>
            <a:r>
              <a:rPr lang="id-ID" sz="1800" b="1" dirty="0"/>
              <a:t>Metodologi Penelitian Kualitatif</a:t>
            </a:r>
          </a:p>
          <a:p>
            <a:r>
              <a:rPr lang="id-ID" sz="1800" dirty="0"/>
              <a:t>Metodologi Penelitian Kuantitatif  termasuk dalam paradigma penelitian sosial Positivisme. </a:t>
            </a:r>
          </a:p>
          <a:p>
            <a:r>
              <a:rPr lang="id-ID" sz="1800" dirty="0"/>
              <a:t>Metodologi Penelitian </a:t>
            </a:r>
            <a:r>
              <a:rPr lang="id-ID" sz="1800" dirty="0" err="1"/>
              <a:t>Kulitatif</a:t>
            </a:r>
            <a:r>
              <a:rPr lang="id-ID" sz="1800" dirty="0"/>
              <a:t> termasuk dalam paradigma penelitian sosial </a:t>
            </a:r>
            <a:r>
              <a:rPr lang="id-ID" sz="1800" dirty="0" err="1"/>
              <a:t>Post</a:t>
            </a:r>
            <a:r>
              <a:rPr lang="id-ID" sz="1800" dirty="0"/>
              <a:t>-Positivisme dan Konstruktivisme.</a:t>
            </a:r>
          </a:p>
          <a:p>
            <a:pPr marL="666750" indent="-349250">
              <a:buSzPct val="100000"/>
              <a:buAutoNum type="arabicPeriod"/>
            </a:pPr>
            <a:endParaRPr lang="id-ID" sz="1800" dirty="0"/>
          </a:p>
        </p:txBody>
      </p:sp>
    </p:spTree>
    <p:extLst>
      <p:ext uri="{BB962C8B-B14F-4D97-AF65-F5344CB8AC3E}">
        <p14:creationId xmlns:p14="http://schemas.microsoft.com/office/powerpoint/2010/main" val="1437943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41528-BD82-5C40-943C-FBCF915B430F}"/>
              </a:ext>
            </a:extLst>
          </p:cNvPr>
          <p:cNvSpPr>
            <a:spLocks noGrp="1"/>
          </p:cNvSpPr>
          <p:nvPr>
            <p:ph type="title"/>
          </p:nvPr>
        </p:nvSpPr>
        <p:spPr/>
        <p:txBody>
          <a:bodyPr/>
          <a:lstStyle/>
          <a:p>
            <a:pPr marL="404813" indent="-404813"/>
            <a:r>
              <a:rPr lang="id-ID" sz="2800" dirty="0"/>
              <a:t>1. Penelitian Kuantitatif Berparadigma Positivisme</a:t>
            </a:r>
          </a:p>
        </p:txBody>
      </p:sp>
      <p:sp>
        <p:nvSpPr>
          <p:cNvPr id="5" name="Content Placeholder 2">
            <a:extLst>
              <a:ext uri="{FF2B5EF4-FFF2-40B4-BE49-F238E27FC236}">
                <a16:creationId xmlns:a16="http://schemas.microsoft.com/office/drawing/2014/main" id="{13A76CF1-B731-FD49-BBDD-3434B512B56C}"/>
              </a:ext>
            </a:extLst>
          </p:cNvPr>
          <p:cNvSpPr>
            <a:spLocks noGrp="1"/>
          </p:cNvSpPr>
          <p:nvPr>
            <p:ph idx="1"/>
          </p:nvPr>
        </p:nvSpPr>
        <p:spPr>
          <a:xfrm>
            <a:off x="838200" y="2362200"/>
            <a:ext cx="7924800" cy="4235152"/>
          </a:xfrm>
          <a:ln w="25400">
            <a:solidFill>
              <a:srgbClr val="0078F0"/>
            </a:solidFill>
          </a:ln>
        </p:spPr>
        <p:txBody>
          <a:bodyPr/>
          <a:lstStyle/>
          <a:p>
            <a:r>
              <a:rPr lang="en-US" sz="2000" dirty="0" err="1">
                <a:latin typeface="Tahoma" charset="0"/>
                <a:ea typeface="ＭＳ Ｐゴシック" charset="0"/>
                <a:cs typeface="ＭＳ Ｐゴシック" charset="0"/>
              </a:rPr>
              <a:t>Paradigma</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Positivisme</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merupakan</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aliran</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pemikiran</a:t>
            </a:r>
            <a:r>
              <a:rPr lang="en-US" sz="2000" dirty="0">
                <a:latin typeface="Tahoma" charset="0"/>
                <a:ea typeface="ＭＳ Ｐゴシック" charset="0"/>
                <a:cs typeface="ＭＳ Ｐゴシック" charset="0"/>
              </a:rPr>
              <a:t> yang </a:t>
            </a:r>
            <a:r>
              <a:rPr lang="en-US" sz="2000" dirty="0" err="1">
                <a:latin typeface="Tahoma" charset="0"/>
                <a:ea typeface="ＭＳ Ｐゴシック" charset="0"/>
                <a:cs typeface="ＭＳ Ｐゴシック" charset="0"/>
              </a:rPr>
              <a:t>mendasarkan</a:t>
            </a:r>
            <a:r>
              <a:rPr lang="en-US" sz="2000" dirty="0">
                <a:latin typeface="Tahoma" charset="0"/>
                <a:ea typeface="ＭＳ Ｐゴシック" charset="0"/>
                <a:cs typeface="ＭＳ Ｐゴシック" charset="0"/>
              </a:rPr>
              <a:t> pada </a:t>
            </a:r>
            <a:r>
              <a:rPr lang="en-US" sz="2000" dirty="0" err="1">
                <a:latin typeface="Tahoma" charset="0"/>
                <a:ea typeface="ＭＳ Ｐゴシック" charset="0"/>
                <a:cs typeface="ＭＳ Ｐゴシック" charset="0"/>
              </a:rPr>
              <a:t>paham</a:t>
            </a:r>
            <a:r>
              <a:rPr lang="en-US" sz="2000" dirty="0">
                <a:latin typeface="Tahoma" charset="0"/>
                <a:ea typeface="ＭＳ Ｐゴシック" charset="0"/>
                <a:cs typeface="ＭＳ Ｐゴシック" charset="0"/>
              </a:rPr>
              <a:t> </a:t>
            </a:r>
            <a:r>
              <a:rPr lang="en-US" sz="2000" i="1" dirty="0" err="1">
                <a:solidFill>
                  <a:srgbClr val="000099"/>
                </a:solidFill>
                <a:latin typeface="Tahoma" charset="0"/>
                <a:ea typeface="ＭＳ Ｐゴシック" charset="0"/>
                <a:cs typeface="ＭＳ Ｐゴシック" charset="0"/>
              </a:rPr>
              <a:t>ontologi</a:t>
            </a:r>
            <a:r>
              <a:rPr lang="en-US" sz="2000" i="1" dirty="0">
                <a:solidFill>
                  <a:srgbClr val="000099"/>
                </a:solidFill>
                <a:latin typeface="Tahoma" charset="0"/>
                <a:ea typeface="ＭＳ Ｐゴシック" charset="0"/>
                <a:cs typeface="ＭＳ Ｐゴシック" charset="0"/>
              </a:rPr>
              <a:t> </a:t>
            </a:r>
            <a:r>
              <a:rPr lang="en-US" sz="2000" i="1" dirty="0" err="1">
                <a:solidFill>
                  <a:srgbClr val="000099"/>
                </a:solidFill>
                <a:latin typeface="Tahoma" charset="0"/>
                <a:ea typeface="ＭＳ Ｐゴシック" charset="0"/>
                <a:cs typeface="ＭＳ Ｐゴシック" charset="0"/>
              </a:rPr>
              <a:t>realisme</a:t>
            </a:r>
            <a:r>
              <a:rPr lang="en-US" sz="2000" i="1" dirty="0">
                <a:solidFill>
                  <a:srgbClr val="000099"/>
                </a:solidFill>
                <a:latin typeface="Tahoma" charset="0"/>
                <a:ea typeface="ＭＳ Ｐゴシック" charset="0"/>
                <a:cs typeface="ＭＳ Ｐゴシック" charset="0"/>
              </a:rPr>
              <a:t>, </a:t>
            </a:r>
            <a:r>
              <a:rPr lang="en-US" sz="2000" i="1" dirty="0" err="1">
                <a:solidFill>
                  <a:srgbClr val="000099"/>
                </a:solidFill>
                <a:latin typeface="Tahoma" charset="0"/>
                <a:ea typeface="ＭＳ Ｐゴシック" charset="0"/>
                <a:cs typeface="ＭＳ Ｐゴシック" charset="0"/>
              </a:rPr>
              <a:t>yaitu</a:t>
            </a:r>
            <a:r>
              <a:rPr lang="en-US" sz="2000" i="1" dirty="0">
                <a:solidFill>
                  <a:srgbClr val="000099"/>
                </a:solidFill>
                <a:latin typeface="Tahoma" charset="0"/>
                <a:ea typeface="ＭＳ Ｐゴシック" charset="0"/>
                <a:cs typeface="ＭＳ Ｐゴシック" charset="0"/>
              </a:rPr>
              <a:t> </a:t>
            </a:r>
            <a:r>
              <a:rPr lang="en-US" sz="2000" i="1" dirty="0" err="1">
                <a:solidFill>
                  <a:srgbClr val="000099"/>
                </a:solidFill>
                <a:latin typeface="Tahoma" charset="0"/>
                <a:ea typeface="ＭＳ Ｐゴシック" charset="0"/>
                <a:cs typeface="ＭＳ Ｐゴシック" charset="0"/>
              </a:rPr>
              <a:t>realitas</a:t>
            </a:r>
            <a:r>
              <a:rPr lang="en-US" sz="2000" i="1" dirty="0">
                <a:solidFill>
                  <a:srgbClr val="000099"/>
                </a:solidFill>
                <a:latin typeface="Tahoma" charset="0"/>
                <a:ea typeface="ＭＳ Ｐゴシック" charset="0"/>
                <a:cs typeface="ＭＳ Ｐゴシック" charset="0"/>
              </a:rPr>
              <a:t> </a:t>
            </a:r>
            <a:r>
              <a:rPr lang="en-US" sz="2000" i="1" dirty="0" err="1">
                <a:solidFill>
                  <a:srgbClr val="000099"/>
                </a:solidFill>
                <a:latin typeface="Tahoma" charset="0"/>
                <a:ea typeface="ＭＳ Ｐゴシック" charset="0"/>
                <a:cs typeface="ＭＳ Ｐゴシック" charset="0"/>
              </a:rPr>
              <a:t>berada</a:t>
            </a:r>
            <a:r>
              <a:rPr lang="en-US" sz="2000" i="1" dirty="0">
                <a:solidFill>
                  <a:srgbClr val="000099"/>
                </a:solidFill>
                <a:latin typeface="Tahoma" charset="0"/>
                <a:ea typeface="ＭＳ Ｐゴシック" charset="0"/>
                <a:cs typeface="ＭＳ Ｐゴシック" charset="0"/>
              </a:rPr>
              <a:t> </a:t>
            </a:r>
            <a:r>
              <a:rPr lang="en-US" sz="2000" i="1" dirty="0" err="1">
                <a:solidFill>
                  <a:srgbClr val="000099"/>
                </a:solidFill>
                <a:latin typeface="Tahoma" charset="0"/>
                <a:ea typeface="ＭＳ Ｐゴシック" charset="0"/>
                <a:cs typeface="ＭＳ Ｐゴシック" charset="0"/>
              </a:rPr>
              <a:t>dlm</a:t>
            </a:r>
            <a:r>
              <a:rPr lang="en-US" sz="2000" i="1" dirty="0">
                <a:solidFill>
                  <a:srgbClr val="000099"/>
                </a:solidFill>
                <a:latin typeface="Tahoma" charset="0"/>
                <a:ea typeface="ＭＳ Ｐゴシック" charset="0"/>
                <a:cs typeface="ＭＳ Ｐゴシック" charset="0"/>
              </a:rPr>
              <a:t> </a:t>
            </a:r>
            <a:r>
              <a:rPr lang="en-US" sz="2000" i="1" dirty="0" err="1">
                <a:solidFill>
                  <a:srgbClr val="000099"/>
                </a:solidFill>
                <a:latin typeface="Tahoma" charset="0"/>
                <a:ea typeface="ＭＳ Ｐゴシック" charset="0"/>
                <a:cs typeface="ＭＳ Ｐゴシック" charset="0"/>
              </a:rPr>
              <a:t>kenyataan</a:t>
            </a:r>
            <a:r>
              <a:rPr lang="en-US" sz="2000" i="1" dirty="0">
                <a:solidFill>
                  <a:srgbClr val="000099"/>
                </a:solidFill>
                <a:latin typeface="Tahoma" charset="0"/>
                <a:ea typeface="ＭＳ Ｐゴシック" charset="0"/>
                <a:cs typeface="ＭＳ Ｐゴシック" charset="0"/>
              </a:rPr>
              <a:t> dan </a:t>
            </a:r>
            <a:r>
              <a:rPr lang="en-US" sz="2000" i="1" dirty="0" err="1">
                <a:solidFill>
                  <a:srgbClr val="000099"/>
                </a:solidFill>
                <a:latin typeface="Tahoma" charset="0"/>
                <a:ea typeface="ＭＳ Ｐゴシック" charset="0"/>
                <a:cs typeface="ＭＳ Ｐゴシック" charset="0"/>
              </a:rPr>
              <a:t>berjalan</a:t>
            </a:r>
            <a:r>
              <a:rPr lang="en-US" sz="2000" i="1" dirty="0">
                <a:solidFill>
                  <a:srgbClr val="000099"/>
                </a:solidFill>
                <a:latin typeface="Tahoma" charset="0"/>
                <a:ea typeface="ＭＳ Ｐゴシック" charset="0"/>
                <a:cs typeface="ＭＳ Ｐゴシック" charset="0"/>
              </a:rPr>
              <a:t> </a:t>
            </a:r>
            <a:r>
              <a:rPr lang="en-US" sz="2000" i="1" dirty="0" err="1">
                <a:solidFill>
                  <a:srgbClr val="000099"/>
                </a:solidFill>
                <a:latin typeface="Tahoma" charset="0"/>
                <a:ea typeface="ＭＳ Ｐゴシック" charset="0"/>
                <a:cs typeface="ＭＳ Ｐゴシック" charset="0"/>
              </a:rPr>
              <a:t>sesuai</a:t>
            </a:r>
            <a:r>
              <a:rPr lang="en-US" sz="2000" i="1" dirty="0">
                <a:solidFill>
                  <a:srgbClr val="000099"/>
                </a:solidFill>
                <a:latin typeface="Tahoma" charset="0"/>
                <a:ea typeface="ＭＳ Ｐゴシック" charset="0"/>
                <a:cs typeface="ＭＳ Ｐゴシック" charset="0"/>
              </a:rPr>
              <a:t> </a:t>
            </a:r>
            <a:r>
              <a:rPr lang="en-US" sz="2000" i="1" dirty="0" err="1">
                <a:solidFill>
                  <a:srgbClr val="000099"/>
                </a:solidFill>
                <a:latin typeface="Tahoma" charset="0"/>
                <a:ea typeface="ＭＳ Ｐゴシック" charset="0"/>
                <a:cs typeface="ＭＳ Ｐゴシック" charset="0"/>
              </a:rPr>
              <a:t>hukum</a:t>
            </a:r>
            <a:r>
              <a:rPr lang="en-US" sz="2000" i="1" dirty="0">
                <a:solidFill>
                  <a:srgbClr val="000099"/>
                </a:solidFill>
                <a:latin typeface="Tahoma" charset="0"/>
                <a:ea typeface="ＭＳ Ｐゴシック" charset="0"/>
                <a:cs typeface="ＭＳ Ｐゴシック" charset="0"/>
              </a:rPr>
              <a:t> </a:t>
            </a:r>
            <a:r>
              <a:rPr lang="en-US" sz="2000" i="1" dirty="0" err="1">
                <a:solidFill>
                  <a:srgbClr val="000099"/>
                </a:solidFill>
                <a:latin typeface="Tahoma" charset="0"/>
                <a:ea typeface="ＭＳ Ｐゴシック" charset="0"/>
                <a:cs typeface="ＭＳ Ｐゴシック" charset="0"/>
              </a:rPr>
              <a:t>alam</a:t>
            </a:r>
            <a:r>
              <a:rPr lang="en-US" sz="2000" i="1" dirty="0">
                <a:solidFill>
                  <a:srgbClr val="000099"/>
                </a:solidFill>
                <a:latin typeface="Tahoma" charset="0"/>
                <a:ea typeface="ＭＳ Ｐゴシック" charset="0"/>
                <a:cs typeface="ＭＳ Ｐゴシック" charset="0"/>
              </a:rPr>
              <a:t>. </a:t>
            </a:r>
          </a:p>
          <a:p>
            <a:r>
              <a:rPr lang="en-US" sz="2000" dirty="0" err="1">
                <a:solidFill>
                  <a:srgbClr val="000099"/>
                </a:solidFill>
                <a:latin typeface="Tahoma" charset="0"/>
                <a:ea typeface="ＭＳ Ｐゴシック" charset="0"/>
                <a:cs typeface="ＭＳ Ｐゴシック" charset="0"/>
              </a:rPr>
              <a:t>Ontologi</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realisme</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maksudnya</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adalah</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fenomena</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sosial</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sebagai</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obyek</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penelitian</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harus</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berupa</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fakta</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riil</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nyata</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konkret</a:t>
            </a:r>
            <a:r>
              <a:rPr lang="en-US" sz="2000" dirty="0">
                <a:solidFill>
                  <a:srgbClr val="000099"/>
                </a:solidFill>
                <a:latin typeface="Tahoma" charset="0"/>
                <a:ea typeface="ＭＳ Ｐゴシック" charset="0"/>
                <a:cs typeface="ＭＳ Ｐゴシック" charset="0"/>
              </a:rPr>
              <a:t> dan </a:t>
            </a:r>
            <a:r>
              <a:rPr lang="en-US" sz="2000" dirty="0" err="1">
                <a:solidFill>
                  <a:srgbClr val="000099"/>
                </a:solidFill>
                <a:latin typeface="Tahoma" charset="0"/>
                <a:ea typeface="ＭＳ Ｐゴシック" charset="0"/>
                <a:cs typeface="ＭＳ Ｐゴシック" charset="0"/>
              </a:rPr>
              <a:t>dapat</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diketahui</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keberadaannya</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secara</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inderawi</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dapat</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dilihat</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diraba</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didengar</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dihitung</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jumlahnya</a:t>
            </a:r>
            <a:r>
              <a:rPr lang="en-US" sz="2000" dirty="0">
                <a:solidFill>
                  <a:srgbClr val="000099"/>
                </a:solidFill>
                <a:latin typeface="Tahoma" charset="0"/>
                <a:ea typeface="ＭＳ Ｐゴシック" charset="0"/>
                <a:cs typeface="ＭＳ Ｐゴシック" charset="0"/>
              </a:rPr>
              <a:t>, </a:t>
            </a:r>
            <a:r>
              <a:rPr lang="en-US" sz="2000" dirty="0" err="1">
                <a:solidFill>
                  <a:srgbClr val="000099"/>
                </a:solidFill>
                <a:latin typeface="Tahoma" charset="0"/>
                <a:ea typeface="ＭＳ Ｐゴシック" charset="0"/>
                <a:cs typeface="ＭＳ Ｐゴシック" charset="0"/>
              </a:rPr>
              <a:t>dsb</a:t>
            </a:r>
            <a:r>
              <a:rPr lang="en-US" sz="2000" dirty="0">
                <a:solidFill>
                  <a:srgbClr val="000099"/>
                </a:solidFill>
                <a:latin typeface="Tahoma" charset="0"/>
                <a:ea typeface="ＭＳ Ｐゴシック" charset="0"/>
                <a:cs typeface="ＭＳ Ｐゴシック" charset="0"/>
              </a:rPr>
              <a:t>).  </a:t>
            </a:r>
          </a:p>
          <a:p>
            <a:r>
              <a:rPr lang="en-US" sz="2000" dirty="0" err="1">
                <a:latin typeface="Chalkboard SE" panose="03050602040202020205" pitchFamily="66" charset="77"/>
                <a:ea typeface="ＭＳ Ｐゴシック" charset="0"/>
                <a:cs typeface="ＭＳ Ｐゴシック" charset="0"/>
              </a:rPr>
              <a:t>Paradigma</a:t>
            </a:r>
            <a:r>
              <a:rPr lang="en-US" sz="2000" dirty="0">
                <a:latin typeface="Chalkboard SE" panose="03050602040202020205" pitchFamily="66" charset="77"/>
                <a:ea typeface="ＭＳ Ｐゴシック" charset="0"/>
                <a:cs typeface="ＭＳ Ｐゴシック" charset="0"/>
              </a:rPr>
              <a:t> </a:t>
            </a:r>
            <a:r>
              <a:rPr lang="en-US" sz="2000" dirty="0" err="1">
                <a:latin typeface="Chalkboard SE" panose="03050602040202020205" pitchFamily="66" charset="77"/>
                <a:ea typeface="ＭＳ Ｐゴシック" charset="0"/>
                <a:cs typeface="ＭＳ Ｐゴシック" charset="0"/>
              </a:rPr>
              <a:t>Positivisme</a:t>
            </a:r>
            <a:r>
              <a:rPr lang="en-US" sz="2000" dirty="0">
                <a:latin typeface="Chalkboard SE" panose="03050602040202020205" pitchFamily="66" charset="77"/>
                <a:ea typeface="ＭＳ Ｐゴシック" charset="0"/>
                <a:cs typeface="ＭＳ Ｐゴシック" charset="0"/>
              </a:rPr>
              <a:t> </a:t>
            </a:r>
            <a:r>
              <a:rPr lang="en-US" sz="2000" dirty="0" err="1">
                <a:latin typeface="Chalkboard SE" panose="03050602040202020205" pitchFamily="66" charset="77"/>
                <a:ea typeface="ＭＳ Ｐゴシック" charset="0"/>
                <a:cs typeface="ＭＳ Ｐゴシック" charset="0"/>
              </a:rPr>
              <a:t>memandang</a:t>
            </a:r>
            <a:r>
              <a:rPr lang="en-US" sz="2000" dirty="0">
                <a:latin typeface="Chalkboard SE" panose="03050602040202020205" pitchFamily="66" charset="77"/>
                <a:ea typeface="ＭＳ Ｐゴシック" charset="0"/>
                <a:cs typeface="ＭＳ Ｐゴシック" charset="0"/>
              </a:rPr>
              <a:t> </a:t>
            </a:r>
            <a:r>
              <a:rPr lang="en-US" sz="2000" dirty="0" err="1">
                <a:latin typeface="Chalkboard SE" panose="03050602040202020205" pitchFamily="66" charset="77"/>
                <a:ea typeface="ＭＳ Ｐゴシック" charset="0"/>
                <a:cs typeface="ＭＳ Ｐゴシック" charset="0"/>
              </a:rPr>
              <a:t>suatu</a:t>
            </a:r>
            <a:r>
              <a:rPr lang="en-US" sz="2000" dirty="0">
                <a:latin typeface="Chalkboard SE" panose="03050602040202020205" pitchFamily="66" charset="77"/>
                <a:ea typeface="ＭＳ Ｐゴシック" charset="0"/>
                <a:cs typeface="ＭＳ Ｐゴシック" charset="0"/>
              </a:rPr>
              <a:t> </a:t>
            </a:r>
            <a:r>
              <a:rPr lang="en-US" sz="2000" dirty="0" err="1">
                <a:latin typeface="Chalkboard SE" panose="03050602040202020205" pitchFamily="66" charset="77"/>
                <a:ea typeface="ＭＳ Ｐゴシック" charset="0"/>
                <a:cs typeface="ＭＳ Ｐゴシック" charset="0"/>
              </a:rPr>
              <a:t>fenomena</a:t>
            </a:r>
            <a:r>
              <a:rPr lang="en-US" sz="2000" dirty="0">
                <a:latin typeface="Chalkboard SE" panose="03050602040202020205" pitchFamily="66" charset="77"/>
                <a:ea typeface="ＭＳ Ｐゴシック" charset="0"/>
                <a:cs typeface="ＭＳ Ｐゴシック" charset="0"/>
              </a:rPr>
              <a:t> </a:t>
            </a:r>
            <a:r>
              <a:rPr lang="en-US" sz="2000" dirty="0" err="1">
                <a:latin typeface="Chalkboard SE" panose="03050602040202020205" pitchFamily="66" charset="77"/>
                <a:ea typeface="ＭＳ Ｐゴシック" charset="0"/>
                <a:cs typeface="ＭＳ Ｐゴシック" charset="0"/>
              </a:rPr>
              <a:t>itu</a:t>
            </a:r>
            <a:r>
              <a:rPr lang="en-US" sz="2000" dirty="0">
                <a:latin typeface="Chalkboard SE" panose="03050602040202020205" pitchFamily="66" charset="77"/>
                <a:ea typeface="ＭＳ Ｐゴシック" charset="0"/>
                <a:cs typeface="ＭＳ Ｐゴシック" charset="0"/>
              </a:rPr>
              <a:t> </a:t>
            </a:r>
            <a:r>
              <a:rPr lang="en-US" sz="2000" dirty="0" err="1">
                <a:latin typeface="Chalkboard SE" panose="03050602040202020205" pitchFamily="66" charset="77"/>
                <a:ea typeface="ＭＳ Ｐゴシック" charset="0"/>
                <a:cs typeface="ＭＳ Ｐゴシック" charset="0"/>
              </a:rPr>
              <a:t>terjadi</a:t>
            </a:r>
            <a:r>
              <a:rPr lang="en-US" sz="2000" dirty="0">
                <a:latin typeface="Chalkboard SE" panose="03050602040202020205" pitchFamily="66" charset="77"/>
                <a:ea typeface="ＭＳ Ｐゴシック" charset="0"/>
                <a:cs typeface="ＭＳ Ｐゴシック" charset="0"/>
              </a:rPr>
              <a:t> </a:t>
            </a:r>
            <a:r>
              <a:rPr lang="en-US" sz="2000" dirty="0" err="1">
                <a:latin typeface="Chalkboard SE" panose="03050602040202020205" pitchFamily="66" charset="77"/>
                <a:ea typeface="ＭＳ Ｐゴシック" charset="0"/>
                <a:cs typeface="ＭＳ Ｐゴシック" charset="0"/>
              </a:rPr>
              <a:t>karena</a:t>
            </a:r>
            <a:r>
              <a:rPr lang="en-US" sz="2000" dirty="0">
                <a:latin typeface="Chalkboard SE" panose="03050602040202020205" pitchFamily="66" charset="77"/>
                <a:ea typeface="ＭＳ Ｐゴシック" charset="0"/>
                <a:cs typeface="ＭＳ Ｐゴシック" charset="0"/>
              </a:rPr>
              <a:t> </a:t>
            </a:r>
            <a:r>
              <a:rPr lang="en-US" sz="2000" dirty="0" err="1">
                <a:latin typeface="Chalkboard SE" panose="03050602040202020205" pitchFamily="66" charset="77"/>
                <a:ea typeface="ＭＳ Ｐゴシック" charset="0"/>
                <a:cs typeface="ＭＳ Ｐゴシック" charset="0"/>
              </a:rPr>
              <a:t>adanya</a:t>
            </a:r>
            <a:r>
              <a:rPr lang="en-US" sz="2000" dirty="0">
                <a:latin typeface="Chalkboard SE" panose="03050602040202020205" pitchFamily="66" charset="77"/>
                <a:ea typeface="ＭＳ Ｐゴシック" charset="0"/>
                <a:cs typeface="ＭＳ Ｐゴシック" charset="0"/>
              </a:rPr>
              <a:t> </a:t>
            </a:r>
            <a:r>
              <a:rPr lang="en-US" sz="2000" dirty="0" err="1">
                <a:latin typeface="Chalkboard SE" panose="03050602040202020205" pitchFamily="66" charset="77"/>
                <a:ea typeface="ＭＳ Ｐゴシック" charset="0"/>
                <a:cs typeface="ＭＳ Ｐゴシック" charset="0"/>
              </a:rPr>
              <a:t>hubungan</a:t>
            </a:r>
            <a:r>
              <a:rPr lang="en-US" sz="2000" dirty="0">
                <a:latin typeface="Chalkboard SE" panose="03050602040202020205" pitchFamily="66" charset="77"/>
                <a:ea typeface="ＭＳ Ｐゴシック" charset="0"/>
                <a:cs typeface="ＭＳ Ｐゴシック" charset="0"/>
              </a:rPr>
              <a:t> </a:t>
            </a:r>
            <a:r>
              <a:rPr lang="en-US" sz="2000" dirty="0" err="1">
                <a:latin typeface="Chalkboard SE" panose="03050602040202020205" pitchFamily="66" charset="77"/>
                <a:ea typeface="ＭＳ Ｐゴシック" charset="0"/>
                <a:cs typeface="ＭＳ Ｐゴシック" charset="0"/>
              </a:rPr>
              <a:t>sebab-akibat</a:t>
            </a:r>
            <a:r>
              <a:rPr lang="en-US" sz="2000" dirty="0">
                <a:latin typeface="Chalkboard SE" panose="03050602040202020205" pitchFamily="66" charset="77"/>
                <a:ea typeface="ＭＳ Ｐゴシック" charset="0"/>
                <a:cs typeface="ＭＳ Ｐゴシック" charset="0"/>
              </a:rPr>
              <a:t> yang </a:t>
            </a:r>
            <a:r>
              <a:rPr lang="en-US" sz="2000" dirty="0" err="1">
                <a:latin typeface="Chalkboard SE" panose="03050602040202020205" pitchFamily="66" charset="77"/>
                <a:ea typeface="ＭＳ Ｐゴシック" charset="0"/>
                <a:cs typeface="ＭＳ Ｐゴシック" charset="0"/>
              </a:rPr>
              <a:t>mengikuti</a:t>
            </a:r>
            <a:r>
              <a:rPr lang="en-US" sz="2000" dirty="0">
                <a:latin typeface="Chalkboard SE" panose="03050602040202020205" pitchFamily="66" charset="77"/>
                <a:ea typeface="ＭＳ Ｐゴシック" charset="0"/>
                <a:cs typeface="ＭＳ Ｐゴシック" charset="0"/>
              </a:rPr>
              <a:t> </a:t>
            </a:r>
            <a:r>
              <a:rPr lang="en-US" sz="2000" dirty="0" err="1">
                <a:latin typeface="Chalkboard SE" panose="03050602040202020205" pitchFamily="66" charset="77"/>
                <a:ea typeface="ＭＳ Ｐゴシック" charset="0"/>
                <a:cs typeface="ＭＳ Ｐゴシック" charset="0"/>
              </a:rPr>
              <a:t>hukum</a:t>
            </a:r>
            <a:r>
              <a:rPr lang="en-US" sz="2000" dirty="0">
                <a:latin typeface="Chalkboard SE" panose="03050602040202020205" pitchFamily="66" charset="77"/>
                <a:ea typeface="ＭＳ Ｐゴシック" charset="0"/>
                <a:cs typeface="ＭＳ Ｐゴシック" charset="0"/>
              </a:rPr>
              <a:t> </a:t>
            </a:r>
            <a:r>
              <a:rPr lang="en-US" sz="2000" dirty="0" err="1">
                <a:latin typeface="Chalkboard SE" panose="03050602040202020205" pitchFamily="66" charset="77"/>
                <a:ea typeface="ＭＳ Ｐゴシック" charset="0"/>
                <a:cs typeface="ＭＳ Ｐゴシック" charset="0"/>
              </a:rPr>
              <a:t>alam</a:t>
            </a:r>
            <a:r>
              <a:rPr lang="en-US" sz="2000" dirty="0">
                <a:latin typeface="Chalkboard SE" panose="03050602040202020205" pitchFamily="66" charset="77"/>
                <a:ea typeface="ＭＳ Ｐゴシック" charset="0"/>
                <a:cs typeface="ＭＳ Ｐゴシック" charset="0"/>
              </a:rPr>
              <a:t> yang </a:t>
            </a:r>
            <a:r>
              <a:rPr lang="en-US" sz="2000" dirty="0" err="1">
                <a:latin typeface="Chalkboard SE" panose="03050602040202020205" pitchFamily="66" charset="77"/>
                <a:ea typeface="ＭＳ Ｐゴシック" charset="0"/>
                <a:cs typeface="ＭＳ Ｐゴシック" charset="0"/>
              </a:rPr>
              <a:t>bersifat</a:t>
            </a:r>
            <a:r>
              <a:rPr lang="en-US" sz="2000" dirty="0">
                <a:latin typeface="Chalkboard SE" panose="03050602040202020205" pitchFamily="66" charset="77"/>
                <a:ea typeface="ＭＳ Ｐゴシック" charset="0"/>
                <a:cs typeface="ＭＳ Ｐゴシック" charset="0"/>
              </a:rPr>
              <a:t> universal (</a:t>
            </a:r>
            <a:r>
              <a:rPr lang="en-US" sz="2000" dirty="0" err="1">
                <a:latin typeface="Chalkboard SE" panose="03050602040202020205" pitchFamily="66" charset="77"/>
                <a:ea typeface="ＭＳ Ｐゴシック" charset="0"/>
                <a:cs typeface="ＭＳ Ｐゴシック" charset="0"/>
              </a:rPr>
              <a:t>berlaku</a:t>
            </a:r>
            <a:r>
              <a:rPr lang="en-US" sz="2000" dirty="0">
                <a:latin typeface="Chalkboard SE" panose="03050602040202020205" pitchFamily="66" charset="77"/>
                <a:ea typeface="ＭＳ Ｐゴシック" charset="0"/>
                <a:cs typeface="ＭＳ Ｐゴシック" charset="0"/>
              </a:rPr>
              <a:t> </a:t>
            </a:r>
            <a:r>
              <a:rPr lang="en-US" sz="2000" dirty="0" err="1">
                <a:latin typeface="Chalkboard SE" panose="03050602040202020205" pitchFamily="66" charset="77"/>
                <a:ea typeface="ＭＳ Ｐゴシック" charset="0"/>
                <a:cs typeface="ＭＳ Ｐゴシック" charset="0"/>
              </a:rPr>
              <a:t>secara</a:t>
            </a:r>
            <a:r>
              <a:rPr lang="en-US" sz="2000" dirty="0">
                <a:latin typeface="Chalkboard SE" panose="03050602040202020205" pitchFamily="66" charset="77"/>
                <a:ea typeface="ＭＳ Ｐゴシック" charset="0"/>
                <a:cs typeface="ＭＳ Ｐゴシック" charset="0"/>
              </a:rPr>
              <a:t> </a:t>
            </a:r>
            <a:r>
              <a:rPr lang="en-US" sz="2000" dirty="0" err="1">
                <a:latin typeface="Chalkboard SE" panose="03050602040202020205" pitchFamily="66" charset="77"/>
                <a:ea typeface="ＭＳ Ｐゴシック" charset="0"/>
                <a:cs typeface="ＭＳ Ｐゴシック" charset="0"/>
              </a:rPr>
              <a:t>umum</a:t>
            </a:r>
            <a:r>
              <a:rPr lang="en-US" sz="2000" dirty="0">
                <a:latin typeface="Chalkboard SE" panose="03050602040202020205" pitchFamily="66" charset="77"/>
                <a:ea typeface="ＭＳ Ｐゴシック" charset="0"/>
                <a:cs typeface="ＭＳ Ｐゴシック" charset="0"/>
              </a:rPr>
              <a:t>/</a:t>
            </a:r>
            <a:r>
              <a:rPr lang="en-US" sz="2000" dirty="0" err="1">
                <a:latin typeface="Chalkboard SE" panose="03050602040202020205" pitchFamily="66" charset="77"/>
                <a:ea typeface="ＭＳ Ｐゴシック" charset="0"/>
                <a:cs typeface="ＭＳ Ｐゴシック" charset="0"/>
              </a:rPr>
              <a:t>luas</a:t>
            </a:r>
            <a:r>
              <a:rPr lang="en-US" sz="2000" dirty="0">
                <a:latin typeface="Chalkboard SE" panose="03050602040202020205" pitchFamily="66" charset="77"/>
                <a:ea typeface="ＭＳ Ｐゴシック" charset="0"/>
                <a:cs typeface="ＭＳ Ｐゴシック" charset="0"/>
              </a:rPr>
              <a:t>). Cara </a:t>
            </a:r>
            <a:r>
              <a:rPr lang="en-US" sz="2000" dirty="0" err="1">
                <a:latin typeface="Chalkboard SE" panose="03050602040202020205" pitchFamily="66" charset="77"/>
                <a:ea typeface="ＭＳ Ｐゴシック" charset="0"/>
                <a:cs typeface="ＭＳ Ｐゴシック" charset="0"/>
              </a:rPr>
              <a:t>pandang</a:t>
            </a:r>
            <a:r>
              <a:rPr lang="en-US" sz="2000" dirty="0">
                <a:latin typeface="Chalkboard SE" panose="03050602040202020205" pitchFamily="66" charset="77"/>
                <a:ea typeface="ＭＳ Ｐゴシック" charset="0"/>
                <a:cs typeface="ＭＳ Ｐゴシック" charset="0"/>
              </a:rPr>
              <a:t> </a:t>
            </a:r>
            <a:r>
              <a:rPr lang="en-US" sz="2000" dirty="0" err="1">
                <a:latin typeface="Chalkboard SE" panose="03050602040202020205" pitchFamily="66" charset="77"/>
                <a:ea typeface="ＭＳ Ｐゴシック" charset="0"/>
                <a:cs typeface="ＭＳ Ｐゴシック" charset="0"/>
              </a:rPr>
              <a:t>inilah</a:t>
            </a:r>
            <a:r>
              <a:rPr lang="en-US" sz="2000" dirty="0">
                <a:latin typeface="Chalkboard SE" panose="03050602040202020205" pitchFamily="66" charset="77"/>
                <a:ea typeface="ＭＳ Ｐゴシック" charset="0"/>
                <a:cs typeface="ＭＳ Ｐゴシック" charset="0"/>
              </a:rPr>
              <a:t> yang </a:t>
            </a:r>
            <a:r>
              <a:rPr lang="en-US" sz="2000" dirty="0" err="1">
                <a:latin typeface="Chalkboard SE" panose="03050602040202020205" pitchFamily="66" charset="77"/>
                <a:ea typeface="ＭＳ Ｐゴシック" charset="0"/>
                <a:cs typeface="ＭＳ Ｐゴシック" charset="0"/>
              </a:rPr>
              <a:t>lazimnya</a:t>
            </a:r>
            <a:r>
              <a:rPr lang="en-US" sz="2000" dirty="0">
                <a:latin typeface="Chalkboard SE" panose="03050602040202020205" pitchFamily="66" charset="77"/>
                <a:ea typeface="ＭＳ Ｐゴシック" charset="0"/>
                <a:cs typeface="ＭＳ Ｐゴシック" charset="0"/>
              </a:rPr>
              <a:t> </a:t>
            </a:r>
            <a:r>
              <a:rPr lang="en-US" sz="2000" dirty="0" err="1">
                <a:latin typeface="Chalkboard SE" panose="03050602040202020205" pitchFamily="66" charset="77"/>
                <a:ea typeface="ＭＳ Ｐゴシック" charset="0"/>
                <a:cs typeface="ＭＳ Ｐゴシック" charset="0"/>
              </a:rPr>
              <a:t>digunakan</a:t>
            </a:r>
            <a:r>
              <a:rPr lang="en-US" sz="2000" dirty="0">
                <a:latin typeface="Chalkboard SE" panose="03050602040202020205" pitchFamily="66" charset="77"/>
                <a:ea typeface="ＭＳ Ｐゴシック" charset="0"/>
                <a:cs typeface="ＭＳ Ｐゴシック" charset="0"/>
              </a:rPr>
              <a:t> </a:t>
            </a:r>
            <a:r>
              <a:rPr lang="en-US" sz="2000" dirty="0" err="1">
                <a:latin typeface="Chalkboard SE" panose="03050602040202020205" pitchFamily="66" charset="77"/>
                <a:ea typeface="ＭＳ Ｐゴシック" charset="0"/>
                <a:cs typeface="ＭＳ Ｐゴシック" charset="0"/>
              </a:rPr>
              <a:t>dalam</a:t>
            </a:r>
            <a:r>
              <a:rPr lang="en-US" sz="2000" dirty="0">
                <a:latin typeface="Chalkboard SE" panose="03050602040202020205" pitchFamily="66" charset="77"/>
                <a:ea typeface="ＭＳ Ｐゴシック" charset="0"/>
                <a:cs typeface="ＭＳ Ｐゴシック" charset="0"/>
              </a:rPr>
              <a:t> </a:t>
            </a:r>
            <a:r>
              <a:rPr lang="en-US" sz="2000" dirty="0" err="1">
                <a:latin typeface="Chalkboard SE" panose="03050602040202020205" pitchFamily="66" charset="77"/>
                <a:ea typeface="ＭＳ Ｐゴシック" charset="0"/>
                <a:cs typeface="ＭＳ Ｐゴシック" charset="0"/>
              </a:rPr>
              <a:t>penelitian</a:t>
            </a:r>
            <a:r>
              <a:rPr lang="en-US" sz="2000" dirty="0">
                <a:latin typeface="Chalkboard SE" panose="03050602040202020205" pitchFamily="66" charset="77"/>
                <a:ea typeface="ＭＳ Ｐゴシック" charset="0"/>
                <a:cs typeface="ＭＳ Ｐゴシック" charset="0"/>
              </a:rPr>
              <a:t> </a:t>
            </a:r>
            <a:r>
              <a:rPr lang="en-US" sz="2000" dirty="0" err="1">
                <a:latin typeface="Chalkboard SE" panose="03050602040202020205" pitchFamily="66" charset="77"/>
                <a:ea typeface="ＭＳ Ｐゴシック" charset="0"/>
                <a:cs typeface="ＭＳ Ｐゴシック" charset="0"/>
              </a:rPr>
              <a:t>ilmu-ilmu</a:t>
            </a:r>
            <a:r>
              <a:rPr lang="en-US" sz="2000" dirty="0">
                <a:latin typeface="Chalkboard SE" panose="03050602040202020205" pitchFamily="66" charset="77"/>
                <a:ea typeface="ＭＳ Ｐゴシック" charset="0"/>
                <a:cs typeface="ＭＳ Ｐゴシック" charset="0"/>
              </a:rPr>
              <a:t> </a:t>
            </a:r>
            <a:r>
              <a:rPr lang="en-US" sz="2000" dirty="0" err="1">
                <a:latin typeface="Chalkboard SE" panose="03050602040202020205" pitchFamily="66" charset="77"/>
                <a:ea typeface="ＭＳ Ｐゴシック" charset="0"/>
                <a:cs typeface="ＭＳ Ｐゴシック" charset="0"/>
              </a:rPr>
              <a:t>alam</a:t>
            </a:r>
            <a:r>
              <a:rPr lang="en-US" sz="2000" dirty="0">
                <a:latin typeface="Chalkboard SE" panose="03050602040202020205" pitchFamily="66" charset="77"/>
                <a:ea typeface="ＭＳ Ｐゴシック" charset="0"/>
                <a:cs typeface="ＭＳ Ｐゴシック" charset="0"/>
              </a:rPr>
              <a:t>.</a:t>
            </a:r>
          </a:p>
          <a:p>
            <a:endParaRPr lang="en-US" sz="2000" dirty="0">
              <a:solidFill>
                <a:srgbClr val="000099"/>
              </a:solidFill>
              <a:latin typeface="Tahoma" charset="0"/>
              <a:ea typeface="ＭＳ Ｐゴシック" charset="0"/>
              <a:cs typeface="ＭＳ Ｐゴシック" charset="0"/>
            </a:endParaRPr>
          </a:p>
        </p:txBody>
      </p:sp>
    </p:spTree>
    <p:extLst>
      <p:ext uri="{BB962C8B-B14F-4D97-AF65-F5344CB8AC3E}">
        <p14:creationId xmlns:p14="http://schemas.microsoft.com/office/powerpoint/2010/main" val="2108559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BD0A3-CCA9-B74B-BF6C-390E5712CE8A}"/>
              </a:ext>
            </a:extLst>
          </p:cNvPr>
          <p:cNvSpPr>
            <a:spLocks noGrp="1"/>
          </p:cNvSpPr>
          <p:nvPr>
            <p:ph type="title"/>
          </p:nvPr>
        </p:nvSpPr>
        <p:spPr/>
        <p:txBody>
          <a:bodyPr/>
          <a:lstStyle/>
          <a:p>
            <a:endParaRPr lang="id-ID"/>
          </a:p>
        </p:txBody>
      </p:sp>
      <p:sp>
        <p:nvSpPr>
          <p:cNvPr id="3" name="Content Placeholder 2">
            <a:extLst>
              <a:ext uri="{FF2B5EF4-FFF2-40B4-BE49-F238E27FC236}">
                <a16:creationId xmlns:a16="http://schemas.microsoft.com/office/drawing/2014/main" id="{896E652E-E041-0A48-A072-755C162BC5B2}"/>
              </a:ext>
            </a:extLst>
          </p:cNvPr>
          <p:cNvSpPr>
            <a:spLocks noGrp="1"/>
          </p:cNvSpPr>
          <p:nvPr>
            <p:ph idx="1"/>
          </p:nvPr>
        </p:nvSpPr>
        <p:spPr>
          <a:xfrm>
            <a:off x="838200" y="2362200"/>
            <a:ext cx="8054280" cy="4235152"/>
          </a:xfrm>
          <a:ln w="25400">
            <a:solidFill>
              <a:srgbClr val="0078F0"/>
            </a:solidFill>
          </a:ln>
        </p:spPr>
        <p:txBody>
          <a:bodyPr/>
          <a:lstStyle/>
          <a:p>
            <a:r>
              <a:rPr lang="en-US" sz="2000" dirty="0" err="1">
                <a:latin typeface="Arial" panose="020B0604020202020204" pitchFamily="34" charset="0"/>
                <a:ea typeface="ＭＳ Ｐゴシック" charset="0"/>
                <a:cs typeface="Arial" panose="020B0604020202020204" pitchFamily="34" charset="0"/>
              </a:rPr>
              <a:t>Dengan</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demikian</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penelitian</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sosial</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berparadigma</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positivisme</a:t>
            </a:r>
            <a:r>
              <a:rPr lang="id-ID" sz="2000" dirty="0">
                <a:latin typeface="Arial" panose="020B0604020202020204" pitchFamily="34" charset="0"/>
                <a:ea typeface="ＭＳ Ｐゴシック" charset="0"/>
                <a:cs typeface="Arial" panose="020B0604020202020204" pitchFamily="34" charset="0"/>
              </a:rPr>
              <a:t> bekerja mengikuti cara-cara seperti yang dilakukan dalam penelitian ilmu alam yang menekankan kebenaran hasil penelitiannya harus meyakinkan (positif=yakin).</a:t>
            </a:r>
          </a:p>
          <a:p>
            <a:r>
              <a:rPr lang="en-US" sz="2000" dirty="0" err="1">
                <a:latin typeface="Arial" panose="020B0604020202020204" pitchFamily="34" charset="0"/>
                <a:ea typeface="ＭＳ Ｐゴシック" charset="0"/>
                <a:cs typeface="Arial" panose="020B0604020202020204" pitchFamily="34" charset="0"/>
              </a:rPr>
              <a:t>Untuk</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mendapatkan</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hasil</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penelitian</a:t>
            </a:r>
            <a:r>
              <a:rPr lang="en-US" sz="2000" dirty="0">
                <a:latin typeface="Arial" panose="020B0604020202020204" pitchFamily="34" charset="0"/>
                <a:ea typeface="ＭＳ Ｐゴシック" charset="0"/>
                <a:cs typeface="Arial" panose="020B0604020202020204" pitchFamily="34" charset="0"/>
              </a:rPr>
              <a:t> yang </a:t>
            </a:r>
            <a:r>
              <a:rPr lang="en-US" sz="2000" dirty="0" err="1">
                <a:latin typeface="Arial" panose="020B0604020202020204" pitchFamily="34" charset="0"/>
                <a:ea typeface="ＭＳ Ｐゴシック" charset="0"/>
                <a:cs typeface="Arial" panose="020B0604020202020204" pitchFamily="34" charset="0"/>
              </a:rPr>
              <a:t>memiliki</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kebenaran</a:t>
            </a:r>
            <a:r>
              <a:rPr lang="en-US" sz="2000" dirty="0">
                <a:latin typeface="Arial" panose="020B0604020202020204" pitchFamily="34" charset="0"/>
                <a:ea typeface="ＭＳ Ｐゴシック" charset="0"/>
                <a:cs typeface="Arial" panose="020B0604020202020204" pitchFamily="34" charset="0"/>
              </a:rPr>
              <a:t> yang </a:t>
            </a:r>
            <a:r>
              <a:rPr lang="en-US" sz="2000" dirty="0" err="1">
                <a:latin typeface="Arial" panose="020B0604020202020204" pitchFamily="34" charset="0"/>
                <a:ea typeface="ＭＳ Ｐゴシック" charset="0"/>
                <a:cs typeface="Arial" panose="020B0604020202020204" pitchFamily="34" charset="0"/>
              </a:rPr>
              <a:t>meyakinkan</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maka</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cara</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menemukan</a:t>
            </a:r>
            <a:r>
              <a:rPr lang="en-US" sz="2000" dirty="0">
                <a:latin typeface="Arial" panose="020B0604020202020204" pitchFamily="34" charset="0"/>
                <a:ea typeface="ＭＳ Ｐゴシック" charset="0"/>
                <a:cs typeface="Arial" panose="020B0604020202020204" pitchFamily="34" charset="0"/>
              </a:rPr>
              <a:t> dan </a:t>
            </a:r>
            <a:r>
              <a:rPr lang="en-US" sz="2000" dirty="0" err="1">
                <a:latin typeface="Arial" panose="020B0604020202020204" pitchFamily="34" charset="0"/>
                <a:ea typeface="ＭＳ Ｐゴシック" charset="0"/>
                <a:cs typeface="Arial" panose="020B0604020202020204" pitchFamily="34" charset="0"/>
              </a:rPr>
              <a:t>mamahami</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realitas</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sosial</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lebih</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menekankan</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obyektivitas</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bersumber</a:t>
            </a:r>
            <a:r>
              <a:rPr lang="en-US" sz="2000" dirty="0">
                <a:latin typeface="Arial" panose="020B0604020202020204" pitchFamily="34" charset="0"/>
                <a:ea typeface="ＭＳ Ｐゴシック" charset="0"/>
                <a:cs typeface="Arial" panose="020B0604020202020204" pitchFamily="34" charset="0"/>
              </a:rPr>
              <a:t> pada </a:t>
            </a:r>
            <a:r>
              <a:rPr lang="en-US" sz="2000" dirty="0" err="1">
                <a:latin typeface="Arial" panose="020B0604020202020204" pitchFamily="34" charset="0"/>
                <a:ea typeface="ＭＳ Ｐゴシック" charset="0"/>
                <a:cs typeface="Arial" panose="020B0604020202020204" pitchFamily="34" charset="0"/>
              </a:rPr>
              <a:t>obyek</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penelitian</a:t>
            </a:r>
            <a:r>
              <a:rPr lang="en-US" sz="2000" dirty="0">
                <a:latin typeface="Arial" panose="020B0604020202020204" pitchFamily="34" charset="0"/>
                <a:ea typeface="ＭＳ Ｐゴシック" charset="0"/>
                <a:cs typeface="Arial" panose="020B0604020202020204" pitchFamily="34" charset="0"/>
              </a:rPr>
              <a:t>) dan </a:t>
            </a:r>
            <a:r>
              <a:rPr lang="en-US" sz="2000" dirty="0" err="1">
                <a:latin typeface="Arial" panose="020B0604020202020204" pitchFamily="34" charset="0"/>
                <a:ea typeface="ＭＳ Ｐゴシック" charset="0"/>
                <a:cs typeface="Arial" panose="020B0604020202020204" pitchFamily="34" charset="0"/>
              </a:rPr>
              <a:t>bebas</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nilai</a:t>
            </a:r>
            <a:r>
              <a:rPr lang="en-US" sz="2000" dirty="0">
                <a:latin typeface="Arial" panose="020B0604020202020204" pitchFamily="34" charset="0"/>
                <a:ea typeface="ＭＳ Ｐゴシック" charset="0"/>
                <a:cs typeface="Arial" panose="020B0604020202020204" pitchFamily="34" charset="0"/>
              </a:rPr>
              <a:t>.</a:t>
            </a:r>
          </a:p>
          <a:p>
            <a:r>
              <a:rPr lang="en-US" sz="2000" dirty="0" err="1">
                <a:latin typeface="Arial" panose="020B0604020202020204" pitchFamily="34" charset="0"/>
                <a:ea typeface="ＭＳ Ｐゴシック" charset="0"/>
                <a:cs typeface="Arial" panose="020B0604020202020204" pitchFamily="34" charset="0"/>
              </a:rPr>
              <a:t>Supaya</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temuan</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penelitian</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obyektif</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maka</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peneliti</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harus</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bersikap</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netral</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bebas</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nilai</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tidak</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boleh</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subyektif</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terhadap</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obyek</a:t>
            </a:r>
            <a:r>
              <a:rPr lang="en-US" sz="2000" dirty="0">
                <a:latin typeface="Arial" panose="020B0604020202020204" pitchFamily="34" charset="0"/>
                <a:ea typeface="ＭＳ Ｐゴシック" charset="0"/>
                <a:cs typeface="Arial" panose="020B0604020202020204" pitchFamily="34" charset="0"/>
              </a:rPr>
              <a:t> </a:t>
            </a:r>
            <a:r>
              <a:rPr lang="en-US" sz="2000" dirty="0" err="1">
                <a:latin typeface="Arial" panose="020B0604020202020204" pitchFamily="34" charset="0"/>
                <a:ea typeface="ＭＳ Ｐゴシック" charset="0"/>
                <a:cs typeface="Arial" panose="020B0604020202020204" pitchFamily="34" charset="0"/>
              </a:rPr>
              <a:t>penelitian</a:t>
            </a:r>
            <a:r>
              <a:rPr lang="en-US" sz="2000" dirty="0">
                <a:latin typeface="Arial" panose="020B0604020202020204" pitchFamily="34" charset="0"/>
                <a:ea typeface="ＭＳ Ｐゴシック" charset="0"/>
                <a:cs typeface="Arial" panose="020B0604020202020204" pitchFamily="34" charset="0"/>
              </a:rPr>
              <a:t>.  </a:t>
            </a:r>
          </a:p>
          <a:p>
            <a:endParaRPr lang="id-ID" dirty="0"/>
          </a:p>
        </p:txBody>
      </p:sp>
    </p:spTree>
    <p:extLst>
      <p:ext uri="{BB962C8B-B14F-4D97-AF65-F5344CB8AC3E}">
        <p14:creationId xmlns:p14="http://schemas.microsoft.com/office/powerpoint/2010/main" val="3833757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F9234-99A5-104D-B084-4AB8DA27C795}"/>
              </a:ext>
            </a:extLst>
          </p:cNvPr>
          <p:cNvSpPr>
            <a:spLocks noGrp="1"/>
          </p:cNvSpPr>
          <p:nvPr>
            <p:ph type="title"/>
          </p:nvPr>
        </p:nvSpPr>
        <p:spPr/>
        <p:txBody>
          <a:bodyPr/>
          <a:lstStyle/>
          <a:p>
            <a:endParaRPr lang="id-ID"/>
          </a:p>
        </p:txBody>
      </p:sp>
      <p:sp>
        <p:nvSpPr>
          <p:cNvPr id="3" name="Content Placeholder 2">
            <a:extLst>
              <a:ext uri="{FF2B5EF4-FFF2-40B4-BE49-F238E27FC236}">
                <a16:creationId xmlns:a16="http://schemas.microsoft.com/office/drawing/2014/main" id="{B0661E63-63D0-5243-86F9-27FE22335F31}"/>
              </a:ext>
            </a:extLst>
          </p:cNvPr>
          <p:cNvSpPr>
            <a:spLocks noGrp="1"/>
          </p:cNvSpPr>
          <p:nvPr>
            <p:ph idx="1"/>
          </p:nvPr>
        </p:nvSpPr>
        <p:spPr>
          <a:ln w="25400">
            <a:solidFill>
              <a:srgbClr val="0078F0"/>
            </a:solidFill>
          </a:ln>
        </p:spPr>
        <p:txBody>
          <a:bodyPr/>
          <a:lstStyle/>
          <a:p>
            <a:r>
              <a:rPr lang="en-US" sz="2000" dirty="0" err="1">
                <a:latin typeface="Tahoma" charset="0"/>
                <a:ea typeface="ＭＳ Ｐゴシック" charset="0"/>
                <a:cs typeface="ＭＳ Ｐゴシック" charset="0"/>
              </a:rPr>
              <a:t>Supaya</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temuannya</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obyektif</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maka</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peneliti</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harus</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menjaga</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jarak</a:t>
            </a:r>
            <a:r>
              <a:rPr lang="en-US" sz="2000" dirty="0">
                <a:latin typeface="Tahoma" charset="0"/>
                <a:ea typeface="ＭＳ Ｐゴシック" charset="0"/>
                <a:cs typeface="ＭＳ Ｐゴシック" charset="0"/>
              </a:rPr>
              <a:t> dg </a:t>
            </a:r>
            <a:r>
              <a:rPr lang="en-US" sz="2000" dirty="0" err="1">
                <a:latin typeface="Tahoma" charset="0"/>
                <a:ea typeface="ＭＳ Ｐゴシック" charset="0"/>
                <a:cs typeface="ＭＳ Ｐゴシック" charset="0"/>
              </a:rPr>
              <a:t>responden</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jika</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mungkin</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tidak</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perlu</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saling</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bertemu</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Dalam</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hal</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ini</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peneliti</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menentukan</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konsep</a:t>
            </a:r>
            <a:r>
              <a:rPr lang="en-US" sz="2000" dirty="0">
                <a:latin typeface="Tahoma" charset="0"/>
                <a:ea typeface="ＭＳ Ｐゴシック" charset="0"/>
                <a:cs typeface="ＭＳ Ｐゴシック" charset="0"/>
              </a:rPr>
              <a:t>/</a:t>
            </a:r>
            <a:r>
              <a:rPr lang="en-US" sz="2000" dirty="0" err="1">
                <a:latin typeface="Tahoma" charset="0"/>
                <a:ea typeface="ＭＳ Ｐゴシック" charset="0"/>
                <a:cs typeface="ＭＳ Ｐゴシック" charset="0"/>
              </a:rPr>
              <a:t>variabel</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beserta</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indikator</a:t>
            </a:r>
            <a:r>
              <a:rPr lang="en-US" sz="2000" dirty="0">
                <a:latin typeface="Tahoma" charset="0"/>
                <a:ea typeface="ＭＳ Ｐゴシック" charset="0"/>
                <a:cs typeface="ＭＳ Ｐゴシック" charset="0"/>
              </a:rPr>
              <a:t> dan </a:t>
            </a:r>
            <a:r>
              <a:rPr lang="en-US" sz="2000" dirty="0" err="1">
                <a:latin typeface="Tahoma" charset="0"/>
                <a:ea typeface="ＭＳ Ｐゴシック" charset="0"/>
                <a:cs typeface="ＭＳ Ｐゴシック" charset="0"/>
              </a:rPr>
              <a:t>pengukurannya</a:t>
            </a:r>
            <a:r>
              <a:rPr lang="en-US" sz="2000" dirty="0">
                <a:latin typeface="Tahoma" charset="0"/>
                <a:ea typeface="ＭＳ Ｐゴシック" charset="0"/>
                <a:cs typeface="ＭＳ Ｐゴシック" charset="0"/>
              </a:rPr>
              <a:t>.</a:t>
            </a:r>
          </a:p>
          <a:p>
            <a:r>
              <a:rPr lang="en-US" sz="2000" dirty="0" err="1">
                <a:latin typeface="Tahoma" charset="0"/>
                <a:ea typeface="ＭＳ Ｐゴシック" charset="0"/>
                <a:cs typeface="ＭＳ Ｐゴシック" charset="0"/>
              </a:rPr>
              <a:t>Kebenaran</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dari</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pemikiran</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rasional</a:t>
            </a:r>
            <a:r>
              <a:rPr lang="en-US" sz="2000" dirty="0">
                <a:latin typeface="Tahoma" charset="0"/>
                <a:ea typeface="ＭＳ Ｐゴシック" charset="0"/>
                <a:cs typeface="ＭＳ Ｐゴシック" charset="0"/>
              </a:rPr>
              <a:t>/</a:t>
            </a:r>
            <a:r>
              <a:rPr lang="en-US" sz="2000" dirty="0" err="1">
                <a:latin typeface="Tahoma" charset="0"/>
                <a:ea typeface="ＭＳ Ｐゴシック" charset="0"/>
                <a:cs typeface="ＭＳ Ｐゴシック" charset="0"/>
              </a:rPr>
              <a:t>nalar</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harus</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dapat</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dibuktikan</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melalui</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fakta</a:t>
            </a:r>
            <a:r>
              <a:rPr lang="en-US" sz="2000" dirty="0">
                <a:latin typeface="Tahoma" charset="0"/>
                <a:ea typeface="ＭＳ Ｐゴシック" charset="0"/>
                <a:cs typeface="ＭＳ Ｐゴシック" charset="0"/>
              </a:rPr>
              <a:t> yang </a:t>
            </a:r>
            <a:r>
              <a:rPr lang="en-US" sz="2000" dirty="0" err="1">
                <a:latin typeface="Tahoma" charset="0"/>
                <a:ea typeface="ＭＳ Ｐゴシック" charset="0"/>
                <a:cs typeface="ＭＳ Ｐゴシック" charset="0"/>
              </a:rPr>
              <a:t>dapat</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diobservasi</a:t>
            </a:r>
            <a:r>
              <a:rPr lang="en-US" sz="2000" dirty="0">
                <a:latin typeface="Tahoma" charset="0"/>
                <a:ea typeface="ＭＳ Ｐゴシック" charset="0"/>
                <a:cs typeface="ＭＳ Ｐゴシック" charset="0"/>
              </a:rPr>
              <a:t> oleh </a:t>
            </a:r>
            <a:r>
              <a:rPr lang="en-US" sz="2000" dirty="0" err="1">
                <a:latin typeface="Tahoma" charset="0"/>
                <a:ea typeface="ＭＳ Ｐゴシック" charset="0"/>
                <a:cs typeface="ＭＳ Ｐゴシック" charset="0"/>
              </a:rPr>
              <a:t>indera</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atau</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fakta</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empirik</a:t>
            </a:r>
            <a:r>
              <a:rPr lang="en-US" sz="2000" dirty="0">
                <a:latin typeface="Tahoma" charset="0"/>
                <a:ea typeface="ＭＳ Ｐゴシック" charset="0"/>
                <a:cs typeface="ＭＳ Ｐゴシック" charset="0"/>
              </a:rPr>
              <a:t>.</a:t>
            </a:r>
          </a:p>
        </p:txBody>
      </p:sp>
      <p:sp>
        <p:nvSpPr>
          <p:cNvPr id="4" name="Date Placeholder 3">
            <a:extLst>
              <a:ext uri="{FF2B5EF4-FFF2-40B4-BE49-F238E27FC236}">
                <a16:creationId xmlns:a16="http://schemas.microsoft.com/office/drawing/2014/main" id="{CDD8792D-38EE-A54F-A098-4C73FCDF260D}"/>
              </a:ext>
            </a:extLst>
          </p:cNvPr>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218653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E6372-00BD-EA45-827B-4B20D2BF425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BFABE10-8412-9542-B9D4-1EDAD5EE65EC}"/>
              </a:ext>
            </a:extLst>
          </p:cNvPr>
          <p:cNvSpPr>
            <a:spLocks noGrp="1"/>
          </p:cNvSpPr>
          <p:nvPr>
            <p:ph idx="1"/>
          </p:nvPr>
        </p:nvSpPr>
        <p:spPr>
          <a:xfrm>
            <a:off x="762000" y="2461602"/>
            <a:ext cx="8204448" cy="4207758"/>
          </a:xfrm>
          <a:ln w="25400">
            <a:solidFill>
              <a:schemeClr val="accent1"/>
            </a:solidFill>
          </a:ln>
        </p:spPr>
        <p:txBody>
          <a:bodyPr/>
          <a:lstStyle/>
          <a:p>
            <a:pPr marL="311150" indent="0"/>
            <a:r>
              <a:rPr lang="id-ID" sz="2000" dirty="0">
                <a:solidFill>
                  <a:schemeClr val="tx1"/>
                </a:solidFill>
                <a:latin typeface="Arial" panose="020B0604020202020204" pitchFamily="34" charset="0"/>
                <a:ea typeface="ＭＳ Ｐゴシック" charset="0"/>
                <a:cs typeface="Arial" panose="020B0604020202020204" pitchFamily="34" charset="0"/>
              </a:rPr>
              <a:t>Paradigma positivisme berpandangan bahwa penelitian itu hanya dapat dilakukan terhadap realitas </a:t>
            </a:r>
            <a:r>
              <a:rPr lang="id-ID" sz="2000" dirty="0" err="1">
                <a:solidFill>
                  <a:schemeClr val="tx1"/>
                </a:solidFill>
                <a:latin typeface="Arial" panose="020B0604020202020204" pitchFamily="34" charset="0"/>
                <a:ea typeface="ＭＳ Ｐゴシック" charset="0"/>
                <a:cs typeface="Arial" panose="020B0604020202020204" pitchFamily="34" charset="0"/>
              </a:rPr>
              <a:t>inderawi</a:t>
            </a:r>
            <a:r>
              <a:rPr lang="id-ID" sz="2000" dirty="0">
                <a:solidFill>
                  <a:schemeClr val="tx1"/>
                </a:solidFill>
                <a:latin typeface="Arial" panose="020B0604020202020204" pitchFamily="34" charset="0"/>
                <a:ea typeface="ＭＳ Ｐゴシック" charset="0"/>
                <a:cs typeface="Arial" panose="020B0604020202020204" pitchFamily="34" charset="0"/>
              </a:rPr>
              <a:t> (yang nyata/</a:t>
            </a:r>
            <a:r>
              <a:rPr lang="id-ID" sz="2000" dirty="0" err="1">
                <a:solidFill>
                  <a:schemeClr val="tx1"/>
                </a:solidFill>
                <a:latin typeface="Arial" panose="020B0604020202020204" pitchFamily="34" charset="0"/>
                <a:ea typeface="ＭＳ Ｐゴシック" charset="0"/>
                <a:cs typeface="Arial" panose="020B0604020202020204" pitchFamily="34" charset="0"/>
              </a:rPr>
              <a:t>konkrit</a:t>
            </a:r>
            <a:r>
              <a:rPr lang="id-ID" sz="2000" dirty="0">
                <a:solidFill>
                  <a:schemeClr val="tx1"/>
                </a:solidFill>
                <a:latin typeface="Arial" panose="020B0604020202020204" pitchFamily="34" charset="0"/>
                <a:ea typeface="ＭＳ Ｐゴシック" charset="0"/>
                <a:cs typeface="Arial" panose="020B0604020202020204" pitchFamily="34" charset="0"/>
              </a:rPr>
              <a:t>), yaitu realitas yang dapat diobservasi menggunakan </a:t>
            </a:r>
            <a:r>
              <a:rPr lang="id-ID" sz="2000" dirty="0" err="1">
                <a:solidFill>
                  <a:schemeClr val="tx1"/>
                </a:solidFill>
                <a:latin typeface="Arial" panose="020B0604020202020204" pitchFamily="34" charset="0"/>
                <a:ea typeface="ＭＳ Ｐゴシック" charset="0"/>
                <a:cs typeface="Arial" panose="020B0604020202020204" pitchFamily="34" charset="0"/>
              </a:rPr>
              <a:t>panca</a:t>
            </a:r>
            <a:r>
              <a:rPr lang="id-ID" sz="2000" dirty="0">
                <a:solidFill>
                  <a:schemeClr val="tx1"/>
                </a:solidFill>
                <a:latin typeface="Arial" panose="020B0604020202020204" pitchFamily="34" charset="0"/>
                <a:ea typeface="ＭＳ Ｐゴシック" charset="0"/>
                <a:cs typeface="Arial" panose="020B0604020202020204" pitchFamily="34" charset="0"/>
              </a:rPr>
              <a:t> </a:t>
            </a:r>
            <a:r>
              <a:rPr lang="id-ID" sz="2000" dirty="0" err="1">
                <a:solidFill>
                  <a:schemeClr val="tx1"/>
                </a:solidFill>
                <a:latin typeface="Arial" panose="020B0604020202020204" pitchFamily="34" charset="0"/>
                <a:ea typeface="ＭＳ Ｐゴシック" charset="0"/>
                <a:cs typeface="Arial" panose="020B0604020202020204" pitchFamily="34" charset="0"/>
              </a:rPr>
              <a:t>indera</a:t>
            </a:r>
            <a:r>
              <a:rPr lang="id-ID" sz="2000" dirty="0">
                <a:solidFill>
                  <a:schemeClr val="tx1"/>
                </a:solidFill>
                <a:latin typeface="Arial" panose="020B0604020202020204" pitchFamily="34" charset="0"/>
                <a:ea typeface="ＭＳ Ｐゴシック" charset="0"/>
                <a:cs typeface="Arial" panose="020B0604020202020204" pitchFamily="34" charset="0"/>
              </a:rPr>
              <a:t> (dapat dilihat, diraba, didengar, </a:t>
            </a:r>
            <a:r>
              <a:rPr lang="id-ID" sz="2000" dirty="0" err="1">
                <a:solidFill>
                  <a:schemeClr val="tx1"/>
                </a:solidFill>
                <a:latin typeface="Arial" panose="020B0604020202020204" pitchFamily="34" charset="0"/>
                <a:ea typeface="ＭＳ Ｐゴシック" charset="0"/>
                <a:cs typeface="Arial" panose="020B0604020202020204" pitchFamily="34" charset="0"/>
              </a:rPr>
              <a:t>dsb</a:t>
            </a:r>
            <a:r>
              <a:rPr lang="id-ID" sz="2000" dirty="0">
                <a:solidFill>
                  <a:schemeClr val="tx1"/>
                </a:solidFill>
                <a:latin typeface="Arial" panose="020B0604020202020204" pitchFamily="34" charset="0"/>
                <a:ea typeface="ＭＳ Ｐゴシック" charset="0"/>
                <a:cs typeface="Arial" panose="020B0604020202020204" pitchFamily="34" charset="0"/>
              </a:rPr>
              <a:t>). Oleh karena itu, dalam penelitian sosial yang memiliki obyek penelitian berupa peristiwa-peristiwa sosial (fenomena sosial) yang </a:t>
            </a:r>
            <a:r>
              <a:rPr lang="id-ID" sz="2000" dirty="0" err="1">
                <a:solidFill>
                  <a:schemeClr val="tx1"/>
                </a:solidFill>
                <a:latin typeface="Arial" panose="020B0604020202020204" pitchFamily="34" charset="0"/>
                <a:ea typeface="ＭＳ Ｐゴシック" charset="0"/>
                <a:cs typeface="Arial" panose="020B0604020202020204" pitchFamily="34" charset="0"/>
              </a:rPr>
              <a:t>seringkali</a:t>
            </a:r>
            <a:r>
              <a:rPr lang="id-ID" sz="2000" dirty="0">
                <a:solidFill>
                  <a:schemeClr val="tx1"/>
                </a:solidFill>
                <a:latin typeface="Arial" panose="020B0604020202020204" pitchFamily="34" charset="0"/>
                <a:ea typeface="ＭＳ Ｐゴシック" charset="0"/>
                <a:cs typeface="Arial" panose="020B0604020202020204" pitchFamily="34" charset="0"/>
              </a:rPr>
              <a:t> bersifat abstrak, harus dapat dimanipulasi dalam wujud yang nyata/</a:t>
            </a:r>
            <a:r>
              <a:rPr lang="id-ID" sz="2000" dirty="0" err="1">
                <a:solidFill>
                  <a:schemeClr val="tx1"/>
                </a:solidFill>
                <a:latin typeface="Arial" panose="020B0604020202020204" pitchFamily="34" charset="0"/>
                <a:ea typeface="ＭＳ Ｐゴシック" charset="0"/>
                <a:cs typeface="Arial" panose="020B0604020202020204" pitchFamily="34" charset="0"/>
              </a:rPr>
              <a:t>konkrit</a:t>
            </a:r>
            <a:r>
              <a:rPr lang="id-ID" sz="2000" dirty="0">
                <a:solidFill>
                  <a:schemeClr val="tx1"/>
                </a:solidFill>
                <a:latin typeface="Arial" panose="020B0604020202020204" pitchFamily="34" charset="0"/>
                <a:ea typeface="ＭＳ Ｐゴシック" charset="0"/>
                <a:cs typeface="Arial" panose="020B0604020202020204" pitchFamily="34" charset="0"/>
              </a:rPr>
              <a:t> (</a:t>
            </a:r>
            <a:r>
              <a:rPr lang="id-ID" sz="2000" dirty="0" err="1">
                <a:solidFill>
                  <a:schemeClr val="tx1"/>
                </a:solidFill>
                <a:latin typeface="Arial" panose="020B0604020202020204" pitchFamily="34" charset="0"/>
                <a:ea typeface="ＭＳ Ｐゴシック" charset="0"/>
                <a:cs typeface="Arial" panose="020B0604020202020204" pitchFamily="34" charset="0"/>
              </a:rPr>
              <a:t>empirik</a:t>
            </a:r>
            <a:r>
              <a:rPr lang="id-ID" sz="2000" dirty="0">
                <a:solidFill>
                  <a:schemeClr val="tx1"/>
                </a:solidFill>
                <a:latin typeface="Arial" panose="020B0604020202020204" pitchFamily="34" charset="0"/>
                <a:ea typeface="ＭＳ Ｐゴシック" charset="0"/>
                <a:cs typeface="Arial" panose="020B0604020202020204" pitchFamily="34" charset="0"/>
              </a:rPr>
              <a:t>). </a:t>
            </a:r>
          </a:p>
          <a:p>
            <a:r>
              <a:rPr lang="id-ID" sz="2000" dirty="0">
                <a:solidFill>
                  <a:schemeClr val="tx1"/>
                </a:solidFill>
                <a:latin typeface="Arial" panose="020B0604020202020204" pitchFamily="34" charset="0"/>
                <a:ea typeface="ＭＳ Ｐゴシック" charset="0"/>
                <a:cs typeface="Arial" panose="020B0604020202020204" pitchFamily="34" charset="0"/>
              </a:rPr>
              <a:t>Untuk memanipulasi fenomena sosial (peristiwa/keadaan sosial) yang acap kali bersifat abstrak agar dapat diobservasi secara </a:t>
            </a:r>
            <a:r>
              <a:rPr lang="id-ID" sz="2000" dirty="0" err="1">
                <a:solidFill>
                  <a:schemeClr val="tx1"/>
                </a:solidFill>
                <a:latin typeface="Arial" panose="020B0604020202020204" pitchFamily="34" charset="0"/>
                <a:ea typeface="ＭＳ Ｐゴシック" charset="0"/>
                <a:cs typeface="Arial" panose="020B0604020202020204" pitchFamily="34" charset="0"/>
              </a:rPr>
              <a:t>inderawi</a:t>
            </a:r>
            <a:r>
              <a:rPr lang="id-ID" sz="2000" dirty="0">
                <a:solidFill>
                  <a:schemeClr val="tx1"/>
                </a:solidFill>
                <a:latin typeface="Arial" panose="020B0604020202020204" pitchFamily="34" charset="0"/>
                <a:ea typeface="ＭＳ Ｐゴシック" charset="0"/>
                <a:cs typeface="Arial" panose="020B0604020202020204" pitchFamily="34" charset="0"/>
              </a:rPr>
              <a:t>, maka peneliti sosial menentukan konsep/variabel beserta indikator dan pengukurannya.</a:t>
            </a:r>
          </a:p>
          <a:p>
            <a:pPr marL="311150" indent="0">
              <a:buNone/>
            </a:pPr>
            <a:r>
              <a:rPr lang="id-ID" sz="2000" dirty="0">
                <a:solidFill>
                  <a:schemeClr val="tx1"/>
                </a:solidFill>
                <a:latin typeface="Arial" panose="020B0604020202020204" pitchFamily="34" charset="0"/>
                <a:ea typeface="ＭＳ Ｐゴシック" charset="0"/>
                <a:cs typeface="Arial" panose="020B0604020202020204" pitchFamily="34" charset="0"/>
              </a:rPr>
              <a:t>Contoh: Tingkat pendidikan (abstrak) diukur berdasarkan indikator pemilikan Ijazah (konkret, ada barangnya yang dapat dilihat/dibaca).</a:t>
            </a:r>
          </a:p>
          <a:p>
            <a:endParaRPr lang="en-US" dirty="0"/>
          </a:p>
        </p:txBody>
      </p:sp>
    </p:spTree>
    <p:extLst>
      <p:ext uri="{BB962C8B-B14F-4D97-AF65-F5344CB8AC3E}">
        <p14:creationId xmlns:p14="http://schemas.microsoft.com/office/powerpoint/2010/main" val="1487084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22EE6-9A59-004E-8414-0FFB941ECE0E}"/>
              </a:ext>
            </a:extLst>
          </p:cNvPr>
          <p:cNvSpPr>
            <a:spLocks noGrp="1"/>
          </p:cNvSpPr>
          <p:nvPr>
            <p:ph type="title"/>
          </p:nvPr>
        </p:nvSpPr>
        <p:spPr/>
        <p:txBody>
          <a:bodyPr/>
          <a:lstStyle/>
          <a:p>
            <a:pPr marL="546100" indent="-546100"/>
            <a:r>
              <a:rPr lang="id-ID" dirty="0"/>
              <a:t>2.	Penelitian Kualitatif Berparadigma </a:t>
            </a:r>
            <a:r>
              <a:rPr lang="id-ID" dirty="0" err="1"/>
              <a:t>Post</a:t>
            </a:r>
            <a:r>
              <a:rPr lang="id-ID" dirty="0"/>
              <a:t>-Positivisme</a:t>
            </a:r>
          </a:p>
        </p:txBody>
      </p:sp>
      <p:sp>
        <p:nvSpPr>
          <p:cNvPr id="3" name="Content Placeholder 2">
            <a:extLst>
              <a:ext uri="{FF2B5EF4-FFF2-40B4-BE49-F238E27FC236}">
                <a16:creationId xmlns:a16="http://schemas.microsoft.com/office/drawing/2014/main" id="{B3F9B067-8413-0844-A34D-FBDA95EEE891}"/>
              </a:ext>
            </a:extLst>
          </p:cNvPr>
          <p:cNvSpPr>
            <a:spLocks noGrp="1"/>
          </p:cNvSpPr>
          <p:nvPr>
            <p:ph idx="1"/>
          </p:nvPr>
        </p:nvSpPr>
        <p:spPr>
          <a:xfrm>
            <a:off x="838200" y="2362200"/>
            <a:ext cx="8054280" cy="4163144"/>
          </a:xfrm>
          <a:ln w="25400">
            <a:solidFill>
              <a:schemeClr val="accent1"/>
            </a:solidFill>
          </a:ln>
        </p:spPr>
        <p:txBody>
          <a:bodyPr/>
          <a:lstStyle/>
          <a:p>
            <a:pPr>
              <a:spcBef>
                <a:spcPts val="1175"/>
              </a:spcBef>
            </a:pPr>
            <a:r>
              <a:rPr lang="en-US" sz="2000" dirty="0" err="1">
                <a:latin typeface="Tahoma" charset="0"/>
                <a:ea typeface="ＭＳ Ｐゴシック" charset="0"/>
                <a:cs typeface="ＭＳ Ｐゴシック" charset="0"/>
              </a:rPr>
              <a:t>Paradigma</a:t>
            </a:r>
            <a:r>
              <a:rPr lang="en-US" sz="2000" dirty="0">
                <a:latin typeface="Tahoma" charset="0"/>
                <a:ea typeface="ＭＳ Ｐゴシック" charset="0"/>
                <a:cs typeface="ＭＳ Ｐゴシック" charset="0"/>
              </a:rPr>
              <a:t> Post-</a:t>
            </a:r>
            <a:r>
              <a:rPr lang="en-US" sz="2000" dirty="0" err="1">
                <a:latin typeface="Tahoma" charset="0"/>
                <a:ea typeface="ＭＳ Ｐゴシック" charset="0"/>
                <a:cs typeface="ＭＳ Ｐゴシック" charset="0"/>
              </a:rPr>
              <a:t>Positivesme</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merupakan</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kritik</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terhadap</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Positivisme</a:t>
            </a:r>
            <a:r>
              <a:rPr lang="en-US" sz="2000" dirty="0">
                <a:latin typeface="Tahoma" charset="0"/>
                <a:ea typeface="ＭＳ Ｐゴシック" charset="0"/>
                <a:cs typeface="ＭＳ Ｐゴシック" charset="0"/>
              </a:rPr>
              <a:t>.</a:t>
            </a:r>
          </a:p>
          <a:p>
            <a:pPr>
              <a:spcBef>
                <a:spcPts val="1175"/>
              </a:spcBef>
            </a:pPr>
            <a:r>
              <a:rPr lang="en-US" sz="2000" dirty="0" err="1">
                <a:latin typeface="Tahoma" charset="0"/>
                <a:ea typeface="ＭＳ Ｐゴシック" charset="0"/>
                <a:cs typeface="ＭＳ Ｐゴシック" charset="0"/>
              </a:rPr>
              <a:t>Secara</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ontologis</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cara</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pandang</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dari</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aliran</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ini</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bersifat</a:t>
            </a:r>
            <a:r>
              <a:rPr lang="en-US" sz="2000" dirty="0">
                <a:latin typeface="Tahoma" charset="0"/>
                <a:ea typeface="ＭＳ Ｐゴシック" charset="0"/>
                <a:cs typeface="ＭＳ Ｐゴシック" charset="0"/>
              </a:rPr>
              <a:t> </a:t>
            </a:r>
            <a:r>
              <a:rPr lang="en-US" sz="2000" i="1" dirty="0">
                <a:latin typeface="Tahoma" charset="0"/>
                <a:ea typeface="ＭＳ Ｐゴシック" charset="0"/>
                <a:cs typeface="ＭＳ Ｐゴシック" charset="0"/>
              </a:rPr>
              <a:t>critical realism, </a:t>
            </a:r>
            <a:r>
              <a:rPr lang="en-US" sz="2000" i="1" dirty="0" err="1">
                <a:latin typeface="Tahoma" charset="0"/>
                <a:ea typeface="ＭＳ Ｐゴシック" charset="0"/>
                <a:cs typeface="ＭＳ Ｐゴシック" charset="0"/>
              </a:rPr>
              <a:t>yaitu</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realitas</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sosial</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itu</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tidak</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mudah</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diketahui</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kebenarannya</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karena</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seringkali</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tersembunyi</a:t>
            </a:r>
            <a:r>
              <a:rPr lang="en-US" sz="2000" i="1" dirty="0">
                <a:latin typeface="Tahoma" charset="0"/>
                <a:ea typeface="ＭＳ Ｐゴシック" charset="0"/>
                <a:cs typeface="ＭＳ Ｐゴシック" charset="0"/>
              </a:rPr>
              <a:t>. </a:t>
            </a:r>
          </a:p>
          <a:p>
            <a:pPr marL="369888" indent="0">
              <a:spcBef>
                <a:spcPts val="1175"/>
              </a:spcBef>
              <a:buNone/>
            </a:pPr>
            <a:r>
              <a:rPr lang="en-US" sz="2000" i="1" dirty="0" err="1">
                <a:latin typeface="Tahoma" charset="0"/>
                <a:ea typeface="ＭＳ Ｐゴシック" charset="0"/>
                <a:cs typeface="ＭＳ Ｐゴシック" charset="0"/>
              </a:rPr>
              <a:t>Misal</a:t>
            </a:r>
            <a:r>
              <a:rPr lang="en-US" sz="2000" i="1" dirty="0">
                <a:latin typeface="Tahoma" charset="0"/>
                <a:ea typeface="ＭＳ Ｐゴシック" charset="0"/>
                <a:cs typeface="ＭＳ Ｐゴシック" charset="0"/>
              </a:rPr>
              <a:t>: Ketika </a:t>
            </a:r>
            <a:r>
              <a:rPr lang="en-US" sz="2000" i="1" dirty="0" err="1">
                <a:latin typeface="Tahoma" charset="0"/>
                <a:ea typeface="ＭＳ Ｐゴシック" charset="0"/>
                <a:cs typeface="ＭＳ Ｐゴシック" charset="0"/>
              </a:rPr>
              <a:t>seorang</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mahasiswa</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ditanya</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Apakah</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anda</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pernah</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nyontek</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ketika</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ujian</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Mahasiswa</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tsb</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menjawab</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tidak</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pernah</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Benarkah</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jawaban</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mahasiswa</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ini</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sesuai</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kenyataan</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Tentu</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perlu</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dikaji</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lebih</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lanjut</a:t>
            </a:r>
            <a:r>
              <a:rPr lang="en-US" sz="2000" i="1" dirty="0">
                <a:latin typeface="Tahoma" charset="0"/>
                <a:ea typeface="ＭＳ Ｐゴシック" charset="0"/>
                <a:cs typeface="ＭＳ Ｐゴシック" charset="0"/>
              </a:rPr>
              <a:t>.</a:t>
            </a:r>
          </a:p>
          <a:p>
            <a:pPr marL="369888" indent="-360363">
              <a:spcBef>
                <a:spcPts val="1175"/>
              </a:spcBef>
            </a:pPr>
            <a:r>
              <a:rPr lang="en-US" sz="2000" dirty="0" err="1">
                <a:latin typeface="Tahoma" charset="0"/>
                <a:ea typeface="ＭＳ Ｐゴシック" charset="0"/>
                <a:cs typeface="ＭＳ Ｐゴシック" charset="0"/>
              </a:rPr>
              <a:t>Aliran</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ini</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sebenarnya</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masih</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berpandangan</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sama</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dengan</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aliran</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Positivisme</a:t>
            </a:r>
            <a:r>
              <a:rPr lang="en-US" sz="2000" dirty="0">
                <a:latin typeface="Tahoma" charset="0"/>
                <a:ea typeface="ＭＳ Ｐゴシック" charset="0"/>
                <a:cs typeface="ＭＳ Ｐゴシック" charset="0"/>
              </a:rPr>
              <a:t>, </a:t>
            </a:r>
            <a:r>
              <a:rPr lang="en-US" sz="2000" dirty="0" err="1">
                <a:latin typeface="Tahoma" charset="0"/>
                <a:ea typeface="ＭＳ Ｐゴシック" charset="0"/>
                <a:cs typeface="ＭＳ Ｐゴシック" charset="0"/>
              </a:rPr>
              <a:t>bahwa</a:t>
            </a:r>
            <a:r>
              <a:rPr lang="en-US" sz="2000"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realitas</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berada</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dlm</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kenyataan</a:t>
            </a:r>
            <a:r>
              <a:rPr lang="en-US" sz="2000" i="1" dirty="0">
                <a:latin typeface="Tahoma" charset="0"/>
                <a:ea typeface="ＭＳ Ｐゴシック" charset="0"/>
                <a:cs typeface="ＭＳ Ｐゴシック" charset="0"/>
              </a:rPr>
              <a:t> dan </a:t>
            </a:r>
            <a:r>
              <a:rPr lang="en-US" sz="2000" i="1" dirty="0" err="1">
                <a:latin typeface="Tahoma" charset="0"/>
                <a:ea typeface="ＭＳ Ｐゴシック" charset="0"/>
                <a:cs typeface="ＭＳ Ｐゴシック" charset="0"/>
              </a:rPr>
              <a:t>berjalan</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sesuai</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hukum</a:t>
            </a:r>
            <a:r>
              <a:rPr lang="en-US" sz="2000" i="1" dirty="0">
                <a:latin typeface="Tahoma" charset="0"/>
                <a:ea typeface="ＭＳ Ｐゴシック" charset="0"/>
                <a:cs typeface="ＭＳ Ｐゴシック" charset="0"/>
              </a:rPr>
              <a:t> </a:t>
            </a:r>
            <a:r>
              <a:rPr lang="en-US" sz="2000" i="1" dirty="0" err="1">
                <a:latin typeface="Tahoma" charset="0"/>
                <a:ea typeface="ＭＳ Ｐゴシック" charset="0"/>
                <a:cs typeface="ＭＳ Ｐゴシック" charset="0"/>
              </a:rPr>
              <a:t>alam</a:t>
            </a:r>
            <a:r>
              <a:rPr lang="en-US" sz="2000" i="1" dirty="0">
                <a:latin typeface="Tahoma" charset="0"/>
                <a:ea typeface="ＭＳ Ｐゴシック" charset="0"/>
                <a:cs typeface="ＭＳ Ｐゴシック" charset="0"/>
              </a:rPr>
              <a:t>.</a:t>
            </a:r>
          </a:p>
          <a:p>
            <a:endParaRPr lang="id-ID" dirty="0"/>
          </a:p>
        </p:txBody>
      </p:sp>
    </p:spTree>
    <p:extLst>
      <p:ext uri="{BB962C8B-B14F-4D97-AF65-F5344CB8AC3E}">
        <p14:creationId xmlns:p14="http://schemas.microsoft.com/office/powerpoint/2010/main" val="2407850852"/>
      </p:ext>
    </p:extLst>
  </p:cSld>
  <p:clrMapOvr>
    <a:masterClrMapping/>
  </p:clrMapOvr>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10399</TotalTime>
  <Words>1512</Words>
  <Application>Microsoft Macintosh PowerPoint</Application>
  <PresentationFormat>On-screen Show (4:3)</PresentationFormat>
  <Paragraphs>96</Paragraphs>
  <Slides>21</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Arial</vt:lpstr>
      <vt:lpstr>Arial Narrow</vt:lpstr>
      <vt:lpstr>Bookman Old Style</vt:lpstr>
      <vt:lpstr>Calibri</vt:lpstr>
      <vt:lpstr>Chalkboard SE</vt:lpstr>
      <vt:lpstr>Tahoma</vt:lpstr>
      <vt:lpstr>Times New Roman</vt:lpstr>
      <vt:lpstr>Wingdings</vt:lpstr>
      <vt:lpstr>Capsules</vt:lpstr>
      <vt:lpstr>MATA KULIAH  METODE PENELITIAN SOSIAL (3 sks)</vt:lpstr>
      <vt:lpstr>Pengantar</vt:lpstr>
      <vt:lpstr>A. BERDASARKAN PARADIGMA</vt:lpstr>
      <vt:lpstr>PowerPoint Presentation</vt:lpstr>
      <vt:lpstr>1. Penelitian Kuantitatif Berparadigma Positivisme</vt:lpstr>
      <vt:lpstr>PowerPoint Presentation</vt:lpstr>
      <vt:lpstr>PowerPoint Presentation</vt:lpstr>
      <vt:lpstr>PowerPoint Presentation</vt:lpstr>
      <vt:lpstr>2. Penelitian Kualitatif Berparadigma Post-Positivisme</vt:lpstr>
      <vt:lpstr>PowerPoint Presentation</vt:lpstr>
      <vt:lpstr>PowerPoint Presentation</vt:lpstr>
      <vt:lpstr>PowerPoint Presentation</vt:lpstr>
      <vt:lpstr>B. BERDASARKAN MANFAAT PENELITIAN</vt:lpstr>
      <vt:lpstr>1. Penelitian Murni</vt:lpstr>
      <vt:lpstr>2. Penelitian Terapan</vt:lpstr>
      <vt:lpstr>PowerPoint Presentation</vt:lpstr>
      <vt:lpstr>1. Penelitian Eksploratif</vt:lpstr>
      <vt:lpstr>2. Penelitian Deskriptif</vt:lpstr>
      <vt:lpstr>3. Penelitian Eksplanatori</vt:lpstr>
      <vt:lpstr>4. Penelitian Tindakan</vt:lpstr>
      <vt:lpstr>PowerPoint Presentation</vt:lpstr>
    </vt:vector>
  </TitlesOfParts>
  <Company>HasFam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KULIAH MATRIKULASI METODOLOGI PENELITIAN SOSIAL</dc:title>
  <dc:creator>Ganesha37</dc:creator>
  <cp:lastModifiedBy>Microsoft Office User</cp:lastModifiedBy>
  <cp:revision>285</cp:revision>
  <cp:lastPrinted>2017-09-07T05:43:08Z</cp:lastPrinted>
  <dcterms:created xsi:type="dcterms:W3CDTF">2010-03-28T17:36:11Z</dcterms:created>
  <dcterms:modified xsi:type="dcterms:W3CDTF">2020-10-25T23:25:15Z</dcterms:modified>
</cp:coreProperties>
</file>