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09" r:id="rId18"/>
    <p:sldId id="272" r:id="rId19"/>
    <p:sldId id="273" r:id="rId20"/>
    <p:sldId id="310" r:id="rId21"/>
    <p:sldId id="291" r:id="rId22"/>
    <p:sldId id="274" r:id="rId23"/>
    <p:sldId id="275" r:id="rId24"/>
    <p:sldId id="276" r:id="rId25"/>
    <p:sldId id="277" r:id="rId26"/>
    <p:sldId id="278" r:id="rId27"/>
    <p:sldId id="279" r:id="rId28"/>
    <p:sldId id="280" r:id="rId29"/>
    <p:sldId id="281" r:id="rId30"/>
    <p:sldId id="284" r:id="rId31"/>
    <p:sldId id="285" r:id="rId32"/>
    <p:sldId id="286" r:id="rId33"/>
    <p:sldId id="292" r:id="rId34"/>
    <p:sldId id="287" r:id="rId35"/>
    <p:sldId id="288" r:id="rId36"/>
    <p:sldId id="289" r:id="rId37"/>
    <p:sldId id="293" r:id="rId38"/>
    <p:sldId id="311" r:id="rId39"/>
    <p:sldId id="312" r:id="rId40"/>
    <p:sldId id="313" r:id="rId41"/>
    <p:sldId id="294" r:id="rId42"/>
    <p:sldId id="295" r:id="rId43"/>
    <p:sldId id="296" r:id="rId44"/>
    <p:sldId id="297" r:id="rId45"/>
    <p:sldId id="298" r:id="rId46"/>
    <p:sldId id="300" r:id="rId47"/>
    <p:sldId id="301" r:id="rId48"/>
    <p:sldId id="302" r:id="rId49"/>
    <p:sldId id="303" r:id="rId50"/>
    <p:sldId id="304" r:id="rId51"/>
    <p:sldId id="314"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9268F5-A687-4108-AC77-3786B0D1616E}" type="doc">
      <dgm:prSet loTypeId="urn:microsoft.com/office/officeart/2005/8/layout/pyramid1" loCatId="pyramid" qsTypeId="urn:microsoft.com/office/officeart/2005/8/quickstyle/simple1" qsCatId="simple" csTypeId="urn:microsoft.com/office/officeart/2005/8/colors/accent1_2" csCatId="accent1" phldr="1"/>
      <dgm:spPr/>
    </dgm:pt>
    <dgm:pt modelId="{0D0DAF71-B3A9-4C7A-AD1B-2D6955650F6C}">
      <dgm:prSet phldrT="[Text]" custT="1"/>
      <dgm:spPr>
        <a:solidFill>
          <a:srgbClr val="0070C0"/>
        </a:solidFill>
      </dgm:spPr>
      <dgm:t>
        <a:bodyPr/>
        <a:lstStyle/>
        <a:p>
          <a:endParaRPr lang="en-US" sz="1200" dirty="0"/>
        </a:p>
        <a:p>
          <a:endParaRPr lang="en-US" sz="1200" dirty="0"/>
        </a:p>
        <a:p>
          <a:r>
            <a:rPr lang="en-US" sz="2400" dirty="0" err="1" smtClean="0">
              <a:solidFill>
                <a:schemeClr val="bg1"/>
              </a:solidFill>
            </a:rPr>
            <a:t>kewenangan</a:t>
          </a:r>
          <a:r>
            <a:rPr lang="en-US" sz="2400" dirty="0" smtClean="0">
              <a:solidFill>
                <a:schemeClr val="bg1"/>
              </a:solidFill>
            </a:rPr>
            <a:t> </a:t>
          </a:r>
          <a:endParaRPr lang="en-US" sz="2400" dirty="0">
            <a:solidFill>
              <a:schemeClr val="bg1"/>
            </a:solidFill>
          </a:endParaRPr>
        </a:p>
        <a:p>
          <a:r>
            <a:rPr lang="en-US" sz="2400" dirty="0" err="1">
              <a:solidFill>
                <a:schemeClr val="bg1"/>
              </a:solidFill>
            </a:rPr>
            <a:t>dari</a:t>
          </a:r>
          <a:r>
            <a:rPr lang="en-US" sz="2400" dirty="0">
              <a:solidFill>
                <a:schemeClr val="bg1"/>
              </a:solidFill>
            </a:rPr>
            <a:t> </a:t>
          </a:r>
          <a:r>
            <a:rPr lang="en-US" sz="2400" dirty="0" err="1">
              <a:solidFill>
                <a:schemeClr val="bg1"/>
              </a:solidFill>
            </a:rPr>
            <a:t>atas</a:t>
          </a:r>
          <a:r>
            <a:rPr lang="en-US" sz="2400" dirty="0">
              <a:solidFill>
                <a:schemeClr val="bg1"/>
              </a:solidFill>
            </a:rPr>
            <a:t> </a:t>
          </a:r>
        </a:p>
      </dgm:t>
    </dgm:pt>
    <dgm:pt modelId="{3D5D4F45-63EF-4D10-BD78-455D9ADB92E2}" type="parTrans" cxnId="{BB20D211-948C-47A6-867F-C4F8BB360B7F}">
      <dgm:prSet/>
      <dgm:spPr/>
      <dgm:t>
        <a:bodyPr/>
        <a:lstStyle/>
        <a:p>
          <a:endParaRPr lang="en-US"/>
        </a:p>
      </dgm:t>
    </dgm:pt>
    <dgm:pt modelId="{B47842AD-1BFC-4AE3-8839-BA70C835BD13}" type="sibTrans" cxnId="{BB20D211-948C-47A6-867F-C4F8BB360B7F}">
      <dgm:prSet/>
      <dgm:spPr/>
      <dgm:t>
        <a:bodyPr/>
        <a:lstStyle/>
        <a:p>
          <a:endParaRPr lang="en-US"/>
        </a:p>
      </dgm:t>
    </dgm:pt>
    <dgm:pt modelId="{4727FFC5-B05E-4805-B1C6-C4FB8E47ABF4}">
      <dgm:prSet phldrT="[Text]" custT="1"/>
      <dgm:spPr>
        <a:solidFill>
          <a:srgbClr val="FF0000"/>
        </a:solidFill>
      </dgm:spPr>
      <dgm:t>
        <a:bodyPr/>
        <a:lstStyle/>
        <a:p>
          <a:r>
            <a:rPr lang="en-US" sz="2800" dirty="0" err="1" smtClean="0">
              <a:solidFill>
                <a:schemeClr val="bg1"/>
              </a:solidFill>
            </a:rPr>
            <a:t>kewenangan</a:t>
          </a:r>
          <a:r>
            <a:rPr lang="en-US" sz="2800" dirty="0" smtClean="0">
              <a:solidFill>
                <a:schemeClr val="bg1"/>
              </a:solidFill>
            </a:rPr>
            <a:t> </a:t>
          </a:r>
          <a:r>
            <a:rPr lang="en-US" sz="2800" dirty="0" err="1">
              <a:solidFill>
                <a:schemeClr val="bg1"/>
              </a:solidFill>
            </a:rPr>
            <a:t>dari</a:t>
          </a:r>
          <a:r>
            <a:rPr lang="en-US" sz="2800" dirty="0">
              <a:solidFill>
                <a:schemeClr val="bg1"/>
              </a:solidFill>
            </a:rPr>
            <a:t> </a:t>
          </a:r>
          <a:r>
            <a:rPr lang="en-US" sz="2800" dirty="0" err="1">
              <a:solidFill>
                <a:schemeClr val="bg1"/>
              </a:solidFill>
            </a:rPr>
            <a:t>bawah</a:t>
          </a:r>
          <a:endParaRPr lang="en-US" sz="2800" dirty="0">
            <a:solidFill>
              <a:schemeClr val="bg1"/>
            </a:solidFill>
          </a:endParaRPr>
        </a:p>
      </dgm:t>
    </dgm:pt>
    <dgm:pt modelId="{09D6271B-7F91-4AC8-8968-0F7FEE725EEE}" type="parTrans" cxnId="{390FBDFB-E647-43CF-BA48-433EACBEB4A5}">
      <dgm:prSet/>
      <dgm:spPr/>
      <dgm:t>
        <a:bodyPr/>
        <a:lstStyle/>
        <a:p>
          <a:endParaRPr lang="en-US"/>
        </a:p>
      </dgm:t>
    </dgm:pt>
    <dgm:pt modelId="{79F1451A-21F6-4599-A4DC-DA61E87D3DE6}" type="sibTrans" cxnId="{390FBDFB-E647-43CF-BA48-433EACBEB4A5}">
      <dgm:prSet/>
      <dgm:spPr/>
      <dgm:t>
        <a:bodyPr/>
        <a:lstStyle/>
        <a:p>
          <a:endParaRPr lang="en-US"/>
        </a:p>
      </dgm:t>
    </dgm:pt>
    <dgm:pt modelId="{1CE36CAE-152E-4E02-BB1D-5D323D4B9AF5}">
      <dgm:prSet phldrT="[Text]" custT="1"/>
      <dgm:spPr>
        <a:solidFill>
          <a:srgbClr val="00B050"/>
        </a:solidFill>
      </dgm:spPr>
      <dgm:t>
        <a:bodyPr/>
        <a:lstStyle/>
        <a:p>
          <a:r>
            <a:rPr lang="en-US" sz="3200" dirty="0" err="1" smtClean="0">
              <a:solidFill>
                <a:schemeClr val="bg1"/>
              </a:solidFill>
            </a:rPr>
            <a:t>Kewenangan</a:t>
          </a:r>
          <a:r>
            <a:rPr lang="en-US" sz="3200" dirty="0" smtClean="0">
              <a:solidFill>
                <a:schemeClr val="bg1"/>
              </a:solidFill>
            </a:rPr>
            <a:t> </a:t>
          </a:r>
          <a:r>
            <a:rPr lang="en-US" sz="3200" dirty="0" err="1" smtClean="0">
              <a:solidFill>
                <a:schemeClr val="bg1"/>
              </a:solidFill>
            </a:rPr>
            <a:t>dari</a:t>
          </a:r>
          <a:r>
            <a:rPr lang="en-US" sz="3200" dirty="0" smtClean="0">
              <a:solidFill>
                <a:schemeClr val="bg1"/>
              </a:solidFill>
            </a:rPr>
            <a:t> </a:t>
          </a:r>
          <a:r>
            <a:rPr lang="en-US" sz="3200" dirty="0" err="1">
              <a:solidFill>
                <a:schemeClr val="bg1"/>
              </a:solidFill>
            </a:rPr>
            <a:t>dalam</a:t>
          </a:r>
          <a:r>
            <a:rPr lang="en-US" sz="3200" dirty="0">
              <a:solidFill>
                <a:schemeClr val="bg1"/>
              </a:solidFill>
            </a:rPr>
            <a:t> </a:t>
          </a:r>
        </a:p>
      </dgm:t>
    </dgm:pt>
    <dgm:pt modelId="{491F4D3A-BF29-4E60-AE3B-5A88257AFA16}" type="parTrans" cxnId="{70B6BC91-5B39-41C4-BC91-9377B5E13D74}">
      <dgm:prSet/>
      <dgm:spPr/>
      <dgm:t>
        <a:bodyPr/>
        <a:lstStyle/>
        <a:p>
          <a:endParaRPr lang="en-US"/>
        </a:p>
      </dgm:t>
    </dgm:pt>
    <dgm:pt modelId="{A17E5753-2FF9-4240-980D-76A5B392D399}" type="sibTrans" cxnId="{70B6BC91-5B39-41C4-BC91-9377B5E13D74}">
      <dgm:prSet/>
      <dgm:spPr/>
      <dgm:t>
        <a:bodyPr/>
        <a:lstStyle/>
        <a:p>
          <a:endParaRPr lang="en-US"/>
        </a:p>
      </dgm:t>
    </dgm:pt>
    <dgm:pt modelId="{53475D0D-593B-4577-B53A-8134DE9A6811}" type="pres">
      <dgm:prSet presAssocID="{A29268F5-A687-4108-AC77-3786B0D1616E}" presName="Name0" presStyleCnt="0">
        <dgm:presLayoutVars>
          <dgm:dir/>
          <dgm:animLvl val="lvl"/>
          <dgm:resizeHandles val="exact"/>
        </dgm:presLayoutVars>
      </dgm:prSet>
      <dgm:spPr/>
    </dgm:pt>
    <dgm:pt modelId="{3629A328-08C8-4211-A149-FAA653164D6E}" type="pres">
      <dgm:prSet presAssocID="{0D0DAF71-B3A9-4C7A-AD1B-2D6955650F6C}" presName="Name8" presStyleCnt="0"/>
      <dgm:spPr/>
    </dgm:pt>
    <dgm:pt modelId="{4DBBABC3-4B69-4B4F-B153-79CFFAA82655}" type="pres">
      <dgm:prSet presAssocID="{0D0DAF71-B3A9-4C7A-AD1B-2D6955650F6C}" presName="level" presStyleLbl="node1" presStyleIdx="0" presStyleCnt="3">
        <dgm:presLayoutVars>
          <dgm:chMax val="1"/>
          <dgm:bulletEnabled val="1"/>
        </dgm:presLayoutVars>
      </dgm:prSet>
      <dgm:spPr/>
      <dgm:t>
        <a:bodyPr/>
        <a:lstStyle/>
        <a:p>
          <a:endParaRPr lang="en-US"/>
        </a:p>
      </dgm:t>
    </dgm:pt>
    <dgm:pt modelId="{52705617-0716-4653-AA8C-30815AE9C275}" type="pres">
      <dgm:prSet presAssocID="{0D0DAF71-B3A9-4C7A-AD1B-2D6955650F6C}" presName="levelTx" presStyleLbl="revTx" presStyleIdx="0" presStyleCnt="0">
        <dgm:presLayoutVars>
          <dgm:chMax val="1"/>
          <dgm:bulletEnabled val="1"/>
        </dgm:presLayoutVars>
      </dgm:prSet>
      <dgm:spPr/>
      <dgm:t>
        <a:bodyPr/>
        <a:lstStyle/>
        <a:p>
          <a:endParaRPr lang="en-US"/>
        </a:p>
      </dgm:t>
    </dgm:pt>
    <dgm:pt modelId="{A2CDD6F2-1B9C-4A9E-B0D9-277365917611}" type="pres">
      <dgm:prSet presAssocID="{4727FFC5-B05E-4805-B1C6-C4FB8E47ABF4}" presName="Name8" presStyleCnt="0"/>
      <dgm:spPr/>
    </dgm:pt>
    <dgm:pt modelId="{6A4505AF-008A-44E7-A2A8-F70F9296C9AF}" type="pres">
      <dgm:prSet presAssocID="{4727FFC5-B05E-4805-B1C6-C4FB8E47ABF4}" presName="level" presStyleLbl="node1" presStyleIdx="1" presStyleCnt="3">
        <dgm:presLayoutVars>
          <dgm:chMax val="1"/>
          <dgm:bulletEnabled val="1"/>
        </dgm:presLayoutVars>
      </dgm:prSet>
      <dgm:spPr/>
      <dgm:t>
        <a:bodyPr/>
        <a:lstStyle/>
        <a:p>
          <a:endParaRPr lang="id-ID"/>
        </a:p>
      </dgm:t>
    </dgm:pt>
    <dgm:pt modelId="{1B84735D-D549-46D1-ADF3-CB5FF4408404}" type="pres">
      <dgm:prSet presAssocID="{4727FFC5-B05E-4805-B1C6-C4FB8E47ABF4}" presName="levelTx" presStyleLbl="revTx" presStyleIdx="0" presStyleCnt="0">
        <dgm:presLayoutVars>
          <dgm:chMax val="1"/>
          <dgm:bulletEnabled val="1"/>
        </dgm:presLayoutVars>
      </dgm:prSet>
      <dgm:spPr/>
      <dgm:t>
        <a:bodyPr/>
        <a:lstStyle/>
        <a:p>
          <a:endParaRPr lang="id-ID"/>
        </a:p>
      </dgm:t>
    </dgm:pt>
    <dgm:pt modelId="{5C0EBB3E-4A11-4A10-84B9-3D9134D2D630}" type="pres">
      <dgm:prSet presAssocID="{1CE36CAE-152E-4E02-BB1D-5D323D4B9AF5}" presName="Name8" presStyleCnt="0"/>
      <dgm:spPr/>
    </dgm:pt>
    <dgm:pt modelId="{C480BC8C-98F8-4EE3-8FD2-CD9284054771}" type="pres">
      <dgm:prSet presAssocID="{1CE36CAE-152E-4E02-BB1D-5D323D4B9AF5}" presName="level" presStyleLbl="node1" presStyleIdx="2" presStyleCnt="3">
        <dgm:presLayoutVars>
          <dgm:chMax val="1"/>
          <dgm:bulletEnabled val="1"/>
        </dgm:presLayoutVars>
      </dgm:prSet>
      <dgm:spPr/>
      <dgm:t>
        <a:bodyPr/>
        <a:lstStyle/>
        <a:p>
          <a:endParaRPr lang="id-ID"/>
        </a:p>
      </dgm:t>
    </dgm:pt>
    <dgm:pt modelId="{186DA608-A5F5-4642-9464-9A9754AAD5D6}" type="pres">
      <dgm:prSet presAssocID="{1CE36CAE-152E-4E02-BB1D-5D323D4B9AF5}" presName="levelTx" presStyleLbl="revTx" presStyleIdx="0" presStyleCnt="0">
        <dgm:presLayoutVars>
          <dgm:chMax val="1"/>
          <dgm:bulletEnabled val="1"/>
        </dgm:presLayoutVars>
      </dgm:prSet>
      <dgm:spPr/>
      <dgm:t>
        <a:bodyPr/>
        <a:lstStyle/>
        <a:p>
          <a:endParaRPr lang="id-ID"/>
        </a:p>
      </dgm:t>
    </dgm:pt>
  </dgm:ptLst>
  <dgm:cxnLst>
    <dgm:cxn modelId="{A4929CEC-0F4F-4981-9412-C9E99A2B1B90}" type="presOf" srcId="{4727FFC5-B05E-4805-B1C6-C4FB8E47ABF4}" destId="{1B84735D-D549-46D1-ADF3-CB5FF4408404}" srcOrd="1" destOrd="0" presId="urn:microsoft.com/office/officeart/2005/8/layout/pyramid1"/>
    <dgm:cxn modelId="{9D2C96C3-D22D-47BC-8D8D-2225DAD1011F}" type="presOf" srcId="{A29268F5-A687-4108-AC77-3786B0D1616E}" destId="{53475D0D-593B-4577-B53A-8134DE9A6811}" srcOrd="0" destOrd="0" presId="urn:microsoft.com/office/officeart/2005/8/layout/pyramid1"/>
    <dgm:cxn modelId="{31B00164-5B17-4FB2-8391-8CD081BD3C68}" type="presOf" srcId="{0D0DAF71-B3A9-4C7A-AD1B-2D6955650F6C}" destId="{4DBBABC3-4B69-4B4F-B153-79CFFAA82655}" srcOrd="0" destOrd="0" presId="urn:microsoft.com/office/officeart/2005/8/layout/pyramid1"/>
    <dgm:cxn modelId="{70B6BC91-5B39-41C4-BC91-9377B5E13D74}" srcId="{A29268F5-A687-4108-AC77-3786B0D1616E}" destId="{1CE36CAE-152E-4E02-BB1D-5D323D4B9AF5}" srcOrd="2" destOrd="0" parTransId="{491F4D3A-BF29-4E60-AE3B-5A88257AFA16}" sibTransId="{A17E5753-2FF9-4240-980D-76A5B392D399}"/>
    <dgm:cxn modelId="{BB20D211-948C-47A6-867F-C4F8BB360B7F}" srcId="{A29268F5-A687-4108-AC77-3786B0D1616E}" destId="{0D0DAF71-B3A9-4C7A-AD1B-2D6955650F6C}" srcOrd="0" destOrd="0" parTransId="{3D5D4F45-63EF-4D10-BD78-455D9ADB92E2}" sibTransId="{B47842AD-1BFC-4AE3-8839-BA70C835BD13}"/>
    <dgm:cxn modelId="{C5CE68B2-5D45-4EA3-ACE4-166FEAAF31B2}" type="presOf" srcId="{0D0DAF71-B3A9-4C7A-AD1B-2D6955650F6C}" destId="{52705617-0716-4653-AA8C-30815AE9C275}" srcOrd="1" destOrd="0" presId="urn:microsoft.com/office/officeart/2005/8/layout/pyramid1"/>
    <dgm:cxn modelId="{390FBDFB-E647-43CF-BA48-433EACBEB4A5}" srcId="{A29268F5-A687-4108-AC77-3786B0D1616E}" destId="{4727FFC5-B05E-4805-B1C6-C4FB8E47ABF4}" srcOrd="1" destOrd="0" parTransId="{09D6271B-7F91-4AC8-8968-0F7FEE725EEE}" sibTransId="{79F1451A-21F6-4599-A4DC-DA61E87D3DE6}"/>
    <dgm:cxn modelId="{7604278E-8DB3-497E-8CF1-23DF77C65D09}" type="presOf" srcId="{1CE36CAE-152E-4E02-BB1D-5D323D4B9AF5}" destId="{186DA608-A5F5-4642-9464-9A9754AAD5D6}" srcOrd="1" destOrd="0" presId="urn:microsoft.com/office/officeart/2005/8/layout/pyramid1"/>
    <dgm:cxn modelId="{7728C036-3BF6-4B36-8C4D-D5E21B4DA1CB}" type="presOf" srcId="{4727FFC5-B05E-4805-B1C6-C4FB8E47ABF4}" destId="{6A4505AF-008A-44E7-A2A8-F70F9296C9AF}" srcOrd="0" destOrd="0" presId="urn:microsoft.com/office/officeart/2005/8/layout/pyramid1"/>
    <dgm:cxn modelId="{4094A41F-CE43-4BCB-827E-08DA110C3761}" type="presOf" srcId="{1CE36CAE-152E-4E02-BB1D-5D323D4B9AF5}" destId="{C480BC8C-98F8-4EE3-8FD2-CD9284054771}" srcOrd="0" destOrd="0" presId="urn:microsoft.com/office/officeart/2005/8/layout/pyramid1"/>
    <dgm:cxn modelId="{33D765AF-DB2F-4339-8E2E-07CDE8A92F1C}" type="presParOf" srcId="{53475D0D-593B-4577-B53A-8134DE9A6811}" destId="{3629A328-08C8-4211-A149-FAA653164D6E}" srcOrd="0" destOrd="0" presId="urn:microsoft.com/office/officeart/2005/8/layout/pyramid1"/>
    <dgm:cxn modelId="{A33680AB-16A9-4FAC-A9AA-DCE0AE2CFEDC}" type="presParOf" srcId="{3629A328-08C8-4211-A149-FAA653164D6E}" destId="{4DBBABC3-4B69-4B4F-B153-79CFFAA82655}" srcOrd="0" destOrd="0" presId="urn:microsoft.com/office/officeart/2005/8/layout/pyramid1"/>
    <dgm:cxn modelId="{15F03B06-7481-4286-9415-9923EB7350A1}" type="presParOf" srcId="{3629A328-08C8-4211-A149-FAA653164D6E}" destId="{52705617-0716-4653-AA8C-30815AE9C275}" srcOrd="1" destOrd="0" presId="urn:microsoft.com/office/officeart/2005/8/layout/pyramid1"/>
    <dgm:cxn modelId="{5DFBE25E-A8C8-487D-84CC-978023202854}" type="presParOf" srcId="{53475D0D-593B-4577-B53A-8134DE9A6811}" destId="{A2CDD6F2-1B9C-4A9E-B0D9-277365917611}" srcOrd="1" destOrd="0" presId="urn:microsoft.com/office/officeart/2005/8/layout/pyramid1"/>
    <dgm:cxn modelId="{EC22D2D8-B244-4A97-B92C-E900D7F5C452}" type="presParOf" srcId="{A2CDD6F2-1B9C-4A9E-B0D9-277365917611}" destId="{6A4505AF-008A-44E7-A2A8-F70F9296C9AF}" srcOrd="0" destOrd="0" presId="urn:microsoft.com/office/officeart/2005/8/layout/pyramid1"/>
    <dgm:cxn modelId="{6448D994-38EB-4C3B-B7C3-B8BCCC8E375A}" type="presParOf" srcId="{A2CDD6F2-1B9C-4A9E-B0D9-277365917611}" destId="{1B84735D-D549-46D1-ADF3-CB5FF4408404}" srcOrd="1" destOrd="0" presId="urn:microsoft.com/office/officeart/2005/8/layout/pyramid1"/>
    <dgm:cxn modelId="{B1A66E6B-88C6-42BD-80F0-9E1BE1BB1D94}" type="presParOf" srcId="{53475D0D-593B-4577-B53A-8134DE9A6811}" destId="{5C0EBB3E-4A11-4A10-84B9-3D9134D2D630}" srcOrd="2" destOrd="0" presId="urn:microsoft.com/office/officeart/2005/8/layout/pyramid1"/>
    <dgm:cxn modelId="{AFC33AD3-C200-45B4-9493-094BD0C329DF}" type="presParOf" srcId="{5C0EBB3E-4A11-4A10-84B9-3D9134D2D630}" destId="{C480BC8C-98F8-4EE3-8FD2-CD9284054771}" srcOrd="0" destOrd="0" presId="urn:microsoft.com/office/officeart/2005/8/layout/pyramid1"/>
    <dgm:cxn modelId="{437D47C4-21D3-4750-8AC7-DF7CEBB331EF}" type="presParOf" srcId="{5C0EBB3E-4A11-4A10-84B9-3D9134D2D630}" destId="{186DA608-A5F5-4642-9464-9A9754AAD5D6}"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E1CDE3-3DC2-49EE-9DB1-3DC1E6CAD8ED}" type="doc">
      <dgm:prSet loTypeId="urn:microsoft.com/office/officeart/2005/8/layout/vList2" loCatId="list" qsTypeId="urn:microsoft.com/office/officeart/2005/8/quickstyle/simple1" qsCatId="simple" csTypeId="urn:microsoft.com/office/officeart/2005/8/colors/colorful2" csCatId="colorful" phldr="1"/>
      <dgm:spPr/>
    </dgm:pt>
    <dgm:pt modelId="{A6B88A5E-F368-4AC8-98BF-B1F4EA46C596}">
      <dgm:prSet phldrT="[Text]"/>
      <dgm:spPr>
        <a:solidFill>
          <a:schemeClr val="accent6">
            <a:lumMod val="75000"/>
          </a:schemeClr>
        </a:solidFill>
      </dgm:spPr>
      <dgm:t>
        <a:bodyPr/>
        <a:lstStyle/>
        <a:p>
          <a:r>
            <a:rPr lang="id-ID" dirty="0" smtClean="0"/>
            <a:t>kewenangan Dari Atas: transfer kewenangan dan kewenangan, fasilitasi dan supervisi pemerintah. Gagasan ini yang melahirkan desentralisasi. </a:t>
          </a:r>
          <a:endParaRPr lang="id-ID" dirty="0"/>
        </a:p>
      </dgm:t>
    </dgm:pt>
    <dgm:pt modelId="{E8A5B288-936F-41DF-A6B6-422D37CC1929}" type="parTrans" cxnId="{4463B117-D9A6-41F7-B2DB-93AF8C23FAAA}">
      <dgm:prSet/>
      <dgm:spPr/>
      <dgm:t>
        <a:bodyPr/>
        <a:lstStyle/>
        <a:p>
          <a:endParaRPr lang="id-ID"/>
        </a:p>
      </dgm:t>
    </dgm:pt>
    <dgm:pt modelId="{22039C14-081C-4198-910C-D315A448EA53}" type="sibTrans" cxnId="{4463B117-D9A6-41F7-B2DB-93AF8C23FAAA}">
      <dgm:prSet/>
      <dgm:spPr/>
      <dgm:t>
        <a:bodyPr/>
        <a:lstStyle/>
        <a:p>
          <a:endParaRPr lang="id-ID"/>
        </a:p>
      </dgm:t>
    </dgm:pt>
    <dgm:pt modelId="{D18E9437-5B4A-40CF-9494-B35E24BAC507}">
      <dgm:prSet phldrT="[Text]"/>
      <dgm:spPr>
        <a:solidFill>
          <a:schemeClr val="accent4">
            <a:lumMod val="75000"/>
          </a:schemeClr>
        </a:solidFill>
      </dgm:spPr>
      <dgm:t>
        <a:bodyPr/>
        <a:lstStyle/>
        <a:p>
          <a:r>
            <a:rPr lang="id-ID" dirty="0" smtClean="0"/>
            <a:t>kewenangan Dari Bawah: emansipasi lokal (inisiatif dan gerakan) dari pemimpin dan masyarakat desa. Gagasan ini melahirkan azas subsidiaritas: lokalisasi pengunaan kewenangan dan penyelesaian masalah pada organisasi yang paling bawah. </a:t>
          </a:r>
          <a:endParaRPr lang="id-ID" dirty="0"/>
        </a:p>
      </dgm:t>
    </dgm:pt>
    <dgm:pt modelId="{5B8D3558-C7EF-47CA-9A6A-6E2658076921}" type="parTrans" cxnId="{C7BD9D80-DC03-44F7-92A3-85E980FB5101}">
      <dgm:prSet/>
      <dgm:spPr/>
      <dgm:t>
        <a:bodyPr/>
        <a:lstStyle/>
        <a:p>
          <a:endParaRPr lang="id-ID"/>
        </a:p>
      </dgm:t>
    </dgm:pt>
    <dgm:pt modelId="{EEF8DDE0-C7A7-4857-B21D-171E64E5B087}" type="sibTrans" cxnId="{C7BD9D80-DC03-44F7-92A3-85E980FB5101}">
      <dgm:prSet/>
      <dgm:spPr/>
      <dgm:t>
        <a:bodyPr/>
        <a:lstStyle/>
        <a:p>
          <a:endParaRPr lang="id-ID"/>
        </a:p>
      </dgm:t>
    </dgm:pt>
    <dgm:pt modelId="{396FB5F8-387E-4BBD-B068-EC5D92E71761}">
      <dgm:prSet phldrT="[Text]"/>
      <dgm:spPr>
        <a:solidFill>
          <a:srgbClr val="C00000"/>
        </a:solidFill>
      </dgm:spPr>
      <dgm:t>
        <a:bodyPr/>
        <a:lstStyle/>
        <a:p>
          <a:r>
            <a:rPr lang="id-ID" dirty="0" smtClean="0"/>
            <a:t>kewenangan Dari Dalam:  sering disebut sebagai kewenangan asli (indigenous autonomy) atau hak asal-usul (bawaan) yang dimiliki desa sebelum kelahiran NKRI. Gagasan ini melahirkan azas rekognisi (penghormatan dan pengakuan) negara terhadap desa. </a:t>
          </a:r>
          <a:endParaRPr lang="id-ID" dirty="0"/>
        </a:p>
      </dgm:t>
    </dgm:pt>
    <dgm:pt modelId="{E1FFAF1B-A5F8-44AA-BAC3-3757E929307F}" type="parTrans" cxnId="{3AF25261-4D93-42DA-9E0F-B8A2446728F8}">
      <dgm:prSet/>
      <dgm:spPr/>
      <dgm:t>
        <a:bodyPr/>
        <a:lstStyle/>
        <a:p>
          <a:endParaRPr lang="id-ID"/>
        </a:p>
      </dgm:t>
    </dgm:pt>
    <dgm:pt modelId="{017FB8EA-7244-4429-A906-8D74D8F1030E}" type="sibTrans" cxnId="{3AF25261-4D93-42DA-9E0F-B8A2446728F8}">
      <dgm:prSet/>
      <dgm:spPr/>
      <dgm:t>
        <a:bodyPr/>
        <a:lstStyle/>
        <a:p>
          <a:endParaRPr lang="id-ID"/>
        </a:p>
      </dgm:t>
    </dgm:pt>
    <dgm:pt modelId="{8E1A9B28-7374-41C5-A66D-C70FC26F1A60}" type="pres">
      <dgm:prSet presAssocID="{2FE1CDE3-3DC2-49EE-9DB1-3DC1E6CAD8ED}" presName="linear" presStyleCnt="0">
        <dgm:presLayoutVars>
          <dgm:animLvl val="lvl"/>
          <dgm:resizeHandles val="exact"/>
        </dgm:presLayoutVars>
      </dgm:prSet>
      <dgm:spPr/>
    </dgm:pt>
    <dgm:pt modelId="{CCF8A066-C2C1-475A-ABDA-04D3D0EFC721}" type="pres">
      <dgm:prSet presAssocID="{A6B88A5E-F368-4AC8-98BF-B1F4EA46C596}" presName="parentText" presStyleLbl="node1" presStyleIdx="0" presStyleCnt="3">
        <dgm:presLayoutVars>
          <dgm:chMax val="0"/>
          <dgm:bulletEnabled val="1"/>
        </dgm:presLayoutVars>
      </dgm:prSet>
      <dgm:spPr/>
      <dgm:t>
        <a:bodyPr/>
        <a:lstStyle/>
        <a:p>
          <a:endParaRPr lang="id-ID"/>
        </a:p>
      </dgm:t>
    </dgm:pt>
    <dgm:pt modelId="{E6DC820D-9E46-46C6-B71A-CF29A2818C10}" type="pres">
      <dgm:prSet presAssocID="{22039C14-081C-4198-910C-D315A448EA53}" presName="spacer" presStyleCnt="0"/>
      <dgm:spPr/>
    </dgm:pt>
    <dgm:pt modelId="{42135DAC-9C7F-4748-AC06-EE17D0169CB0}" type="pres">
      <dgm:prSet presAssocID="{D18E9437-5B4A-40CF-9494-B35E24BAC507}" presName="parentText" presStyleLbl="node1" presStyleIdx="1" presStyleCnt="3">
        <dgm:presLayoutVars>
          <dgm:chMax val="0"/>
          <dgm:bulletEnabled val="1"/>
        </dgm:presLayoutVars>
      </dgm:prSet>
      <dgm:spPr/>
      <dgm:t>
        <a:bodyPr/>
        <a:lstStyle/>
        <a:p>
          <a:endParaRPr lang="id-ID"/>
        </a:p>
      </dgm:t>
    </dgm:pt>
    <dgm:pt modelId="{AC37F454-BDD8-4B70-9606-5915FE1628E4}" type="pres">
      <dgm:prSet presAssocID="{EEF8DDE0-C7A7-4857-B21D-171E64E5B087}" presName="spacer" presStyleCnt="0"/>
      <dgm:spPr/>
    </dgm:pt>
    <dgm:pt modelId="{1A21360C-A704-4AA8-8E35-007BCAEA89D8}" type="pres">
      <dgm:prSet presAssocID="{396FB5F8-387E-4BBD-B068-EC5D92E71761}" presName="parentText" presStyleLbl="node1" presStyleIdx="2" presStyleCnt="3">
        <dgm:presLayoutVars>
          <dgm:chMax val="0"/>
          <dgm:bulletEnabled val="1"/>
        </dgm:presLayoutVars>
      </dgm:prSet>
      <dgm:spPr/>
      <dgm:t>
        <a:bodyPr/>
        <a:lstStyle/>
        <a:p>
          <a:endParaRPr lang="id-ID"/>
        </a:p>
      </dgm:t>
    </dgm:pt>
  </dgm:ptLst>
  <dgm:cxnLst>
    <dgm:cxn modelId="{56316FA6-A21B-4D42-99E6-1DB0CE243C26}" type="presOf" srcId="{D18E9437-5B4A-40CF-9494-B35E24BAC507}" destId="{42135DAC-9C7F-4748-AC06-EE17D0169CB0}" srcOrd="0" destOrd="0" presId="urn:microsoft.com/office/officeart/2005/8/layout/vList2"/>
    <dgm:cxn modelId="{A615A7F7-78A6-4E65-B978-E2EF416BC25B}" type="presOf" srcId="{396FB5F8-387E-4BBD-B068-EC5D92E71761}" destId="{1A21360C-A704-4AA8-8E35-007BCAEA89D8}" srcOrd="0" destOrd="0" presId="urn:microsoft.com/office/officeart/2005/8/layout/vList2"/>
    <dgm:cxn modelId="{FCBB6BAB-BD46-434D-9B8C-EE3BE010B1F3}" type="presOf" srcId="{A6B88A5E-F368-4AC8-98BF-B1F4EA46C596}" destId="{CCF8A066-C2C1-475A-ABDA-04D3D0EFC721}" srcOrd="0" destOrd="0" presId="urn:microsoft.com/office/officeart/2005/8/layout/vList2"/>
    <dgm:cxn modelId="{C7BD9D80-DC03-44F7-92A3-85E980FB5101}" srcId="{2FE1CDE3-3DC2-49EE-9DB1-3DC1E6CAD8ED}" destId="{D18E9437-5B4A-40CF-9494-B35E24BAC507}" srcOrd="1" destOrd="0" parTransId="{5B8D3558-C7EF-47CA-9A6A-6E2658076921}" sibTransId="{EEF8DDE0-C7A7-4857-B21D-171E64E5B087}"/>
    <dgm:cxn modelId="{4463B117-D9A6-41F7-B2DB-93AF8C23FAAA}" srcId="{2FE1CDE3-3DC2-49EE-9DB1-3DC1E6CAD8ED}" destId="{A6B88A5E-F368-4AC8-98BF-B1F4EA46C596}" srcOrd="0" destOrd="0" parTransId="{E8A5B288-936F-41DF-A6B6-422D37CC1929}" sibTransId="{22039C14-081C-4198-910C-D315A448EA53}"/>
    <dgm:cxn modelId="{3AF25261-4D93-42DA-9E0F-B8A2446728F8}" srcId="{2FE1CDE3-3DC2-49EE-9DB1-3DC1E6CAD8ED}" destId="{396FB5F8-387E-4BBD-B068-EC5D92E71761}" srcOrd="2" destOrd="0" parTransId="{E1FFAF1B-A5F8-44AA-BAC3-3757E929307F}" sibTransId="{017FB8EA-7244-4429-A906-8D74D8F1030E}"/>
    <dgm:cxn modelId="{8CE6F423-6786-40BF-8D5C-900566E58C38}" type="presOf" srcId="{2FE1CDE3-3DC2-49EE-9DB1-3DC1E6CAD8ED}" destId="{8E1A9B28-7374-41C5-A66D-C70FC26F1A60}" srcOrd="0" destOrd="0" presId="urn:microsoft.com/office/officeart/2005/8/layout/vList2"/>
    <dgm:cxn modelId="{C4B30ACF-D58E-42D2-BC36-2534C9AAA4E5}" type="presParOf" srcId="{8E1A9B28-7374-41C5-A66D-C70FC26F1A60}" destId="{CCF8A066-C2C1-475A-ABDA-04D3D0EFC721}" srcOrd="0" destOrd="0" presId="urn:microsoft.com/office/officeart/2005/8/layout/vList2"/>
    <dgm:cxn modelId="{5E7A99B6-1219-4175-BF09-89DEE4D0310C}" type="presParOf" srcId="{8E1A9B28-7374-41C5-A66D-C70FC26F1A60}" destId="{E6DC820D-9E46-46C6-B71A-CF29A2818C10}" srcOrd="1" destOrd="0" presId="urn:microsoft.com/office/officeart/2005/8/layout/vList2"/>
    <dgm:cxn modelId="{93B4D3D5-F1B2-4737-8637-FD4589CFEDFB}" type="presParOf" srcId="{8E1A9B28-7374-41C5-A66D-C70FC26F1A60}" destId="{42135DAC-9C7F-4748-AC06-EE17D0169CB0}" srcOrd="2" destOrd="0" presId="urn:microsoft.com/office/officeart/2005/8/layout/vList2"/>
    <dgm:cxn modelId="{23C24494-4A16-4FF1-84E9-8DF01703772A}" type="presParOf" srcId="{8E1A9B28-7374-41C5-A66D-C70FC26F1A60}" destId="{AC37F454-BDD8-4B70-9606-5915FE1628E4}" srcOrd="3" destOrd="0" presId="urn:microsoft.com/office/officeart/2005/8/layout/vList2"/>
    <dgm:cxn modelId="{8F478C2D-3422-4A9F-9CF3-1CAD624F0E4B}" type="presParOf" srcId="{8E1A9B28-7374-41C5-A66D-C70FC26F1A60}" destId="{1A21360C-A704-4AA8-8E35-007BCAEA89D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F7B13D-F06D-42F4-BC7C-5590101B3007}" type="doc">
      <dgm:prSet loTypeId="urn:microsoft.com/office/officeart/2005/8/layout/pyramid3" loCatId="pyramid" qsTypeId="urn:microsoft.com/office/officeart/2005/8/quickstyle/simple1" qsCatId="simple" csTypeId="urn:microsoft.com/office/officeart/2005/8/colors/colorful1#5" csCatId="colorful" phldr="1"/>
      <dgm:spPr/>
    </dgm:pt>
    <dgm:pt modelId="{BD577BAD-A89F-4517-8611-14A4CBE22452}">
      <dgm:prSet phldrT="[Text]" custT="1"/>
      <dgm:spPr/>
      <dgm:t>
        <a:bodyPr/>
        <a:lstStyle/>
        <a:p>
          <a:r>
            <a:rPr lang="id-ID" sz="3600" dirty="0" smtClean="0">
              <a:solidFill>
                <a:schemeClr val="bg1"/>
              </a:solidFill>
            </a:rPr>
            <a:t>kewenangan </a:t>
          </a:r>
          <a:r>
            <a:rPr lang="en-US" sz="3600" dirty="0" smtClean="0">
              <a:solidFill>
                <a:schemeClr val="bg1"/>
              </a:solidFill>
            </a:rPr>
            <a:t>Dari </a:t>
          </a:r>
          <a:r>
            <a:rPr lang="en-US" sz="3600" dirty="0" err="1">
              <a:solidFill>
                <a:schemeClr val="bg1"/>
              </a:solidFill>
            </a:rPr>
            <a:t>Atas</a:t>
          </a:r>
          <a:endParaRPr lang="en-US" sz="3600" dirty="0">
            <a:solidFill>
              <a:schemeClr val="bg1"/>
            </a:solidFill>
          </a:endParaRPr>
        </a:p>
      </dgm:t>
    </dgm:pt>
    <dgm:pt modelId="{BA65C3DF-F9B3-4EBB-AECA-BEC812C900E5}" type="parTrans" cxnId="{1854FDAD-4B80-4D06-97ED-AA5722DB5DA1}">
      <dgm:prSet/>
      <dgm:spPr/>
      <dgm:t>
        <a:bodyPr/>
        <a:lstStyle/>
        <a:p>
          <a:endParaRPr lang="en-US"/>
        </a:p>
      </dgm:t>
    </dgm:pt>
    <dgm:pt modelId="{C254C17C-C824-4033-AA8B-1A67DEF892F3}" type="sibTrans" cxnId="{1854FDAD-4B80-4D06-97ED-AA5722DB5DA1}">
      <dgm:prSet/>
      <dgm:spPr/>
      <dgm:t>
        <a:bodyPr/>
        <a:lstStyle/>
        <a:p>
          <a:endParaRPr lang="en-US"/>
        </a:p>
      </dgm:t>
    </dgm:pt>
    <dgm:pt modelId="{3430CCD9-180F-4C7B-8642-DE0F63732927}">
      <dgm:prSet phldrT="[Text]" custT="1"/>
      <dgm:spPr/>
      <dgm:t>
        <a:bodyPr/>
        <a:lstStyle/>
        <a:p>
          <a:r>
            <a:rPr lang="id-ID" sz="2800" dirty="0" smtClean="0">
              <a:solidFill>
                <a:schemeClr val="bg1"/>
              </a:solidFill>
            </a:rPr>
            <a:t>kewenangan </a:t>
          </a:r>
          <a:r>
            <a:rPr lang="en-US" sz="2800" dirty="0" smtClean="0">
              <a:solidFill>
                <a:schemeClr val="bg1"/>
              </a:solidFill>
            </a:rPr>
            <a:t>Dari </a:t>
          </a:r>
          <a:r>
            <a:rPr lang="en-US" sz="2800" dirty="0" err="1">
              <a:solidFill>
                <a:schemeClr val="bg1"/>
              </a:solidFill>
            </a:rPr>
            <a:t>Bawah</a:t>
          </a:r>
          <a:endParaRPr lang="en-US" sz="2800" dirty="0">
            <a:solidFill>
              <a:schemeClr val="bg1"/>
            </a:solidFill>
          </a:endParaRPr>
        </a:p>
      </dgm:t>
    </dgm:pt>
    <dgm:pt modelId="{78C801CC-AF8F-4AE3-A10E-0AAFA8804B9F}" type="parTrans" cxnId="{330026AC-CFD6-438E-8D4C-DD83B16D43AD}">
      <dgm:prSet/>
      <dgm:spPr/>
      <dgm:t>
        <a:bodyPr/>
        <a:lstStyle/>
        <a:p>
          <a:endParaRPr lang="en-US"/>
        </a:p>
      </dgm:t>
    </dgm:pt>
    <dgm:pt modelId="{57EEB60A-0492-400C-9B1F-5BC1C18D9392}" type="sibTrans" cxnId="{330026AC-CFD6-438E-8D4C-DD83B16D43AD}">
      <dgm:prSet/>
      <dgm:spPr/>
      <dgm:t>
        <a:bodyPr/>
        <a:lstStyle/>
        <a:p>
          <a:endParaRPr lang="en-US"/>
        </a:p>
      </dgm:t>
    </dgm:pt>
    <dgm:pt modelId="{CA904E8A-6A4F-4D38-9CA5-AAAB740855C6}">
      <dgm:prSet phldrT="[Text]" custT="1"/>
      <dgm:spPr/>
      <dgm:t>
        <a:bodyPr/>
        <a:lstStyle/>
        <a:p>
          <a:r>
            <a:rPr lang="id-ID" sz="1800" dirty="0" smtClean="0">
              <a:solidFill>
                <a:schemeClr val="bg1"/>
              </a:solidFill>
            </a:rPr>
            <a:t>kewenangan </a:t>
          </a:r>
        </a:p>
        <a:p>
          <a:r>
            <a:rPr lang="en-US" sz="1800" dirty="0" smtClean="0">
              <a:solidFill>
                <a:schemeClr val="bg1"/>
              </a:solidFill>
            </a:rPr>
            <a:t>Dari </a:t>
          </a:r>
          <a:r>
            <a:rPr lang="en-US" sz="1800" dirty="0" err="1">
              <a:solidFill>
                <a:schemeClr val="bg1"/>
              </a:solidFill>
            </a:rPr>
            <a:t>Dalam</a:t>
          </a:r>
          <a:r>
            <a:rPr lang="en-US" sz="1800" dirty="0">
              <a:solidFill>
                <a:schemeClr val="bg1"/>
              </a:solidFill>
            </a:rPr>
            <a:t> </a:t>
          </a:r>
        </a:p>
      </dgm:t>
    </dgm:pt>
    <dgm:pt modelId="{E148E1DA-7491-4C5C-9C7A-F2A3A12F609D}" type="parTrans" cxnId="{3A110301-2448-4EC4-ADD5-769FE12B54A1}">
      <dgm:prSet/>
      <dgm:spPr/>
      <dgm:t>
        <a:bodyPr/>
        <a:lstStyle/>
        <a:p>
          <a:endParaRPr lang="en-US"/>
        </a:p>
      </dgm:t>
    </dgm:pt>
    <dgm:pt modelId="{3DF2D6B1-9CA2-4892-AA71-3F290580F982}" type="sibTrans" cxnId="{3A110301-2448-4EC4-ADD5-769FE12B54A1}">
      <dgm:prSet/>
      <dgm:spPr/>
      <dgm:t>
        <a:bodyPr/>
        <a:lstStyle/>
        <a:p>
          <a:endParaRPr lang="en-US"/>
        </a:p>
      </dgm:t>
    </dgm:pt>
    <dgm:pt modelId="{D81D6A57-1984-4EFA-805F-B3754BF2513A}" type="pres">
      <dgm:prSet presAssocID="{7BF7B13D-F06D-42F4-BC7C-5590101B3007}" presName="Name0" presStyleCnt="0">
        <dgm:presLayoutVars>
          <dgm:dir/>
          <dgm:animLvl val="lvl"/>
          <dgm:resizeHandles val="exact"/>
        </dgm:presLayoutVars>
      </dgm:prSet>
      <dgm:spPr/>
    </dgm:pt>
    <dgm:pt modelId="{BEC7092B-1787-489C-B39D-85D382363469}" type="pres">
      <dgm:prSet presAssocID="{BD577BAD-A89F-4517-8611-14A4CBE22452}" presName="Name8" presStyleCnt="0"/>
      <dgm:spPr/>
    </dgm:pt>
    <dgm:pt modelId="{A5183E59-274B-4EFA-BA2A-E788C9DDFD02}" type="pres">
      <dgm:prSet presAssocID="{BD577BAD-A89F-4517-8611-14A4CBE22452}" presName="level" presStyleLbl="node1" presStyleIdx="0" presStyleCnt="3">
        <dgm:presLayoutVars>
          <dgm:chMax val="1"/>
          <dgm:bulletEnabled val="1"/>
        </dgm:presLayoutVars>
      </dgm:prSet>
      <dgm:spPr/>
      <dgm:t>
        <a:bodyPr/>
        <a:lstStyle/>
        <a:p>
          <a:endParaRPr lang="en-US"/>
        </a:p>
      </dgm:t>
    </dgm:pt>
    <dgm:pt modelId="{EEBD5BC7-EB04-43A9-9D4F-11806C77C02F}" type="pres">
      <dgm:prSet presAssocID="{BD577BAD-A89F-4517-8611-14A4CBE22452}" presName="levelTx" presStyleLbl="revTx" presStyleIdx="0" presStyleCnt="0">
        <dgm:presLayoutVars>
          <dgm:chMax val="1"/>
          <dgm:bulletEnabled val="1"/>
        </dgm:presLayoutVars>
      </dgm:prSet>
      <dgm:spPr/>
      <dgm:t>
        <a:bodyPr/>
        <a:lstStyle/>
        <a:p>
          <a:endParaRPr lang="en-US"/>
        </a:p>
      </dgm:t>
    </dgm:pt>
    <dgm:pt modelId="{3E910BE8-0434-4106-93C1-D32C7BC056C8}" type="pres">
      <dgm:prSet presAssocID="{3430CCD9-180F-4C7B-8642-DE0F63732927}" presName="Name8" presStyleCnt="0"/>
      <dgm:spPr/>
    </dgm:pt>
    <dgm:pt modelId="{536A8D9E-3C81-4415-BD95-1180131930DD}" type="pres">
      <dgm:prSet presAssocID="{3430CCD9-180F-4C7B-8642-DE0F63732927}" presName="level" presStyleLbl="node1" presStyleIdx="1" presStyleCnt="3">
        <dgm:presLayoutVars>
          <dgm:chMax val="1"/>
          <dgm:bulletEnabled val="1"/>
        </dgm:presLayoutVars>
      </dgm:prSet>
      <dgm:spPr/>
      <dgm:t>
        <a:bodyPr/>
        <a:lstStyle/>
        <a:p>
          <a:endParaRPr lang="en-US"/>
        </a:p>
      </dgm:t>
    </dgm:pt>
    <dgm:pt modelId="{7B236684-223B-430B-A5D4-54A75955E77C}" type="pres">
      <dgm:prSet presAssocID="{3430CCD9-180F-4C7B-8642-DE0F63732927}" presName="levelTx" presStyleLbl="revTx" presStyleIdx="0" presStyleCnt="0">
        <dgm:presLayoutVars>
          <dgm:chMax val="1"/>
          <dgm:bulletEnabled val="1"/>
        </dgm:presLayoutVars>
      </dgm:prSet>
      <dgm:spPr/>
      <dgm:t>
        <a:bodyPr/>
        <a:lstStyle/>
        <a:p>
          <a:endParaRPr lang="en-US"/>
        </a:p>
      </dgm:t>
    </dgm:pt>
    <dgm:pt modelId="{0854E6E2-A281-428D-8869-63E16FF623E5}" type="pres">
      <dgm:prSet presAssocID="{CA904E8A-6A4F-4D38-9CA5-AAAB740855C6}" presName="Name8" presStyleCnt="0"/>
      <dgm:spPr/>
    </dgm:pt>
    <dgm:pt modelId="{28A677CC-DF87-4596-9BEE-873DA93AD2B4}" type="pres">
      <dgm:prSet presAssocID="{CA904E8A-6A4F-4D38-9CA5-AAAB740855C6}" presName="level" presStyleLbl="node1" presStyleIdx="2" presStyleCnt="3">
        <dgm:presLayoutVars>
          <dgm:chMax val="1"/>
          <dgm:bulletEnabled val="1"/>
        </dgm:presLayoutVars>
      </dgm:prSet>
      <dgm:spPr/>
      <dgm:t>
        <a:bodyPr/>
        <a:lstStyle/>
        <a:p>
          <a:endParaRPr lang="en-US"/>
        </a:p>
      </dgm:t>
    </dgm:pt>
    <dgm:pt modelId="{BC3BFBA0-DA3D-41F2-950F-C93C91590B8D}" type="pres">
      <dgm:prSet presAssocID="{CA904E8A-6A4F-4D38-9CA5-AAAB740855C6}" presName="levelTx" presStyleLbl="revTx" presStyleIdx="0" presStyleCnt="0">
        <dgm:presLayoutVars>
          <dgm:chMax val="1"/>
          <dgm:bulletEnabled val="1"/>
        </dgm:presLayoutVars>
      </dgm:prSet>
      <dgm:spPr/>
      <dgm:t>
        <a:bodyPr/>
        <a:lstStyle/>
        <a:p>
          <a:endParaRPr lang="en-US"/>
        </a:p>
      </dgm:t>
    </dgm:pt>
  </dgm:ptLst>
  <dgm:cxnLst>
    <dgm:cxn modelId="{7C21878F-5EFF-4869-B8DF-C34401A88802}" type="presOf" srcId="{CA904E8A-6A4F-4D38-9CA5-AAAB740855C6}" destId="{BC3BFBA0-DA3D-41F2-950F-C93C91590B8D}" srcOrd="1" destOrd="0" presId="urn:microsoft.com/office/officeart/2005/8/layout/pyramid3"/>
    <dgm:cxn modelId="{CF9067AD-CFCD-41F7-BA16-4584038AACF6}" type="presOf" srcId="{7BF7B13D-F06D-42F4-BC7C-5590101B3007}" destId="{D81D6A57-1984-4EFA-805F-B3754BF2513A}" srcOrd="0" destOrd="0" presId="urn:microsoft.com/office/officeart/2005/8/layout/pyramid3"/>
    <dgm:cxn modelId="{930BEE4C-245E-467D-AE2B-C52A1EAFB426}" type="presOf" srcId="{BD577BAD-A89F-4517-8611-14A4CBE22452}" destId="{A5183E59-274B-4EFA-BA2A-E788C9DDFD02}" srcOrd="0" destOrd="0" presId="urn:microsoft.com/office/officeart/2005/8/layout/pyramid3"/>
    <dgm:cxn modelId="{57A096C9-DCB2-43AF-8C2F-72E0EFC97936}" type="presOf" srcId="{3430CCD9-180F-4C7B-8642-DE0F63732927}" destId="{7B236684-223B-430B-A5D4-54A75955E77C}" srcOrd="1" destOrd="0" presId="urn:microsoft.com/office/officeart/2005/8/layout/pyramid3"/>
    <dgm:cxn modelId="{1854FDAD-4B80-4D06-97ED-AA5722DB5DA1}" srcId="{7BF7B13D-F06D-42F4-BC7C-5590101B3007}" destId="{BD577BAD-A89F-4517-8611-14A4CBE22452}" srcOrd="0" destOrd="0" parTransId="{BA65C3DF-F9B3-4EBB-AECA-BEC812C900E5}" sibTransId="{C254C17C-C824-4033-AA8B-1A67DEF892F3}"/>
    <dgm:cxn modelId="{3A110301-2448-4EC4-ADD5-769FE12B54A1}" srcId="{7BF7B13D-F06D-42F4-BC7C-5590101B3007}" destId="{CA904E8A-6A4F-4D38-9CA5-AAAB740855C6}" srcOrd="2" destOrd="0" parTransId="{E148E1DA-7491-4C5C-9C7A-F2A3A12F609D}" sibTransId="{3DF2D6B1-9CA2-4892-AA71-3F290580F982}"/>
    <dgm:cxn modelId="{636E9A84-3C57-4560-B8DC-1193A10933AF}" type="presOf" srcId="{CA904E8A-6A4F-4D38-9CA5-AAAB740855C6}" destId="{28A677CC-DF87-4596-9BEE-873DA93AD2B4}" srcOrd="0" destOrd="0" presId="urn:microsoft.com/office/officeart/2005/8/layout/pyramid3"/>
    <dgm:cxn modelId="{DB10C42F-289E-48A6-8F8B-0D85CF5122EA}" type="presOf" srcId="{3430CCD9-180F-4C7B-8642-DE0F63732927}" destId="{536A8D9E-3C81-4415-BD95-1180131930DD}" srcOrd="0" destOrd="0" presId="urn:microsoft.com/office/officeart/2005/8/layout/pyramid3"/>
    <dgm:cxn modelId="{2C96EA24-E126-467C-895E-BF0F4AAE1555}" type="presOf" srcId="{BD577BAD-A89F-4517-8611-14A4CBE22452}" destId="{EEBD5BC7-EB04-43A9-9D4F-11806C77C02F}" srcOrd="1" destOrd="0" presId="urn:microsoft.com/office/officeart/2005/8/layout/pyramid3"/>
    <dgm:cxn modelId="{330026AC-CFD6-438E-8D4C-DD83B16D43AD}" srcId="{7BF7B13D-F06D-42F4-BC7C-5590101B3007}" destId="{3430CCD9-180F-4C7B-8642-DE0F63732927}" srcOrd="1" destOrd="0" parTransId="{78C801CC-AF8F-4AE3-A10E-0AAFA8804B9F}" sibTransId="{57EEB60A-0492-400C-9B1F-5BC1C18D9392}"/>
    <dgm:cxn modelId="{0460F694-676C-42BB-9097-78BA12016DC1}" type="presParOf" srcId="{D81D6A57-1984-4EFA-805F-B3754BF2513A}" destId="{BEC7092B-1787-489C-B39D-85D382363469}" srcOrd="0" destOrd="0" presId="urn:microsoft.com/office/officeart/2005/8/layout/pyramid3"/>
    <dgm:cxn modelId="{F61CACD3-7DA0-48C5-8532-207110B90B4A}" type="presParOf" srcId="{BEC7092B-1787-489C-B39D-85D382363469}" destId="{A5183E59-274B-4EFA-BA2A-E788C9DDFD02}" srcOrd="0" destOrd="0" presId="urn:microsoft.com/office/officeart/2005/8/layout/pyramid3"/>
    <dgm:cxn modelId="{C0D5433C-1AD1-450B-9C87-39BCEF33A5B1}" type="presParOf" srcId="{BEC7092B-1787-489C-B39D-85D382363469}" destId="{EEBD5BC7-EB04-43A9-9D4F-11806C77C02F}" srcOrd="1" destOrd="0" presId="urn:microsoft.com/office/officeart/2005/8/layout/pyramid3"/>
    <dgm:cxn modelId="{C6D8013F-D335-4B00-9054-C24CC746AA3E}" type="presParOf" srcId="{D81D6A57-1984-4EFA-805F-B3754BF2513A}" destId="{3E910BE8-0434-4106-93C1-D32C7BC056C8}" srcOrd="1" destOrd="0" presId="urn:microsoft.com/office/officeart/2005/8/layout/pyramid3"/>
    <dgm:cxn modelId="{BD5F913D-9546-4020-954B-61FA9B9042D2}" type="presParOf" srcId="{3E910BE8-0434-4106-93C1-D32C7BC056C8}" destId="{536A8D9E-3C81-4415-BD95-1180131930DD}" srcOrd="0" destOrd="0" presId="urn:microsoft.com/office/officeart/2005/8/layout/pyramid3"/>
    <dgm:cxn modelId="{2BD33DFB-7057-4C4C-A17E-9213942E6820}" type="presParOf" srcId="{3E910BE8-0434-4106-93C1-D32C7BC056C8}" destId="{7B236684-223B-430B-A5D4-54A75955E77C}" srcOrd="1" destOrd="0" presId="urn:microsoft.com/office/officeart/2005/8/layout/pyramid3"/>
    <dgm:cxn modelId="{894BAC40-CC13-4ABA-9194-ED2880AD26DB}" type="presParOf" srcId="{D81D6A57-1984-4EFA-805F-B3754BF2513A}" destId="{0854E6E2-A281-428D-8869-63E16FF623E5}" srcOrd="2" destOrd="0" presId="urn:microsoft.com/office/officeart/2005/8/layout/pyramid3"/>
    <dgm:cxn modelId="{58B71B6E-F186-4964-9733-83908E2C3D18}" type="presParOf" srcId="{0854E6E2-A281-428D-8869-63E16FF623E5}" destId="{28A677CC-DF87-4596-9BEE-873DA93AD2B4}" srcOrd="0" destOrd="0" presId="urn:microsoft.com/office/officeart/2005/8/layout/pyramid3"/>
    <dgm:cxn modelId="{50C6A21D-10E5-426A-BB9D-30FBC3ED09B1}" type="presParOf" srcId="{0854E6E2-A281-428D-8869-63E16FF623E5}" destId="{BC3BFBA0-DA3D-41F2-950F-C93C91590B8D}"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9A9562-52B0-4412-94C3-000C069F1FF6}" type="doc">
      <dgm:prSet loTypeId="urn:microsoft.com/office/officeart/2005/8/layout/hProcess9" loCatId="process" qsTypeId="urn:microsoft.com/office/officeart/2005/8/quickstyle/simple1" qsCatId="simple" csTypeId="urn:microsoft.com/office/officeart/2005/8/colors/colorful1#6" csCatId="colorful" phldr="1"/>
      <dgm:spPr/>
    </dgm:pt>
    <dgm:pt modelId="{55B1DA17-820F-4AF8-B9E0-B250FFDDFA3D}">
      <dgm:prSet phldrT="[Text]"/>
      <dgm:spPr/>
      <dgm:t>
        <a:bodyPr/>
        <a:lstStyle/>
        <a:p>
          <a:r>
            <a:rPr lang="id-ID" dirty="0" smtClean="0"/>
            <a:t>Desa Asli</a:t>
          </a:r>
          <a:endParaRPr lang="id-ID" dirty="0"/>
        </a:p>
      </dgm:t>
    </dgm:pt>
    <dgm:pt modelId="{BF1CAC41-E109-44AB-8A29-ADADD1B3AF94}" type="parTrans" cxnId="{77ACD413-3A63-4081-9023-475C8EEEFA02}">
      <dgm:prSet/>
      <dgm:spPr/>
      <dgm:t>
        <a:bodyPr/>
        <a:lstStyle/>
        <a:p>
          <a:endParaRPr lang="id-ID"/>
        </a:p>
      </dgm:t>
    </dgm:pt>
    <dgm:pt modelId="{E01F5AA2-27D7-4C0B-B28E-8CD66DFF5C32}" type="sibTrans" cxnId="{77ACD413-3A63-4081-9023-475C8EEEFA02}">
      <dgm:prSet/>
      <dgm:spPr/>
      <dgm:t>
        <a:bodyPr/>
        <a:lstStyle/>
        <a:p>
          <a:endParaRPr lang="id-ID"/>
        </a:p>
      </dgm:t>
    </dgm:pt>
    <dgm:pt modelId="{BBCE621E-B3DD-413B-A32D-AC9FE15EDAAC}">
      <dgm:prSet phldrT="[Text]"/>
      <dgm:spPr/>
      <dgm:t>
        <a:bodyPr/>
        <a:lstStyle/>
        <a:p>
          <a:r>
            <a:rPr lang="id-ID" dirty="0" smtClean="0"/>
            <a:t>Desa Administratif</a:t>
          </a:r>
          <a:endParaRPr lang="id-ID" dirty="0"/>
        </a:p>
      </dgm:t>
    </dgm:pt>
    <dgm:pt modelId="{DEF84292-53F5-45C2-B02E-E1BEC584140C}" type="parTrans" cxnId="{282C079E-12BB-4EB2-B6DE-9E7E3591EA3A}">
      <dgm:prSet/>
      <dgm:spPr/>
      <dgm:t>
        <a:bodyPr/>
        <a:lstStyle/>
        <a:p>
          <a:endParaRPr lang="id-ID"/>
        </a:p>
      </dgm:t>
    </dgm:pt>
    <dgm:pt modelId="{98E7DAD6-0BA1-4149-B1B6-FB5CC963A9DA}" type="sibTrans" cxnId="{282C079E-12BB-4EB2-B6DE-9E7E3591EA3A}">
      <dgm:prSet/>
      <dgm:spPr/>
      <dgm:t>
        <a:bodyPr/>
        <a:lstStyle/>
        <a:p>
          <a:endParaRPr lang="id-ID"/>
        </a:p>
      </dgm:t>
    </dgm:pt>
    <dgm:pt modelId="{AA04B44F-ACB9-485E-9434-CA2250970CBF}">
      <dgm:prSet phldrT="[Text]"/>
      <dgm:spPr/>
      <dgm:t>
        <a:bodyPr/>
        <a:lstStyle/>
        <a:p>
          <a:r>
            <a:rPr lang="id-ID" dirty="0" smtClean="0"/>
            <a:t>Desa Otonom</a:t>
          </a:r>
          <a:endParaRPr lang="id-ID" dirty="0"/>
        </a:p>
      </dgm:t>
    </dgm:pt>
    <dgm:pt modelId="{FD239C23-48BD-4CE1-8690-E4E3C766B538}" type="parTrans" cxnId="{EEAA0727-0ACB-4108-A3F8-D542351B50A1}">
      <dgm:prSet/>
      <dgm:spPr/>
      <dgm:t>
        <a:bodyPr/>
        <a:lstStyle/>
        <a:p>
          <a:endParaRPr lang="id-ID"/>
        </a:p>
      </dgm:t>
    </dgm:pt>
    <dgm:pt modelId="{DFF1A4D0-5DCA-4B68-8DC9-F77AF05D4A4D}" type="sibTrans" cxnId="{EEAA0727-0ACB-4108-A3F8-D542351B50A1}">
      <dgm:prSet/>
      <dgm:spPr/>
      <dgm:t>
        <a:bodyPr/>
        <a:lstStyle/>
        <a:p>
          <a:endParaRPr lang="id-ID"/>
        </a:p>
      </dgm:t>
    </dgm:pt>
    <dgm:pt modelId="{A2BBBF0F-FE09-4AB8-890E-28C33ACA9B16}" type="pres">
      <dgm:prSet presAssocID="{7D9A9562-52B0-4412-94C3-000C069F1FF6}" presName="CompostProcess" presStyleCnt="0">
        <dgm:presLayoutVars>
          <dgm:dir/>
          <dgm:resizeHandles val="exact"/>
        </dgm:presLayoutVars>
      </dgm:prSet>
      <dgm:spPr/>
    </dgm:pt>
    <dgm:pt modelId="{6FA853DF-EDB1-4729-A132-4D3A73C302B4}" type="pres">
      <dgm:prSet presAssocID="{7D9A9562-52B0-4412-94C3-000C069F1FF6}" presName="arrow" presStyleLbl="bgShp" presStyleIdx="0" presStyleCnt="1"/>
      <dgm:spPr/>
    </dgm:pt>
    <dgm:pt modelId="{B83030CC-5B8C-4CB0-98F2-FB3E5450A20D}" type="pres">
      <dgm:prSet presAssocID="{7D9A9562-52B0-4412-94C3-000C069F1FF6}" presName="linearProcess" presStyleCnt="0"/>
      <dgm:spPr/>
    </dgm:pt>
    <dgm:pt modelId="{44A33F74-5129-4585-BDE2-7FA4748D97CC}" type="pres">
      <dgm:prSet presAssocID="{55B1DA17-820F-4AF8-B9E0-B250FFDDFA3D}" presName="textNode" presStyleLbl="node1" presStyleIdx="0" presStyleCnt="3">
        <dgm:presLayoutVars>
          <dgm:bulletEnabled val="1"/>
        </dgm:presLayoutVars>
      </dgm:prSet>
      <dgm:spPr/>
      <dgm:t>
        <a:bodyPr/>
        <a:lstStyle/>
        <a:p>
          <a:endParaRPr lang="id-ID"/>
        </a:p>
      </dgm:t>
    </dgm:pt>
    <dgm:pt modelId="{6D9C9304-A562-4CDB-8507-F437AD5A4734}" type="pres">
      <dgm:prSet presAssocID="{E01F5AA2-27D7-4C0B-B28E-8CD66DFF5C32}" presName="sibTrans" presStyleCnt="0"/>
      <dgm:spPr/>
    </dgm:pt>
    <dgm:pt modelId="{A432A1B5-336F-42B2-AFDC-DCB3CC5AB518}" type="pres">
      <dgm:prSet presAssocID="{BBCE621E-B3DD-413B-A32D-AC9FE15EDAAC}" presName="textNode" presStyleLbl="node1" presStyleIdx="1" presStyleCnt="3">
        <dgm:presLayoutVars>
          <dgm:bulletEnabled val="1"/>
        </dgm:presLayoutVars>
      </dgm:prSet>
      <dgm:spPr/>
      <dgm:t>
        <a:bodyPr/>
        <a:lstStyle/>
        <a:p>
          <a:endParaRPr lang="id-ID"/>
        </a:p>
      </dgm:t>
    </dgm:pt>
    <dgm:pt modelId="{EE9E2DEC-2DC3-42FD-B173-1ACF5194DAFB}" type="pres">
      <dgm:prSet presAssocID="{98E7DAD6-0BA1-4149-B1B6-FB5CC963A9DA}" presName="sibTrans" presStyleCnt="0"/>
      <dgm:spPr/>
    </dgm:pt>
    <dgm:pt modelId="{172A288C-A7DB-4028-9C12-E85D4B688238}" type="pres">
      <dgm:prSet presAssocID="{AA04B44F-ACB9-485E-9434-CA2250970CBF}" presName="textNode" presStyleLbl="node1" presStyleIdx="2" presStyleCnt="3">
        <dgm:presLayoutVars>
          <dgm:bulletEnabled val="1"/>
        </dgm:presLayoutVars>
      </dgm:prSet>
      <dgm:spPr/>
      <dgm:t>
        <a:bodyPr/>
        <a:lstStyle/>
        <a:p>
          <a:endParaRPr lang="id-ID"/>
        </a:p>
      </dgm:t>
    </dgm:pt>
  </dgm:ptLst>
  <dgm:cxnLst>
    <dgm:cxn modelId="{1104DD61-2925-4CC3-BD3F-9F27F6D2C414}" type="presOf" srcId="{AA04B44F-ACB9-485E-9434-CA2250970CBF}" destId="{172A288C-A7DB-4028-9C12-E85D4B688238}" srcOrd="0" destOrd="0" presId="urn:microsoft.com/office/officeart/2005/8/layout/hProcess9"/>
    <dgm:cxn modelId="{77ACD413-3A63-4081-9023-475C8EEEFA02}" srcId="{7D9A9562-52B0-4412-94C3-000C069F1FF6}" destId="{55B1DA17-820F-4AF8-B9E0-B250FFDDFA3D}" srcOrd="0" destOrd="0" parTransId="{BF1CAC41-E109-44AB-8A29-ADADD1B3AF94}" sibTransId="{E01F5AA2-27D7-4C0B-B28E-8CD66DFF5C32}"/>
    <dgm:cxn modelId="{2DEC1DE9-5D56-43A8-8E46-F88C73658211}" type="presOf" srcId="{BBCE621E-B3DD-413B-A32D-AC9FE15EDAAC}" destId="{A432A1B5-336F-42B2-AFDC-DCB3CC5AB518}" srcOrd="0" destOrd="0" presId="urn:microsoft.com/office/officeart/2005/8/layout/hProcess9"/>
    <dgm:cxn modelId="{23B37080-3837-44C7-94D3-8600D0C80875}" type="presOf" srcId="{7D9A9562-52B0-4412-94C3-000C069F1FF6}" destId="{A2BBBF0F-FE09-4AB8-890E-28C33ACA9B16}" srcOrd="0" destOrd="0" presId="urn:microsoft.com/office/officeart/2005/8/layout/hProcess9"/>
    <dgm:cxn modelId="{0D050540-15BF-48A1-B0F3-9D76C286060A}" type="presOf" srcId="{55B1DA17-820F-4AF8-B9E0-B250FFDDFA3D}" destId="{44A33F74-5129-4585-BDE2-7FA4748D97CC}" srcOrd="0" destOrd="0" presId="urn:microsoft.com/office/officeart/2005/8/layout/hProcess9"/>
    <dgm:cxn modelId="{282C079E-12BB-4EB2-B6DE-9E7E3591EA3A}" srcId="{7D9A9562-52B0-4412-94C3-000C069F1FF6}" destId="{BBCE621E-B3DD-413B-A32D-AC9FE15EDAAC}" srcOrd="1" destOrd="0" parTransId="{DEF84292-53F5-45C2-B02E-E1BEC584140C}" sibTransId="{98E7DAD6-0BA1-4149-B1B6-FB5CC963A9DA}"/>
    <dgm:cxn modelId="{EEAA0727-0ACB-4108-A3F8-D542351B50A1}" srcId="{7D9A9562-52B0-4412-94C3-000C069F1FF6}" destId="{AA04B44F-ACB9-485E-9434-CA2250970CBF}" srcOrd="2" destOrd="0" parTransId="{FD239C23-48BD-4CE1-8690-E4E3C766B538}" sibTransId="{DFF1A4D0-5DCA-4B68-8DC9-F77AF05D4A4D}"/>
    <dgm:cxn modelId="{A1FF6CAC-C5C4-49DA-8DB8-582DC131EF1F}" type="presParOf" srcId="{A2BBBF0F-FE09-4AB8-890E-28C33ACA9B16}" destId="{6FA853DF-EDB1-4729-A132-4D3A73C302B4}" srcOrd="0" destOrd="0" presId="urn:microsoft.com/office/officeart/2005/8/layout/hProcess9"/>
    <dgm:cxn modelId="{FFC246BD-7905-4203-BEBA-081EB7D0F19A}" type="presParOf" srcId="{A2BBBF0F-FE09-4AB8-890E-28C33ACA9B16}" destId="{B83030CC-5B8C-4CB0-98F2-FB3E5450A20D}" srcOrd="1" destOrd="0" presId="urn:microsoft.com/office/officeart/2005/8/layout/hProcess9"/>
    <dgm:cxn modelId="{077FA10E-D86F-4D18-B7B6-CA1B307DFF65}" type="presParOf" srcId="{B83030CC-5B8C-4CB0-98F2-FB3E5450A20D}" destId="{44A33F74-5129-4585-BDE2-7FA4748D97CC}" srcOrd="0" destOrd="0" presId="urn:microsoft.com/office/officeart/2005/8/layout/hProcess9"/>
    <dgm:cxn modelId="{6FD96285-471C-4B87-BEEA-9F0586FA2B82}" type="presParOf" srcId="{B83030CC-5B8C-4CB0-98F2-FB3E5450A20D}" destId="{6D9C9304-A562-4CDB-8507-F437AD5A4734}" srcOrd="1" destOrd="0" presId="urn:microsoft.com/office/officeart/2005/8/layout/hProcess9"/>
    <dgm:cxn modelId="{C0BF8FB8-FEF9-4855-8724-3A06C41471D8}" type="presParOf" srcId="{B83030CC-5B8C-4CB0-98F2-FB3E5450A20D}" destId="{A432A1B5-336F-42B2-AFDC-DCB3CC5AB518}" srcOrd="2" destOrd="0" presId="urn:microsoft.com/office/officeart/2005/8/layout/hProcess9"/>
    <dgm:cxn modelId="{A4BEDE39-A12F-4491-9EE3-3433AE0F7B9F}" type="presParOf" srcId="{B83030CC-5B8C-4CB0-98F2-FB3E5450A20D}" destId="{EE9E2DEC-2DC3-42FD-B173-1ACF5194DAFB}" srcOrd="3" destOrd="0" presId="urn:microsoft.com/office/officeart/2005/8/layout/hProcess9"/>
    <dgm:cxn modelId="{FA0540C9-9406-4BA7-8C0E-088F793AA18C}" type="presParOf" srcId="{B83030CC-5B8C-4CB0-98F2-FB3E5450A20D}" destId="{172A288C-A7DB-4028-9C12-E85D4B688238}"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BABC3-4B69-4B4F-B153-79CFFAA82655}">
      <dsp:nvSpPr>
        <dsp:cNvPr id="0" name=""/>
        <dsp:cNvSpPr/>
      </dsp:nvSpPr>
      <dsp:spPr>
        <a:xfrm>
          <a:off x="2590800" y="0"/>
          <a:ext cx="2590800" cy="1524000"/>
        </a:xfrm>
        <a:prstGeom prst="trapezoid">
          <a:avLst>
            <a:gd name="adj" fmla="val 85000"/>
          </a:avLst>
        </a:prstGeom>
        <a:solidFill>
          <a:srgbClr val="0070C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en-US" sz="1200" kern="1200" dirty="0"/>
        </a:p>
        <a:p>
          <a:pPr lvl="0" algn="ctr" defTabSz="533400">
            <a:lnSpc>
              <a:spcPct val="90000"/>
            </a:lnSpc>
            <a:spcBef>
              <a:spcPct val="0"/>
            </a:spcBef>
            <a:spcAft>
              <a:spcPct val="35000"/>
            </a:spcAft>
          </a:pPr>
          <a:endParaRPr lang="en-US" sz="1200" kern="1200" dirty="0"/>
        </a:p>
        <a:p>
          <a:pPr lvl="0" algn="ctr" defTabSz="533400">
            <a:lnSpc>
              <a:spcPct val="90000"/>
            </a:lnSpc>
            <a:spcBef>
              <a:spcPct val="0"/>
            </a:spcBef>
            <a:spcAft>
              <a:spcPct val="35000"/>
            </a:spcAft>
          </a:pPr>
          <a:r>
            <a:rPr lang="en-US" sz="2400" kern="1200" dirty="0" err="1" smtClean="0">
              <a:solidFill>
                <a:schemeClr val="bg1"/>
              </a:solidFill>
            </a:rPr>
            <a:t>kewenangan</a:t>
          </a:r>
          <a:r>
            <a:rPr lang="en-US" sz="2400" kern="1200" dirty="0" smtClean="0">
              <a:solidFill>
                <a:schemeClr val="bg1"/>
              </a:solidFill>
            </a:rPr>
            <a:t> </a:t>
          </a:r>
          <a:endParaRPr lang="en-US" sz="2400" kern="1200" dirty="0">
            <a:solidFill>
              <a:schemeClr val="bg1"/>
            </a:solidFill>
          </a:endParaRPr>
        </a:p>
        <a:p>
          <a:pPr lvl="0" algn="ctr" defTabSz="533400">
            <a:lnSpc>
              <a:spcPct val="90000"/>
            </a:lnSpc>
            <a:spcBef>
              <a:spcPct val="0"/>
            </a:spcBef>
            <a:spcAft>
              <a:spcPct val="35000"/>
            </a:spcAft>
          </a:pPr>
          <a:r>
            <a:rPr lang="en-US" sz="2400" kern="1200" dirty="0" err="1">
              <a:solidFill>
                <a:schemeClr val="bg1"/>
              </a:solidFill>
            </a:rPr>
            <a:t>dari</a:t>
          </a:r>
          <a:r>
            <a:rPr lang="en-US" sz="2400" kern="1200" dirty="0">
              <a:solidFill>
                <a:schemeClr val="bg1"/>
              </a:solidFill>
            </a:rPr>
            <a:t> </a:t>
          </a:r>
          <a:r>
            <a:rPr lang="en-US" sz="2400" kern="1200" dirty="0" err="1">
              <a:solidFill>
                <a:schemeClr val="bg1"/>
              </a:solidFill>
            </a:rPr>
            <a:t>atas</a:t>
          </a:r>
          <a:r>
            <a:rPr lang="en-US" sz="2400" kern="1200" dirty="0">
              <a:solidFill>
                <a:schemeClr val="bg1"/>
              </a:solidFill>
            </a:rPr>
            <a:t> </a:t>
          </a:r>
        </a:p>
      </dsp:txBody>
      <dsp:txXfrm>
        <a:off x="2590800" y="0"/>
        <a:ext cx="2590800" cy="1524000"/>
      </dsp:txXfrm>
    </dsp:sp>
    <dsp:sp modelId="{6A4505AF-008A-44E7-A2A8-F70F9296C9AF}">
      <dsp:nvSpPr>
        <dsp:cNvPr id="0" name=""/>
        <dsp:cNvSpPr/>
      </dsp:nvSpPr>
      <dsp:spPr>
        <a:xfrm>
          <a:off x="1295400" y="1523999"/>
          <a:ext cx="5181600" cy="1524000"/>
        </a:xfrm>
        <a:prstGeom prst="trapezoid">
          <a:avLst>
            <a:gd name="adj" fmla="val 85000"/>
          </a:avLst>
        </a:prstGeom>
        <a:solidFill>
          <a:srgbClr val="FF00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bg1"/>
              </a:solidFill>
            </a:rPr>
            <a:t>kewenangan</a:t>
          </a:r>
          <a:r>
            <a:rPr lang="en-US" sz="2800" kern="1200" dirty="0" smtClean="0">
              <a:solidFill>
                <a:schemeClr val="bg1"/>
              </a:solidFill>
            </a:rPr>
            <a:t> </a:t>
          </a:r>
          <a:r>
            <a:rPr lang="en-US" sz="2800" kern="1200" dirty="0" err="1">
              <a:solidFill>
                <a:schemeClr val="bg1"/>
              </a:solidFill>
            </a:rPr>
            <a:t>dari</a:t>
          </a:r>
          <a:r>
            <a:rPr lang="en-US" sz="2800" kern="1200" dirty="0">
              <a:solidFill>
                <a:schemeClr val="bg1"/>
              </a:solidFill>
            </a:rPr>
            <a:t> </a:t>
          </a:r>
          <a:r>
            <a:rPr lang="en-US" sz="2800" kern="1200" dirty="0" err="1">
              <a:solidFill>
                <a:schemeClr val="bg1"/>
              </a:solidFill>
            </a:rPr>
            <a:t>bawah</a:t>
          </a:r>
          <a:endParaRPr lang="en-US" sz="2800" kern="1200" dirty="0">
            <a:solidFill>
              <a:schemeClr val="bg1"/>
            </a:solidFill>
          </a:endParaRPr>
        </a:p>
      </dsp:txBody>
      <dsp:txXfrm>
        <a:off x="2202179" y="1523999"/>
        <a:ext cx="3368040" cy="1524000"/>
      </dsp:txXfrm>
    </dsp:sp>
    <dsp:sp modelId="{C480BC8C-98F8-4EE3-8FD2-CD9284054771}">
      <dsp:nvSpPr>
        <dsp:cNvPr id="0" name=""/>
        <dsp:cNvSpPr/>
      </dsp:nvSpPr>
      <dsp:spPr>
        <a:xfrm>
          <a:off x="0" y="3047999"/>
          <a:ext cx="7772400" cy="1524000"/>
        </a:xfrm>
        <a:prstGeom prst="trapezoid">
          <a:avLst>
            <a:gd name="adj" fmla="val 85000"/>
          </a:avLst>
        </a:prstGeom>
        <a:solidFill>
          <a:srgbClr val="00B05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err="1" smtClean="0">
              <a:solidFill>
                <a:schemeClr val="bg1"/>
              </a:solidFill>
            </a:rPr>
            <a:t>Kewenangan</a:t>
          </a:r>
          <a:r>
            <a:rPr lang="en-US" sz="3200" kern="1200" dirty="0" smtClean="0">
              <a:solidFill>
                <a:schemeClr val="bg1"/>
              </a:solidFill>
            </a:rPr>
            <a:t> </a:t>
          </a:r>
          <a:r>
            <a:rPr lang="en-US" sz="3200" kern="1200" dirty="0" err="1" smtClean="0">
              <a:solidFill>
                <a:schemeClr val="bg1"/>
              </a:solidFill>
            </a:rPr>
            <a:t>dari</a:t>
          </a:r>
          <a:r>
            <a:rPr lang="en-US" sz="3200" kern="1200" dirty="0" smtClean="0">
              <a:solidFill>
                <a:schemeClr val="bg1"/>
              </a:solidFill>
            </a:rPr>
            <a:t> </a:t>
          </a:r>
          <a:r>
            <a:rPr lang="en-US" sz="3200" kern="1200" dirty="0" err="1">
              <a:solidFill>
                <a:schemeClr val="bg1"/>
              </a:solidFill>
            </a:rPr>
            <a:t>dalam</a:t>
          </a:r>
          <a:r>
            <a:rPr lang="en-US" sz="3200" kern="1200" dirty="0">
              <a:solidFill>
                <a:schemeClr val="bg1"/>
              </a:solidFill>
            </a:rPr>
            <a:t> </a:t>
          </a:r>
        </a:p>
      </dsp:txBody>
      <dsp:txXfrm>
        <a:off x="1360169" y="3047999"/>
        <a:ext cx="5052060" cy="1524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F8A066-C2C1-475A-ABDA-04D3D0EFC721}">
      <dsp:nvSpPr>
        <dsp:cNvPr id="0" name=""/>
        <dsp:cNvSpPr/>
      </dsp:nvSpPr>
      <dsp:spPr>
        <a:xfrm>
          <a:off x="0" y="234750"/>
          <a:ext cx="8329642" cy="1416614"/>
        </a:xfrm>
        <a:prstGeom prst="roundRect">
          <a:avLst/>
        </a:prstGeom>
        <a:solidFill>
          <a:schemeClr val="accent6">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id-ID" sz="2100" kern="1200" dirty="0" smtClean="0"/>
            <a:t>kewenangan Dari Atas: transfer kewenangan dan kewenangan, fasilitasi dan supervisi pemerintah. Gagasan ini yang melahirkan desentralisasi. </a:t>
          </a:r>
          <a:endParaRPr lang="id-ID" sz="2100" kern="1200" dirty="0"/>
        </a:p>
      </dsp:txBody>
      <dsp:txXfrm>
        <a:off x="69153" y="303903"/>
        <a:ext cx="8191336" cy="1278308"/>
      </dsp:txXfrm>
    </dsp:sp>
    <dsp:sp modelId="{42135DAC-9C7F-4748-AC06-EE17D0169CB0}">
      <dsp:nvSpPr>
        <dsp:cNvPr id="0" name=""/>
        <dsp:cNvSpPr/>
      </dsp:nvSpPr>
      <dsp:spPr>
        <a:xfrm>
          <a:off x="0" y="1711844"/>
          <a:ext cx="8329642" cy="1416614"/>
        </a:xfrm>
        <a:prstGeom prst="roundRect">
          <a:avLst/>
        </a:prstGeom>
        <a:solidFill>
          <a:schemeClr val="accent4">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id-ID" sz="2100" kern="1200" dirty="0" smtClean="0"/>
            <a:t>kewenangan Dari Bawah: emansipasi lokal (inisiatif dan gerakan) dari pemimpin dan masyarakat desa. Gagasan ini melahirkan azas subsidiaritas: lokalisasi pengunaan kewenangan dan penyelesaian masalah pada organisasi yang paling bawah. </a:t>
          </a:r>
          <a:endParaRPr lang="id-ID" sz="2100" kern="1200" dirty="0"/>
        </a:p>
      </dsp:txBody>
      <dsp:txXfrm>
        <a:off x="69153" y="1780997"/>
        <a:ext cx="8191336" cy="1278308"/>
      </dsp:txXfrm>
    </dsp:sp>
    <dsp:sp modelId="{1A21360C-A704-4AA8-8E35-007BCAEA89D8}">
      <dsp:nvSpPr>
        <dsp:cNvPr id="0" name=""/>
        <dsp:cNvSpPr/>
      </dsp:nvSpPr>
      <dsp:spPr>
        <a:xfrm>
          <a:off x="0" y="3188938"/>
          <a:ext cx="8329642" cy="1416614"/>
        </a:xfrm>
        <a:prstGeom prst="roundRect">
          <a:avLst/>
        </a:prstGeom>
        <a:solidFill>
          <a:srgbClr val="C000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id-ID" sz="2100" kern="1200" dirty="0" smtClean="0"/>
            <a:t>kewenangan Dari Dalam:  sering disebut sebagai kewenangan asli (indigenous autonomy) atau hak asal-usul (bawaan) yang dimiliki desa sebelum kelahiran NKRI. Gagasan ini melahirkan azas rekognisi (penghormatan dan pengakuan) negara terhadap desa. </a:t>
          </a:r>
          <a:endParaRPr lang="id-ID" sz="2100" kern="1200" dirty="0"/>
        </a:p>
      </dsp:txBody>
      <dsp:txXfrm>
        <a:off x="69153" y="3258091"/>
        <a:ext cx="8191336" cy="12783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375231-B552-4CAD-A8E0-0F006702E338}" type="datetimeFigureOut">
              <a:rPr lang="en-US" smtClean="0"/>
              <a:pPr/>
              <a:t>2/27/2018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5EAE27-E9CE-4E75-88E6-35F316A7F37B}" type="slidenum">
              <a:rPr lang="en-US" smtClean="0"/>
              <a:pPr/>
              <a:t>‹#›</a:t>
            </a:fld>
            <a:endParaRPr lang="en-US"/>
          </a:p>
        </p:txBody>
      </p:sp>
    </p:spTree>
    <p:extLst>
      <p:ext uri="{BB962C8B-B14F-4D97-AF65-F5344CB8AC3E}">
        <p14:creationId xmlns:p14="http://schemas.microsoft.com/office/powerpoint/2010/main" val="500434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4</a:t>
            </a:fld>
            <a:endParaRPr lang="id-ID"/>
          </a:p>
        </p:txBody>
      </p:sp>
    </p:spTree>
    <p:extLst>
      <p:ext uri="{BB962C8B-B14F-4D97-AF65-F5344CB8AC3E}">
        <p14:creationId xmlns:p14="http://schemas.microsoft.com/office/powerpoint/2010/main" val="974519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13</a:t>
            </a:fld>
            <a:endParaRPr lang="id-ID"/>
          </a:p>
        </p:txBody>
      </p:sp>
    </p:spTree>
    <p:extLst>
      <p:ext uri="{BB962C8B-B14F-4D97-AF65-F5344CB8AC3E}">
        <p14:creationId xmlns:p14="http://schemas.microsoft.com/office/powerpoint/2010/main" val="3832397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14</a:t>
            </a:fld>
            <a:endParaRPr lang="id-ID"/>
          </a:p>
        </p:txBody>
      </p:sp>
    </p:spTree>
    <p:extLst>
      <p:ext uri="{BB962C8B-B14F-4D97-AF65-F5344CB8AC3E}">
        <p14:creationId xmlns:p14="http://schemas.microsoft.com/office/powerpoint/2010/main" val="1512325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15</a:t>
            </a:fld>
            <a:endParaRPr lang="id-ID"/>
          </a:p>
        </p:txBody>
      </p:sp>
    </p:spTree>
    <p:extLst>
      <p:ext uri="{BB962C8B-B14F-4D97-AF65-F5344CB8AC3E}">
        <p14:creationId xmlns:p14="http://schemas.microsoft.com/office/powerpoint/2010/main" val="2852984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16</a:t>
            </a:fld>
            <a:endParaRPr lang="id-ID"/>
          </a:p>
        </p:txBody>
      </p:sp>
    </p:spTree>
    <p:extLst>
      <p:ext uri="{BB962C8B-B14F-4D97-AF65-F5344CB8AC3E}">
        <p14:creationId xmlns:p14="http://schemas.microsoft.com/office/powerpoint/2010/main" val="4087958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18</a:t>
            </a:fld>
            <a:endParaRPr lang="id-ID"/>
          </a:p>
        </p:txBody>
      </p:sp>
    </p:spTree>
    <p:extLst>
      <p:ext uri="{BB962C8B-B14F-4D97-AF65-F5344CB8AC3E}">
        <p14:creationId xmlns:p14="http://schemas.microsoft.com/office/powerpoint/2010/main" val="891010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19</a:t>
            </a:fld>
            <a:endParaRPr lang="id-ID"/>
          </a:p>
        </p:txBody>
      </p:sp>
    </p:spTree>
    <p:extLst>
      <p:ext uri="{BB962C8B-B14F-4D97-AF65-F5344CB8AC3E}">
        <p14:creationId xmlns:p14="http://schemas.microsoft.com/office/powerpoint/2010/main" val="2008374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22</a:t>
            </a:fld>
            <a:endParaRPr lang="id-ID"/>
          </a:p>
        </p:txBody>
      </p:sp>
    </p:spTree>
    <p:extLst>
      <p:ext uri="{BB962C8B-B14F-4D97-AF65-F5344CB8AC3E}">
        <p14:creationId xmlns:p14="http://schemas.microsoft.com/office/powerpoint/2010/main" val="2924524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23</a:t>
            </a:fld>
            <a:endParaRPr lang="id-ID"/>
          </a:p>
        </p:txBody>
      </p:sp>
    </p:spTree>
    <p:extLst>
      <p:ext uri="{BB962C8B-B14F-4D97-AF65-F5344CB8AC3E}">
        <p14:creationId xmlns:p14="http://schemas.microsoft.com/office/powerpoint/2010/main" val="449782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5</a:t>
            </a:fld>
            <a:endParaRPr lang="id-ID"/>
          </a:p>
        </p:txBody>
      </p:sp>
    </p:spTree>
    <p:extLst>
      <p:ext uri="{BB962C8B-B14F-4D97-AF65-F5344CB8AC3E}">
        <p14:creationId xmlns:p14="http://schemas.microsoft.com/office/powerpoint/2010/main" val="2816960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6</a:t>
            </a:fld>
            <a:endParaRPr lang="id-ID"/>
          </a:p>
        </p:txBody>
      </p:sp>
    </p:spTree>
    <p:extLst>
      <p:ext uri="{BB962C8B-B14F-4D97-AF65-F5344CB8AC3E}">
        <p14:creationId xmlns:p14="http://schemas.microsoft.com/office/powerpoint/2010/main" val="1953345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7</a:t>
            </a:fld>
            <a:endParaRPr lang="id-ID"/>
          </a:p>
        </p:txBody>
      </p:sp>
    </p:spTree>
    <p:extLst>
      <p:ext uri="{BB962C8B-B14F-4D97-AF65-F5344CB8AC3E}">
        <p14:creationId xmlns:p14="http://schemas.microsoft.com/office/powerpoint/2010/main" val="1288172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8</a:t>
            </a:fld>
            <a:endParaRPr lang="id-ID"/>
          </a:p>
        </p:txBody>
      </p:sp>
    </p:spTree>
    <p:extLst>
      <p:ext uri="{BB962C8B-B14F-4D97-AF65-F5344CB8AC3E}">
        <p14:creationId xmlns:p14="http://schemas.microsoft.com/office/powerpoint/2010/main" val="1617265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9</a:t>
            </a:fld>
            <a:endParaRPr lang="id-ID"/>
          </a:p>
        </p:txBody>
      </p:sp>
    </p:spTree>
    <p:extLst>
      <p:ext uri="{BB962C8B-B14F-4D97-AF65-F5344CB8AC3E}">
        <p14:creationId xmlns:p14="http://schemas.microsoft.com/office/powerpoint/2010/main" val="1288682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10</a:t>
            </a:fld>
            <a:endParaRPr lang="id-ID"/>
          </a:p>
        </p:txBody>
      </p:sp>
    </p:spTree>
    <p:extLst>
      <p:ext uri="{BB962C8B-B14F-4D97-AF65-F5344CB8AC3E}">
        <p14:creationId xmlns:p14="http://schemas.microsoft.com/office/powerpoint/2010/main" val="2625666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11</a:t>
            </a:fld>
            <a:endParaRPr lang="id-ID"/>
          </a:p>
        </p:txBody>
      </p:sp>
    </p:spTree>
    <p:extLst>
      <p:ext uri="{BB962C8B-B14F-4D97-AF65-F5344CB8AC3E}">
        <p14:creationId xmlns:p14="http://schemas.microsoft.com/office/powerpoint/2010/main" val="4014564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35FC936-AEDB-4802-A40F-9148739015A6}" type="slidenum">
              <a:rPr lang="id-ID" smtClean="0"/>
              <a:pPr/>
              <a:t>12</a:t>
            </a:fld>
            <a:endParaRPr lang="id-ID"/>
          </a:p>
        </p:txBody>
      </p:sp>
    </p:spTree>
    <p:extLst>
      <p:ext uri="{BB962C8B-B14F-4D97-AF65-F5344CB8AC3E}">
        <p14:creationId xmlns:p14="http://schemas.microsoft.com/office/powerpoint/2010/main" val="3050695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68F77A2-01ED-45DD-BA6B-BEC7CF83C133}" type="datetimeFigureOut">
              <a:rPr lang="en-US" smtClean="0"/>
              <a:pPr/>
              <a:t>2/27/2018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7E66668-373C-4CBE-952A-D18ACC4C235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8F77A2-01ED-45DD-BA6B-BEC7CF83C133}"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66668-373C-4CBE-952A-D18ACC4C235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87E66668-373C-4CBE-952A-D18ACC4C235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8F77A2-01ED-45DD-BA6B-BEC7CF83C133}"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68F77A2-01ED-45DD-BA6B-BEC7CF83C133}"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87E66668-373C-4CBE-952A-D18ACC4C235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68F77A2-01ED-45DD-BA6B-BEC7CF83C133}" type="datetimeFigureOut">
              <a:rPr lang="en-US" smtClean="0"/>
              <a:pPr/>
              <a:t>2/27/2018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7E66668-373C-4CBE-952A-D18ACC4C235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68F77A2-01ED-45DD-BA6B-BEC7CF83C133}"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66668-373C-4CBE-952A-D18ACC4C235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68F77A2-01ED-45DD-BA6B-BEC7CF83C133}" type="datetimeFigureOut">
              <a:rPr lang="en-US" smtClean="0"/>
              <a:pPr/>
              <a:t>2/27/2018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7E66668-373C-4CBE-952A-D18ACC4C235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8F77A2-01ED-45DD-BA6B-BEC7CF83C133}" type="datetimeFigureOut">
              <a:rPr lang="en-US" smtClean="0"/>
              <a:pPr/>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87E66668-373C-4CBE-952A-D18ACC4C23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68F77A2-01ED-45DD-BA6B-BEC7CF83C133}" type="datetimeFigureOut">
              <a:rPr lang="en-US" smtClean="0"/>
              <a:pPr/>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7E66668-373C-4CBE-952A-D18ACC4C23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7E66668-373C-4CBE-952A-D18ACC4C235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68F77A2-01ED-45DD-BA6B-BEC7CF83C133}" type="datetimeFigureOut">
              <a:rPr lang="en-US" smtClean="0"/>
              <a:pPr/>
              <a:t>2/27/2018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87E66668-373C-4CBE-952A-D18ACC4C235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68F77A2-01ED-45DD-BA6B-BEC7CF83C133}" type="datetimeFigureOut">
              <a:rPr lang="en-US" smtClean="0"/>
              <a:pPr/>
              <a:t>2/27/2018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68F77A2-01ED-45DD-BA6B-BEC7CF83C133}" type="datetimeFigureOut">
              <a:rPr lang="en-US" smtClean="0"/>
              <a:pPr/>
              <a:t>2/27/2018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7E66668-373C-4CBE-952A-D18ACC4C235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762000"/>
            <a:ext cx="7772400" cy="1470025"/>
          </a:xfrm>
        </p:spPr>
        <p:txBody>
          <a:bodyPr/>
          <a:lstStyle/>
          <a:p>
            <a:r>
              <a:rPr lang="en-US" dirty="0" err="1" smtClean="0"/>
              <a:t>Perencanaan</a:t>
            </a:r>
            <a:r>
              <a:rPr lang="en-US" dirty="0" smtClean="0"/>
              <a:t> </a:t>
            </a:r>
            <a:r>
              <a:rPr lang="en-US" dirty="0" err="1" smtClean="0"/>
              <a:t>Pembangungan</a:t>
            </a:r>
            <a:r>
              <a:rPr lang="en-US" dirty="0" smtClean="0"/>
              <a:t> Daerah </a:t>
            </a:r>
            <a:r>
              <a:rPr lang="en-US" dirty="0" err="1" smtClean="0"/>
              <a:t>dan</a:t>
            </a:r>
            <a:r>
              <a:rPr lang="en-US" dirty="0" smtClean="0"/>
              <a:t> </a:t>
            </a:r>
            <a:r>
              <a:rPr lang="en-US" dirty="0" err="1" smtClean="0"/>
              <a:t>Desa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Mengapa Piramida Berubah?</a:t>
            </a:r>
            <a:endParaRPr lang="id-ID"/>
          </a:p>
        </p:txBody>
      </p:sp>
      <p:sp>
        <p:nvSpPr>
          <p:cNvPr id="3" name="Content Placeholder 2"/>
          <p:cNvSpPr>
            <a:spLocks noGrp="1"/>
          </p:cNvSpPr>
          <p:nvPr>
            <p:ph sz="quarter" idx="1"/>
          </p:nvPr>
        </p:nvSpPr>
        <p:spPr>
          <a:xfrm>
            <a:off x="457200" y="1600200"/>
            <a:ext cx="7972452" cy="4525963"/>
          </a:xfrm>
        </p:spPr>
        <p:txBody>
          <a:bodyPr>
            <a:normAutofit fontScale="92500" lnSpcReduction="20000"/>
          </a:bodyPr>
          <a:lstStyle/>
          <a:p>
            <a:pPr>
              <a:buClr>
                <a:srgbClr val="FFFF00"/>
              </a:buClr>
              <a:buSzPct val="109000"/>
              <a:buFont typeface="Wingdings" pitchFamily="2" charset="2"/>
              <a:buChar char="§"/>
            </a:pPr>
            <a:r>
              <a:rPr lang="id-ID" smtClean="0"/>
              <a:t>Pemerintah tidak menjalankan azas rekognisi terhadap asal-usul desa, dan juga tidak melakukan katalisasi yang membangkitkan emansipasi (inisiatif dan gerakan) lokal.</a:t>
            </a:r>
          </a:p>
          <a:p>
            <a:pPr>
              <a:buClr>
                <a:srgbClr val="FFFF00"/>
              </a:buClr>
              <a:buSzPct val="109000"/>
              <a:buFont typeface="Wingdings" pitchFamily="2" charset="2"/>
              <a:buChar char="§"/>
            </a:pPr>
            <a:r>
              <a:rPr lang="id-ID" smtClean="0"/>
              <a:t>Pemerintah melakukan berbagai intervensi: regimentasi yang membuat desa secara seragam; membuat desa sebagai organisasi korporatis dan juga unit administrasi kepanjangan tangan negara; mengalirkan bantuan program dan dana yang ternyata ibarat “membangun istana pasir”. </a:t>
            </a:r>
          </a:p>
          <a:p>
            <a:pPr>
              <a:buClr>
                <a:srgbClr val="FFFF00"/>
              </a:buClr>
              <a:buSzPct val="109000"/>
              <a:buFont typeface="Wingdings" pitchFamily="2" charset="2"/>
              <a:buChar char="§"/>
            </a:pPr>
            <a:r>
              <a:rPr lang="id-ID" smtClean="0"/>
              <a:t>Karena itu desa berubah dari institusi asli (indigenous institution) yang mandiri menjadi institusi korporatis yang tergantung pada pemerintah  </a:t>
            </a:r>
            <a:endParaRPr lang="id-ID"/>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186766" cy="796908"/>
          </a:xfrm>
        </p:spPr>
        <p:txBody>
          <a:bodyPr>
            <a:normAutofit/>
          </a:bodyPr>
          <a:lstStyle/>
          <a:p>
            <a:r>
              <a:rPr lang="en-US" sz="3200" b="1" dirty="0" err="1" smtClean="0"/>
              <a:t>Desa</a:t>
            </a:r>
            <a:r>
              <a:rPr lang="en-US" sz="3200" b="1" dirty="0" smtClean="0"/>
              <a:t> </a:t>
            </a:r>
            <a:r>
              <a:rPr lang="en-US" sz="3200" b="1" dirty="0" err="1" smtClean="0"/>
              <a:t>di</a:t>
            </a:r>
            <a:r>
              <a:rPr lang="en-US" sz="3200" b="1" dirty="0" smtClean="0"/>
              <a:t> Era </a:t>
            </a:r>
            <a:r>
              <a:rPr lang="en-US" sz="3200" b="1" dirty="0" err="1" smtClean="0"/>
              <a:t>Reformasi</a:t>
            </a:r>
            <a:endParaRPr lang="id-ID" sz="3200" b="1" dirty="0">
              <a:solidFill>
                <a:schemeClr val="tx1"/>
              </a:solidFill>
            </a:endParaRPr>
          </a:p>
        </p:txBody>
      </p:sp>
      <p:sp>
        <p:nvSpPr>
          <p:cNvPr id="3" name="Content Placeholder 2"/>
          <p:cNvSpPr>
            <a:spLocks noGrp="1"/>
          </p:cNvSpPr>
          <p:nvPr>
            <p:ph sz="quarter" idx="1"/>
          </p:nvPr>
        </p:nvSpPr>
        <p:spPr>
          <a:xfrm>
            <a:off x="142844" y="1285836"/>
            <a:ext cx="8643998" cy="5572164"/>
          </a:xfrm>
        </p:spPr>
        <p:txBody>
          <a:bodyPr>
            <a:normAutofit fontScale="70000" lnSpcReduction="20000"/>
          </a:bodyPr>
          <a:lstStyle/>
          <a:p>
            <a:r>
              <a:rPr lang="id-ID" smtClean="0"/>
              <a:t>UU No. 22/1999 memberikan ruang yang lebar bagi rekognisi terhadap institusi asli desa. </a:t>
            </a:r>
          </a:p>
          <a:p>
            <a:r>
              <a:rPr lang="id-ID" smtClean="0"/>
              <a:t>Banyak daerah yang mengubah nama desa dan perangkatnya kembali ke nama asli. Tetapi hal ini hanya “ganti baju”, bukan revitalisasi.</a:t>
            </a:r>
          </a:p>
          <a:p>
            <a:r>
              <a:rPr lang="id-ID" smtClean="0"/>
              <a:t>Sumatera Barat melakukan gerakan “kembali ke nagari” (</a:t>
            </a:r>
            <a:r>
              <a:rPr lang="id-ID" i="1" smtClean="0"/>
              <a:t>babaliak ka nagari</a:t>
            </a:r>
            <a:r>
              <a:rPr lang="id-ID" smtClean="0"/>
              <a:t>), yang intinya membuat integrasi antara “adat” dan “negara” ke dalam wadah nagari.</a:t>
            </a:r>
          </a:p>
          <a:p>
            <a:r>
              <a:rPr lang="id-ID" smtClean="0"/>
              <a:t>Bali sejak dulu mempertahankan “desa adat” meskipun memperoleh intervensi pemerintah dalam bentuk kehadiran “desa dinas”. Desa adat pada umumnya mempersembahkan kemakmuran ekonomi dan ketahanan sosial yang berkelanjutan. Sejak 1985, desa adat mempunyai Lembaga Perkreditan Desa (LPD) sebagai penopang  gerakan ekonomi lokal yang sampai sekarang bertahan dan tambah besar; berbeda dengan Koperasi Unit Desa (KUD) bentukan pemerintah pusat. </a:t>
            </a:r>
          </a:p>
          <a:p>
            <a:r>
              <a:rPr lang="id-ID" smtClean="0"/>
              <a:t>Belakangan Provinsi Maluku melakukan rekognisi (pengakuan) terhadap negeri sebagai institusi asli. Pada umumnya negeri membangkitkan emansipasi lokal, seraya menyumbangkan kemakmuran dan pengelolaan SDA secara berkelanjutan. Negeri juga memiliki institusi </a:t>
            </a:r>
            <a:r>
              <a:rPr lang="id-ID" i="1" smtClean="0"/>
              <a:t>pela (</a:t>
            </a:r>
            <a:r>
              <a:rPr lang="id-ID" smtClean="0"/>
              <a:t>persaudaraan</a:t>
            </a:r>
            <a:r>
              <a:rPr lang="id-ID" i="1" smtClean="0"/>
              <a:t>) gandong (</a:t>
            </a:r>
            <a:r>
              <a:rPr lang="id-ID" smtClean="0"/>
              <a:t>persahabatan</a:t>
            </a:r>
            <a:r>
              <a:rPr lang="id-ID" i="1" smtClean="0"/>
              <a:t>) </a:t>
            </a:r>
            <a:r>
              <a:rPr lang="id-ID" smtClean="0"/>
              <a:t>yang menjadi basis perdamaian bagi warga Maluku.</a:t>
            </a:r>
          </a:p>
          <a:p>
            <a:endParaRPr lang="id-ID"/>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Kedudukan Desa</a:t>
            </a:r>
            <a:endParaRPr lang="id-ID"/>
          </a:p>
        </p:txBody>
      </p:sp>
      <p:sp>
        <p:nvSpPr>
          <p:cNvPr id="5" name="Content Placeholder 4"/>
          <p:cNvSpPr>
            <a:spLocks noGrp="1"/>
          </p:cNvSpPr>
          <p:nvPr>
            <p:ph sz="quarter" idx="1"/>
          </p:nvPr>
        </p:nvSpPr>
        <p:spPr>
          <a:xfrm>
            <a:off x="1142976" y="1447800"/>
            <a:ext cx="7790712" cy="4800600"/>
          </a:xfrm>
        </p:spPr>
        <p:txBody>
          <a:bodyPr>
            <a:normAutofit fontScale="92500" lnSpcReduction="20000"/>
          </a:bodyPr>
          <a:lstStyle/>
          <a:p>
            <a:r>
              <a:rPr lang="id-ID" smtClean="0"/>
              <a:t>Selama ini kedudukan desa adalah campuran antara “organisasi pemerintahan” dengan “organisasi kemasyarakatan” yang berada dalam subsistem pemerintahan kabupaten/kota. </a:t>
            </a:r>
          </a:p>
          <a:p>
            <a:r>
              <a:rPr lang="id-ID" smtClean="0"/>
              <a:t>Prof. Sadu Wasistiono (IPDN) mengatakan bahwa kedudukan itu banci, tidak jelas apa jenis kelaminnya. </a:t>
            </a:r>
          </a:p>
          <a:p>
            <a:r>
              <a:rPr lang="en-US" smtClean="0"/>
              <a:t>Dimana letak desa? Apakah dalam subsistem pemerintah kabupaten, atau menjadi bagian dari NKRI?</a:t>
            </a:r>
          </a:p>
          <a:p>
            <a:r>
              <a:rPr lang="en-US" smtClean="0"/>
              <a:t>Desa ditempatkan sebagai apa? Apakah sebagai unit pemerintahan yang otonom, atau sebagai wilayah/unit administratif semata, atau sebagai organisasi/kesatuan masyarakat? </a:t>
            </a:r>
          </a:p>
          <a:p>
            <a:endParaRPr lang="id-ID"/>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Opsi Kedudukan Desa </a:t>
            </a:r>
            <a:endParaRPr lang="id-ID"/>
          </a:p>
        </p:txBody>
      </p:sp>
      <p:graphicFrame>
        <p:nvGraphicFramePr>
          <p:cNvPr id="4" name="Content Placeholder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Desa Asli</a:t>
            </a:r>
            <a:endParaRPr lang="id-ID"/>
          </a:p>
        </p:txBody>
      </p:sp>
      <p:sp>
        <p:nvSpPr>
          <p:cNvPr id="3" name="Content Placeholder 2"/>
          <p:cNvSpPr>
            <a:spLocks noGrp="1"/>
          </p:cNvSpPr>
          <p:nvPr>
            <p:ph sz="quarter" idx="1"/>
          </p:nvPr>
        </p:nvSpPr>
        <p:spPr/>
        <p:txBody>
          <a:bodyPr>
            <a:normAutofit/>
          </a:bodyPr>
          <a:lstStyle/>
          <a:p>
            <a:pPr>
              <a:buClr>
                <a:schemeClr val="tx1"/>
              </a:buClr>
              <a:buSzPct val="103000"/>
            </a:pPr>
            <a:r>
              <a:rPr lang="id-ID" sz="2000" smtClean="0"/>
              <a:t>Sebutan lain: desa adat, </a:t>
            </a:r>
            <a:r>
              <a:rPr lang="en-GB" sz="2000" smtClean="0"/>
              <a:t>self governing community</a:t>
            </a:r>
          </a:p>
          <a:p>
            <a:pPr>
              <a:buClr>
                <a:schemeClr val="tx1"/>
              </a:buClr>
              <a:buSzPct val="103000"/>
            </a:pPr>
            <a:r>
              <a:rPr lang="en-US" sz="2000" smtClean="0"/>
              <a:t>Sebagai organisasi komunitas yang lepas (di luar) struktur birokrasi negara</a:t>
            </a:r>
          </a:p>
          <a:p>
            <a:pPr>
              <a:buClr>
                <a:schemeClr val="tx1"/>
              </a:buClr>
              <a:buSzPct val="103000"/>
            </a:pPr>
            <a:r>
              <a:rPr lang="en-US" sz="2000" smtClean="0"/>
              <a:t>Tidak memperoleh tugas-tugas administrasi dari negara</a:t>
            </a:r>
          </a:p>
          <a:p>
            <a:pPr>
              <a:buClr>
                <a:schemeClr val="tx1"/>
              </a:buClr>
              <a:buSzPct val="103000"/>
            </a:pPr>
            <a:r>
              <a:rPr lang="en-US" sz="2000" smtClean="0"/>
              <a:t>Tidak ada ADD.</a:t>
            </a:r>
          </a:p>
          <a:p>
            <a:pPr>
              <a:buClr>
                <a:schemeClr val="tx1"/>
              </a:buClr>
              <a:buSzPct val="103000"/>
            </a:pPr>
            <a:r>
              <a:rPr lang="en-US" sz="2000" smtClean="0"/>
              <a:t>Azas</a:t>
            </a:r>
            <a:r>
              <a:rPr lang="id-ID" sz="2000" smtClean="0"/>
              <a:t> r</a:t>
            </a:r>
            <a:r>
              <a:rPr lang="en-US" sz="2000" smtClean="0"/>
              <a:t>ekognisi (pengakuan dan penghormatan) </a:t>
            </a:r>
          </a:p>
          <a:p>
            <a:pPr lvl="0">
              <a:buClr>
                <a:schemeClr val="tx1"/>
              </a:buClr>
              <a:buSzPct val="103000"/>
            </a:pPr>
            <a:r>
              <a:rPr lang="en-US" sz="2000" smtClean="0"/>
              <a:t>Desa mempunyai kewenangan asal-usul</a:t>
            </a:r>
            <a:endParaRPr lang="en-GB" sz="2000" smtClean="0"/>
          </a:p>
          <a:p>
            <a:pPr lvl="0">
              <a:buClr>
                <a:schemeClr val="tx1"/>
              </a:buClr>
              <a:buSzPct val="103000"/>
            </a:pPr>
            <a:r>
              <a:rPr lang="en-US" sz="2000" smtClean="0"/>
              <a:t>Desa mengelola urusan-urusan masyarakat yang berskala lokal. </a:t>
            </a:r>
            <a:endParaRPr lang="en-GB" sz="2000" smtClean="0"/>
          </a:p>
          <a:p>
            <a:pPr lvl="0">
              <a:buClr>
                <a:schemeClr val="tx1"/>
              </a:buClr>
              <a:buSzPct val="103000"/>
            </a:pPr>
            <a:r>
              <a:rPr lang="en-US" sz="2000" smtClean="0"/>
              <a:t>Mempunyai susunan asli.</a:t>
            </a:r>
            <a:endParaRPr lang="en-GB" sz="2000" smtClean="0"/>
          </a:p>
          <a:p>
            <a:pPr lvl="0">
              <a:buClr>
                <a:schemeClr val="tx1"/>
              </a:buClr>
              <a:buSzPct val="103000"/>
            </a:pPr>
            <a:r>
              <a:rPr lang="en-US" sz="2000" smtClean="0"/>
              <a:t>Mempunyai institusi demokrasi komunitarian (musyawarah). </a:t>
            </a:r>
            <a:endParaRPr lang="en-GB" sz="2000" smtClean="0"/>
          </a:p>
          <a:p>
            <a:pPr>
              <a:buClr>
                <a:schemeClr val="tx1"/>
              </a:buClr>
              <a:buSzPct val="103000"/>
            </a:pPr>
            <a:r>
              <a:rPr lang="en-US" sz="2000" smtClean="0"/>
              <a:t>Pemerintah memberikan bantuan keuangan</a:t>
            </a:r>
          </a:p>
          <a:p>
            <a:endParaRPr lang="id-ID"/>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Desa Administratif</a:t>
            </a:r>
            <a:endParaRPr lang="en-GB"/>
          </a:p>
        </p:txBody>
      </p:sp>
      <p:sp>
        <p:nvSpPr>
          <p:cNvPr id="3" name="Content Placeholder 2"/>
          <p:cNvSpPr>
            <a:spLocks noGrp="1"/>
          </p:cNvSpPr>
          <p:nvPr>
            <p:ph sz="quarter" idx="1"/>
          </p:nvPr>
        </p:nvSpPr>
        <p:spPr/>
        <p:txBody>
          <a:bodyPr>
            <a:normAutofit/>
          </a:bodyPr>
          <a:lstStyle/>
          <a:p>
            <a:r>
              <a:rPr lang="id-ID" dirty="0" smtClean="0"/>
              <a:t>Sebutan lain: desa korporatis, local state government</a:t>
            </a:r>
          </a:p>
          <a:p>
            <a:r>
              <a:rPr lang="en-US" dirty="0" err="1" smtClean="0"/>
              <a:t>Desa</a:t>
            </a:r>
            <a:r>
              <a:rPr lang="en-US" dirty="0" smtClean="0"/>
              <a:t> </a:t>
            </a:r>
            <a:r>
              <a:rPr lang="en-US" dirty="0" err="1" smtClean="0"/>
              <a:t>administratif</a:t>
            </a:r>
            <a:r>
              <a:rPr lang="en-US" dirty="0" smtClean="0"/>
              <a:t>, </a:t>
            </a:r>
            <a:r>
              <a:rPr lang="en-US" dirty="0" err="1" smtClean="0"/>
              <a:t>atau</a:t>
            </a:r>
            <a:r>
              <a:rPr lang="en-US" dirty="0" smtClean="0"/>
              <a:t> </a:t>
            </a:r>
            <a:r>
              <a:rPr lang="en-US" dirty="0" err="1" smtClean="0"/>
              <a:t>semacam</a:t>
            </a:r>
            <a:r>
              <a:rPr lang="en-US" dirty="0" smtClean="0"/>
              <a:t> unit </a:t>
            </a:r>
            <a:r>
              <a:rPr lang="en-US" dirty="0" err="1" smtClean="0"/>
              <a:t>birokrasi</a:t>
            </a:r>
            <a:r>
              <a:rPr lang="en-US" dirty="0" smtClean="0"/>
              <a:t> </a:t>
            </a:r>
            <a:r>
              <a:rPr lang="en-US" dirty="0" err="1" smtClean="0"/>
              <a:t>sebagai</a:t>
            </a:r>
            <a:r>
              <a:rPr lang="en-US" dirty="0" smtClean="0"/>
              <a:t> </a:t>
            </a:r>
            <a:r>
              <a:rPr lang="en-US" dirty="0" err="1" smtClean="0"/>
              <a:t>kepanjangan</a:t>
            </a:r>
            <a:r>
              <a:rPr lang="en-US" dirty="0" smtClean="0"/>
              <a:t> </a:t>
            </a:r>
            <a:r>
              <a:rPr lang="en-US" dirty="0" err="1" smtClean="0"/>
              <a:t>tangan</a:t>
            </a:r>
            <a:r>
              <a:rPr lang="en-US" dirty="0" smtClean="0"/>
              <a:t> </a:t>
            </a:r>
            <a:r>
              <a:rPr lang="en-US" dirty="0" err="1" smtClean="0"/>
              <a:t>negara</a:t>
            </a:r>
            <a:r>
              <a:rPr lang="en-US" dirty="0" smtClean="0"/>
              <a:t> </a:t>
            </a:r>
            <a:r>
              <a:rPr lang="en-US" dirty="0" err="1" smtClean="0"/>
              <a:t>di</a:t>
            </a:r>
            <a:r>
              <a:rPr lang="en-US" dirty="0" smtClean="0"/>
              <a:t> </a:t>
            </a:r>
            <a:r>
              <a:rPr lang="en-US" dirty="0" err="1" smtClean="0"/>
              <a:t>tingkat</a:t>
            </a:r>
            <a:r>
              <a:rPr lang="en-US" dirty="0" smtClean="0"/>
              <a:t> </a:t>
            </a:r>
            <a:r>
              <a:rPr lang="en-US" dirty="0" err="1" smtClean="0"/>
              <a:t>lokal</a:t>
            </a:r>
            <a:endParaRPr lang="en-US" dirty="0" smtClean="0"/>
          </a:p>
          <a:p>
            <a:r>
              <a:rPr lang="id-ID" dirty="0" smtClean="0"/>
              <a:t>Azas: d</a:t>
            </a:r>
            <a:r>
              <a:rPr lang="en-US" dirty="0" err="1" smtClean="0"/>
              <a:t>elegasi</a:t>
            </a:r>
            <a:r>
              <a:rPr lang="en-US" dirty="0" smtClean="0"/>
              <a:t>  </a:t>
            </a:r>
            <a:r>
              <a:rPr lang="en-US" dirty="0" err="1" smtClean="0"/>
              <a:t>atau</a:t>
            </a:r>
            <a:r>
              <a:rPr lang="en-US" dirty="0" smtClean="0"/>
              <a:t> </a:t>
            </a:r>
            <a:r>
              <a:rPr lang="en-US" dirty="0" err="1" smtClean="0"/>
              <a:t>tugas</a:t>
            </a:r>
            <a:r>
              <a:rPr lang="en-US" dirty="0" smtClean="0"/>
              <a:t> </a:t>
            </a:r>
            <a:r>
              <a:rPr lang="en-US" dirty="0" err="1" smtClean="0"/>
              <a:t>pembantuan</a:t>
            </a:r>
            <a:r>
              <a:rPr lang="en-US" dirty="0" smtClean="0"/>
              <a:t> </a:t>
            </a:r>
          </a:p>
          <a:p>
            <a:pPr lvl="0"/>
            <a:r>
              <a:rPr lang="en-GB" dirty="0" err="1" smtClean="0"/>
              <a:t>Desa</a:t>
            </a:r>
            <a:r>
              <a:rPr lang="en-GB" dirty="0" smtClean="0"/>
              <a:t> </a:t>
            </a:r>
            <a:r>
              <a:rPr lang="en-GB" dirty="0" err="1" smtClean="0"/>
              <a:t>menjalankan</a:t>
            </a:r>
            <a:r>
              <a:rPr lang="en-GB" dirty="0" smtClean="0"/>
              <a:t> </a:t>
            </a:r>
            <a:r>
              <a:rPr lang="en-GB" dirty="0" err="1" smtClean="0"/>
              <a:t>tugas-tugas</a:t>
            </a:r>
            <a:r>
              <a:rPr lang="en-GB" dirty="0" smtClean="0"/>
              <a:t> </a:t>
            </a:r>
            <a:r>
              <a:rPr lang="en-GB" dirty="0" err="1" smtClean="0"/>
              <a:t>administratif</a:t>
            </a:r>
            <a:r>
              <a:rPr lang="en-GB" dirty="0" smtClean="0"/>
              <a:t> </a:t>
            </a:r>
            <a:r>
              <a:rPr lang="en-GB" dirty="0" err="1" smtClean="0"/>
              <a:t>dan</a:t>
            </a:r>
            <a:r>
              <a:rPr lang="en-GB" dirty="0" smtClean="0"/>
              <a:t> </a:t>
            </a:r>
            <a:r>
              <a:rPr lang="en-GB" dirty="0" err="1" smtClean="0"/>
              <a:t>pelayanan</a:t>
            </a:r>
            <a:r>
              <a:rPr lang="en-GB" dirty="0" smtClean="0"/>
              <a:t> yang </a:t>
            </a:r>
            <a:r>
              <a:rPr lang="en-GB" dirty="0" err="1" smtClean="0"/>
              <a:t>ditugaskan</a:t>
            </a:r>
            <a:r>
              <a:rPr lang="en-GB" dirty="0" smtClean="0"/>
              <a:t> </a:t>
            </a:r>
            <a:r>
              <a:rPr lang="en-GB" dirty="0" err="1" smtClean="0"/>
              <a:t>pemerintah</a:t>
            </a:r>
            <a:r>
              <a:rPr lang="en-GB" dirty="0" smtClean="0"/>
              <a:t>. </a:t>
            </a:r>
          </a:p>
          <a:p>
            <a:pPr lvl="0"/>
            <a:r>
              <a:rPr lang="en-GB" dirty="0" err="1" smtClean="0"/>
              <a:t>Tidak</a:t>
            </a:r>
            <a:r>
              <a:rPr lang="en-GB" dirty="0" smtClean="0"/>
              <a:t> </a:t>
            </a:r>
            <a:r>
              <a:rPr lang="en-GB" dirty="0" err="1" smtClean="0"/>
              <a:t>mempunyai</a:t>
            </a:r>
            <a:r>
              <a:rPr lang="en-GB" dirty="0" smtClean="0"/>
              <a:t> </a:t>
            </a:r>
            <a:r>
              <a:rPr lang="en-GB" dirty="0" err="1" smtClean="0"/>
              <a:t>institusi</a:t>
            </a:r>
            <a:r>
              <a:rPr lang="en-GB" dirty="0" smtClean="0"/>
              <a:t> </a:t>
            </a:r>
            <a:r>
              <a:rPr lang="en-GB" dirty="0" err="1" smtClean="0"/>
              <a:t>demokrasi</a:t>
            </a:r>
            <a:r>
              <a:rPr lang="en-GB" dirty="0" smtClean="0"/>
              <a:t> </a:t>
            </a:r>
            <a:r>
              <a:rPr lang="en-GB" dirty="0" err="1" smtClean="0"/>
              <a:t>dan</a:t>
            </a:r>
            <a:r>
              <a:rPr lang="en-GB" dirty="0" smtClean="0"/>
              <a:t> </a:t>
            </a:r>
            <a:r>
              <a:rPr lang="en-GB" dirty="0" err="1" smtClean="0"/>
              <a:t>tidak</a:t>
            </a:r>
            <a:r>
              <a:rPr lang="en-GB" dirty="0" smtClean="0"/>
              <a:t> </a:t>
            </a:r>
            <a:r>
              <a:rPr lang="en-GB" dirty="0" err="1" smtClean="0"/>
              <a:t>ada</a:t>
            </a:r>
            <a:r>
              <a:rPr lang="en-GB" dirty="0" smtClean="0"/>
              <a:t> </a:t>
            </a:r>
            <a:r>
              <a:rPr lang="en-GB" dirty="0" err="1" smtClean="0"/>
              <a:t>kewenangan</a:t>
            </a:r>
            <a:r>
              <a:rPr lang="en-GB" dirty="0" smtClean="0"/>
              <a:t>.</a:t>
            </a:r>
          </a:p>
          <a:p>
            <a:r>
              <a:rPr lang="it-IT" dirty="0" smtClean="0"/>
              <a:t>Menerima dana belanja aparatur dari pemerintah. </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Desa</a:t>
            </a:r>
            <a:r>
              <a:rPr lang="en-GB" dirty="0" smtClean="0"/>
              <a:t> </a:t>
            </a:r>
            <a:r>
              <a:rPr lang="en-GB" dirty="0" err="1" smtClean="0"/>
              <a:t>Otonom</a:t>
            </a:r>
            <a:r>
              <a:rPr lang="en-GB" dirty="0" smtClean="0"/>
              <a:t> (</a:t>
            </a:r>
            <a:r>
              <a:rPr lang="en-GB" dirty="0" err="1" smtClean="0"/>
              <a:t>spt</a:t>
            </a:r>
            <a:r>
              <a:rPr lang="en-GB" dirty="0" smtClean="0"/>
              <a:t> </a:t>
            </a:r>
            <a:r>
              <a:rPr lang="en-GB" dirty="0" err="1" smtClean="0"/>
              <a:t>Pilipina</a:t>
            </a:r>
            <a:r>
              <a:rPr lang="en-GB" dirty="0" smtClean="0"/>
              <a:t>)</a:t>
            </a:r>
            <a:endParaRPr lang="en-GB" dirty="0"/>
          </a:p>
        </p:txBody>
      </p:sp>
      <p:sp>
        <p:nvSpPr>
          <p:cNvPr id="3" name="Content Placeholder 2"/>
          <p:cNvSpPr>
            <a:spLocks noGrp="1"/>
          </p:cNvSpPr>
          <p:nvPr>
            <p:ph sz="quarter" idx="1"/>
          </p:nvPr>
        </p:nvSpPr>
        <p:spPr/>
        <p:txBody>
          <a:bodyPr>
            <a:normAutofit fontScale="92500" lnSpcReduction="20000"/>
          </a:bodyPr>
          <a:lstStyle/>
          <a:p>
            <a:pPr lvl="0"/>
            <a:r>
              <a:rPr lang="en-GB" smtClean="0"/>
              <a:t>Local self government, atau sering disebut dengan daerah otonom tingkat III atau Desa Swapraja</a:t>
            </a:r>
          </a:p>
          <a:p>
            <a:pPr lvl="0"/>
            <a:r>
              <a:rPr lang="en-US" smtClean="0"/>
              <a:t>Sebagai unit pemerintahan lokal otonom yang berada dalam subsistem pemerintahan NKRI</a:t>
            </a:r>
            <a:endParaRPr lang="it-IT" smtClean="0"/>
          </a:p>
          <a:p>
            <a:pPr lvl="0"/>
            <a:r>
              <a:rPr lang="it-IT" smtClean="0"/>
              <a:t>Status desa seperti daerah otonom.</a:t>
            </a:r>
            <a:endParaRPr lang="en-GB" smtClean="0"/>
          </a:p>
          <a:p>
            <a:pPr lvl="0"/>
            <a:r>
              <a:rPr lang="it-IT" smtClean="0"/>
              <a:t>Pemerintah memberikan desentralisasi (penyerahan) urusan-urusan menjadi kewenangan desa.</a:t>
            </a:r>
            <a:endParaRPr lang="en-GB" smtClean="0"/>
          </a:p>
          <a:p>
            <a:pPr lvl="0"/>
            <a:r>
              <a:rPr lang="en-GB" smtClean="0"/>
              <a:t>Mempunyai institusi politik  demokrasi modern (elektoral dan perwakilan) </a:t>
            </a:r>
          </a:p>
          <a:p>
            <a:r>
              <a:rPr lang="en-GB" smtClean="0"/>
              <a:t>Pemerintah wajib mengalokasikan (alokasi) anggaran untuk membiayai pelaksanaan kewenangan/urusan. </a:t>
            </a:r>
          </a:p>
          <a:p>
            <a:r>
              <a:rPr lang="en-GB" smtClean="0"/>
              <a:t>Perangkat desa PNS.</a:t>
            </a:r>
            <a:r>
              <a:rPr lang="en-US" smtClean="0"/>
              <a:t> </a:t>
            </a:r>
          </a:p>
          <a:p>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Kewenangan Desa</a:t>
            </a:r>
            <a:endParaRPr lang="id-ID"/>
          </a:p>
        </p:txBody>
      </p:sp>
      <p:sp>
        <p:nvSpPr>
          <p:cNvPr id="3" name="Content Placeholder 2"/>
          <p:cNvSpPr>
            <a:spLocks noGrp="1"/>
          </p:cNvSpPr>
          <p:nvPr>
            <p:ph sz="quarter" idx="1"/>
          </p:nvPr>
        </p:nvSpPr>
        <p:spPr/>
        <p:txBody>
          <a:bodyPr>
            <a:normAutofit/>
          </a:bodyPr>
          <a:lstStyle/>
          <a:p>
            <a:pPr lvl="0">
              <a:buClr>
                <a:srgbClr val="FFFF00"/>
              </a:buClr>
              <a:buSzPct val="100000"/>
              <a:buFont typeface="Wingdings" pitchFamily="2" charset="2"/>
              <a:buChar char="§"/>
            </a:pPr>
            <a:r>
              <a:rPr lang="id-ID" smtClean="0"/>
              <a:t>Kewenangan  yang sudah ada berdasarkan hak asal usul Desa; </a:t>
            </a:r>
          </a:p>
          <a:p>
            <a:pPr lvl="0">
              <a:buClr>
                <a:srgbClr val="FFFF00"/>
              </a:buClr>
              <a:buSzPct val="100000"/>
              <a:buFont typeface="Wingdings" pitchFamily="2" charset="2"/>
              <a:buChar char="§"/>
            </a:pPr>
            <a:r>
              <a:rPr lang="id-ID" smtClean="0"/>
              <a:t>Kewenangan lokal berskala Desa yang diakui kabupaten/kota; </a:t>
            </a:r>
          </a:p>
          <a:p>
            <a:pPr lvl="0">
              <a:buClr>
                <a:srgbClr val="FFFF00"/>
              </a:buClr>
              <a:buSzPct val="100000"/>
              <a:buFont typeface="Wingdings" pitchFamily="2" charset="2"/>
              <a:buChar char="§"/>
            </a:pPr>
            <a:r>
              <a:rPr lang="id-ID" smtClean="0"/>
              <a:t>kewenangan kabupaten/kota yang dilimpahkan  pengaturan  dan pelaksanaannya kepada Desa;dan</a:t>
            </a:r>
          </a:p>
          <a:p>
            <a:pPr lvl="0">
              <a:buClr>
                <a:srgbClr val="FFFF00"/>
              </a:buClr>
              <a:buSzPct val="100000"/>
              <a:buFont typeface="Wingdings" pitchFamily="2" charset="2"/>
              <a:buChar char="§"/>
            </a:pPr>
            <a:r>
              <a:rPr lang="id-ID" smtClean="0"/>
              <a:t>kewenangan lainnya yang oleh peraturan perundang-undangan diserahkan kepada Desa.</a:t>
            </a:r>
          </a:p>
          <a:p>
            <a:endParaRPr lang="id-ID"/>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Pembangunan Desa</a:t>
            </a:r>
            <a:endParaRPr lang="en-GB"/>
          </a:p>
        </p:txBody>
      </p:sp>
      <p:sp>
        <p:nvSpPr>
          <p:cNvPr id="3" name="Content Placeholder 2"/>
          <p:cNvSpPr>
            <a:spLocks noGrp="1"/>
          </p:cNvSpPr>
          <p:nvPr>
            <p:ph sz="quarter" idx="1"/>
          </p:nvPr>
        </p:nvSpPr>
        <p:spPr/>
        <p:txBody>
          <a:bodyPr>
            <a:normAutofit fontScale="77500" lnSpcReduction="20000"/>
          </a:bodyPr>
          <a:lstStyle/>
          <a:p>
            <a:pPr lvl="0"/>
            <a:r>
              <a:rPr lang="id-ID" dirty="0" smtClean="0"/>
              <a:t>Desa </a:t>
            </a:r>
            <a:r>
              <a:rPr lang="en-US" dirty="0" err="1" smtClean="0"/>
              <a:t>menyusun</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sesuai</a:t>
            </a:r>
            <a:r>
              <a:rPr lang="en-US" dirty="0" smtClean="0"/>
              <a:t> </a:t>
            </a:r>
            <a:r>
              <a:rPr lang="en-US" dirty="0" err="1" smtClean="0"/>
              <a:t>kewenangannya</a:t>
            </a:r>
            <a:r>
              <a:rPr lang="en-US" dirty="0" smtClean="0"/>
              <a:t> </a:t>
            </a:r>
            <a:r>
              <a:rPr lang="en-US" dirty="0" err="1" smtClean="0"/>
              <a:t>mengacu</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perencanaan</a:t>
            </a:r>
            <a:r>
              <a:rPr lang="en-US" dirty="0" smtClean="0"/>
              <a:t> </a:t>
            </a:r>
            <a:r>
              <a:rPr lang="en-US" dirty="0" err="1" smtClean="0"/>
              <a:t>Kabupaten</a:t>
            </a:r>
            <a:r>
              <a:rPr lang="en-US" dirty="0" smtClean="0"/>
              <a:t>/Kota.</a:t>
            </a:r>
            <a:endParaRPr lang="en-GB" sz="3600" dirty="0" smtClean="0"/>
          </a:p>
          <a:p>
            <a:pPr lvl="0"/>
            <a:r>
              <a:rPr lang="en-US" dirty="0" err="1" smtClean="0"/>
              <a:t>Perencanaan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disusun</a:t>
            </a:r>
            <a:r>
              <a:rPr lang="en-US" dirty="0" smtClean="0"/>
              <a:t> </a:t>
            </a:r>
            <a:r>
              <a:rPr lang="en-US" dirty="0" err="1" smtClean="0"/>
              <a:t>secara</a:t>
            </a:r>
            <a:r>
              <a:rPr lang="en-US" dirty="0" smtClean="0"/>
              <a:t> </a:t>
            </a:r>
            <a:r>
              <a:rPr lang="en-US" dirty="0" err="1" smtClean="0"/>
              <a:t>berjangka</a:t>
            </a:r>
            <a:r>
              <a:rPr lang="en-US" dirty="0" smtClean="0"/>
              <a:t> </a:t>
            </a:r>
            <a:r>
              <a:rPr lang="en-US" dirty="0" err="1" smtClean="0"/>
              <a:t>meliputi</a:t>
            </a:r>
            <a:r>
              <a:rPr lang="en-US" dirty="0" smtClean="0"/>
              <a:t>:</a:t>
            </a:r>
            <a:endParaRPr lang="en-GB" sz="3600" dirty="0" smtClean="0"/>
          </a:p>
          <a:p>
            <a:pPr lvl="1"/>
            <a:r>
              <a:rPr lang="en-US" dirty="0" err="1" smtClean="0"/>
              <a:t>Rencana</a:t>
            </a:r>
            <a:r>
              <a:rPr lang="en-US" dirty="0" smtClean="0"/>
              <a:t> Pembangunan </a:t>
            </a:r>
            <a:r>
              <a:rPr lang="en-US" dirty="0" err="1" smtClean="0"/>
              <a:t>Jangka</a:t>
            </a:r>
            <a:r>
              <a:rPr lang="en-US" dirty="0" smtClean="0"/>
              <a:t> </a:t>
            </a:r>
            <a:r>
              <a:rPr lang="en-US" dirty="0" err="1" smtClean="0"/>
              <a:t>Menengah</a:t>
            </a:r>
            <a:r>
              <a:rPr lang="en-US" dirty="0" smtClean="0"/>
              <a:t> </a:t>
            </a:r>
            <a:r>
              <a:rPr lang="en-US" dirty="0" err="1" smtClean="0"/>
              <a:t>Desa</a:t>
            </a:r>
            <a:r>
              <a:rPr lang="en-US" dirty="0" smtClean="0"/>
              <a:t> yang </a:t>
            </a:r>
            <a:r>
              <a:rPr lang="en-US" dirty="0" err="1" smtClean="0"/>
              <a:t>selanjutnya</a:t>
            </a:r>
            <a:r>
              <a:rPr lang="en-US" dirty="0" smtClean="0"/>
              <a:t> </a:t>
            </a:r>
            <a:r>
              <a:rPr lang="en-US" dirty="0" err="1" smtClean="0"/>
              <a:t>disebut</a:t>
            </a:r>
            <a:r>
              <a:rPr lang="en-US" dirty="0" smtClean="0"/>
              <a:t> RPJM </a:t>
            </a:r>
            <a:r>
              <a:rPr lang="en-US" dirty="0" err="1" smtClean="0"/>
              <a:t>Desa</a:t>
            </a:r>
            <a:r>
              <a:rPr lang="en-US" dirty="0" smtClean="0"/>
              <a:t> </a:t>
            </a:r>
            <a:r>
              <a:rPr lang="en-US" dirty="0" err="1" smtClean="0"/>
              <a:t>untuk</a:t>
            </a:r>
            <a:r>
              <a:rPr lang="en-US" dirty="0" smtClean="0"/>
              <a:t> </a:t>
            </a:r>
            <a:r>
              <a:rPr lang="en-US" dirty="0" err="1" smtClean="0"/>
              <a:t>jangka</a:t>
            </a:r>
            <a:r>
              <a:rPr lang="en-US" dirty="0" smtClean="0"/>
              <a:t> </a:t>
            </a:r>
            <a:r>
              <a:rPr lang="en-US" dirty="0" err="1" smtClean="0"/>
              <a:t>waktu</a:t>
            </a:r>
            <a:r>
              <a:rPr lang="en-US" dirty="0" smtClean="0"/>
              <a:t> 6 </a:t>
            </a:r>
            <a:r>
              <a:rPr lang="en-US" dirty="0" err="1" smtClean="0"/>
              <a:t>tahun</a:t>
            </a:r>
            <a:r>
              <a:rPr lang="en-US" dirty="0" smtClean="0"/>
              <a:t>.</a:t>
            </a:r>
            <a:endParaRPr lang="en-GB" sz="3200" dirty="0" smtClean="0"/>
          </a:p>
          <a:p>
            <a:pPr lvl="1"/>
            <a:r>
              <a:rPr lang="en-US" dirty="0" err="1" smtClean="0"/>
              <a:t>Rencana</a:t>
            </a:r>
            <a:r>
              <a:rPr lang="en-US" dirty="0" smtClean="0"/>
              <a:t> </a:t>
            </a:r>
            <a:r>
              <a:rPr lang="id-ID" dirty="0" smtClean="0"/>
              <a:t>pembangunan tahunan  Desa</a:t>
            </a:r>
            <a:r>
              <a:rPr lang="en-US" dirty="0" smtClean="0"/>
              <a:t>, </a:t>
            </a:r>
            <a:r>
              <a:rPr lang="en-US" dirty="0" err="1" smtClean="0"/>
              <a:t>selanjutnya</a:t>
            </a:r>
            <a:r>
              <a:rPr lang="en-US" dirty="0" smtClean="0"/>
              <a:t> </a:t>
            </a:r>
            <a:r>
              <a:rPr lang="en-US" dirty="0" err="1" smtClean="0"/>
              <a:t>disebut</a:t>
            </a:r>
            <a:r>
              <a:rPr lang="en-US" dirty="0" smtClean="0"/>
              <a:t> </a:t>
            </a:r>
            <a:r>
              <a:rPr lang="id-ID" dirty="0" smtClean="0"/>
              <a:t>rencana kerja pemerintahan Desa (</a:t>
            </a:r>
            <a:r>
              <a:rPr lang="en-US" dirty="0" smtClean="0"/>
              <a:t>RKP </a:t>
            </a:r>
            <a:r>
              <a:rPr lang="en-US" dirty="0" err="1" smtClean="0"/>
              <a:t>Desa</a:t>
            </a:r>
            <a:r>
              <a:rPr lang="id-ID" dirty="0" smtClean="0"/>
              <a:t>)</a:t>
            </a:r>
            <a:r>
              <a:rPr lang="en-US" dirty="0" smtClean="0"/>
              <a:t>, </a:t>
            </a:r>
            <a:r>
              <a:rPr lang="en-US" dirty="0" err="1" smtClean="0"/>
              <a:t>merupakan</a:t>
            </a:r>
            <a:r>
              <a:rPr lang="en-US" dirty="0" smtClean="0"/>
              <a:t> </a:t>
            </a:r>
            <a:r>
              <a:rPr lang="en-US" dirty="0" err="1" smtClean="0"/>
              <a:t>penjabaran</a:t>
            </a:r>
            <a:r>
              <a:rPr lang="en-US" dirty="0" smtClean="0"/>
              <a:t> </a:t>
            </a:r>
            <a:r>
              <a:rPr lang="en-US" dirty="0" err="1" smtClean="0"/>
              <a:t>dari</a:t>
            </a:r>
            <a:r>
              <a:rPr lang="en-US" dirty="0" smtClean="0"/>
              <a:t> RPJM </a:t>
            </a:r>
            <a:r>
              <a:rPr lang="en-US" dirty="0" err="1" smtClean="0"/>
              <a:t>Desa</a:t>
            </a:r>
            <a:r>
              <a:rPr lang="en-US" dirty="0" smtClean="0"/>
              <a:t> </a:t>
            </a:r>
            <a:r>
              <a:rPr lang="en-US" dirty="0" err="1" smtClean="0"/>
              <a:t>untuk</a:t>
            </a:r>
            <a:r>
              <a:rPr lang="en-US" dirty="0" smtClean="0"/>
              <a:t> </a:t>
            </a:r>
            <a:r>
              <a:rPr lang="en-US" dirty="0" err="1" smtClean="0"/>
              <a:t>jangka</a:t>
            </a:r>
            <a:r>
              <a:rPr lang="en-US" dirty="0" smtClean="0"/>
              <a:t> </a:t>
            </a:r>
            <a:r>
              <a:rPr lang="en-US" dirty="0" err="1" smtClean="0"/>
              <a:t>waktu</a:t>
            </a:r>
            <a:r>
              <a:rPr lang="en-US" dirty="0" smtClean="0"/>
              <a:t> 1 (</a:t>
            </a:r>
            <a:r>
              <a:rPr lang="en-US" dirty="0" err="1" smtClean="0"/>
              <a:t>satu</a:t>
            </a:r>
            <a:r>
              <a:rPr lang="en-US" dirty="0" smtClean="0"/>
              <a:t>) </a:t>
            </a:r>
            <a:r>
              <a:rPr lang="en-US" dirty="0" err="1" smtClean="0"/>
              <a:t>tahun</a:t>
            </a:r>
            <a:r>
              <a:rPr lang="en-US" dirty="0" smtClean="0"/>
              <a:t>.</a:t>
            </a:r>
            <a:endParaRPr lang="en-GB" sz="3200" dirty="0" smtClean="0"/>
          </a:p>
          <a:p>
            <a:pPr lvl="0"/>
            <a:r>
              <a:rPr lang="en-US" dirty="0" smtClean="0"/>
              <a:t>RPJM </a:t>
            </a:r>
            <a:r>
              <a:rPr lang="id-ID" dirty="0" smtClean="0"/>
              <a:t>dan </a:t>
            </a:r>
            <a:r>
              <a:rPr lang="en-US" dirty="0" smtClean="0"/>
              <a:t>RKP-</a:t>
            </a:r>
            <a:r>
              <a:rPr lang="en-US" dirty="0" err="1" smtClean="0"/>
              <a:t>Desa</a:t>
            </a:r>
            <a:r>
              <a:rPr lang="en-US" dirty="0" smtClean="0"/>
              <a:t> </a:t>
            </a:r>
            <a:r>
              <a:rPr lang="en-US" dirty="0" err="1" smtClean="0"/>
              <a:t>sebagaimana</a:t>
            </a:r>
            <a:r>
              <a:rPr lang="en-US" dirty="0" smtClean="0"/>
              <a:t> </a:t>
            </a:r>
            <a:r>
              <a:rPr lang="en-US" dirty="0" err="1" smtClean="0"/>
              <a:t>ditetapkan</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Desa</a:t>
            </a:r>
            <a:r>
              <a:rPr lang="en-US" dirty="0" smtClean="0"/>
              <a:t>.</a:t>
            </a:r>
            <a:endParaRPr lang="en-GB" sz="3600" dirty="0" smtClean="0"/>
          </a:p>
          <a:p>
            <a:pPr lvl="0"/>
            <a:r>
              <a:rPr lang="id-ID" dirty="0" smtClean="0"/>
              <a:t>Peraturan Desa tentang </a:t>
            </a:r>
            <a:r>
              <a:rPr lang="es-ES" dirty="0" smtClean="0"/>
              <a:t>RPJM </a:t>
            </a:r>
            <a:r>
              <a:rPr lang="id-ID" dirty="0" smtClean="0"/>
              <a:t>dan </a:t>
            </a:r>
            <a:r>
              <a:rPr lang="es-ES" dirty="0" smtClean="0"/>
              <a:t>RKP-</a:t>
            </a:r>
            <a:r>
              <a:rPr lang="es-ES" dirty="0" err="1" smtClean="0"/>
              <a:t>Desa</a:t>
            </a:r>
            <a:r>
              <a:rPr lang="es-ES" dirty="0" smtClean="0"/>
              <a:t> </a:t>
            </a:r>
            <a:r>
              <a:rPr lang="id-ID" dirty="0" smtClean="0"/>
              <a:t>merupakan satu-satunya dokumen perencanaan di Desa.</a:t>
            </a:r>
            <a:endParaRPr lang="en-GB" sz="3600" dirty="0" smtClean="0"/>
          </a:p>
          <a:p>
            <a:pPr lvl="0"/>
            <a:r>
              <a:rPr lang="id-ID" dirty="0" smtClean="0"/>
              <a:t>Program-program sektor yang masuk ke Desa wajib disinkronisasikan dan diintegrasikan dengan perencanaan pembangunan Desa.</a:t>
            </a:r>
            <a:endParaRPr lang="en-GB" sz="3600"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Fokus</a:t>
            </a:r>
            <a:r>
              <a:rPr lang="en-US" dirty="0" smtClean="0"/>
              <a:t> </a:t>
            </a:r>
            <a:r>
              <a:rPr lang="en-US" dirty="0" err="1" smtClean="0"/>
              <a:t>Kajian</a:t>
            </a:r>
            <a:r>
              <a:rPr lang="en-US" dirty="0" smtClean="0"/>
              <a:t/>
            </a:r>
            <a:br>
              <a:rPr lang="en-US" dirty="0" smtClean="0"/>
            </a:br>
            <a:r>
              <a:rPr lang="en-US" dirty="0" err="1" smtClean="0"/>
              <a:t>dan</a:t>
            </a:r>
            <a:r>
              <a:rPr lang="en-US" dirty="0" smtClean="0"/>
              <a:t> </a:t>
            </a:r>
            <a:r>
              <a:rPr lang="en-US" dirty="0" err="1" smtClean="0"/>
              <a:t>Pembangian</a:t>
            </a:r>
            <a:r>
              <a:rPr lang="en-US" dirty="0" smtClean="0"/>
              <a:t> </a:t>
            </a:r>
            <a:r>
              <a:rPr lang="en-US" dirty="0" err="1" smtClean="0"/>
              <a:t>Tugas</a:t>
            </a:r>
            <a:endParaRPr lang="en-US" dirty="0"/>
          </a:p>
        </p:txBody>
      </p:sp>
      <p:sp>
        <p:nvSpPr>
          <p:cNvPr id="3" name="Content Placeholder 2"/>
          <p:cNvSpPr>
            <a:spLocks noGrp="1"/>
          </p:cNvSpPr>
          <p:nvPr>
            <p:ph sz="quarter" idx="1"/>
          </p:nvPr>
        </p:nvSpPr>
        <p:spPr/>
        <p:txBody>
          <a:bodyPr>
            <a:normAutofit/>
          </a:bodyPr>
          <a:lstStyle/>
          <a:p>
            <a:r>
              <a:rPr lang="en-US" dirty="0" err="1" smtClean="0"/>
              <a:t>Perencanaan</a:t>
            </a:r>
            <a:r>
              <a:rPr lang="en-US" dirty="0" smtClean="0"/>
              <a:t>  Pembangunan Daerah</a:t>
            </a:r>
          </a:p>
          <a:p>
            <a:r>
              <a:rPr lang="en-US" dirty="0" err="1" smtClean="0"/>
              <a:t>Perencanaan</a:t>
            </a:r>
            <a:r>
              <a:rPr lang="en-US" dirty="0" smtClean="0"/>
              <a:t> Pembangunan </a:t>
            </a:r>
            <a:r>
              <a:rPr lang="en-US" dirty="0" err="1" smtClean="0"/>
              <a:t>Desa</a:t>
            </a:r>
            <a:endParaRPr lang="en-US" dirty="0" smtClean="0"/>
          </a:p>
          <a:p>
            <a:r>
              <a:rPr lang="en-US" dirty="0" err="1" smtClean="0"/>
              <a:t>Perencanaan</a:t>
            </a:r>
            <a:r>
              <a:rPr lang="en-US" dirty="0" smtClean="0"/>
              <a:t> </a:t>
            </a:r>
            <a:r>
              <a:rPr lang="en-US" dirty="0" err="1" smtClean="0"/>
              <a:t>mencakup</a:t>
            </a:r>
            <a:r>
              <a:rPr lang="en-US" dirty="0" smtClean="0"/>
              <a:t> : </a:t>
            </a:r>
            <a:r>
              <a:rPr lang="en-US" dirty="0" err="1" smtClean="0"/>
              <a:t>Konsep</a:t>
            </a:r>
            <a:r>
              <a:rPr lang="en-US" dirty="0" smtClean="0"/>
              <a:t> </a:t>
            </a:r>
            <a:r>
              <a:rPr lang="en-US" dirty="0" err="1" smtClean="0"/>
              <a:t>dan</a:t>
            </a:r>
            <a:r>
              <a:rPr lang="en-US" dirty="0" smtClean="0"/>
              <a:t> </a:t>
            </a:r>
            <a:r>
              <a:rPr lang="en-US" dirty="0" err="1" smtClean="0"/>
              <a:t>Konteks</a:t>
            </a:r>
            <a:r>
              <a:rPr lang="en-US" dirty="0" smtClean="0"/>
              <a:t> </a:t>
            </a:r>
            <a:r>
              <a:rPr lang="en-US" dirty="0" err="1" smtClean="0"/>
              <a:t>pembangunan</a:t>
            </a:r>
            <a:r>
              <a:rPr lang="en-US" dirty="0" smtClean="0"/>
              <a:t> </a:t>
            </a:r>
            <a:r>
              <a:rPr lang="en-US" dirty="0" err="1" smtClean="0"/>
              <a:t>lokal</a:t>
            </a:r>
            <a:r>
              <a:rPr lang="en-US" dirty="0" smtClean="0"/>
              <a:t>, </a:t>
            </a:r>
            <a:r>
              <a:rPr lang="en-US" dirty="0" err="1" smtClean="0"/>
              <a:t>kebijakan</a:t>
            </a:r>
            <a:r>
              <a:rPr lang="en-US" dirty="0" smtClean="0"/>
              <a:t> </a:t>
            </a:r>
            <a:r>
              <a:rPr lang="en-US" dirty="0" err="1" smtClean="0"/>
              <a:t>pembangunan</a:t>
            </a:r>
            <a:r>
              <a:rPr lang="en-US" dirty="0" smtClean="0"/>
              <a:t> </a:t>
            </a:r>
            <a:r>
              <a:rPr lang="en-US" dirty="0" err="1" smtClean="0"/>
              <a:t>lokal</a:t>
            </a:r>
            <a:r>
              <a:rPr lang="en-US" dirty="0" smtClean="0"/>
              <a:t> , </a:t>
            </a:r>
            <a:r>
              <a:rPr lang="en-US" dirty="0" err="1" smtClean="0"/>
              <a:t>perencanaan</a:t>
            </a:r>
            <a:r>
              <a:rPr lang="en-US" dirty="0" smtClean="0"/>
              <a:t> </a:t>
            </a:r>
            <a:r>
              <a:rPr lang="en-US" dirty="0" err="1" smtClean="0"/>
              <a:t>dan</a:t>
            </a:r>
            <a:r>
              <a:rPr lang="en-US" dirty="0" smtClean="0"/>
              <a:t> </a:t>
            </a:r>
            <a:r>
              <a:rPr lang="en-US" dirty="0" err="1" smtClean="0"/>
              <a:t>implementasi</a:t>
            </a:r>
            <a:r>
              <a:rPr lang="en-US" dirty="0" smtClean="0"/>
              <a:t> </a:t>
            </a:r>
            <a:r>
              <a:rPr lang="en-US" dirty="0" err="1" smtClean="0"/>
              <a:t>pembangunan</a:t>
            </a:r>
            <a:r>
              <a:rPr lang="en-US" dirty="0" smtClean="0"/>
              <a:t> </a:t>
            </a:r>
            <a:r>
              <a:rPr lang="en-US" dirty="0" err="1" smtClean="0"/>
              <a:t>lokal</a:t>
            </a:r>
            <a:r>
              <a:rPr lang="en-US" dirty="0" smtClean="0"/>
              <a:t> , </a:t>
            </a:r>
            <a:r>
              <a:rPr lang="en-US" dirty="0" err="1" smtClean="0"/>
              <a:t>monev</a:t>
            </a:r>
            <a:r>
              <a:rPr lang="en-US" dirty="0" smtClean="0"/>
              <a:t> </a:t>
            </a:r>
            <a:r>
              <a:rPr lang="en-US" dirty="0" err="1" smtClean="0"/>
              <a:t>pembangunan</a:t>
            </a:r>
            <a:r>
              <a:rPr lang="en-US" dirty="0" smtClean="0"/>
              <a:t>.</a:t>
            </a:r>
          </a:p>
          <a:p>
            <a:r>
              <a:rPr lang="en-US" dirty="0" err="1" smtClean="0"/>
              <a:t>Teknik</a:t>
            </a:r>
            <a:r>
              <a:rPr lang="en-US" dirty="0" smtClean="0"/>
              <a:t> </a:t>
            </a:r>
            <a:r>
              <a:rPr lang="en-US" dirty="0" err="1" smtClean="0"/>
              <a:t>perkuliahan</a:t>
            </a:r>
            <a:r>
              <a:rPr lang="en-US" dirty="0" smtClean="0"/>
              <a:t> : </a:t>
            </a:r>
            <a:r>
              <a:rPr lang="en-US" dirty="0" err="1" smtClean="0"/>
              <a:t>minggu</a:t>
            </a:r>
            <a:r>
              <a:rPr lang="en-US" dirty="0" smtClean="0"/>
              <a:t> I </a:t>
            </a:r>
            <a:r>
              <a:rPr lang="en-US" dirty="0" err="1" smtClean="0"/>
              <a:t>sd</a:t>
            </a:r>
            <a:r>
              <a:rPr lang="en-US" dirty="0" smtClean="0"/>
              <a:t> VI </a:t>
            </a:r>
            <a:r>
              <a:rPr lang="en-US" dirty="0" err="1" smtClean="0"/>
              <a:t>kajian</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dan</a:t>
            </a:r>
            <a:r>
              <a:rPr lang="en-US" dirty="0" smtClean="0"/>
              <a:t> </a:t>
            </a:r>
            <a:r>
              <a:rPr lang="en-US" dirty="0" err="1" smtClean="0"/>
              <a:t>minggu</a:t>
            </a:r>
            <a:r>
              <a:rPr lang="en-US" dirty="0" smtClean="0"/>
              <a:t> </a:t>
            </a:r>
            <a:r>
              <a:rPr lang="en-US" dirty="0" err="1" smtClean="0"/>
              <a:t>ke</a:t>
            </a:r>
            <a:r>
              <a:rPr lang="en-US" dirty="0" smtClean="0"/>
              <a:t> VII </a:t>
            </a:r>
            <a:r>
              <a:rPr lang="en-US" dirty="0" err="1" smtClean="0"/>
              <a:t>sd</a:t>
            </a:r>
            <a:r>
              <a:rPr lang="en-US" dirty="0" smtClean="0"/>
              <a:t> XII </a:t>
            </a:r>
            <a:r>
              <a:rPr lang="en-US" dirty="0" err="1" smtClean="0"/>
              <a:t>Perencanaan</a:t>
            </a:r>
            <a:r>
              <a:rPr lang="en-US" dirty="0" smtClean="0"/>
              <a:t>  </a:t>
            </a:r>
            <a:r>
              <a:rPr lang="en-US" dirty="0" err="1" smtClean="0"/>
              <a:t>pembangunan</a:t>
            </a:r>
            <a:r>
              <a:rPr lang="en-US" dirty="0" smtClean="0"/>
              <a:t> </a:t>
            </a:r>
            <a:r>
              <a:rPr lang="en-US" dirty="0" smtClean="0"/>
              <a:t>Daerah.</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Desa</a:t>
            </a:r>
            <a:r>
              <a:rPr lang="en-US" dirty="0" smtClean="0"/>
              <a:t> </a:t>
            </a:r>
            <a:r>
              <a:rPr lang="en-US" dirty="0" err="1" smtClean="0"/>
              <a:t>Membangun</a:t>
            </a:r>
            <a:endParaRPr lang="en-US" dirty="0"/>
          </a:p>
        </p:txBody>
      </p:sp>
      <p:sp>
        <p:nvSpPr>
          <p:cNvPr id="3" name="Content Placeholder 2"/>
          <p:cNvSpPr>
            <a:spLocks noGrp="1"/>
          </p:cNvSpPr>
          <p:nvPr>
            <p:ph sz="quarter" idx="1"/>
          </p:nvPr>
        </p:nvSpPr>
        <p:spPr/>
        <p:txBody>
          <a:bodyPr/>
          <a:lstStyle/>
          <a:p>
            <a:r>
              <a:rPr lang="en-US" dirty="0" err="1" smtClean="0"/>
              <a:t>Desa</a:t>
            </a:r>
            <a:r>
              <a:rPr lang="en-US" dirty="0" smtClean="0"/>
              <a:t> </a:t>
            </a:r>
            <a:r>
              <a:rPr lang="en-US" dirty="0" err="1" smtClean="0"/>
              <a:t>mandiri</a:t>
            </a:r>
            <a:endParaRPr lang="en-US" dirty="0" smtClean="0"/>
          </a:p>
          <a:p>
            <a:r>
              <a:rPr lang="en-US" dirty="0" err="1" smtClean="0"/>
              <a:t>Desa</a:t>
            </a:r>
            <a:r>
              <a:rPr lang="en-US" dirty="0" smtClean="0"/>
              <a:t> </a:t>
            </a:r>
            <a:r>
              <a:rPr lang="en-US" dirty="0" err="1" smtClean="0"/>
              <a:t>merencanakan</a:t>
            </a:r>
            <a:endParaRPr lang="en-US" dirty="0" smtClean="0"/>
          </a:p>
          <a:p>
            <a:r>
              <a:rPr lang="en-US" dirty="0" err="1" smtClean="0"/>
              <a:t>Desa</a:t>
            </a:r>
            <a:r>
              <a:rPr lang="en-US" dirty="0" smtClean="0"/>
              <a:t> </a:t>
            </a:r>
            <a:r>
              <a:rPr lang="en-US" dirty="0" err="1" smtClean="0"/>
              <a:t>punya</a:t>
            </a:r>
            <a:r>
              <a:rPr lang="en-US" dirty="0" smtClean="0"/>
              <a:t> </a:t>
            </a:r>
            <a:r>
              <a:rPr lang="en-US" dirty="0" err="1" smtClean="0"/>
              <a:t>prakarsa</a:t>
            </a:r>
            <a:endParaRPr lang="en-US" dirty="0" smtClean="0"/>
          </a:p>
          <a:p>
            <a:r>
              <a:rPr lang="en-US" dirty="0" err="1" smtClean="0"/>
              <a:t>Desa</a:t>
            </a:r>
            <a:r>
              <a:rPr lang="en-US" dirty="0" smtClean="0"/>
              <a:t> </a:t>
            </a:r>
            <a:r>
              <a:rPr lang="en-US" dirty="0" err="1" smtClean="0"/>
              <a:t>berdikari</a:t>
            </a:r>
            <a:r>
              <a:rPr lang="en-US" dirty="0" smtClean="0"/>
              <a:t> </a:t>
            </a:r>
            <a:r>
              <a:rPr lang="en-US" dirty="0" err="1" smtClean="0"/>
              <a:t>dalam</a:t>
            </a:r>
            <a:r>
              <a:rPr lang="en-US" dirty="0" smtClean="0"/>
              <a:t> </a:t>
            </a:r>
            <a:r>
              <a:rPr lang="en-US" dirty="0" err="1" smtClean="0"/>
              <a:t>pelaksanaan</a:t>
            </a:r>
            <a:r>
              <a:rPr lang="en-US" dirty="0" smtClean="0"/>
              <a:t> </a:t>
            </a:r>
            <a:r>
              <a:rPr lang="en-US" dirty="0" err="1" smtClean="0"/>
              <a:t>pemb</a:t>
            </a:r>
            <a:endParaRPr lang="en-US" dirty="0" smtClean="0"/>
          </a:p>
          <a:p>
            <a:r>
              <a:rPr lang="en-US" dirty="0" err="1" smtClean="0"/>
              <a:t>Desa</a:t>
            </a:r>
            <a:r>
              <a:rPr lang="en-US" dirty="0" smtClean="0"/>
              <a:t> </a:t>
            </a:r>
            <a:r>
              <a:rPr lang="en-US" dirty="0" err="1" smtClean="0"/>
              <a:t>tidak</a:t>
            </a:r>
            <a:r>
              <a:rPr lang="en-US" dirty="0" smtClean="0"/>
              <a:t> </a:t>
            </a:r>
            <a:r>
              <a:rPr lang="en-US" dirty="0" err="1" smtClean="0"/>
              <a:t>diintervensi</a:t>
            </a:r>
            <a:r>
              <a:rPr lang="en-US" dirty="0" smtClean="0"/>
              <a:t> </a:t>
            </a:r>
            <a:r>
              <a:rPr lang="en-US" dirty="0" err="1" smtClean="0"/>
              <a:t>supradesa</a:t>
            </a:r>
            <a:endParaRPr lang="en-US" dirty="0" smtClean="0"/>
          </a:p>
          <a:p>
            <a:r>
              <a:rPr lang="en-US" dirty="0" err="1" smtClean="0"/>
              <a:t>Desa</a:t>
            </a:r>
            <a:r>
              <a:rPr lang="en-US" dirty="0" smtClean="0"/>
              <a:t> </a:t>
            </a:r>
            <a:r>
              <a:rPr lang="en-US" dirty="0" err="1" smtClean="0"/>
              <a:t>yg</a:t>
            </a:r>
            <a:r>
              <a:rPr lang="en-US" dirty="0" smtClean="0"/>
              <a:t> </a:t>
            </a:r>
            <a:r>
              <a:rPr lang="en-US" dirty="0" err="1" smtClean="0"/>
              <a:t>visioner</a:t>
            </a: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Pembangunan Perdesaan</a:t>
            </a:r>
            <a:endParaRPr lang="en-GB"/>
          </a:p>
        </p:txBody>
      </p:sp>
      <p:sp>
        <p:nvSpPr>
          <p:cNvPr id="3" name="Content Placeholder 2"/>
          <p:cNvSpPr>
            <a:spLocks noGrp="1"/>
          </p:cNvSpPr>
          <p:nvPr>
            <p:ph sz="quarter" idx="1"/>
          </p:nvPr>
        </p:nvSpPr>
        <p:spPr/>
        <p:txBody>
          <a:bodyPr>
            <a:normAutofit fontScale="92500" lnSpcReduction="10000"/>
          </a:bodyPr>
          <a:lstStyle/>
          <a:p>
            <a:pPr lvl="0"/>
            <a:r>
              <a:rPr lang="id-ID" smtClean="0"/>
              <a:t>Pembangunan per</a:t>
            </a:r>
            <a:r>
              <a:rPr lang="en-GB" smtClean="0"/>
              <a:t>d</a:t>
            </a:r>
            <a:r>
              <a:rPr lang="id-ID" smtClean="0"/>
              <a:t>esaan merupakan perpaduan pembangunan antar</a:t>
            </a:r>
            <a:r>
              <a:rPr lang="en-GB" smtClean="0"/>
              <a:t>d</a:t>
            </a:r>
            <a:r>
              <a:rPr lang="id-ID" smtClean="0"/>
              <a:t>esa dalam satu kawasan.</a:t>
            </a:r>
            <a:endParaRPr lang="en-GB" sz="3600" smtClean="0"/>
          </a:p>
          <a:p>
            <a:pPr lvl="0"/>
            <a:r>
              <a:rPr lang="id-ID" smtClean="0"/>
              <a:t>Pembangunan per</a:t>
            </a:r>
            <a:r>
              <a:rPr lang="en-GB" smtClean="0"/>
              <a:t>d</a:t>
            </a:r>
            <a:r>
              <a:rPr lang="id-ID" smtClean="0"/>
              <a:t>esaan mencakup pembangunan sumber daya manusia, sumber daya alam, dan infrastruktur.</a:t>
            </a:r>
            <a:endParaRPr lang="en-GB" sz="3600" smtClean="0"/>
          </a:p>
          <a:p>
            <a:r>
              <a:rPr lang="id-ID" smtClean="0"/>
              <a:t>Pembangunan per</a:t>
            </a:r>
            <a:r>
              <a:rPr lang="en-GB" smtClean="0"/>
              <a:t>d</a:t>
            </a:r>
            <a:r>
              <a:rPr lang="id-ID" smtClean="0"/>
              <a:t>esaan bertujuan  untuk mempercepat terwujudnya:</a:t>
            </a:r>
            <a:endParaRPr lang="en-GB" sz="3600" smtClean="0"/>
          </a:p>
          <a:p>
            <a:pPr lvl="1"/>
            <a:r>
              <a:rPr lang="id-ID" smtClean="0"/>
              <a:t>pembangunan Desa</a:t>
            </a:r>
            <a:r>
              <a:rPr lang="en-US" smtClean="0"/>
              <a:t>.</a:t>
            </a:r>
            <a:endParaRPr lang="en-GB" sz="3200" smtClean="0"/>
          </a:p>
          <a:p>
            <a:pPr lvl="1"/>
            <a:r>
              <a:rPr lang="id-ID" smtClean="0"/>
              <a:t>kesejahteraan masyarakat</a:t>
            </a:r>
            <a:r>
              <a:rPr lang="en-US" smtClean="0"/>
              <a:t>.</a:t>
            </a:r>
            <a:endParaRPr lang="en-GB" sz="3200" smtClean="0"/>
          </a:p>
          <a:p>
            <a:pPr lvl="1"/>
            <a:r>
              <a:rPr lang="id-ID" smtClean="0"/>
              <a:t>pengembangan kapasitas sumber daya manusia</a:t>
            </a:r>
            <a:r>
              <a:rPr lang="en-US" smtClean="0"/>
              <a:t>.</a:t>
            </a:r>
            <a:endParaRPr lang="en-GB" sz="3200" smtClean="0"/>
          </a:p>
          <a:p>
            <a:pPr lvl="1"/>
            <a:r>
              <a:rPr lang="id-ID" smtClean="0"/>
              <a:t>pendayagunaan sumber daya alam</a:t>
            </a:r>
            <a:r>
              <a:rPr lang="en-US" smtClean="0"/>
              <a:t>.</a:t>
            </a:r>
            <a:endParaRPr lang="en-GB" sz="3200" smtClean="0"/>
          </a:p>
          <a:p>
            <a:pPr lvl="1"/>
            <a:r>
              <a:rPr lang="id-ID" smtClean="0"/>
              <a:t>pembangunan infrastruktur</a:t>
            </a:r>
            <a:r>
              <a:rPr lang="en-US" smtClean="0"/>
              <a:t>.</a:t>
            </a:r>
            <a:endParaRPr lang="en-GB" sz="3200" smtClean="0"/>
          </a:p>
          <a:p>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effectLst/>
              </a:rPr>
              <a:t>Pembangunan Perdesaan</a:t>
            </a:r>
            <a:endParaRPr lang="id-ID">
              <a:effectLst/>
            </a:endParaRPr>
          </a:p>
        </p:txBody>
      </p:sp>
      <p:sp>
        <p:nvSpPr>
          <p:cNvPr id="3" name="Content Placeholder 2"/>
          <p:cNvSpPr>
            <a:spLocks noGrp="1"/>
          </p:cNvSpPr>
          <p:nvPr>
            <p:ph sz="quarter" idx="1"/>
          </p:nvPr>
        </p:nvSpPr>
        <p:spPr/>
        <p:txBody>
          <a:bodyPr>
            <a:normAutofit fontScale="92500" lnSpcReduction="20000"/>
          </a:bodyPr>
          <a:lstStyle/>
          <a:p>
            <a:pPr lvl="0"/>
            <a:r>
              <a:rPr lang="id-ID" smtClean="0"/>
              <a:t>Pemerintah menetapkan pedoman dan petunjuk teknis pembangunan kawasan perdesaan.</a:t>
            </a:r>
          </a:p>
          <a:p>
            <a:pPr lvl="0"/>
            <a:r>
              <a:rPr lang="id-ID" smtClean="0"/>
              <a:t>Gubernur melakukan pembinaan dan sosialisasi kepada Kabupaten/Kota di wilayahnya dalam rangka pembangunan perdesaan.</a:t>
            </a:r>
          </a:p>
          <a:p>
            <a:pPr lvl="0"/>
            <a:r>
              <a:rPr lang="id-ID" smtClean="0"/>
              <a:t>Bupati/Walikota melakukan pendataan dan identifikasi terhadap Desa-Desa yang dapat ditetapkan sebagai suatu kawasan pembangunan perdesaan.</a:t>
            </a:r>
          </a:p>
          <a:p>
            <a:pPr lvl="0"/>
            <a:r>
              <a:rPr lang="id-ID" smtClean="0"/>
              <a:t>Dalam rangka pelaksanaan ketentuan ayat (3), Bupati/Walikota menyusun program yang dibutuhkan dalam rangka pembangunan perdesaan.</a:t>
            </a:r>
          </a:p>
          <a:p>
            <a:pPr lvl="0"/>
            <a:r>
              <a:rPr lang="id-ID" smtClean="0"/>
              <a:t>Kawasan pembangunan perdesaan ditetapkan dengan Peraturan Bupati/Walikota. </a:t>
            </a:r>
          </a:p>
          <a:p>
            <a:pPr>
              <a:buNone/>
            </a:pPr>
            <a:endParaRPr lang="id-ID"/>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8401080" cy="6143668"/>
          </a:xfrm>
        </p:spPr>
        <p:style>
          <a:lnRef idx="1">
            <a:schemeClr val="accent2"/>
          </a:lnRef>
          <a:fillRef idx="3">
            <a:schemeClr val="accent2"/>
          </a:fillRef>
          <a:effectRef idx="2">
            <a:schemeClr val="accent2"/>
          </a:effectRef>
          <a:fontRef idx="minor">
            <a:schemeClr val="lt1"/>
          </a:fontRef>
        </p:style>
        <p:txBody>
          <a:bodyPr>
            <a:normAutofit lnSpcReduction="10000"/>
          </a:bodyPr>
          <a:lstStyle/>
          <a:p>
            <a:r>
              <a:rPr lang="id-ID" sz="3400" dirty="0" smtClean="0"/>
              <a:t>Reformasi telah membuka perluasan partisipasi masyarakat; </a:t>
            </a:r>
          </a:p>
          <a:p>
            <a:pPr lvl="1"/>
            <a:r>
              <a:rPr lang="id-ID" sz="3400" dirty="0" smtClean="0"/>
              <a:t>Kebebasan berorganisasi dan berpolitik</a:t>
            </a:r>
          </a:p>
          <a:p>
            <a:pPr lvl="1"/>
            <a:r>
              <a:rPr lang="id-ID" sz="3400" dirty="0" smtClean="0"/>
              <a:t>Artikulasi dan negosiasi kepentingan mempengaruhi kebijakan</a:t>
            </a:r>
          </a:p>
          <a:p>
            <a:pPr lvl="1"/>
            <a:r>
              <a:rPr lang="id-ID" sz="3400" dirty="0" smtClean="0"/>
              <a:t>Akses memperoleh informasi </a:t>
            </a:r>
          </a:p>
          <a:p>
            <a:r>
              <a:rPr lang="id-ID" sz="3400" dirty="0" smtClean="0"/>
              <a:t>Perhatian mengenai desa juga meningkat terutama digerakkan oleh inisiastif masyarakat, kelompok kepentingan di aras </a:t>
            </a:r>
            <a:r>
              <a:rPr lang="id-ID" sz="3400" i="1" dirty="0" smtClean="0"/>
              <a:t>grassroot, serta </a:t>
            </a:r>
            <a:r>
              <a:rPr lang="id-ID" sz="3400" dirty="0" smtClean="0"/>
              <a:t>berbagai lembaga dan pihak</a:t>
            </a:r>
          </a:p>
          <a:p>
            <a:pPr lvl="1"/>
            <a:endParaRPr lang="id-ID" sz="3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8229600" cy="6286544"/>
          </a:xfrm>
        </p:spPr>
        <p:style>
          <a:lnRef idx="1">
            <a:schemeClr val="accent2"/>
          </a:lnRef>
          <a:fillRef idx="3">
            <a:schemeClr val="accent2"/>
          </a:fillRef>
          <a:effectRef idx="2">
            <a:schemeClr val="accent2"/>
          </a:effectRef>
          <a:fontRef idx="minor">
            <a:schemeClr val="lt1"/>
          </a:fontRef>
        </p:style>
        <p:txBody>
          <a:bodyPr>
            <a:normAutofit lnSpcReduction="10000"/>
          </a:bodyPr>
          <a:lstStyle/>
          <a:p>
            <a:r>
              <a:rPr lang="id-ID" sz="3600" i="1" dirty="0" smtClean="0"/>
              <a:t>Mainstream</a:t>
            </a:r>
            <a:r>
              <a:rPr lang="id-ID" sz="3600" dirty="0" smtClean="0"/>
              <a:t> perjuangannya desa: memperkuat kedaulatan politik (kedudukan dan kewenangan), membangun demokratisasi lokal (struktur tatakelola pemerintahan desa), kemandarian ekonomi dan pembangunan, yang bertumpu kekuatan desa menuju kesejahteraan ekonomi bangsa</a:t>
            </a:r>
          </a:p>
          <a:p>
            <a:r>
              <a:rPr lang="id-ID" sz="3600" dirty="0" smtClean="0"/>
              <a:t>Lebih dari satu dekade, perjuangan itu belum sepenuhnya berhasil; masih banyak tantangan!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8229600" cy="6143668"/>
          </a:xfrm>
        </p:spPr>
        <p:txBody>
          <a:bodyPr>
            <a:normAutofit lnSpcReduction="10000"/>
          </a:bodyPr>
          <a:lstStyle/>
          <a:p>
            <a:r>
              <a:rPr lang="id-ID" sz="3600" dirty="0" smtClean="0"/>
              <a:t>Sejak reformasi telah ada regulasi UU 22/ 99; UU 32/ 2004; berbagai upaya untuk memberdayakan desa telah dilakukan</a:t>
            </a:r>
          </a:p>
          <a:p>
            <a:r>
              <a:rPr lang="id-ID" sz="3600" dirty="0" smtClean="0"/>
              <a:t>Ada kemajuan dan keberhasilan; </a:t>
            </a:r>
          </a:p>
          <a:p>
            <a:pPr lvl="1"/>
            <a:r>
              <a:rPr lang="id-ID" sz="3600" dirty="0" smtClean="0"/>
              <a:t>penguatan institusi desa; perombakan tata pemerintahan desa, ADD, tumbuhnya lembaga ekonomi rakyat; gairah partisipasi dalam perencanaan pembangunan; kebangkitan pendidikan politik desa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285728"/>
            <a:ext cx="8501122" cy="6286544"/>
          </a:xfrm>
        </p:spPr>
        <p:txBody>
          <a:bodyPr>
            <a:normAutofit/>
          </a:bodyPr>
          <a:lstStyle/>
          <a:p>
            <a:r>
              <a:rPr lang="id-ID" dirty="0" smtClean="0"/>
              <a:t>Namun: </a:t>
            </a:r>
          </a:p>
          <a:p>
            <a:pPr lvl="1"/>
            <a:r>
              <a:rPr lang="id-ID" dirty="0"/>
              <a:t>K</a:t>
            </a:r>
            <a:r>
              <a:rPr lang="id-ID" dirty="0" smtClean="0"/>
              <a:t>edaulatan desa belum terwujud dan masih tersandera oleh supradesa;</a:t>
            </a:r>
          </a:p>
          <a:p>
            <a:pPr lvl="1"/>
            <a:r>
              <a:rPr lang="id-ID" dirty="0" smtClean="0"/>
              <a:t>Perencanaan dan pembangunan desa hanya sekadar pelengkap administrasi daerah</a:t>
            </a:r>
          </a:p>
          <a:p>
            <a:pPr lvl="1"/>
            <a:r>
              <a:rPr lang="id-ID" dirty="0" smtClean="0"/>
              <a:t>Kemiskinan dan kesenjangan sosial masih banyak</a:t>
            </a:r>
          </a:p>
          <a:p>
            <a:pPr lvl="1"/>
            <a:r>
              <a:rPr lang="id-ID" dirty="0" smtClean="0"/>
              <a:t>Ekonomi desa makin terancam oleh kebijakan dan lembaga ekonomi haluan neoliberal</a:t>
            </a:r>
          </a:p>
          <a:p>
            <a:pPr lvl="1"/>
            <a:r>
              <a:rPr lang="id-ID" dirty="0" smtClean="0"/>
              <a:t>Birokrasi daerah yang bebal telah menjadi hambatan ruang negosiasi desa atas kebijakan lokal</a:t>
            </a:r>
          </a:p>
          <a:p>
            <a:pPr lvl="1"/>
            <a:r>
              <a:rPr lang="id-ID" dirty="0" smtClean="0"/>
              <a:t>Demokrasi desa terganggu oleh ulah politisasi pemerintahan dan watak pragmatis transaksional</a:t>
            </a:r>
          </a:p>
          <a:p>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4290"/>
            <a:ext cx="8229600" cy="6286544"/>
          </a:xfrm>
        </p:spPr>
        <p:txBody>
          <a:bodyPr>
            <a:normAutofit lnSpcReduction="10000"/>
          </a:bodyPr>
          <a:lstStyle/>
          <a:p>
            <a:r>
              <a:rPr lang="id-ID" sz="4000" dirty="0" smtClean="0"/>
              <a:t>Perjuangan RUU desa:</a:t>
            </a:r>
          </a:p>
          <a:p>
            <a:pPr lvl="1"/>
            <a:r>
              <a:rPr lang="id-ID" sz="3000" dirty="0" smtClean="0"/>
              <a:t>Memperjelas kedudukan dan kewenangan desa dengan orientasi demokrasi lokal dan kesejahteraan rakyat</a:t>
            </a:r>
          </a:p>
          <a:p>
            <a:pPr lvl="1"/>
            <a:r>
              <a:rPr lang="id-ID" sz="3000" dirty="0" smtClean="0"/>
              <a:t>Menghargai keragaman (pluralisme) desa dengan mendisain tata pemerintahan desa yang kontekstual dengan kebutuhan lokalitas</a:t>
            </a:r>
          </a:p>
          <a:p>
            <a:pPr lvl="1"/>
            <a:r>
              <a:rPr lang="id-ID" sz="3000" dirty="0" smtClean="0"/>
              <a:t>Mereformasi perencanaan dan penganggaran desa dengan arah kemandirian, alokasi budget dan kelola sumberdaya alam, ekonomi dan keuangan yang adil menuju kesejahteraan</a:t>
            </a:r>
          </a:p>
          <a:p>
            <a:endParaRPr lang="id-ID" sz="3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8229600" cy="5554683"/>
          </a:xfrm>
        </p:spPr>
        <p:txBody>
          <a:bodyPr>
            <a:normAutofit/>
          </a:bodyPr>
          <a:lstStyle/>
          <a:p>
            <a:pPr lvl="1"/>
            <a:r>
              <a:rPr lang="id-ID" sz="3600" dirty="0" smtClean="0"/>
              <a:t>Memperkuat demokrasi lokal; melembagakan partisipasi warga, kontrol atas jalannya pemerintahan, transparansi birokrasi serta akuntabilitas kekuasaan</a:t>
            </a:r>
          </a:p>
          <a:p>
            <a:pPr lvl="1"/>
            <a:r>
              <a:rPr lang="id-ID" sz="3600" dirty="0" smtClean="0"/>
              <a:t>Menuju pembangunan berkelanjutan dengan sendi-sendi demokrasi yang bermakna buat warga</a:t>
            </a:r>
          </a:p>
          <a:p>
            <a:pPr>
              <a:buNone/>
            </a:pPr>
            <a:endParaRPr lang="id-ID"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Konsep</a:t>
            </a:r>
            <a:r>
              <a:rPr lang="en-US" dirty="0" smtClean="0"/>
              <a:t> </a:t>
            </a:r>
            <a:r>
              <a:rPr lang="en-US" dirty="0" err="1" smtClean="0"/>
              <a:t>dan</a:t>
            </a:r>
            <a:r>
              <a:rPr lang="en-US" dirty="0" smtClean="0"/>
              <a:t> </a:t>
            </a:r>
            <a:r>
              <a:rPr lang="en-US" dirty="0" err="1" smtClean="0"/>
              <a:t>Konteks</a:t>
            </a:r>
            <a:r>
              <a:rPr lang="en-US" dirty="0" smtClean="0"/>
              <a:t> </a:t>
            </a:r>
            <a:r>
              <a:rPr lang="en-US" dirty="0" err="1" smtClean="0"/>
              <a:t>Kemandirian</a:t>
            </a:r>
            <a:r>
              <a:rPr lang="en-US" smtClean="0"/>
              <a:t> </a:t>
            </a:r>
            <a:r>
              <a:rPr lang="en-US" smtClean="0"/>
              <a:t/>
            </a:r>
            <a:br>
              <a:rPr lang="en-US" smtClean="0"/>
            </a:br>
            <a:r>
              <a:rPr lang="en-US" smtClean="0"/>
              <a:t>(</a:t>
            </a:r>
            <a:r>
              <a:rPr lang="en-US" dirty="0" err="1" smtClean="0"/>
              <a:t>bukan</a:t>
            </a:r>
            <a:r>
              <a:rPr lang="en-US" dirty="0" smtClean="0"/>
              <a:t> </a:t>
            </a:r>
            <a:r>
              <a:rPr lang="en-US" dirty="0" err="1" smtClean="0"/>
              <a:t>otonomi</a:t>
            </a:r>
            <a:r>
              <a:rPr lang="en-US" dirty="0" smtClean="0"/>
              <a:t>) </a:t>
            </a:r>
            <a:r>
              <a:rPr lang="en-US" dirty="0" err="1" smtClean="0"/>
              <a:t>Desa</a:t>
            </a:r>
            <a:endParaRPr lang="en-US" dirty="0"/>
          </a:p>
        </p:txBody>
      </p:sp>
      <p:sp>
        <p:nvSpPr>
          <p:cNvPr id="3" name="Content Placeholder 2"/>
          <p:cNvSpPr>
            <a:spLocks noGrp="1"/>
          </p:cNvSpPr>
          <p:nvPr>
            <p:ph sz="quarter" idx="1"/>
          </p:nvPr>
        </p:nvSpPr>
        <p:spPr/>
        <p:txBody>
          <a:bodyPr/>
          <a:lstStyle/>
          <a:p>
            <a:r>
              <a:rPr lang="en-US" dirty="0" err="1" smtClean="0"/>
              <a:t>Konsep</a:t>
            </a:r>
            <a:r>
              <a:rPr lang="en-US" dirty="0" smtClean="0"/>
              <a:t> </a:t>
            </a:r>
            <a:r>
              <a:rPr lang="en-US" dirty="0" err="1" smtClean="0"/>
              <a:t>desa</a:t>
            </a:r>
            <a:r>
              <a:rPr lang="en-US" dirty="0" smtClean="0"/>
              <a:t> </a:t>
            </a:r>
            <a:r>
              <a:rPr lang="en-US" dirty="0" err="1" smtClean="0"/>
              <a:t>sbg</a:t>
            </a:r>
            <a:r>
              <a:rPr lang="en-US" dirty="0" smtClean="0"/>
              <a:t> </a:t>
            </a:r>
            <a:r>
              <a:rPr lang="en-US" dirty="0" err="1" smtClean="0"/>
              <a:t>negara</a:t>
            </a:r>
            <a:r>
              <a:rPr lang="en-US" dirty="0" smtClean="0"/>
              <a:t> </a:t>
            </a:r>
            <a:r>
              <a:rPr lang="en-US" dirty="0" err="1" smtClean="0"/>
              <a:t>kecil</a:t>
            </a:r>
            <a:r>
              <a:rPr lang="en-US" dirty="0" smtClean="0"/>
              <a:t> </a:t>
            </a:r>
          </a:p>
          <a:p>
            <a:r>
              <a:rPr lang="en-US" dirty="0" err="1" smtClean="0"/>
              <a:t>Konsep</a:t>
            </a:r>
            <a:r>
              <a:rPr lang="en-US" dirty="0" smtClean="0"/>
              <a:t> </a:t>
            </a:r>
            <a:r>
              <a:rPr lang="en-US" dirty="0" err="1" smtClean="0"/>
              <a:t>Kemandirian</a:t>
            </a:r>
            <a:r>
              <a:rPr lang="en-US" dirty="0" smtClean="0"/>
              <a:t> </a:t>
            </a:r>
            <a:r>
              <a:rPr lang="en-US" dirty="0" err="1" smtClean="0"/>
              <a:t>desa</a:t>
            </a:r>
            <a:endParaRPr lang="en-US" dirty="0" smtClean="0"/>
          </a:p>
          <a:p>
            <a:r>
              <a:rPr lang="en-US" dirty="0" err="1" smtClean="0"/>
              <a:t>Konteks</a:t>
            </a:r>
            <a:r>
              <a:rPr lang="en-US" dirty="0" smtClean="0"/>
              <a:t> </a:t>
            </a:r>
            <a:r>
              <a:rPr lang="en-US" dirty="0" err="1" smtClean="0"/>
              <a:t>desa</a:t>
            </a:r>
            <a:r>
              <a:rPr lang="en-US" dirty="0" smtClean="0"/>
              <a:t> </a:t>
            </a:r>
            <a:r>
              <a:rPr lang="en-US" dirty="0" err="1" smtClean="0"/>
              <a:t>di</a:t>
            </a:r>
            <a:r>
              <a:rPr lang="en-US" dirty="0" smtClean="0"/>
              <a:t> era </a:t>
            </a:r>
            <a:r>
              <a:rPr lang="en-US" dirty="0" err="1" smtClean="0"/>
              <a:t>reformasi</a:t>
            </a:r>
            <a:endParaRPr lang="en-US" dirty="0" smtClean="0"/>
          </a:p>
          <a:p>
            <a:r>
              <a:rPr lang="en-US" dirty="0" err="1" smtClean="0"/>
              <a:t>Konsep</a:t>
            </a:r>
            <a:r>
              <a:rPr lang="en-US" dirty="0" smtClean="0"/>
              <a:t> </a:t>
            </a:r>
            <a:r>
              <a:rPr lang="en-US" dirty="0" err="1" smtClean="0"/>
              <a:t>hak</a:t>
            </a:r>
            <a:r>
              <a:rPr lang="en-US" dirty="0" smtClean="0"/>
              <a:t> </a:t>
            </a:r>
            <a:r>
              <a:rPr lang="en-US" dirty="0" err="1" smtClean="0"/>
              <a:t>dan</a:t>
            </a:r>
            <a:r>
              <a:rPr lang="en-US" dirty="0" smtClean="0"/>
              <a:t> </a:t>
            </a:r>
            <a:r>
              <a:rPr lang="en-US" dirty="0" err="1" smtClean="0"/>
              <a:t>kewenangan</a:t>
            </a:r>
            <a:r>
              <a:rPr lang="en-US" dirty="0" smtClean="0"/>
              <a:t> </a:t>
            </a:r>
            <a:r>
              <a:rPr lang="en-US" dirty="0" err="1" smtClean="0"/>
              <a:t>desa</a:t>
            </a:r>
            <a:endParaRPr lang="en-US" dirty="0" smtClean="0"/>
          </a:p>
          <a:p>
            <a:r>
              <a:rPr lang="en-US" dirty="0" err="1" smtClean="0"/>
              <a:t>Konsep</a:t>
            </a:r>
            <a:r>
              <a:rPr lang="en-US" dirty="0" smtClean="0"/>
              <a:t> </a:t>
            </a:r>
            <a:r>
              <a:rPr lang="en-US" dirty="0" err="1" smtClean="0"/>
              <a:t>pembangunan</a:t>
            </a:r>
            <a:r>
              <a:rPr lang="en-US" dirty="0" smtClean="0"/>
              <a:t> </a:t>
            </a:r>
            <a:r>
              <a:rPr lang="en-US" dirty="0" err="1" smtClean="0"/>
              <a:t>desa</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Konsep</a:t>
            </a:r>
            <a:r>
              <a:rPr lang="en-US" dirty="0" smtClean="0"/>
              <a:t> </a:t>
            </a:r>
            <a:r>
              <a:rPr lang="en-US" dirty="0" err="1" smtClean="0"/>
              <a:t>Desa</a:t>
            </a:r>
            <a:r>
              <a:rPr lang="en-US" dirty="0" smtClean="0"/>
              <a:t> </a:t>
            </a:r>
            <a:r>
              <a:rPr lang="en-US" dirty="0" err="1" smtClean="0"/>
              <a:t>Mandiri</a:t>
            </a:r>
            <a:endParaRPr lang="en-US" dirty="0"/>
          </a:p>
        </p:txBody>
      </p:sp>
      <p:sp>
        <p:nvSpPr>
          <p:cNvPr id="23555" name="Content Placeholder 2"/>
          <p:cNvSpPr>
            <a:spLocks noGrp="1"/>
          </p:cNvSpPr>
          <p:nvPr>
            <p:ph sz="quarter" idx="1"/>
          </p:nvPr>
        </p:nvSpPr>
        <p:spPr/>
        <p:txBody>
          <a:bodyPr>
            <a:normAutofit/>
          </a:bodyPr>
          <a:lstStyle/>
          <a:p>
            <a:r>
              <a:rPr lang="en-US" dirty="0" err="1" smtClean="0"/>
              <a:t>Mandiri</a:t>
            </a:r>
            <a:r>
              <a:rPr lang="en-US" dirty="0" smtClean="0"/>
              <a:t> ; </a:t>
            </a:r>
            <a:r>
              <a:rPr lang="en-US" dirty="0" err="1" smtClean="0"/>
              <a:t>desa</a:t>
            </a:r>
            <a:r>
              <a:rPr lang="en-US" dirty="0" smtClean="0"/>
              <a:t> </a:t>
            </a:r>
            <a:r>
              <a:rPr lang="en-US" dirty="0" err="1" smtClean="0"/>
              <a:t>yg</a:t>
            </a:r>
            <a:r>
              <a:rPr lang="en-US" dirty="0" smtClean="0"/>
              <a:t> </a:t>
            </a:r>
            <a:r>
              <a:rPr lang="en-US" dirty="0" err="1" smtClean="0"/>
              <a:t>mampu</a:t>
            </a:r>
            <a:r>
              <a:rPr lang="en-US" dirty="0" smtClean="0"/>
              <a:t> </a:t>
            </a:r>
            <a:r>
              <a:rPr lang="en-US" dirty="0" err="1" smtClean="0"/>
              <a:t>mengelola</a:t>
            </a:r>
            <a:r>
              <a:rPr lang="en-US" dirty="0" smtClean="0"/>
              <a:t> </a:t>
            </a:r>
            <a:r>
              <a:rPr lang="en-US" dirty="0" err="1" smtClean="0"/>
              <a:t>sendiri</a:t>
            </a:r>
            <a:r>
              <a:rPr lang="en-US" dirty="0" smtClean="0"/>
              <a:t>  </a:t>
            </a:r>
            <a:r>
              <a:rPr lang="en-US" dirty="0" err="1" smtClean="0"/>
              <a:t>dlm</a:t>
            </a:r>
            <a:r>
              <a:rPr lang="en-US" dirty="0" smtClean="0"/>
              <a:t> </a:t>
            </a:r>
            <a:r>
              <a:rPr lang="en-US" dirty="0" err="1" smtClean="0"/>
              <a:t>hal</a:t>
            </a:r>
            <a:r>
              <a:rPr lang="en-US" dirty="0" smtClean="0"/>
              <a:t> : </a:t>
            </a:r>
            <a:r>
              <a:rPr lang="en-US" dirty="0" err="1" smtClean="0"/>
              <a:t>potensi</a:t>
            </a:r>
            <a:r>
              <a:rPr lang="en-US" dirty="0" smtClean="0"/>
              <a:t> </a:t>
            </a:r>
            <a:r>
              <a:rPr lang="en-US" dirty="0" err="1" smtClean="0"/>
              <a:t>alam</a:t>
            </a:r>
            <a:r>
              <a:rPr lang="en-US" dirty="0" smtClean="0"/>
              <a:t> </a:t>
            </a:r>
            <a:r>
              <a:rPr lang="en-US" dirty="0" err="1" smtClean="0"/>
              <a:t>sekitarnya</a:t>
            </a:r>
            <a:r>
              <a:rPr lang="en-US" dirty="0" smtClean="0"/>
              <a:t>, </a:t>
            </a:r>
            <a:r>
              <a:rPr lang="en-US" dirty="0" err="1" smtClean="0"/>
              <a:t>tata</a:t>
            </a:r>
            <a:r>
              <a:rPr lang="en-US" dirty="0" smtClean="0"/>
              <a:t> </a:t>
            </a:r>
            <a:r>
              <a:rPr lang="en-US" dirty="0" err="1" smtClean="0"/>
              <a:t>kelola</a:t>
            </a:r>
            <a:r>
              <a:rPr lang="en-US" dirty="0" smtClean="0"/>
              <a:t> </a:t>
            </a:r>
            <a:r>
              <a:rPr lang="en-US" dirty="0" err="1" smtClean="0"/>
              <a:t>manjemen</a:t>
            </a:r>
            <a:r>
              <a:rPr lang="en-US" dirty="0" smtClean="0"/>
              <a:t> </a:t>
            </a:r>
            <a:r>
              <a:rPr lang="en-US" dirty="0" err="1" smtClean="0"/>
              <a:t>keuangan</a:t>
            </a:r>
            <a:r>
              <a:rPr lang="en-US" dirty="0" smtClean="0"/>
              <a:t>, capacity building </a:t>
            </a:r>
            <a:r>
              <a:rPr lang="en-US" dirty="0" err="1" smtClean="0"/>
              <a:t>warga</a:t>
            </a:r>
            <a:r>
              <a:rPr lang="en-US" dirty="0" smtClean="0"/>
              <a:t> </a:t>
            </a:r>
            <a:r>
              <a:rPr lang="en-US" dirty="0" err="1" smtClean="0"/>
              <a:t>yg</a:t>
            </a:r>
            <a:r>
              <a:rPr lang="en-US" dirty="0" smtClean="0"/>
              <a:t> </a:t>
            </a:r>
            <a:r>
              <a:rPr lang="en-US" dirty="0" err="1" smtClean="0"/>
              <a:t>memadai</a:t>
            </a:r>
            <a:r>
              <a:rPr lang="en-US" dirty="0" smtClean="0"/>
              <a:t>, </a:t>
            </a:r>
            <a:r>
              <a:rPr lang="en-US" dirty="0" err="1" smtClean="0"/>
              <a:t>mampu</a:t>
            </a:r>
            <a:r>
              <a:rPr lang="en-US" dirty="0" smtClean="0"/>
              <a:t> </a:t>
            </a:r>
            <a:r>
              <a:rPr lang="en-US" dirty="0" err="1" smtClean="0"/>
              <a:t>membangun</a:t>
            </a:r>
            <a:r>
              <a:rPr lang="en-US" dirty="0" smtClean="0"/>
              <a:t> </a:t>
            </a:r>
            <a:r>
              <a:rPr lang="en-US" dirty="0" err="1" smtClean="0"/>
              <a:t>relasi</a:t>
            </a:r>
            <a:r>
              <a:rPr lang="en-US" dirty="0" smtClean="0"/>
              <a:t>.</a:t>
            </a:r>
          </a:p>
          <a:p>
            <a:r>
              <a:rPr lang="en-US" dirty="0" err="1" smtClean="0"/>
              <a:t>Kemandirian</a:t>
            </a:r>
            <a:r>
              <a:rPr lang="en-US" dirty="0" smtClean="0"/>
              <a:t> </a:t>
            </a:r>
            <a:r>
              <a:rPr lang="en-US" dirty="0" err="1" smtClean="0"/>
              <a:t>desa</a:t>
            </a:r>
            <a:r>
              <a:rPr lang="en-US" dirty="0" smtClean="0"/>
              <a:t>; </a:t>
            </a:r>
            <a:r>
              <a:rPr lang="en-US" dirty="0" err="1" smtClean="0"/>
              <a:t>bertenaga</a:t>
            </a:r>
            <a:r>
              <a:rPr lang="en-US" dirty="0" smtClean="0"/>
              <a:t> </a:t>
            </a:r>
            <a:r>
              <a:rPr lang="en-US" dirty="0" err="1" smtClean="0"/>
              <a:t>scr</a:t>
            </a:r>
            <a:r>
              <a:rPr lang="en-US" dirty="0" smtClean="0"/>
              <a:t> </a:t>
            </a:r>
            <a:r>
              <a:rPr lang="en-US" dirty="0" err="1" smtClean="0"/>
              <a:t>sosial,berdaulat</a:t>
            </a:r>
            <a:r>
              <a:rPr lang="en-US" dirty="0" smtClean="0"/>
              <a:t> </a:t>
            </a:r>
            <a:r>
              <a:rPr lang="en-US" dirty="0" err="1" smtClean="0"/>
              <a:t>scr</a:t>
            </a:r>
            <a:r>
              <a:rPr lang="en-US" dirty="0" smtClean="0"/>
              <a:t> </a:t>
            </a:r>
            <a:r>
              <a:rPr lang="en-US" dirty="0" err="1" smtClean="0"/>
              <a:t>politik</a:t>
            </a:r>
            <a:r>
              <a:rPr lang="en-US" dirty="0" smtClean="0"/>
              <a:t>, </a:t>
            </a:r>
            <a:r>
              <a:rPr lang="en-US" dirty="0" err="1" smtClean="0"/>
              <a:t>berdaya</a:t>
            </a:r>
            <a:r>
              <a:rPr lang="en-US" dirty="0" smtClean="0"/>
              <a:t> </a:t>
            </a:r>
            <a:r>
              <a:rPr lang="en-US" dirty="0" err="1" smtClean="0"/>
              <a:t>scr</a:t>
            </a:r>
            <a:r>
              <a:rPr lang="en-US" dirty="0" smtClean="0"/>
              <a:t> </a:t>
            </a:r>
            <a:r>
              <a:rPr lang="en-US" dirty="0" err="1" smtClean="0"/>
              <a:t>ekonomi</a:t>
            </a:r>
            <a:r>
              <a:rPr lang="en-US" dirty="0" smtClean="0"/>
              <a:t>, </a:t>
            </a:r>
            <a:r>
              <a:rPr lang="en-US" dirty="0" err="1" smtClean="0"/>
              <a:t>bermartabat</a:t>
            </a:r>
            <a:r>
              <a:rPr lang="en-US" dirty="0" smtClean="0"/>
              <a:t> </a:t>
            </a:r>
            <a:r>
              <a:rPr lang="en-US" dirty="0" err="1" smtClean="0"/>
              <a:t>scr</a:t>
            </a:r>
            <a:r>
              <a:rPr lang="en-US" dirty="0" smtClean="0"/>
              <a:t> </a:t>
            </a:r>
            <a:r>
              <a:rPr lang="en-US" dirty="0" err="1" smtClean="0"/>
              <a:t>budaya</a:t>
            </a:r>
            <a:endParaRPr lang="en-US" dirty="0" smtClean="0"/>
          </a:p>
          <a:p>
            <a:r>
              <a:rPr lang="en-US" dirty="0" err="1" smtClean="0"/>
              <a:t>Kemandirian</a:t>
            </a:r>
            <a:r>
              <a:rPr lang="en-US" dirty="0" smtClean="0"/>
              <a:t> </a:t>
            </a:r>
            <a:r>
              <a:rPr lang="en-US" dirty="0" err="1" smtClean="0"/>
              <a:t>dimulai</a:t>
            </a:r>
            <a:r>
              <a:rPr lang="en-US" dirty="0" smtClean="0"/>
              <a:t> </a:t>
            </a:r>
            <a:r>
              <a:rPr lang="en-US" dirty="0" err="1" smtClean="0"/>
              <a:t>dari</a:t>
            </a:r>
            <a:r>
              <a:rPr lang="en-US" dirty="0" smtClean="0"/>
              <a:t> Tata </a:t>
            </a:r>
            <a:r>
              <a:rPr lang="en-US" dirty="0" err="1" smtClean="0"/>
              <a:t>kuasa</a:t>
            </a:r>
            <a:r>
              <a:rPr lang="en-US" dirty="0" smtClean="0"/>
              <a:t> ;</a:t>
            </a:r>
            <a:r>
              <a:rPr lang="en-US" dirty="0" err="1" smtClean="0"/>
              <a:t>rakyatlah</a:t>
            </a:r>
            <a:r>
              <a:rPr lang="en-US" dirty="0" smtClean="0"/>
              <a:t> </a:t>
            </a:r>
            <a:r>
              <a:rPr lang="en-US" dirty="0" err="1" smtClean="0"/>
              <a:t>yg</a:t>
            </a:r>
            <a:r>
              <a:rPr lang="en-US" dirty="0" smtClean="0"/>
              <a:t> </a:t>
            </a:r>
            <a:r>
              <a:rPr lang="en-US" dirty="0" err="1" smtClean="0"/>
              <a:t>mempunyai</a:t>
            </a:r>
            <a:r>
              <a:rPr lang="en-US" dirty="0" smtClean="0"/>
              <a:t> </a:t>
            </a:r>
            <a:r>
              <a:rPr lang="en-US" dirty="0" err="1" smtClean="0"/>
              <a:t>kuasa</a:t>
            </a:r>
            <a:r>
              <a:rPr lang="en-US" dirty="0" smtClean="0"/>
              <a:t>, </a:t>
            </a:r>
            <a:r>
              <a:rPr lang="en-US" dirty="0" err="1" smtClean="0"/>
              <a:t>baru</a:t>
            </a:r>
            <a:r>
              <a:rPr lang="en-US" dirty="0" smtClean="0"/>
              <a:t> </a:t>
            </a:r>
            <a:r>
              <a:rPr lang="en-US" dirty="0" err="1" smtClean="0"/>
              <a:t>tata</a:t>
            </a:r>
            <a:r>
              <a:rPr lang="en-US" dirty="0" smtClean="0"/>
              <a:t> </a:t>
            </a:r>
            <a:r>
              <a:rPr lang="en-US" dirty="0" err="1" smtClean="0"/>
              <a:t>kelola</a:t>
            </a:r>
            <a:r>
              <a:rPr lang="en-US" dirty="0" smtClean="0"/>
              <a:t>, </a:t>
            </a:r>
            <a:r>
              <a:rPr lang="en-US" dirty="0" err="1" smtClean="0"/>
              <a:t>lalu</a:t>
            </a:r>
            <a:r>
              <a:rPr lang="en-US" dirty="0" smtClean="0"/>
              <a:t> </a:t>
            </a:r>
            <a:r>
              <a:rPr lang="en-US" dirty="0" err="1" smtClean="0"/>
              <a:t>tata</a:t>
            </a:r>
            <a:r>
              <a:rPr lang="en-US" dirty="0" smtClean="0"/>
              <a:t> </a:t>
            </a:r>
            <a:r>
              <a:rPr lang="en-US" dirty="0" err="1" smtClean="0"/>
              <a:t>manfaat</a:t>
            </a:r>
            <a:r>
              <a:rPr lang="en-US"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Indikator</a:t>
            </a:r>
            <a:r>
              <a:rPr lang="en-US" dirty="0" smtClean="0"/>
              <a:t> </a:t>
            </a:r>
            <a:r>
              <a:rPr lang="en-US" dirty="0" err="1" smtClean="0"/>
              <a:t>kemandirian</a:t>
            </a:r>
            <a:endParaRPr lang="en-US" dirty="0"/>
          </a:p>
        </p:txBody>
      </p:sp>
      <p:sp>
        <p:nvSpPr>
          <p:cNvPr id="24579" name="Content Placeholder 2"/>
          <p:cNvSpPr>
            <a:spLocks noGrp="1"/>
          </p:cNvSpPr>
          <p:nvPr>
            <p:ph sz="quarter" idx="1"/>
          </p:nvPr>
        </p:nvSpPr>
        <p:spPr/>
        <p:txBody>
          <a:bodyPr/>
          <a:lstStyle/>
          <a:p>
            <a:r>
              <a:rPr lang="en-US" smtClean="0"/>
              <a:t>Punya sarana prasaran publik memadai</a:t>
            </a:r>
          </a:p>
          <a:p>
            <a:r>
              <a:rPr lang="en-US" smtClean="0"/>
              <a:t>Punya administrasi yg tertata baik</a:t>
            </a:r>
          </a:p>
          <a:p>
            <a:r>
              <a:rPr lang="en-US" smtClean="0"/>
              <a:t>Punya perencanaan desa yg berkualitas</a:t>
            </a:r>
          </a:p>
          <a:p>
            <a:r>
              <a:rPr lang="en-US" smtClean="0"/>
              <a:t>Punya kewenangan dan tupoksi yg jelas</a:t>
            </a:r>
          </a:p>
          <a:p>
            <a:r>
              <a:rPr lang="en-US" smtClean="0"/>
              <a:t>Punya APBDes yang memadai (add dan pad)</a:t>
            </a:r>
          </a:p>
          <a:p>
            <a:r>
              <a:rPr lang="en-US" smtClean="0"/>
              <a:t>Punya kekhasan lokal bersumber pd potensi lokal</a:t>
            </a:r>
          </a:p>
          <a:p>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err="1" smtClean="0"/>
              <a:t>Lanjutan</a:t>
            </a:r>
            <a:r>
              <a:rPr lang="en-US" dirty="0" smtClean="0"/>
              <a:t/>
            </a:r>
            <a:br>
              <a:rPr lang="en-US" dirty="0" smtClean="0"/>
            </a:br>
            <a:endParaRPr lang="en-US" dirty="0"/>
          </a:p>
        </p:txBody>
      </p:sp>
      <p:sp>
        <p:nvSpPr>
          <p:cNvPr id="25603" name="Content Placeholder 2"/>
          <p:cNvSpPr>
            <a:spLocks noGrp="1"/>
          </p:cNvSpPr>
          <p:nvPr>
            <p:ph sz="quarter" idx="1"/>
          </p:nvPr>
        </p:nvSpPr>
        <p:spPr/>
        <p:txBody>
          <a:bodyPr/>
          <a:lstStyle/>
          <a:p>
            <a:r>
              <a:rPr lang="en-US" smtClean="0"/>
              <a:t>Mampu menggali dan mengembangkan potensi ekonomi lokal sumber pades</a:t>
            </a:r>
          </a:p>
          <a:p>
            <a:r>
              <a:rPr lang="en-US" smtClean="0"/>
              <a:t>Punya tata pemerintahan yang baik</a:t>
            </a:r>
          </a:p>
          <a:p>
            <a:r>
              <a:rPr lang="en-US" smtClean="0"/>
              <a:t>Punya modal sosial</a:t>
            </a:r>
          </a:p>
          <a:p>
            <a:r>
              <a:rPr lang="en-US" smtClean="0"/>
              <a:t>Punya masy yg aktif dan partisipatif</a:t>
            </a:r>
          </a:p>
          <a:p>
            <a:r>
              <a:rPr lang="en-US" smtClean="0"/>
              <a:t>Mampu menciptakan ketahanan pangan.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Pendekatan</a:t>
            </a:r>
            <a:r>
              <a:rPr lang="en-US" dirty="0" smtClean="0"/>
              <a:t> Pembangunan </a:t>
            </a:r>
            <a:r>
              <a:rPr lang="en-US" dirty="0" err="1" smtClean="0"/>
              <a:t>Desa</a:t>
            </a:r>
            <a:r>
              <a:rPr lang="en-US" dirty="0" smtClean="0"/>
              <a:t> </a:t>
            </a:r>
            <a:endParaRPr lang="en-US" dirty="0"/>
          </a:p>
        </p:txBody>
      </p:sp>
      <p:sp>
        <p:nvSpPr>
          <p:cNvPr id="26627" name="Content Placeholder 2"/>
          <p:cNvSpPr>
            <a:spLocks noGrp="1"/>
          </p:cNvSpPr>
          <p:nvPr>
            <p:ph sz="quarter" idx="1"/>
          </p:nvPr>
        </p:nvSpPr>
        <p:spPr/>
        <p:txBody>
          <a:bodyPr/>
          <a:lstStyle/>
          <a:p>
            <a:r>
              <a:rPr lang="en-US" dirty="0" err="1" smtClean="0"/>
              <a:t>Berbasis</a:t>
            </a:r>
            <a:r>
              <a:rPr lang="en-US" dirty="0" smtClean="0"/>
              <a:t> </a:t>
            </a:r>
            <a:r>
              <a:rPr lang="en-US" dirty="0" err="1" smtClean="0"/>
              <a:t>hak</a:t>
            </a:r>
            <a:r>
              <a:rPr lang="en-US" dirty="0" smtClean="0"/>
              <a:t> </a:t>
            </a:r>
            <a:r>
              <a:rPr lang="en-US" dirty="0" err="1" smtClean="0"/>
              <a:t>untuk</a:t>
            </a:r>
            <a:r>
              <a:rPr lang="en-US" dirty="0" smtClean="0"/>
              <a:t> </a:t>
            </a:r>
            <a:r>
              <a:rPr lang="en-US" dirty="0" err="1" smtClean="0"/>
              <a:t>perkuat</a:t>
            </a:r>
            <a:r>
              <a:rPr lang="en-US" dirty="0" smtClean="0"/>
              <a:t> </a:t>
            </a:r>
            <a:r>
              <a:rPr lang="en-US" dirty="0" err="1" smtClean="0"/>
              <a:t>akses</a:t>
            </a:r>
            <a:r>
              <a:rPr lang="en-US" dirty="0" smtClean="0"/>
              <a:t> </a:t>
            </a:r>
            <a:r>
              <a:rPr lang="en-US" dirty="0" err="1" smtClean="0"/>
              <a:t>desa</a:t>
            </a:r>
            <a:endParaRPr lang="en-US" dirty="0" smtClean="0"/>
          </a:p>
          <a:p>
            <a:r>
              <a:rPr lang="en-US" dirty="0" err="1" smtClean="0"/>
              <a:t>Membangun</a:t>
            </a:r>
            <a:r>
              <a:rPr lang="en-US" dirty="0" smtClean="0"/>
              <a:t> </a:t>
            </a:r>
            <a:r>
              <a:rPr lang="en-US" dirty="0" err="1" smtClean="0"/>
              <a:t>desa</a:t>
            </a:r>
            <a:r>
              <a:rPr lang="en-US" dirty="0" smtClean="0"/>
              <a:t> </a:t>
            </a:r>
            <a:r>
              <a:rPr lang="en-US" dirty="0" err="1" smtClean="0"/>
              <a:t>berbasis</a:t>
            </a:r>
            <a:r>
              <a:rPr lang="en-US" dirty="0" smtClean="0"/>
              <a:t> </a:t>
            </a:r>
            <a:r>
              <a:rPr lang="en-US" dirty="0" err="1" smtClean="0"/>
              <a:t>kewenangan</a:t>
            </a:r>
            <a:r>
              <a:rPr lang="en-US" dirty="0" smtClean="0"/>
              <a:t> </a:t>
            </a:r>
            <a:r>
              <a:rPr lang="en-US" dirty="0" err="1" smtClean="0"/>
              <a:t>desa</a:t>
            </a:r>
            <a:endParaRPr lang="en-US" dirty="0" smtClean="0"/>
          </a:p>
          <a:p>
            <a:r>
              <a:rPr lang="en-US" dirty="0" err="1" smtClean="0"/>
              <a:t>Membangun</a:t>
            </a:r>
            <a:r>
              <a:rPr lang="en-US" dirty="0" smtClean="0"/>
              <a:t> </a:t>
            </a:r>
            <a:r>
              <a:rPr lang="en-US" dirty="0" err="1" smtClean="0"/>
              <a:t>desa</a:t>
            </a:r>
            <a:r>
              <a:rPr lang="en-US" dirty="0" smtClean="0"/>
              <a:t> </a:t>
            </a:r>
            <a:r>
              <a:rPr lang="en-US" dirty="0" err="1" smtClean="0"/>
              <a:t>dari</a:t>
            </a:r>
            <a:r>
              <a:rPr lang="en-US" dirty="0" smtClean="0"/>
              <a:t> </a:t>
            </a:r>
            <a:r>
              <a:rPr lang="en-US" dirty="0" err="1" smtClean="0"/>
              <a:t>atas</a:t>
            </a:r>
            <a:r>
              <a:rPr lang="en-US" dirty="0" smtClean="0"/>
              <a:t> </a:t>
            </a:r>
            <a:r>
              <a:rPr lang="en-US" dirty="0" err="1" smtClean="0"/>
              <a:t>dan</a:t>
            </a:r>
            <a:r>
              <a:rPr lang="en-US" dirty="0" smtClean="0"/>
              <a:t> </a:t>
            </a:r>
            <a:r>
              <a:rPr lang="en-US" dirty="0" err="1" smtClean="0"/>
              <a:t>dari</a:t>
            </a:r>
            <a:r>
              <a:rPr lang="en-US" dirty="0" smtClean="0"/>
              <a:t> </a:t>
            </a:r>
            <a:r>
              <a:rPr lang="en-US" dirty="0" err="1" smtClean="0"/>
              <a:t>bawah</a:t>
            </a:r>
            <a:endParaRPr lang="en-US" dirty="0" smtClean="0"/>
          </a:p>
          <a:p>
            <a:r>
              <a:rPr lang="en-US" dirty="0" err="1" smtClean="0"/>
              <a:t>Perencanaan</a:t>
            </a:r>
            <a:r>
              <a:rPr lang="en-US" dirty="0" smtClean="0"/>
              <a:t> </a:t>
            </a:r>
            <a:r>
              <a:rPr lang="en-US" dirty="0" err="1" smtClean="0"/>
              <a:t>berbasis</a:t>
            </a:r>
            <a:r>
              <a:rPr lang="en-US" dirty="0" smtClean="0"/>
              <a:t> </a:t>
            </a:r>
            <a:r>
              <a:rPr lang="en-US" dirty="0" err="1" smtClean="0"/>
              <a:t>partisipatif</a:t>
            </a:r>
            <a:endParaRPr lang="en-US" dirty="0" smtClean="0"/>
          </a:p>
          <a:p>
            <a:r>
              <a:rPr lang="en-US" dirty="0" err="1" smtClean="0"/>
              <a:t>Transformatif</a:t>
            </a:r>
            <a:r>
              <a:rPr lang="en-US" dirty="0" smtClean="0"/>
              <a:t> ; </a:t>
            </a:r>
            <a:r>
              <a:rPr lang="en-US" dirty="0" err="1" smtClean="0"/>
              <a:t>desa</a:t>
            </a:r>
            <a:r>
              <a:rPr lang="en-US" dirty="0" smtClean="0"/>
              <a:t> </a:t>
            </a:r>
            <a:r>
              <a:rPr lang="en-US" dirty="0" err="1" smtClean="0"/>
              <a:t>dikembangkan</a:t>
            </a:r>
            <a:r>
              <a:rPr lang="en-US" dirty="0" smtClean="0"/>
              <a:t> </a:t>
            </a:r>
            <a:r>
              <a:rPr lang="en-US" dirty="0" err="1" smtClean="0"/>
              <a:t>kerangka</a:t>
            </a:r>
            <a:r>
              <a:rPr lang="en-US" dirty="0" smtClean="0"/>
              <a:t> </a:t>
            </a:r>
            <a:r>
              <a:rPr lang="en-US" dirty="0" err="1" smtClean="0"/>
              <a:t>republik</a:t>
            </a:r>
            <a:r>
              <a:rPr lang="en-US" dirty="0" smtClean="0"/>
              <a:t>, </a:t>
            </a:r>
            <a:r>
              <a:rPr lang="en-US" dirty="0" err="1" smtClean="0"/>
              <a:t>atau</a:t>
            </a:r>
            <a:r>
              <a:rPr lang="en-US" dirty="0" smtClean="0"/>
              <a:t> </a:t>
            </a:r>
            <a:r>
              <a:rPr lang="en-US" dirty="0" err="1" smtClean="0"/>
              <a:t>institusi</a:t>
            </a:r>
            <a:r>
              <a:rPr lang="en-US" dirty="0" smtClean="0"/>
              <a:t> </a:t>
            </a:r>
            <a:r>
              <a:rPr lang="en-US" dirty="0" err="1" smtClean="0"/>
              <a:t>publik</a:t>
            </a:r>
            <a:r>
              <a:rPr lang="en-US" dirty="0" smtClean="0"/>
              <a:t> </a:t>
            </a:r>
            <a:r>
              <a:rPr lang="en-US" dirty="0" err="1" smtClean="0"/>
              <a:t>yg</a:t>
            </a:r>
            <a:r>
              <a:rPr lang="en-US" dirty="0" smtClean="0"/>
              <a:t> </a:t>
            </a:r>
            <a:r>
              <a:rPr lang="en-US" dirty="0" err="1" smtClean="0"/>
              <a:t>mandiri</a:t>
            </a:r>
            <a:r>
              <a:rPr lang="en-US" dirty="0" smtClean="0"/>
              <a:t>, </a:t>
            </a:r>
            <a:r>
              <a:rPr lang="en-US" dirty="0" err="1" smtClean="0"/>
              <a:t>demokratis</a:t>
            </a:r>
            <a:r>
              <a:rPr lang="en-US" dirty="0" smtClean="0"/>
              <a:t> </a:t>
            </a:r>
            <a:r>
              <a:rPr lang="en-US" dirty="0" err="1" smtClean="0"/>
              <a:t>dan</a:t>
            </a:r>
            <a:r>
              <a:rPr lang="en-US" dirty="0" smtClean="0"/>
              <a:t> </a:t>
            </a:r>
            <a:r>
              <a:rPr lang="en-US" dirty="0" err="1" smtClean="0"/>
              <a:t>sejahtera</a:t>
            </a:r>
            <a:r>
              <a:rPr lang="en-US" dirty="0" smtClean="0"/>
              <a: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Pengalaman</a:t>
            </a:r>
            <a:r>
              <a:rPr lang="en-US" dirty="0" smtClean="0"/>
              <a:t> </a:t>
            </a:r>
            <a:r>
              <a:rPr lang="en-US" dirty="0" err="1" smtClean="0"/>
              <a:t>lapangan</a:t>
            </a:r>
            <a:endParaRPr lang="en-US" dirty="0"/>
          </a:p>
        </p:txBody>
      </p:sp>
      <p:sp>
        <p:nvSpPr>
          <p:cNvPr id="3" name="Content Placeholder 2"/>
          <p:cNvSpPr>
            <a:spLocks noGrp="1"/>
          </p:cNvSpPr>
          <p:nvPr>
            <p:ph sz="quarter" idx="1"/>
          </p:nvPr>
        </p:nvSpPr>
        <p:spPr/>
        <p:txBody>
          <a:bodyPr>
            <a:normAutofit/>
          </a:bodyPr>
          <a:lstStyle/>
          <a:p>
            <a:r>
              <a:rPr lang="en-US" sz="3200" dirty="0" err="1" smtClean="0"/>
              <a:t>Kemandirian</a:t>
            </a:r>
            <a:r>
              <a:rPr lang="en-US" sz="3200" dirty="0" smtClean="0"/>
              <a:t> </a:t>
            </a:r>
            <a:r>
              <a:rPr lang="en-US" sz="3200" dirty="0" err="1" smtClean="0"/>
              <a:t>desa</a:t>
            </a:r>
            <a:r>
              <a:rPr lang="en-US" sz="3200" dirty="0" smtClean="0"/>
              <a:t> </a:t>
            </a:r>
            <a:r>
              <a:rPr lang="en-US" sz="3200" dirty="0" err="1" smtClean="0"/>
              <a:t>justru</a:t>
            </a:r>
            <a:r>
              <a:rPr lang="en-US" sz="3200" dirty="0" smtClean="0"/>
              <a:t> </a:t>
            </a:r>
            <a:r>
              <a:rPr lang="en-US" sz="3200" dirty="0" err="1" smtClean="0"/>
              <a:t>dimanipulasikan</a:t>
            </a:r>
            <a:r>
              <a:rPr lang="en-US" sz="3200" dirty="0" smtClean="0"/>
              <a:t> </a:t>
            </a:r>
            <a:r>
              <a:rPr lang="en-US" sz="3200" dirty="0" err="1" smtClean="0"/>
              <a:t>dan</a:t>
            </a:r>
            <a:r>
              <a:rPr lang="en-US" sz="3200" dirty="0" smtClean="0"/>
              <a:t> </a:t>
            </a:r>
            <a:r>
              <a:rPr lang="en-US" sz="3200" dirty="0" err="1" smtClean="0"/>
              <a:t>dirusak</a:t>
            </a:r>
            <a:r>
              <a:rPr lang="en-US" sz="3200" dirty="0" smtClean="0"/>
              <a:t> </a:t>
            </a:r>
            <a:r>
              <a:rPr lang="en-US" sz="3200" dirty="0" err="1" smtClean="0"/>
              <a:t>oleh</a:t>
            </a:r>
            <a:r>
              <a:rPr lang="en-US" sz="3200" dirty="0" smtClean="0"/>
              <a:t> </a:t>
            </a:r>
            <a:r>
              <a:rPr lang="en-US" sz="3200" dirty="0" err="1" smtClean="0"/>
              <a:t>negara</a:t>
            </a:r>
            <a:r>
              <a:rPr lang="en-US" sz="3200" dirty="0" smtClean="0"/>
              <a:t> </a:t>
            </a:r>
            <a:r>
              <a:rPr lang="en-US" sz="3200" dirty="0" err="1" smtClean="0"/>
              <a:t>dengan</a:t>
            </a:r>
            <a:r>
              <a:rPr lang="en-US" sz="3200" dirty="0" smtClean="0"/>
              <a:t> </a:t>
            </a:r>
            <a:r>
              <a:rPr lang="en-US" sz="3200" dirty="0" err="1" smtClean="0"/>
              <a:t>berbagai</a:t>
            </a:r>
            <a:r>
              <a:rPr lang="en-US" sz="3200" dirty="0" smtClean="0"/>
              <a:t> </a:t>
            </a:r>
            <a:r>
              <a:rPr lang="en-US" sz="3200" dirty="0" err="1" smtClean="0"/>
              <a:t>skenerio</a:t>
            </a:r>
            <a:r>
              <a:rPr lang="en-US" sz="3200" dirty="0" smtClean="0"/>
              <a:t>; </a:t>
            </a:r>
            <a:r>
              <a:rPr lang="en-US" sz="3200" dirty="0" err="1" smtClean="0"/>
              <a:t>berbagai</a:t>
            </a:r>
            <a:r>
              <a:rPr lang="en-US" sz="3200" dirty="0" smtClean="0"/>
              <a:t> </a:t>
            </a:r>
            <a:r>
              <a:rPr lang="en-US" sz="3200" dirty="0" err="1" smtClean="0"/>
              <a:t>bantuan</a:t>
            </a:r>
            <a:r>
              <a:rPr lang="en-US" sz="3200" dirty="0" smtClean="0"/>
              <a:t> program </a:t>
            </a:r>
            <a:r>
              <a:rPr lang="en-US" sz="3200" dirty="0" err="1" smtClean="0"/>
              <a:t>yg</a:t>
            </a:r>
            <a:r>
              <a:rPr lang="en-US" sz="3200" dirty="0" smtClean="0"/>
              <a:t> </a:t>
            </a:r>
            <a:r>
              <a:rPr lang="en-US" sz="3200" dirty="0" err="1" smtClean="0"/>
              <a:t>menjadikan</a:t>
            </a:r>
            <a:r>
              <a:rPr lang="en-US" sz="3200" dirty="0" smtClean="0"/>
              <a:t> </a:t>
            </a:r>
            <a:r>
              <a:rPr lang="en-US" sz="3200" dirty="0" err="1" smtClean="0"/>
              <a:t>desa</a:t>
            </a:r>
            <a:r>
              <a:rPr lang="en-US" sz="3200" dirty="0" smtClean="0"/>
              <a:t> </a:t>
            </a:r>
            <a:r>
              <a:rPr lang="en-US" sz="3200" dirty="0" err="1" smtClean="0"/>
              <a:t>sbg</a:t>
            </a:r>
            <a:r>
              <a:rPr lang="en-US" sz="3200" dirty="0" smtClean="0"/>
              <a:t> </a:t>
            </a:r>
            <a:r>
              <a:rPr lang="en-US" sz="3200" dirty="0" err="1" smtClean="0"/>
              <a:t>objek</a:t>
            </a:r>
            <a:r>
              <a:rPr lang="en-US" sz="3200" dirty="0" smtClean="0"/>
              <a:t>.</a:t>
            </a:r>
          </a:p>
          <a:p>
            <a:r>
              <a:rPr lang="en-US" sz="3200" dirty="0" err="1" smtClean="0"/>
              <a:t>Desa</a:t>
            </a:r>
            <a:r>
              <a:rPr lang="en-US" sz="3200" dirty="0" smtClean="0"/>
              <a:t> </a:t>
            </a:r>
            <a:r>
              <a:rPr lang="en-US" sz="3200" dirty="0" err="1" smtClean="0"/>
              <a:t>dirusak</a:t>
            </a:r>
            <a:r>
              <a:rPr lang="en-US" sz="3200" dirty="0" smtClean="0"/>
              <a:t> </a:t>
            </a:r>
            <a:r>
              <a:rPr lang="en-US" sz="3200" dirty="0" err="1" smtClean="0"/>
              <a:t>dengan</a:t>
            </a:r>
            <a:r>
              <a:rPr lang="en-US" sz="3200" dirty="0" smtClean="0"/>
              <a:t> </a:t>
            </a:r>
            <a:r>
              <a:rPr lang="en-US" sz="3200" dirty="0" err="1" smtClean="0"/>
              <a:t>kapitalisme</a:t>
            </a:r>
            <a:r>
              <a:rPr lang="en-US" sz="3200" dirty="0" smtClean="0"/>
              <a:t>, </a:t>
            </a:r>
            <a:r>
              <a:rPr lang="en-US" sz="3200" dirty="0" err="1" smtClean="0"/>
              <a:t>individualisme</a:t>
            </a:r>
            <a:r>
              <a:rPr lang="en-US" sz="3200" dirty="0" smtClean="0"/>
              <a:t>, </a:t>
            </a:r>
            <a:r>
              <a:rPr lang="en-US" sz="3200" dirty="0" err="1" smtClean="0"/>
              <a:t>hingga</a:t>
            </a:r>
            <a:r>
              <a:rPr lang="en-US" sz="3200" dirty="0" smtClean="0"/>
              <a:t> modal </a:t>
            </a:r>
            <a:r>
              <a:rPr lang="en-US" sz="3200" dirty="0" err="1" smtClean="0"/>
              <a:t>sosial</a:t>
            </a:r>
            <a:r>
              <a:rPr lang="en-US" sz="3200" dirty="0" smtClean="0"/>
              <a:t> </a:t>
            </a:r>
            <a:r>
              <a:rPr lang="en-US" sz="3200" dirty="0" err="1" smtClean="0"/>
              <a:t>dan</a:t>
            </a:r>
            <a:r>
              <a:rPr lang="en-US" sz="3200" dirty="0" smtClean="0"/>
              <a:t> </a:t>
            </a:r>
            <a:r>
              <a:rPr lang="en-US" sz="3200" dirty="0" err="1" smtClean="0"/>
              <a:t>relasi</a:t>
            </a:r>
            <a:r>
              <a:rPr lang="en-US" sz="3200" dirty="0" smtClean="0"/>
              <a:t> </a:t>
            </a:r>
            <a:r>
              <a:rPr lang="en-US" sz="3200" dirty="0" err="1" smtClean="0"/>
              <a:t>sosial</a:t>
            </a:r>
            <a:r>
              <a:rPr lang="en-US" sz="3200" dirty="0" smtClean="0"/>
              <a:t>  </a:t>
            </a:r>
            <a:r>
              <a:rPr lang="en-US" sz="3200" dirty="0" err="1" smtClean="0"/>
              <a:t>hancur</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Desa</a:t>
            </a:r>
            <a:r>
              <a:rPr lang="en-US" dirty="0" smtClean="0"/>
              <a:t> </a:t>
            </a:r>
            <a:r>
              <a:rPr lang="en-US" dirty="0" err="1" smtClean="0"/>
              <a:t>dikepung</a:t>
            </a:r>
            <a:r>
              <a:rPr lang="en-US" dirty="0" smtClean="0"/>
              <a:t> </a:t>
            </a:r>
            <a:r>
              <a:rPr lang="en-US" dirty="0" err="1"/>
              <a:t>K</a:t>
            </a:r>
            <a:r>
              <a:rPr lang="en-US" dirty="0" err="1" smtClean="0"/>
              <a:t>apitalisme</a:t>
            </a:r>
            <a:endParaRPr lang="en-US" dirty="0"/>
          </a:p>
        </p:txBody>
      </p:sp>
      <p:sp>
        <p:nvSpPr>
          <p:cNvPr id="3" name="Content Placeholder 2"/>
          <p:cNvSpPr>
            <a:spLocks noGrp="1"/>
          </p:cNvSpPr>
          <p:nvPr>
            <p:ph sz="quarter" idx="1"/>
          </p:nvPr>
        </p:nvSpPr>
        <p:spPr/>
        <p:txBody>
          <a:bodyPr/>
          <a:lstStyle/>
          <a:p>
            <a:r>
              <a:rPr lang="en-US" dirty="0" err="1" smtClean="0"/>
              <a:t>Perangkat</a:t>
            </a:r>
            <a:r>
              <a:rPr lang="en-US" dirty="0" smtClean="0"/>
              <a:t> </a:t>
            </a:r>
            <a:r>
              <a:rPr lang="en-US" dirty="0" err="1" smtClean="0"/>
              <a:t>desa</a:t>
            </a:r>
            <a:r>
              <a:rPr lang="en-US" dirty="0" smtClean="0"/>
              <a:t> </a:t>
            </a:r>
            <a:r>
              <a:rPr lang="en-US" dirty="0" err="1" smtClean="0"/>
              <a:t>menjadi</a:t>
            </a:r>
            <a:r>
              <a:rPr lang="en-US" dirty="0" smtClean="0"/>
              <a:t> trouble marker, </a:t>
            </a:r>
            <a:r>
              <a:rPr lang="en-US" dirty="0" err="1" smtClean="0"/>
              <a:t>karena</a:t>
            </a:r>
            <a:r>
              <a:rPr lang="en-US" dirty="0" smtClean="0"/>
              <a:t> </a:t>
            </a:r>
            <a:r>
              <a:rPr lang="en-US" dirty="0" err="1" smtClean="0"/>
              <a:t>banyak</a:t>
            </a:r>
            <a:r>
              <a:rPr lang="en-US" dirty="0" smtClean="0"/>
              <a:t> </a:t>
            </a:r>
            <a:r>
              <a:rPr lang="en-US" dirty="0" err="1" smtClean="0"/>
              <a:t>berpihak</a:t>
            </a:r>
            <a:r>
              <a:rPr lang="en-US" dirty="0" smtClean="0"/>
              <a:t> </a:t>
            </a:r>
            <a:r>
              <a:rPr lang="en-US" dirty="0" err="1" smtClean="0"/>
              <a:t>pada</a:t>
            </a:r>
            <a:r>
              <a:rPr lang="en-US" dirty="0" smtClean="0"/>
              <a:t> investor</a:t>
            </a:r>
          </a:p>
          <a:p>
            <a:r>
              <a:rPr lang="en-US" dirty="0" smtClean="0"/>
              <a:t>Kader-</a:t>
            </a:r>
            <a:r>
              <a:rPr lang="en-US" dirty="0" err="1" smtClean="0"/>
              <a:t>kader</a:t>
            </a:r>
            <a:r>
              <a:rPr lang="en-US" dirty="0" smtClean="0"/>
              <a:t> </a:t>
            </a:r>
            <a:r>
              <a:rPr lang="en-US" dirty="0" err="1" smtClean="0"/>
              <a:t>desa</a:t>
            </a:r>
            <a:r>
              <a:rPr lang="en-US" dirty="0" smtClean="0"/>
              <a:t> </a:t>
            </a:r>
            <a:r>
              <a:rPr lang="en-US" dirty="0" err="1" smtClean="0"/>
              <a:t>sbg</a:t>
            </a:r>
            <a:r>
              <a:rPr lang="en-US" dirty="0" smtClean="0"/>
              <a:t> </a:t>
            </a:r>
            <a:r>
              <a:rPr lang="en-US" dirty="0" err="1" smtClean="0"/>
              <a:t>calo-calo</a:t>
            </a:r>
            <a:r>
              <a:rPr lang="en-US" dirty="0" smtClean="0"/>
              <a:t> </a:t>
            </a:r>
            <a:r>
              <a:rPr lang="en-US" dirty="0" err="1" smtClean="0"/>
              <a:t>tanah</a:t>
            </a:r>
            <a:r>
              <a:rPr lang="en-US" dirty="0" smtClean="0"/>
              <a:t> </a:t>
            </a:r>
            <a:r>
              <a:rPr lang="en-US" dirty="0" err="1" smtClean="0"/>
              <a:t>desa</a:t>
            </a:r>
            <a:endParaRPr lang="en-US" dirty="0" smtClean="0"/>
          </a:p>
          <a:p>
            <a:r>
              <a:rPr lang="en-US" dirty="0" err="1" smtClean="0"/>
              <a:t>Tawaran</a:t>
            </a:r>
            <a:r>
              <a:rPr lang="en-US" dirty="0" smtClean="0"/>
              <a:t> </a:t>
            </a:r>
            <a:r>
              <a:rPr lang="en-US" dirty="0" err="1" smtClean="0"/>
              <a:t>indah</a:t>
            </a:r>
            <a:r>
              <a:rPr lang="en-US" dirty="0" smtClean="0"/>
              <a:t> </a:t>
            </a:r>
            <a:r>
              <a:rPr lang="en-US" dirty="0" err="1" smtClean="0"/>
              <a:t>untuk</a:t>
            </a:r>
            <a:r>
              <a:rPr lang="en-US" dirty="0" smtClean="0"/>
              <a:t> </a:t>
            </a:r>
            <a:r>
              <a:rPr lang="en-US" dirty="0" err="1" smtClean="0"/>
              <a:t>rakyat</a:t>
            </a:r>
            <a:r>
              <a:rPr lang="en-US" dirty="0" smtClean="0"/>
              <a:t> </a:t>
            </a:r>
            <a:r>
              <a:rPr lang="en-US" dirty="0" err="1" smtClean="0"/>
              <a:t>tentang</a:t>
            </a:r>
            <a:r>
              <a:rPr lang="en-US" dirty="0" smtClean="0"/>
              <a:t> </a:t>
            </a:r>
            <a:r>
              <a:rPr lang="en-US" dirty="0" err="1" smtClean="0"/>
              <a:t>ekonomi</a:t>
            </a:r>
            <a:r>
              <a:rPr lang="en-US" dirty="0" smtClean="0"/>
              <a:t>, </a:t>
            </a:r>
            <a:r>
              <a:rPr lang="en-US" dirty="0" err="1" smtClean="0"/>
              <a:t>hingga</a:t>
            </a:r>
            <a:r>
              <a:rPr lang="en-US" dirty="0" smtClean="0"/>
              <a:t> mental </a:t>
            </a:r>
            <a:r>
              <a:rPr lang="en-US" dirty="0" err="1" smtClean="0"/>
              <a:t>rakyat</a:t>
            </a:r>
            <a:r>
              <a:rPr lang="en-US" dirty="0" smtClean="0"/>
              <a:t> </a:t>
            </a:r>
            <a:r>
              <a:rPr lang="en-US" dirty="0" err="1" smtClean="0"/>
              <a:t>tergiur</a:t>
            </a:r>
            <a:endParaRPr lang="en-US" dirty="0" smtClean="0"/>
          </a:p>
          <a:p>
            <a:r>
              <a:rPr lang="en-US" dirty="0" smtClean="0"/>
              <a:t>Tanah </a:t>
            </a:r>
            <a:r>
              <a:rPr lang="en-US" dirty="0" err="1" smtClean="0"/>
              <a:t>desa</a:t>
            </a:r>
            <a:r>
              <a:rPr lang="en-US" dirty="0" smtClean="0"/>
              <a:t> </a:t>
            </a:r>
            <a:r>
              <a:rPr lang="en-US" dirty="0" err="1" smtClean="0"/>
              <a:t>dicaplok</a:t>
            </a:r>
            <a:r>
              <a:rPr lang="en-US" dirty="0" smtClean="0"/>
              <a:t> investor, </a:t>
            </a:r>
            <a:r>
              <a:rPr lang="en-US" dirty="0" err="1" smtClean="0"/>
              <a:t>rakyat</a:t>
            </a:r>
            <a:r>
              <a:rPr lang="en-US" dirty="0" smtClean="0"/>
              <a:t> </a:t>
            </a:r>
            <a:r>
              <a:rPr lang="en-US" dirty="0" err="1" smtClean="0"/>
              <a:t>tak</a:t>
            </a:r>
            <a:r>
              <a:rPr lang="en-US" dirty="0" smtClean="0"/>
              <a:t> </a:t>
            </a:r>
            <a:r>
              <a:rPr lang="en-US" dirty="0" err="1" smtClean="0"/>
              <a:t>bisa</a:t>
            </a:r>
            <a:r>
              <a:rPr lang="en-US" dirty="0" smtClean="0"/>
              <a:t> </a:t>
            </a:r>
            <a:r>
              <a:rPr lang="en-US" dirty="0" err="1" smtClean="0"/>
              <a:t>akses</a:t>
            </a:r>
            <a:r>
              <a:rPr lang="en-US" dirty="0" smtClean="0"/>
              <a:t> </a:t>
            </a:r>
            <a:r>
              <a:rPr lang="en-US" dirty="0" err="1" smtClean="0"/>
              <a:t>dan</a:t>
            </a:r>
            <a:r>
              <a:rPr lang="en-US" dirty="0" smtClean="0"/>
              <a:t> </a:t>
            </a:r>
            <a:r>
              <a:rPr lang="en-US" dirty="0" err="1" smtClean="0"/>
              <a:t>kontrol</a:t>
            </a:r>
            <a:r>
              <a:rPr lang="en-US" dirty="0" smtClean="0"/>
              <a:t> </a:t>
            </a:r>
            <a:r>
              <a:rPr lang="en-US" dirty="0" err="1" smtClean="0"/>
              <a:t>atas</a:t>
            </a:r>
            <a:r>
              <a:rPr lang="en-US" dirty="0" smtClean="0"/>
              <a:t> </a:t>
            </a:r>
            <a:r>
              <a:rPr lang="en-US" dirty="0" err="1" smtClean="0"/>
              <a:t>tanahnya</a:t>
            </a:r>
            <a:r>
              <a:rPr lang="en-US" dirty="0" smtClean="0"/>
              <a:t>, </a:t>
            </a:r>
            <a:r>
              <a:rPr lang="en-US" dirty="0" err="1" smtClean="0"/>
              <a:t>justru</a:t>
            </a:r>
            <a:r>
              <a:rPr lang="en-US" dirty="0" smtClean="0"/>
              <a:t> </a:t>
            </a:r>
            <a:r>
              <a:rPr lang="en-US" dirty="0" err="1" smtClean="0"/>
              <a:t>sebaliknya</a:t>
            </a:r>
            <a:r>
              <a:rPr lang="en-US" dirty="0" smtClean="0"/>
              <a:t> </a:t>
            </a:r>
            <a:r>
              <a:rPr lang="en-US" dirty="0" err="1" smtClean="0"/>
              <a:t>rakyat</a:t>
            </a:r>
            <a:r>
              <a:rPr lang="en-US" dirty="0" smtClean="0"/>
              <a:t> </a:t>
            </a:r>
            <a:r>
              <a:rPr lang="en-US" dirty="0" err="1" smtClean="0"/>
              <a:t>dikendalikan</a:t>
            </a:r>
            <a:r>
              <a:rPr lang="en-US" dirty="0" smtClean="0"/>
              <a:t> investor.</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1295400"/>
            <a:ext cx="9144000" cy="5257800"/>
          </a:xfrm>
        </p:spPr>
        <p:txBody>
          <a:bodyPr>
            <a:normAutofit fontScale="90000"/>
          </a:bodyPr>
          <a:lstStyle/>
          <a:p>
            <a:pPr algn="l"/>
            <a:r>
              <a:rPr lang="en-US" sz="2400" b="1" dirty="0" err="1" smtClean="0">
                <a:solidFill>
                  <a:schemeClr val="tx1"/>
                </a:solidFill>
              </a:rPr>
              <a:t>kewenangan</a:t>
            </a:r>
            <a:r>
              <a:rPr lang="en-US" sz="2400" b="1" dirty="0" smtClean="0">
                <a:solidFill>
                  <a:schemeClr val="tx1"/>
                </a:solidFill>
              </a:rPr>
              <a:t> </a:t>
            </a:r>
            <a:r>
              <a:rPr lang="en-US" sz="2400" b="1" dirty="0">
                <a:solidFill>
                  <a:schemeClr val="tx1"/>
                </a:solidFill>
              </a:rPr>
              <a:t>Daerah </a:t>
            </a:r>
            <a:r>
              <a:rPr lang="en-US" sz="2400" b="1" dirty="0" err="1">
                <a:solidFill>
                  <a:schemeClr val="tx1"/>
                </a:solidFill>
              </a:rPr>
              <a:t>bukan</a:t>
            </a:r>
            <a:r>
              <a:rPr lang="en-US" sz="2400" b="1" dirty="0">
                <a:solidFill>
                  <a:schemeClr val="tx1"/>
                </a:solidFill>
              </a:rPr>
              <a:t> </a:t>
            </a:r>
            <a:r>
              <a:rPr lang="en-US" sz="2400" b="1" dirty="0" err="1">
                <a:solidFill>
                  <a:schemeClr val="tx1"/>
                </a:solidFill>
              </a:rPr>
              <a:t>semata-mata</a:t>
            </a:r>
            <a:r>
              <a:rPr lang="en-US" sz="2400" b="1" dirty="0">
                <a:solidFill>
                  <a:schemeClr val="tx1"/>
                </a:solidFill>
              </a:rPr>
              <a:t> </a:t>
            </a:r>
            <a:r>
              <a:rPr lang="en-US" sz="2400" b="1" dirty="0" err="1">
                <a:solidFill>
                  <a:schemeClr val="tx1"/>
                </a:solidFill>
              </a:rPr>
              <a:t>mengurangi</a:t>
            </a:r>
            <a:r>
              <a:rPr lang="en-US" sz="2400" b="1" dirty="0">
                <a:solidFill>
                  <a:schemeClr val="tx1"/>
                </a:solidFill>
              </a:rPr>
              <a:t> </a:t>
            </a:r>
            <a:r>
              <a:rPr lang="en-US" sz="2400" b="1" dirty="0" err="1">
                <a:solidFill>
                  <a:schemeClr val="tx1"/>
                </a:solidFill>
              </a:rPr>
              <a:t>sentralisasi</a:t>
            </a:r>
            <a:r>
              <a:rPr lang="en-US" sz="2400" b="1" dirty="0">
                <a:solidFill>
                  <a:schemeClr val="tx1"/>
                </a:solidFill>
              </a:rPr>
              <a:t> </a:t>
            </a:r>
            <a:r>
              <a:rPr lang="en-US" sz="2400" b="1" dirty="0" err="1">
                <a:solidFill>
                  <a:schemeClr val="tx1"/>
                </a:solidFill>
              </a:rPr>
              <a:t>ditangan</a:t>
            </a:r>
            <a:r>
              <a:rPr lang="en-US" sz="2400" b="1" dirty="0">
                <a:solidFill>
                  <a:schemeClr val="tx1"/>
                </a:solidFill>
              </a:rPr>
              <a:t> </a:t>
            </a:r>
            <a:r>
              <a:rPr lang="en-US" sz="2400" b="1" dirty="0" err="1">
                <a:solidFill>
                  <a:schemeClr val="tx1"/>
                </a:solidFill>
              </a:rPr>
              <a:t>pem</a:t>
            </a:r>
            <a:r>
              <a:rPr lang="en-US" sz="2400" b="1" dirty="0">
                <a:solidFill>
                  <a:schemeClr val="tx1"/>
                </a:solidFill>
              </a:rPr>
              <a:t> </a:t>
            </a:r>
            <a:r>
              <a:rPr lang="en-US" sz="2400" b="1" dirty="0" err="1">
                <a:solidFill>
                  <a:schemeClr val="tx1"/>
                </a:solidFill>
              </a:rPr>
              <a:t>pusat</a:t>
            </a:r>
            <a:r>
              <a:rPr lang="en-US" sz="2400" b="1" dirty="0">
                <a:solidFill>
                  <a:schemeClr val="tx1"/>
                </a:solidFill>
              </a:rPr>
              <a:t>, </a:t>
            </a:r>
            <a:r>
              <a:rPr lang="en-US" sz="2400" b="1" dirty="0" err="1">
                <a:solidFill>
                  <a:schemeClr val="tx1"/>
                </a:solidFill>
              </a:rPr>
              <a:t>tetapi</a:t>
            </a:r>
            <a:r>
              <a:rPr lang="en-US" sz="2400" b="1" dirty="0">
                <a:solidFill>
                  <a:schemeClr val="tx1"/>
                </a:solidFill>
              </a:rPr>
              <a:t> </a:t>
            </a:r>
            <a:r>
              <a:rPr lang="en-US" sz="2400" b="1" dirty="0" err="1">
                <a:solidFill>
                  <a:schemeClr val="tx1"/>
                </a:solidFill>
              </a:rPr>
              <a:t>juga</a:t>
            </a:r>
            <a:r>
              <a:rPr lang="en-US" sz="2400" b="1" dirty="0">
                <a:solidFill>
                  <a:schemeClr val="tx1"/>
                </a:solidFill>
              </a:rPr>
              <a:t> </a:t>
            </a:r>
            <a:r>
              <a:rPr lang="en-US" sz="2400" b="1" dirty="0" err="1">
                <a:solidFill>
                  <a:schemeClr val="tx1"/>
                </a:solidFill>
              </a:rPr>
              <a:t>perbaikan</a:t>
            </a:r>
            <a:r>
              <a:rPr lang="en-US" sz="2400" b="1" dirty="0">
                <a:solidFill>
                  <a:schemeClr val="tx1"/>
                </a:solidFill>
              </a:rPr>
              <a:t> </a:t>
            </a:r>
            <a:r>
              <a:rPr lang="en-US" sz="2400" b="1" dirty="0" err="1">
                <a:solidFill>
                  <a:schemeClr val="tx1"/>
                </a:solidFill>
              </a:rPr>
              <a:t>pelayanan</a:t>
            </a:r>
            <a:r>
              <a:rPr lang="en-US" sz="2400" b="1" dirty="0">
                <a:solidFill>
                  <a:schemeClr val="tx1"/>
                </a:solidFill>
              </a:rPr>
              <a:t> </a:t>
            </a:r>
            <a:r>
              <a:rPr lang="en-US" sz="2400" b="1" dirty="0" err="1">
                <a:solidFill>
                  <a:schemeClr val="tx1"/>
                </a:solidFill>
              </a:rPr>
              <a:t>publik</a:t>
            </a:r>
            <a:r>
              <a:rPr lang="en-US" sz="2400" b="1" dirty="0">
                <a:solidFill>
                  <a:schemeClr val="tx1"/>
                </a:solidFill>
              </a:rPr>
              <a:t>, </a:t>
            </a:r>
            <a:r>
              <a:rPr lang="en-US" sz="2400" b="1" dirty="0" err="1">
                <a:solidFill>
                  <a:schemeClr val="tx1"/>
                </a:solidFill>
              </a:rPr>
              <a:t>penciptaan</a:t>
            </a:r>
            <a:r>
              <a:rPr lang="en-US" sz="2400" b="1" dirty="0">
                <a:solidFill>
                  <a:schemeClr val="tx1"/>
                </a:solidFill>
              </a:rPr>
              <a:t> </a:t>
            </a:r>
            <a:r>
              <a:rPr lang="en-US" sz="2400" b="1" dirty="0" err="1">
                <a:solidFill>
                  <a:schemeClr val="tx1"/>
                </a:solidFill>
              </a:rPr>
              <a:t>efisiensi</a:t>
            </a:r>
            <a:r>
              <a:rPr lang="en-US" sz="2400" b="1" dirty="0">
                <a:solidFill>
                  <a:schemeClr val="tx1"/>
                </a:solidFill>
              </a:rPr>
              <a:t> </a:t>
            </a:r>
            <a:r>
              <a:rPr lang="en-US" sz="2400" b="1" dirty="0" err="1">
                <a:solidFill>
                  <a:schemeClr val="tx1"/>
                </a:solidFill>
              </a:rPr>
              <a:t>dan</a:t>
            </a:r>
            <a:r>
              <a:rPr lang="en-US" sz="2400" b="1" dirty="0">
                <a:solidFill>
                  <a:schemeClr val="tx1"/>
                </a:solidFill>
              </a:rPr>
              <a:t> </a:t>
            </a:r>
            <a:r>
              <a:rPr lang="en-US" sz="2400" b="1" dirty="0" err="1">
                <a:solidFill>
                  <a:schemeClr val="tx1"/>
                </a:solidFill>
              </a:rPr>
              <a:t>efektivitas</a:t>
            </a:r>
            <a:r>
              <a:rPr lang="en-US" sz="2400" b="1" dirty="0">
                <a:solidFill>
                  <a:schemeClr val="tx1"/>
                </a:solidFill>
              </a:rPr>
              <a:t> </a:t>
            </a:r>
            <a:r>
              <a:rPr lang="en-US" sz="2400" b="1" dirty="0" err="1">
                <a:solidFill>
                  <a:schemeClr val="tx1"/>
                </a:solidFill>
              </a:rPr>
              <a:t>penyelenggaraan</a:t>
            </a:r>
            <a:r>
              <a:rPr lang="en-US" sz="2400" b="1" dirty="0">
                <a:solidFill>
                  <a:schemeClr val="tx1"/>
                </a:solidFill>
              </a:rPr>
              <a:t> </a:t>
            </a:r>
            <a:r>
              <a:rPr lang="en-US" sz="2400" b="1" dirty="0" err="1">
                <a:solidFill>
                  <a:schemeClr val="tx1"/>
                </a:solidFill>
              </a:rPr>
              <a:t>pemerintahan</a:t>
            </a:r>
            <a:r>
              <a:rPr lang="en-US" sz="2400" b="1" dirty="0">
                <a:solidFill>
                  <a:schemeClr val="tx1"/>
                </a:solidFill>
              </a:rPr>
              <a:t> </a:t>
            </a:r>
            <a:r>
              <a:rPr lang="en-US" sz="2400" b="1" dirty="0" err="1">
                <a:solidFill>
                  <a:schemeClr val="tx1"/>
                </a:solidFill>
              </a:rPr>
              <a:t>dan</a:t>
            </a:r>
            <a:r>
              <a:rPr lang="en-US" sz="2400" b="1" dirty="0">
                <a:solidFill>
                  <a:schemeClr val="tx1"/>
                </a:solidFill>
              </a:rPr>
              <a:t> </a:t>
            </a:r>
            <a:r>
              <a:rPr lang="en-US" sz="2400" b="1" dirty="0" err="1" smtClean="0">
                <a:solidFill>
                  <a:schemeClr val="tx1"/>
                </a:solidFill>
              </a:rPr>
              <a:t>pembangunan</a:t>
            </a:r>
            <a:r>
              <a:rPr lang="en-US" sz="2400" b="1" dirty="0" smtClean="0">
                <a:solidFill>
                  <a:schemeClr val="tx1"/>
                </a:solidFill>
              </a:rPr>
              <a:t>, </a:t>
            </a:r>
            <a:r>
              <a:rPr lang="en-US" sz="2400" b="1" dirty="0" err="1" smtClean="0">
                <a:solidFill>
                  <a:schemeClr val="tx1"/>
                </a:solidFill>
              </a:rPr>
              <a:t>termasuk</a:t>
            </a:r>
            <a:r>
              <a:rPr lang="en-US" sz="2400" b="1" dirty="0" smtClean="0">
                <a:solidFill>
                  <a:schemeClr val="tx1"/>
                </a:solidFill>
              </a:rPr>
              <a:t> </a:t>
            </a:r>
            <a:r>
              <a:rPr lang="en-US" sz="2400" b="1" dirty="0" err="1" smtClean="0">
                <a:solidFill>
                  <a:schemeClr val="tx1"/>
                </a:solidFill>
              </a:rPr>
              <a:t>pembangunandesa</a:t>
            </a:r>
            <a:r>
              <a:rPr lang="en-US" sz="2400" b="1" dirty="0" smtClean="0">
                <a:solidFill>
                  <a:schemeClr val="tx1"/>
                </a:solidFill>
              </a:rPr>
              <a:t>.  </a:t>
            </a:r>
            <a:r>
              <a:rPr lang="en-US" sz="2400" b="1" dirty="0">
                <a:solidFill>
                  <a:schemeClr val="tx1"/>
                </a:solidFill>
              </a:rPr>
              <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err="1">
                <a:solidFill>
                  <a:schemeClr val="tx1"/>
                </a:solidFill>
              </a:rPr>
              <a:t>Semangat</a:t>
            </a:r>
            <a:r>
              <a:rPr lang="en-US" sz="2400" b="1" dirty="0">
                <a:solidFill>
                  <a:schemeClr val="tx1"/>
                </a:solidFill>
              </a:rPr>
              <a:t> </a:t>
            </a:r>
            <a:r>
              <a:rPr lang="en-US" sz="2400" b="1" dirty="0" err="1" smtClean="0">
                <a:solidFill>
                  <a:schemeClr val="tx1"/>
                </a:solidFill>
              </a:rPr>
              <a:t>kewenangan</a:t>
            </a:r>
            <a:r>
              <a:rPr lang="en-US" sz="2400" b="1" dirty="0" smtClean="0">
                <a:solidFill>
                  <a:schemeClr val="tx1"/>
                </a:solidFill>
              </a:rPr>
              <a:t> </a:t>
            </a:r>
            <a:r>
              <a:rPr lang="en-US" sz="2400" b="1" dirty="0" err="1">
                <a:solidFill>
                  <a:schemeClr val="tx1"/>
                </a:solidFill>
              </a:rPr>
              <a:t>daerah</a:t>
            </a:r>
            <a:r>
              <a:rPr lang="en-US" sz="2400" b="1" dirty="0">
                <a:solidFill>
                  <a:schemeClr val="tx1"/>
                </a:solidFill>
              </a:rPr>
              <a:t> </a:t>
            </a:r>
            <a:r>
              <a:rPr lang="en-US" sz="2400" b="1" dirty="0" err="1">
                <a:solidFill>
                  <a:schemeClr val="tx1"/>
                </a:solidFill>
              </a:rPr>
              <a:t>mendorong</a:t>
            </a:r>
            <a:r>
              <a:rPr lang="en-US" sz="2400" b="1" dirty="0">
                <a:solidFill>
                  <a:schemeClr val="tx1"/>
                </a:solidFill>
              </a:rPr>
              <a:t> </a:t>
            </a:r>
            <a:r>
              <a:rPr lang="en-US" sz="2400" b="1" dirty="0" err="1">
                <a:solidFill>
                  <a:schemeClr val="tx1"/>
                </a:solidFill>
              </a:rPr>
              <a:t>tumbuhnya</a:t>
            </a:r>
            <a:r>
              <a:rPr lang="en-US" sz="2400" b="1" dirty="0">
                <a:solidFill>
                  <a:schemeClr val="tx1"/>
                </a:solidFill>
              </a:rPr>
              <a:t> </a:t>
            </a:r>
            <a:r>
              <a:rPr lang="en-US" sz="2400" b="1" dirty="0" err="1">
                <a:solidFill>
                  <a:schemeClr val="tx1"/>
                </a:solidFill>
              </a:rPr>
              <a:t>demokrasi</a:t>
            </a:r>
            <a:r>
              <a:rPr lang="en-US" sz="2400" b="1" dirty="0">
                <a:solidFill>
                  <a:schemeClr val="tx1"/>
                </a:solidFill>
              </a:rPr>
              <a:t> </a:t>
            </a:r>
            <a:r>
              <a:rPr lang="en-US" sz="2400" b="1" dirty="0" err="1">
                <a:solidFill>
                  <a:schemeClr val="tx1"/>
                </a:solidFill>
              </a:rPr>
              <a:t>lokal</a:t>
            </a:r>
            <a:r>
              <a:rPr lang="en-US" sz="2400" b="1" dirty="0">
                <a:solidFill>
                  <a:schemeClr val="tx1"/>
                </a:solidFill>
              </a:rPr>
              <a:t> </a:t>
            </a:r>
            <a:r>
              <a:rPr lang="en-US" sz="2400" b="1" dirty="0" err="1">
                <a:solidFill>
                  <a:schemeClr val="tx1"/>
                </a:solidFill>
              </a:rPr>
              <a:t>dan</a:t>
            </a:r>
            <a:r>
              <a:rPr lang="en-US" sz="2400" b="1" dirty="0">
                <a:solidFill>
                  <a:schemeClr val="tx1"/>
                </a:solidFill>
              </a:rPr>
              <a:t> </a:t>
            </a:r>
            <a:r>
              <a:rPr lang="en-US" sz="2400" b="1" dirty="0" err="1">
                <a:solidFill>
                  <a:schemeClr val="tx1"/>
                </a:solidFill>
              </a:rPr>
              <a:t>pemberdayaan</a:t>
            </a:r>
            <a:r>
              <a:rPr lang="en-US" sz="2400" b="1" dirty="0">
                <a:solidFill>
                  <a:schemeClr val="tx1"/>
                </a:solidFill>
              </a:rPr>
              <a:t> </a:t>
            </a:r>
            <a:r>
              <a:rPr lang="en-US" sz="2400" b="1" dirty="0" err="1">
                <a:solidFill>
                  <a:schemeClr val="tx1"/>
                </a:solidFill>
              </a:rPr>
              <a:t>masyarakat</a:t>
            </a:r>
            <a:r>
              <a:rPr lang="en-US" sz="2400" b="1" dirty="0">
                <a:solidFill>
                  <a:schemeClr val="tx1"/>
                </a:solidFill>
              </a:rPr>
              <a:t>.</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err="1">
                <a:solidFill>
                  <a:schemeClr val="tx1"/>
                </a:solidFill>
              </a:rPr>
              <a:t>Pemberdayaan</a:t>
            </a:r>
            <a:r>
              <a:rPr lang="en-US" sz="2400" b="1" dirty="0">
                <a:solidFill>
                  <a:schemeClr val="tx1"/>
                </a:solidFill>
              </a:rPr>
              <a:t> </a:t>
            </a:r>
            <a:r>
              <a:rPr lang="en-US" sz="2400" b="1" dirty="0" err="1">
                <a:solidFill>
                  <a:schemeClr val="tx1"/>
                </a:solidFill>
              </a:rPr>
              <a:t>masyarakat</a:t>
            </a:r>
            <a:r>
              <a:rPr lang="en-US" sz="2400" b="1" dirty="0">
                <a:solidFill>
                  <a:schemeClr val="tx1"/>
                </a:solidFill>
              </a:rPr>
              <a:t> </a:t>
            </a:r>
            <a:r>
              <a:rPr lang="en-US" sz="2400" b="1" dirty="0" err="1">
                <a:solidFill>
                  <a:schemeClr val="tx1"/>
                </a:solidFill>
              </a:rPr>
              <a:t>merupakan</a:t>
            </a:r>
            <a:r>
              <a:rPr lang="en-US" sz="2400" b="1" dirty="0">
                <a:solidFill>
                  <a:schemeClr val="tx1"/>
                </a:solidFill>
              </a:rPr>
              <a:t> </a:t>
            </a:r>
            <a:r>
              <a:rPr lang="en-US" sz="2400" b="1" dirty="0" err="1">
                <a:solidFill>
                  <a:schemeClr val="tx1"/>
                </a:solidFill>
              </a:rPr>
              <a:t>roh</a:t>
            </a:r>
            <a:r>
              <a:rPr lang="en-US" sz="2400" b="1" dirty="0">
                <a:solidFill>
                  <a:schemeClr val="tx1"/>
                </a:solidFill>
              </a:rPr>
              <a:t> </a:t>
            </a:r>
            <a:r>
              <a:rPr lang="en-US" sz="2400" b="1" dirty="0" err="1">
                <a:solidFill>
                  <a:schemeClr val="tx1"/>
                </a:solidFill>
              </a:rPr>
              <a:t>dari</a:t>
            </a:r>
            <a:r>
              <a:rPr lang="en-US" sz="2400" b="1" dirty="0">
                <a:solidFill>
                  <a:schemeClr val="tx1"/>
                </a:solidFill>
              </a:rPr>
              <a:t> </a:t>
            </a:r>
            <a:r>
              <a:rPr lang="en-US" sz="2400" b="1" dirty="0" err="1" smtClean="0">
                <a:solidFill>
                  <a:schemeClr val="tx1"/>
                </a:solidFill>
              </a:rPr>
              <a:t>kewenangan</a:t>
            </a:r>
            <a:r>
              <a:rPr lang="en-US" sz="2400" b="1" dirty="0" smtClean="0">
                <a:solidFill>
                  <a:schemeClr val="tx1"/>
                </a:solidFill>
              </a:rPr>
              <a:t> </a:t>
            </a:r>
            <a:r>
              <a:rPr lang="en-US" sz="2400" b="1" dirty="0" err="1">
                <a:solidFill>
                  <a:schemeClr val="tx1"/>
                </a:solidFill>
              </a:rPr>
              <a:t>daerah</a:t>
            </a:r>
            <a:r>
              <a:rPr lang="en-US" sz="2400" b="1" dirty="0">
                <a:solidFill>
                  <a:schemeClr val="tx1"/>
                </a:solidFill>
              </a:rPr>
              <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err="1">
                <a:solidFill>
                  <a:schemeClr val="tx1"/>
                </a:solidFill>
              </a:rPr>
              <a:t>Kata</a:t>
            </a:r>
            <a:r>
              <a:rPr lang="en-US" sz="2400" b="1" dirty="0">
                <a:solidFill>
                  <a:schemeClr val="tx1"/>
                </a:solidFill>
              </a:rPr>
              <a:t> </a:t>
            </a:r>
            <a:r>
              <a:rPr lang="en-US" sz="2400" b="1" dirty="0" err="1">
                <a:solidFill>
                  <a:schemeClr val="tx1"/>
                </a:solidFill>
              </a:rPr>
              <a:t>kunci</a:t>
            </a:r>
            <a:r>
              <a:rPr lang="en-US" sz="2400" b="1" dirty="0">
                <a:solidFill>
                  <a:schemeClr val="tx1"/>
                </a:solidFill>
              </a:rPr>
              <a:t> </a:t>
            </a:r>
            <a:r>
              <a:rPr lang="en-US" sz="2400" b="1" dirty="0" err="1">
                <a:solidFill>
                  <a:schemeClr val="tx1"/>
                </a:solidFill>
              </a:rPr>
              <a:t>Demokrasi</a:t>
            </a:r>
            <a:r>
              <a:rPr lang="en-US" sz="2400" b="1" dirty="0">
                <a:solidFill>
                  <a:schemeClr val="tx1"/>
                </a:solidFill>
              </a:rPr>
              <a:t> </a:t>
            </a:r>
            <a:r>
              <a:rPr lang="en-US" sz="2400" b="1" dirty="0" err="1">
                <a:solidFill>
                  <a:schemeClr val="tx1"/>
                </a:solidFill>
              </a:rPr>
              <a:t>lokal</a:t>
            </a:r>
            <a:r>
              <a:rPr lang="en-US" sz="2400" b="1" dirty="0">
                <a:solidFill>
                  <a:schemeClr val="tx1"/>
                </a:solidFill>
              </a:rPr>
              <a:t> </a:t>
            </a:r>
            <a:r>
              <a:rPr lang="en-US" sz="2400" b="1" dirty="0" err="1">
                <a:solidFill>
                  <a:schemeClr val="tx1"/>
                </a:solidFill>
              </a:rPr>
              <a:t>dan</a:t>
            </a:r>
            <a:r>
              <a:rPr lang="en-US" sz="2400" b="1" dirty="0">
                <a:solidFill>
                  <a:schemeClr val="tx1"/>
                </a:solidFill>
              </a:rPr>
              <a:t> </a:t>
            </a:r>
            <a:r>
              <a:rPr lang="en-US" sz="2400" b="1" dirty="0" err="1">
                <a:solidFill>
                  <a:schemeClr val="tx1"/>
                </a:solidFill>
              </a:rPr>
              <a:t>pemberdayaan</a:t>
            </a:r>
            <a:r>
              <a:rPr lang="en-US" sz="2400" b="1" dirty="0">
                <a:solidFill>
                  <a:schemeClr val="tx1"/>
                </a:solidFill>
              </a:rPr>
              <a:t> </a:t>
            </a:r>
            <a:r>
              <a:rPr lang="en-US" sz="2400" b="1" dirty="0" err="1">
                <a:solidFill>
                  <a:schemeClr val="tx1"/>
                </a:solidFill>
              </a:rPr>
              <a:t>masyarakat</a:t>
            </a:r>
            <a:r>
              <a:rPr lang="en-US" sz="2400" b="1" dirty="0">
                <a:solidFill>
                  <a:schemeClr val="tx1"/>
                </a:solidFill>
              </a:rPr>
              <a:t> </a:t>
            </a:r>
            <a:r>
              <a:rPr lang="en-US" sz="2400" b="1" dirty="0" err="1">
                <a:solidFill>
                  <a:schemeClr val="tx1"/>
                </a:solidFill>
              </a:rPr>
              <a:t>adalah</a:t>
            </a:r>
            <a:r>
              <a:rPr lang="en-US" sz="2400" b="1" dirty="0">
                <a:solidFill>
                  <a:schemeClr val="tx1"/>
                </a:solidFill>
              </a:rPr>
              <a:t> </a:t>
            </a:r>
            <a:r>
              <a:rPr lang="en-US" sz="2400" b="1" dirty="0" err="1">
                <a:solidFill>
                  <a:schemeClr val="tx1"/>
                </a:solidFill>
              </a:rPr>
              <a:t>partisipasi</a:t>
            </a:r>
            <a:r>
              <a:rPr lang="en-US" sz="2400" b="1" dirty="0">
                <a:solidFill>
                  <a:schemeClr val="tx1"/>
                </a:solidFill>
              </a:rPr>
              <a:t> </a:t>
            </a:r>
            <a:r>
              <a:rPr lang="en-US" sz="2400" b="1" dirty="0" err="1" smtClean="0">
                <a:solidFill>
                  <a:schemeClr val="tx1"/>
                </a:solidFill>
              </a:rPr>
              <a:t>masyarakat</a:t>
            </a:r>
            <a:r>
              <a:rPr lang="en-US" sz="2400" b="1" dirty="0" smtClean="0">
                <a:solidFill>
                  <a:schemeClr val="tx1"/>
                </a:solidFill>
              </a:rPr>
              <a:t> </a:t>
            </a:r>
            <a:r>
              <a:rPr lang="en-US" sz="2400" b="1" dirty="0" err="1" smtClean="0">
                <a:solidFill>
                  <a:schemeClr val="tx1"/>
                </a:solidFill>
              </a:rPr>
              <a:t>dalam</a:t>
            </a:r>
            <a:r>
              <a:rPr lang="en-US" sz="2400" b="1" dirty="0" smtClean="0">
                <a:solidFill>
                  <a:schemeClr val="tx1"/>
                </a:solidFill>
              </a:rPr>
              <a:t> </a:t>
            </a:r>
            <a:r>
              <a:rPr lang="en-US" sz="2400" b="1" dirty="0" err="1" smtClean="0">
                <a:solidFill>
                  <a:schemeClr val="tx1"/>
                </a:solidFill>
              </a:rPr>
              <a:t>pembangunan</a:t>
            </a:r>
            <a:r>
              <a:rPr lang="en-US" sz="2400" b="1" dirty="0" smtClean="0">
                <a:solidFill>
                  <a:schemeClr val="tx1"/>
                </a:solidFill>
              </a:rPr>
              <a:t>.</a:t>
            </a:r>
            <a:r>
              <a:rPr lang="en-US" sz="2400" b="1" dirty="0">
                <a:solidFill>
                  <a:schemeClr val="tx1"/>
                </a:solidFill>
              </a:rPr>
              <a:t/>
            </a:r>
            <a:br>
              <a:rPr lang="en-US" sz="2400" b="1" dirty="0">
                <a:solidFill>
                  <a:schemeClr val="tx1"/>
                </a:solidFill>
              </a:rPr>
            </a:br>
            <a:endParaRPr lang="en-US" sz="2400" b="1" dirty="0">
              <a:solidFill>
                <a:schemeClr val="tx1"/>
              </a:solidFill>
            </a:endParaRPr>
          </a:p>
        </p:txBody>
      </p:sp>
      <p:sp>
        <p:nvSpPr>
          <p:cNvPr id="7172" name="Rectangle 4"/>
          <p:cNvSpPr>
            <a:spLocks noChangeArrowheads="1"/>
          </p:cNvSpPr>
          <p:nvPr/>
        </p:nvSpPr>
        <p:spPr bwMode="auto">
          <a:xfrm>
            <a:off x="0" y="0"/>
            <a:ext cx="9144000" cy="1066800"/>
          </a:xfrm>
          <a:prstGeom prst="rect">
            <a:avLst/>
          </a:prstGeom>
          <a:solidFill>
            <a:schemeClr val="accent1"/>
          </a:solidFill>
          <a:ln w="9525">
            <a:solidFill>
              <a:schemeClr val="tx1"/>
            </a:solidFill>
            <a:miter lim="800000"/>
            <a:headEnd/>
            <a:tailEnd/>
          </a:ln>
          <a:effectLst/>
        </p:spPr>
        <p:txBody>
          <a:bodyPr wrap="none" anchor="ctr"/>
          <a:lstStyle/>
          <a:p>
            <a:pPr algn="ctr"/>
            <a:r>
              <a:rPr lang="en-US" sz="3600" dirty="0" err="1" smtClean="0"/>
              <a:t>kewenangan</a:t>
            </a:r>
            <a:r>
              <a:rPr lang="en-US" sz="3600" dirty="0" smtClean="0"/>
              <a:t> DAERAH </a:t>
            </a:r>
            <a:r>
              <a:rPr lang="en-US" sz="3600" dirty="0" err="1" smtClean="0"/>
              <a:t>dan</a:t>
            </a:r>
            <a:r>
              <a:rPr lang="en-US" sz="3600" dirty="0" smtClean="0"/>
              <a:t> </a:t>
            </a:r>
            <a:r>
              <a:rPr lang="en-US" sz="3600" dirty="0" err="1" smtClean="0"/>
              <a:t>Partisipasi</a:t>
            </a:r>
            <a:r>
              <a:rPr lang="en-US" sz="3600" dirty="0" smtClean="0"/>
              <a:t> </a:t>
            </a:r>
            <a:r>
              <a:rPr lang="en-US" sz="3600" dirty="0" err="1" smtClean="0"/>
              <a:t>Masyarakat</a:t>
            </a:r>
            <a:endParaRPr lang="en-US" sz="3600" dirty="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2000" fill="hold"/>
                                        <p:tgtEl>
                                          <p:spTgt spid="7170"/>
                                        </p:tgtEl>
                                        <p:attrNameLst>
                                          <p:attrName>ppt_w</p:attrName>
                                        </p:attrNameLst>
                                      </p:cBhvr>
                                      <p:tavLst>
                                        <p:tav tm="0">
                                          <p:val>
                                            <p:strVal val="#ppt_w"/>
                                          </p:val>
                                        </p:tav>
                                        <p:tav tm="100000">
                                          <p:val>
                                            <p:strVal val="#ppt_w"/>
                                          </p:val>
                                        </p:tav>
                                      </p:tavLst>
                                    </p:anim>
                                    <p:anim calcmode="lin" valueType="num">
                                      <p:cBhvr>
                                        <p:cTn id="8" dur="2000" fill="hold"/>
                                        <p:tgtEl>
                                          <p:spTgt spid="717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7170"/>
                                        </p:tgtEl>
                                        <p:attrNameLst>
                                          <p:attrName>ppt_x</p:attrName>
                                        </p:attrNameLst>
                                      </p:cBhvr>
                                      <p:tavLst>
                                        <p:tav tm="0">
                                          <p:val>
                                            <p:strVal val="#ppt_x-.4"/>
                                          </p:val>
                                        </p:tav>
                                        <p:tav tm="100000">
                                          <p:val>
                                            <p:strVal val="#ppt_x"/>
                                          </p:val>
                                        </p:tav>
                                      </p:tavLst>
                                    </p:anim>
                                    <p:anim calcmode="lin" valueType="num">
                                      <p:cBhvr>
                                        <p:cTn id="10" dur="2000" fill="hold"/>
                                        <p:tgtEl>
                                          <p:spTgt spid="717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pPr eaLnBrk="1" hangingPunct="1">
              <a:defRPr/>
            </a:pPr>
            <a:r>
              <a:rPr lang="en-US" sz="4000" smtClean="0"/>
              <a:t>PEMBERDAYAAN </a:t>
            </a:r>
            <a:r>
              <a:rPr lang="en-US" sz="4000" dirty="0" smtClean="0"/>
              <a:t>MASYARAKAT</a:t>
            </a:r>
          </a:p>
        </p:txBody>
      </p:sp>
      <p:sp>
        <p:nvSpPr>
          <p:cNvPr id="3075" name="Rectangle 3"/>
          <p:cNvSpPr>
            <a:spLocks noGrp="1" noChangeArrowheads="1"/>
          </p:cNvSpPr>
          <p:nvPr>
            <p:ph sz="quarter" idx="1"/>
          </p:nvPr>
        </p:nvSpPr>
        <p:spPr/>
        <p:txBody>
          <a:bodyPr/>
          <a:lstStyle/>
          <a:p>
            <a:pPr eaLnBrk="1" hangingPunct="1">
              <a:lnSpc>
                <a:spcPct val="90000"/>
              </a:lnSpc>
              <a:defRPr/>
            </a:pPr>
            <a:r>
              <a:rPr lang="en-US" sz="2400" smtClean="0"/>
              <a:t>Pemberdayaan masyarakat adalah sebuah konsep pembangunan ekonomi yang merangkum  nilai-nilai sosial secara keseluruhan. </a:t>
            </a:r>
          </a:p>
          <a:p>
            <a:pPr eaLnBrk="1" hangingPunct="1">
              <a:lnSpc>
                <a:spcPct val="90000"/>
              </a:lnSpc>
              <a:defRPr/>
            </a:pPr>
            <a:r>
              <a:rPr lang="en-US" sz="2400" smtClean="0"/>
              <a:t>Paradigma baru pembangunan, yakni yang bersifat "people-centered, participatory, empowering, and sustainable.</a:t>
            </a:r>
          </a:p>
          <a:p>
            <a:pPr eaLnBrk="1" hangingPunct="1">
              <a:lnSpc>
                <a:spcPct val="90000"/>
              </a:lnSpc>
              <a:defRPr/>
            </a:pPr>
            <a:r>
              <a:rPr lang="en-US" sz="2400" smtClean="0"/>
              <a:t>Konsep pemberdayaan sebagai upaya penguatan yang memperbesar dan memperluas  kemungkinan masyarakat untuk bisa berperan serta aktif dalam proses pembangunan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smtClean="0"/>
              <a:t>Lanjutkan…</a:t>
            </a:r>
          </a:p>
        </p:txBody>
      </p:sp>
      <p:sp>
        <p:nvSpPr>
          <p:cNvPr id="4099" name="Rectangle 3"/>
          <p:cNvSpPr>
            <a:spLocks noGrp="1" noChangeArrowheads="1"/>
          </p:cNvSpPr>
          <p:nvPr>
            <p:ph sz="quarter" idx="1"/>
          </p:nvPr>
        </p:nvSpPr>
        <p:spPr/>
        <p:txBody>
          <a:bodyPr/>
          <a:lstStyle/>
          <a:p>
            <a:pPr eaLnBrk="1" hangingPunct="1">
              <a:lnSpc>
                <a:spcPct val="80000"/>
              </a:lnSpc>
              <a:defRPr/>
            </a:pPr>
            <a:r>
              <a:rPr lang="en-US" sz="2000" smtClean="0"/>
              <a:t>Pemberdayaan dimaksudkan untuk memecahkan persoalan yang dihadapi oleh masyarakat dalam kesatuan wilayah yang sebagian besar diakibatkan kesenjangan terhadap akses, modal, prasarana, informasi teknonologi, pengetahuan dan ketrampilan masyarakat. </a:t>
            </a:r>
          </a:p>
          <a:p>
            <a:pPr eaLnBrk="1" hangingPunct="1">
              <a:lnSpc>
                <a:spcPct val="80000"/>
              </a:lnSpc>
              <a:defRPr/>
            </a:pPr>
            <a:r>
              <a:rPr lang="en-US" sz="2000" smtClean="0"/>
              <a:t>Pemberdayaan sebagai langkah untuk membuka kemungkinan perubahan, pertama-tama melihat tatanan yang kini berjalan sebagai salah satu pusat masalah, yang bila tidak terjadi transformasi tatanan, maka berbagai masalah yang ada tidak  akan bisa pernah diselesaikan dengan tuntas.</a:t>
            </a:r>
          </a:p>
          <a:p>
            <a:pPr eaLnBrk="1" hangingPunct="1">
              <a:lnSpc>
                <a:spcPct val="80000"/>
              </a:lnSpc>
              <a:defRPr/>
            </a:pPr>
            <a:r>
              <a:rPr lang="en-US" sz="2000" smtClean="0"/>
              <a:t>Pemberdayaan adalah pembangunan yang dibuat secara demokratis, desentralistik dan partisipatoris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solidFill>
                  <a:schemeClr val="tx1"/>
                </a:solidFill>
              </a:rPr>
              <a:t>Republik Kecil</a:t>
            </a:r>
            <a:endParaRPr lang="id-ID">
              <a:solidFill>
                <a:schemeClr val="tx1"/>
              </a:solidFill>
            </a:endParaRPr>
          </a:p>
        </p:txBody>
      </p:sp>
      <p:sp>
        <p:nvSpPr>
          <p:cNvPr id="3" name="Content Placeholder 2"/>
          <p:cNvSpPr>
            <a:spLocks noGrp="1"/>
          </p:cNvSpPr>
          <p:nvPr>
            <p:ph sz="quarter" idx="1"/>
          </p:nvPr>
        </p:nvSpPr>
        <p:spPr/>
        <p:txBody>
          <a:bodyPr>
            <a:normAutofit fontScale="70000" lnSpcReduction="20000"/>
          </a:bodyPr>
          <a:lstStyle/>
          <a:p>
            <a:r>
              <a:rPr lang="id-ID" dirty="0" smtClean="0"/>
              <a:t>Liefrinck van der Tuuk  (1886-1887) melakukan penelitian di </a:t>
            </a:r>
            <a:r>
              <a:rPr lang="en-GB" dirty="0" err="1" smtClean="0"/>
              <a:t>Buleleng</a:t>
            </a:r>
            <a:r>
              <a:rPr lang="en-GB" dirty="0" smtClean="0"/>
              <a:t> </a:t>
            </a:r>
            <a:r>
              <a:rPr lang="id-ID" dirty="0" smtClean="0"/>
              <a:t>Bali Utara yang  merumuskan pengertian desa</a:t>
            </a:r>
            <a:r>
              <a:rPr lang="en-GB" dirty="0" smtClean="0"/>
              <a:t>: </a:t>
            </a:r>
            <a:r>
              <a:rPr lang="id-ID" dirty="0" smtClean="0"/>
              <a:t> yang memberikan rasa nyaman bagi orang Bali</a:t>
            </a:r>
            <a:r>
              <a:rPr lang="en-GB" dirty="0" smtClean="0"/>
              <a:t>. </a:t>
            </a:r>
            <a:r>
              <a:rPr lang="id-ID" dirty="0" smtClean="0"/>
              <a:t>Desa versi Liefrinck adalah sebuah </a:t>
            </a:r>
            <a:r>
              <a:rPr lang="en-GB" dirty="0" smtClean="0"/>
              <a:t>“</a:t>
            </a:r>
            <a:r>
              <a:rPr lang="id-ID" dirty="0" smtClean="0"/>
              <a:t>republik kecil</a:t>
            </a:r>
            <a:r>
              <a:rPr lang="en-GB" dirty="0" smtClean="0"/>
              <a:t>”</a:t>
            </a:r>
            <a:r>
              <a:rPr lang="id-ID" dirty="0" smtClean="0"/>
              <a:t> yang memiliki hukum atau aturan adat sendiri. Desa adat merupakan wujud dari desa-desa yang bebas dari tekanan luar. Susunan pemerintahan di desa bersifat demokratis dan memiliki kewenangan.</a:t>
            </a:r>
          </a:p>
          <a:p>
            <a:r>
              <a:rPr lang="id-ID" dirty="0" smtClean="0"/>
              <a:t>Pemerintah kolonial waktu itu menempatkan desa sebagai “republik kecil” yang </a:t>
            </a:r>
            <a:r>
              <a:rPr lang="en-US" dirty="0" err="1" smtClean="0"/>
              <a:t>mandiri</a:t>
            </a:r>
            <a:r>
              <a:rPr lang="id-ID" dirty="0" smtClean="0"/>
              <a:t>, dan karena itu ia dihormati dan tidak memperoleh campur tangan. </a:t>
            </a:r>
          </a:p>
          <a:p>
            <a:r>
              <a:rPr lang="id-ID" dirty="0" smtClean="0"/>
              <a:t>Para intelektual Minangkabau (Sumatera Barat) menggunakan konsep republik kecil itu sebagai sebutan bagi nagari (desa). </a:t>
            </a:r>
          </a:p>
          <a:p>
            <a:r>
              <a:rPr lang="id-ID" dirty="0" smtClean="0"/>
              <a:t>Cirikhas republik kecil: memiliki kewenangan dan demokrasi komunitarian.</a:t>
            </a:r>
          </a:p>
          <a:p>
            <a:r>
              <a:rPr lang="id-ID" dirty="0" smtClean="0"/>
              <a:t>Karena itu pada tahun 2003, saya (Sutoro Eko) mengatakan bahwa Sumatera Barat adalah pelari terdepan kewenangan desa. Namun pelari terdepan belum tentu sebagai pelari yang terbaik! </a:t>
            </a:r>
            <a:endParaRPr lang="id-ID"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hangingPunct="1">
              <a:defRPr/>
            </a:pPr>
            <a:r>
              <a:rPr lang="en-US" smtClean="0"/>
              <a:t>PRINSIP PEMBERDAYAAN MASYARAKAT</a:t>
            </a:r>
          </a:p>
        </p:txBody>
      </p:sp>
      <p:sp>
        <p:nvSpPr>
          <p:cNvPr id="5123" name="Rectangle 3"/>
          <p:cNvSpPr>
            <a:spLocks noGrp="1" noChangeArrowheads="1"/>
          </p:cNvSpPr>
          <p:nvPr>
            <p:ph sz="quarter" idx="1"/>
          </p:nvPr>
        </p:nvSpPr>
        <p:spPr/>
        <p:txBody>
          <a:bodyPr>
            <a:noAutofit/>
          </a:bodyPr>
          <a:lstStyle/>
          <a:p>
            <a:pPr eaLnBrk="1" hangingPunct="1">
              <a:lnSpc>
                <a:spcPct val="90000"/>
              </a:lnSpc>
              <a:defRPr/>
            </a:pPr>
            <a:r>
              <a:rPr lang="en-US" sz="2800" dirty="0" err="1" smtClean="0"/>
              <a:t>Mengedepankan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institusi</a:t>
            </a:r>
            <a:r>
              <a:rPr lang="en-US" sz="2800" dirty="0" smtClean="0"/>
              <a:t> </a:t>
            </a:r>
            <a:r>
              <a:rPr lang="en-US" sz="2800" dirty="0" err="1" smtClean="0"/>
              <a:t>lokal</a:t>
            </a:r>
            <a:r>
              <a:rPr lang="en-US" sz="2800" dirty="0" smtClean="0"/>
              <a:t> yang </a:t>
            </a:r>
            <a:r>
              <a:rPr lang="en-US" sz="2800" dirty="0" err="1" smtClean="0"/>
              <a:t>dibangun</a:t>
            </a:r>
            <a:r>
              <a:rPr lang="en-US" sz="2800" dirty="0" smtClean="0"/>
              <a:t> </a:t>
            </a:r>
            <a:r>
              <a:rPr lang="en-US" sz="2800" dirty="0" err="1" smtClean="0"/>
              <a:t>secara</a:t>
            </a:r>
            <a:r>
              <a:rPr lang="en-US" sz="2800" dirty="0" smtClean="0"/>
              <a:t> </a:t>
            </a:r>
            <a:r>
              <a:rPr lang="en-US" sz="2800" dirty="0" err="1" smtClean="0"/>
              <a:t>partisipatif</a:t>
            </a:r>
            <a:r>
              <a:rPr lang="en-US" sz="2800" dirty="0" smtClean="0"/>
              <a:t> .</a:t>
            </a:r>
          </a:p>
          <a:p>
            <a:pPr eaLnBrk="1" hangingPunct="1">
              <a:lnSpc>
                <a:spcPct val="90000"/>
              </a:lnSpc>
              <a:defRPr/>
            </a:pPr>
            <a:r>
              <a:rPr lang="en-US" sz="2800" dirty="0" smtClean="0"/>
              <a:t>Negara </a:t>
            </a:r>
            <a:r>
              <a:rPr lang="en-US" sz="2800" dirty="0" err="1" smtClean="0"/>
              <a:t>menjadi</a:t>
            </a:r>
            <a:r>
              <a:rPr lang="en-US" sz="2800" dirty="0" smtClean="0"/>
              <a:t> </a:t>
            </a:r>
            <a:r>
              <a:rPr lang="en-US" sz="2800" dirty="0" err="1" smtClean="0"/>
              <a:t>fasilitator</a:t>
            </a:r>
            <a:r>
              <a:rPr lang="en-US" sz="2800" dirty="0" smtClean="0"/>
              <a:t>  </a:t>
            </a:r>
            <a:r>
              <a:rPr lang="en-US" sz="2800" dirty="0" err="1" smtClean="0"/>
              <a:t>dan</a:t>
            </a:r>
            <a:r>
              <a:rPr lang="en-US" sz="2800" dirty="0" smtClean="0"/>
              <a:t> </a:t>
            </a:r>
            <a:r>
              <a:rPr lang="en-US" sz="2800" dirty="0" err="1" smtClean="0"/>
              <a:t>menciptakan</a:t>
            </a:r>
            <a:r>
              <a:rPr lang="en-US" sz="2800" dirty="0" smtClean="0"/>
              <a:t> </a:t>
            </a:r>
            <a:r>
              <a:rPr lang="en-US" sz="2800" dirty="0" err="1" smtClean="0"/>
              <a:t>kondisi</a:t>
            </a:r>
            <a:r>
              <a:rPr lang="en-US" sz="2800" dirty="0" smtClean="0"/>
              <a:t> yang </a:t>
            </a:r>
            <a:r>
              <a:rPr lang="en-US" sz="2800" dirty="0" err="1" smtClean="0"/>
              <a:t>kondusif</a:t>
            </a:r>
            <a:r>
              <a:rPr lang="en-US" sz="2800" dirty="0" smtClean="0"/>
              <a:t> </a:t>
            </a:r>
            <a:r>
              <a:rPr lang="en-US" sz="2800" dirty="0" err="1" smtClean="0"/>
              <a:t>bagi</a:t>
            </a:r>
            <a:r>
              <a:rPr lang="en-US" sz="2800" dirty="0" smtClean="0"/>
              <a:t> </a:t>
            </a:r>
            <a:r>
              <a:rPr lang="en-US" sz="2800" dirty="0" err="1" smtClean="0"/>
              <a:t>munculnya</a:t>
            </a:r>
            <a:r>
              <a:rPr lang="en-US" sz="2800" dirty="0" smtClean="0"/>
              <a:t> </a:t>
            </a:r>
            <a:r>
              <a:rPr lang="en-US" sz="2800" dirty="0" err="1" smtClean="0"/>
              <a:t>prakarsa</a:t>
            </a:r>
            <a:r>
              <a:rPr lang="en-US" sz="2800" dirty="0" smtClean="0"/>
              <a:t> </a:t>
            </a:r>
            <a:r>
              <a:rPr lang="en-US" sz="2800" dirty="0" err="1" smtClean="0"/>
              <a:t>masyarakat</a:t>
            </a:r>
            <a:r>
              <a:rPr lang="en-US" sz="2800" dirty="0" smtClean="0"/>
              <a:t> </a:t>
            </a:r>
            <a:r>
              <a:rPr lang="en-US" sz="2800" dirty="0" err="1" smtClean="0"/>
              <a:t>lokal</a:t>
            </a:r>
            <a:r>
              <a:rPr lang="en-US" sz="2800" dirty="0" smtClean="0"/>
              <a:t>. </a:t>
            </a:r>
          </a:p>
          <a:p>
            <a:pPr eaLnBrk="1" hangingPunct="1">
              <a:lnSpc>
                <a:spcPct val="90000"/>
              </a:lnSpc>
              <a:defRPr/>
            </a:pPr>
            <a:r>
              <a:rPr lang="en-US" sz="2800" dirty="0" err="1" smtClean="0"/>
              <a:t>Pemihakan</a:t>
            </a:r>
            <a:r>
              <a:rPr lang="en-US" sz="2800" dirty="0" smtClean="0"/>
              <a:t> </a:t>
            </a:r>
            <a:r>
              <a:rPr lang="en-US" sz="2800" dirty="0" err="1" smtClean="0"/>
              <a:t>pada</a:t>
            </a:r>
            <a:r>
              <a:rPr lang="en-US" sz="2800" dirty="0" smtClean="0"/>
              <a:t> </a:t>
            </a:r>
            <a:r>
              <a:rPr lang="en-US" sz="2800" dirty="0" err="1" smtClean="0"/>
              <a:t>kelompok</a:t>
            </a:r>
            <a:r>
              <a:rPr lang="en-US" sz="2800" dirty="0" smtClean="0"/>
              <a:t> </a:t>
            </a:r>
            <a:r>
              <a:rPr lang="en-US" sz="2800" dirty="0" err="1" smtClean="0"/>
              <a:t>masyarakat</a:t>
            </a:r>
            <a:r>
              <a:rPr lang="en-US" sz="2800" dirty="0" smtClean="0"/>
              <a:t> yang marginal. </a:t>
            </a:r>
          </a:p>
          <a:p>
            <a:pPr eaLnBrk="1" hangingPunct="1">
              <a:lnSpc>
                <a:spcPct val="90000"/>
              </a:lnSpc>
              <a:defRPr/>
            </a:pPr>
            <a:r>
              <a:rPr lang="en-US" sz="2800" dirty="0" err="1" smtClean="0"/>
              <a:t>Secara</a:t>
            </a:r>
            <a:r>
              <a:rPr lang="en-US" sz="2800" dirty="0" smtClean="0"/>
              <a:t> </a:t>
            </a:r>
            <a:r>
              <a:rPr lang="en-US" sz="2800" dirty="0" err="1" smtClean="0"/>
              <a:t>strategis</a:t>
            </a:r>
            <a:r>
              <a:rPr lang="en-US" sz="2800" dirty="0" smtClean="0"/>
              <a:t> </a:t>
            </a:r>
            <a:r>
              <a:rPr lang="en-US" sz="2800" dirty="0" err="1" smtClean="0"/>
              <a:t>mengarah</a:t>
            </a:r>
            <a:r>
              <a:rPr lang="en-US" sz="2800" dirty="0" smtClean="0"/>
              <a:t> </a:t>
            </a:r>
            <a:r>
              <a:rPr lang="en-US" sz="2800" dirty="0" err="1" smtClean="0"/>
              <a:t>pada</a:t>
            </a:r>
            <a:r>
              <a:rPr lang="en-US" sz="2800" dirty="0" smtClean="0"/>
              <a:t> </a:t>
            </a:r>
            <a:r>
              <a:rPr lang="en-US" sz="2800" dirty="0" err="1" smtClean="0"/>
              <a:t>transformasi</a:t>
            </a:r>
            <a:r>
              <a:rPr lang="en-US" sz="2800" dirty="0" smtClean="0"/>
              <a:t> </a:t>
            </a:r>
            <a:r>
              <a:rPr lang="en-US" sz="2800" dirty="0" err="1" smtClean="0"/>
              <a:t>tatanan</a:t>
            </a:r>
            <a:r>
              <a:rPr lang="en-US" sz="2800" dirty="0" smtClean="0"/>
              <a:t>. </a:t>
            </a:r>
          </a:p>
          <a:p>
            <a:pPr eaLnBrk="1" hangingPunct="1">
              <a:lnSpc>
                <a:spcPct val="90000"/>
              </a:lnSpc>
              <a:defRPr/>
            </a:pPr>
            <a:r>
              <a:rPr lang="en-US" sz="2800" dirty="0" err="1" smtClean="0"/>
              <a:t>Pemberian</a:t>
            </a:r>
            <a:r>
              <a:rPr lang="en-US" sz="2800" dirty="0" smtClean="0"/>
              <a:t> </a:t>
            </a:r>
            <a:r>
              <a:rPr lang="en-US" sz="2800" dirty="0" err="1" smtClean="0"/>
              <a:t>wewenang</a:t>
            </a:r>
            <a:r>
              <a:rPr lang="en-US" sz="2800" dirty="0" smtClean="0"/>
              <a:t> </a:t>
            </a:r>
            <a:r>
              <a:rPr lang="en-US" sz="2800" dirty="0" err="1" smtClean="0"/>
              <a:t>dan</a:t>
            </a:r>
            <a:r>
              <a:rPr lang="en-US" sz="2800" dirty="0" smtClean="0"/>
              <a:t> </a:t>
            </a:r>
            <a:r>
              <a:rPr lang="en-US" sz="2800" dirty="0" err="1" smtClean="0"/>
              <a:t>tanggung</a:t>
            </a:r>
            <a:r>
              <a:rPr lang="en-US" sz="2800" dirty="0" smtClean="0"/>
              <a:t> </a:t>
            </a:r>
            <a:r>
              <a:rPr lang="en-US" sz="2800" dirty="0" err="1" smtClean="0"/>
              <a:t>jawab</a:t>
            </a:r>
            <a:r>
              <a:rPr lang="en-US" sz="2800" dirty="0" smtClean="0"/>
              <a:t> </a:t>
            </a:r>
            <a:r>
              <a:rPr lang="en-US" sz="2800" dirty="0" err="1" smtClean="0"/>
              <a:t>pada</a:t>
            </a:r>
            <a:r>
              <a:rPr lang="en-US" sz="2800" dirty="0" smtClean="0"/>
              <a:t> </a:t>
            </a:r>
            <a:r>
              <a:rPr lang="en-US" sz="2800" dirty="0" err="1" smtClean="0"/>
              <a:t>masyarakat</a:t>
            </a:r>
            <a:r>
              <a:rPr lang="en-US" sz="2800" dirty="0" smtClean="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Text Box 3"/>
          <p:cNvSpPr txBox="1">
            <a:spLocks noChangeArrowheads="1"/>
          </p:cNvSpPr>
          <p:nvPr/>
        </p:nvSpPr>
        <p:spPr bwMode="auto">
          <a:xfrm>
            <a:off x="2362200" y="304800"/>
            <a:ext cx="3862388" cy="404813"/>
          </a:xfrm>
          <a:prstGeom prst="rect">
            <a:avLst/>
          </a:prstGeom>
          <a:solidFill>
            <a:srgbClr val="AFFFAF"/>
          </a:solidFill>
          <a:ln w="38100">
            <a:solidFill>
              <a:schemeClr val="tx1"/>
            </a:solidFill>
            <a:miter lim="800000"/>
            <a:headEnd/>
            <a:tailEnd/>
          </a:ln>
          <a:effectLst/>
        </p:spPr>
        <p:txBody>
          <a:bodyPr>
            <a:spAutoFit/>
          </a:bodyPr>
          <a:lstStyle/>
          <a:p>
            <a:pPr algn="ctr" eaLnBrk="1" hangingPunct="1">
              <a:spcBef>
                <a:spcPct val="50000"/>
              </a:spcBef>
            </a:pPr>
            <a:r>
              <a:rPr lang="en-US" b="1">
                <a:solidFill>
                  <a:srgbClr val="990000"/>
                </a:solidFill>
              </a:rPr>
              <a:t>KEWENANGAN DESA</a:t>
            </a:r>
            <a:r>
              <a:rPr lang="en-US"/>
              <a:t> </a:t>
            </a:r>
          </a:p>
        </p:txBody>
      </p:sp>
      <p:sp>
        <p:nvSpPr>
          <p:cNvPr id="75780" name="Text Box 4"/>
          <p:cNvSpPr txBox="1">
            <a:spLocks noChangeArrowheads="1"/>
          </p:cNvSpPr>
          <p:nvPr/>
        </p:nvSpPr>
        <p:spPr bwMode="auto">
          <a:xfrm>
            <a:off x="247650" y="1371600"/>
            <a:ext cx="2286000" cy="954088"/>
          </a:xfrm>
          <a:prstGeom prst="rect">
            <a:avLst/>
          </a:prstGeom>
          <a:solidFill>
            <a:srgbClr val="FFFF99"/>
          </a:solidFill>
          <a:ln w="38100">
            <a:solidFill>
              <a:schemeClr val="tx1"/>
            </a:solidFill>
            <a:miter lim="800000"/>
            <a:headEnd/>
            <a:tailEnd/>
          </a:ln>
          <a:effectLst/>
        </p:spPr>
        <p:txBody>
          <a:bodyPr>
            <a:spAutoFit/>
          </a:bodyPr>
          <a:lstStyle/>
          <a:p>
            <a:pPr algn="ctr" eaLnBrk="1" hangingPunct="1">
              <a:spcBef>
                <a:spcPct val="50000"/>
              </a:spcBef>
            </a:pPr>
            <a:r>
              <a:rPr lang="en-US" b="1" dirty="0">
                <a:solidFill>
                  <a:srgbClr val="003366"/>
                </a:solidFill>
              </a:rPr>
              <a:t>BERDASARKAN ASAL USUL </a:t>
            </a:r>
            <a:r>
              <a:rPr lang="en-US" b="1" dirty="0" smtClean="0">
                <a:solidFill>
                  <a:srgbClr val="003366"/>
                </a:solidFill>
              </a:rPr>
              <a:t>DESA</a:t>
            </a:r>
            <a:endParaRPr lang="en-US" dirty="0">
              <a:solidFill>
                <a:srgbClr val="003366"/>
              </a:solidFill>
            </a:endParaRPr>
          </a:p>
        </p:txBody>
      </p:sp>
      <p:sp>
        <p:nvSpPr>
          <p:cNvPr id="75781" name="Text Box 5"/>
          <p:cNvSpPr txBox="1">
            <a:spLocks noChangeArrowheads="1"/>
          </p:cNvSpPr>
          <p:nvPr/>
        </p:nvSpPr>
        <p:spPr bwMode="auto">
          <a:xfrm>
            <a:off x="2819400" y="1295400"/>
            <a:ext cx="2135188" cy="646331"/>
          </a:xfrm>
          <a:prstGeom prst="rect">
            <a:avLst/>
          </a:prstGeom>
          <a:solidFill>
            <a:srgbClr val="FFFF99"/>
          </a:solidFill>
          <a:ln w="38100">
            <a:solidFill>
              <a:schemeClr val="tx1"/>
            </a:solidFill>
            <a:miter lim="800000"/>
            <a:headEnd/>
            <a:tailEnd/>
          </a:ln>
          <a:effectLst/>
        </p:spPr>
        <p:txBody>
          <a:bodyPr>
            <a:spAutoFit/>
          </a:bodyPr>
          <a:lstStyle/>
          <a:p>
            <a:pPr algn="ctr" eaLnBrk="1" hangingPunct="1">
              <a:spcBef>
                <a:spcPct val="50000"/>
              </a:spcBef>
            </a:pPr>
            <a:r>
              <a:rPr lang="en-US" b="1" dirty="0" err="1" smtClean="0">
                <a:solidFill>
                  <a:schemeClr val="tx2"/>
                </a:solidFill>
              </a:rPr>
              <a:t>Kewenagan</a:t>
            </a:r>
            <a:r>
              <a:rPr lang="en-US" b="1" dirty="0" smtClean="0">
                <a:solidFill>
                  <a:schemeClr val="tx2"/>
                </a:solidFill>
              </a:rPr>
              <a:t> </a:t>
            </a:r>
            <a:r>
              <a:rPr lang="en-US" b="1" dirty="0" err="1" smtClean="0">
                <a:solidFill>
                  <a:schemeClr val="tx2"/>
                </a:solidFill>
              </a:rPr>
              <a:t>berskala</a:t>
            </a:r>
            <a:r>
              <a:rPr lang="en-US" b="1" dirty="0" smtClean="0">
                <a:solidFill>
                  <a:schemeClr val="tx2"/>
                </a:solidFill>
              </a:rPr>
              <a:t> </a:t>
            </a:r>
            <a:r>
              <a:rPr lang="en-US" b="1" dirty="0" err="1" smtClean="0">
                <a:solidFill>
                  <a:schemeClr val="tx2"/>
                </a:solidFill>
              </a:rPr>
              <a:t>lokal</a:t>
            </a:r>
            <a:r>
              <a:rPr lang="en-US" b="1" dirty="0" smtClean="0">
                <a:solidFill>
                  <a:schemeClr val="tx2"/>
                </a:solidFill>
              </a:rPr>
              <a:t> </a:t>
            </a:r>
            <a:r>
              <a:rPr lang="en-US" b="1" dirty="0" err="1" smtClean="0">
                <a:solidFill>
                  <a:schemeClr val="tx2"/>
                </a:solidFill>
              </a:rPr>
              <a:t>desa</a:t>
            </a:r>
            <a:endParaRPr lang="en-US" b="1" dirty="0">
              <a:solidFill>
                <a:schemeClr val="tx2"/>
              </a:solidFill>
            </a:endParaRPr>
          </a:p>
        </p:txBody>
      </p:sp>
      <p:sp>
        <p:nvSpPr>
          <p:cNvPr id="75782" name="Text Box 6"/>
          <p:cNvSpPr txBox="1">
            <a:spLocks noChangeArrowheads="1"/>
          </p:cNvSpPr>
          <p:nvPr/>
        </p:nvSpPr>
        <p:spPr bwMode="auto">
          <a:xfrm>
            <a:off x="5095875" y="1371600"/>
            <a:ext cx="1649413" cy="1200329"/>
          </a:xfrm>
          <a:prstGeom prst="rect">
            <a:avLst/>
          </a:prstGeom>
          <a:solidFill>
            <a:srgbClr val="FFFF99"/>
          </a:solidFill>
          <a:ln w="38100">
            <a:solidFill>
              <a:schemeClr val="tx1"/>
            </a:solidFill>
            <a:miter lim="800000"/>
            <a:headEnd/>
            <a:tailEnd/>
          </a:ln>
          <a:effectLst/>
        </p:spPr>
        <p:txBody>
          <a:bodyPr>
            <a:spAutoFit/>
          </a:bodyPr>
          <a:lstStyle/>
          <a:p>
            <a:pPr algn="ctr">
              <a:spcBef>
                <a:spcPct val="50000"/>
              </a:spcBef>
            </a:pPr>
            <a:r>
              <a:rPr lang="en-US" b="1" dirty="0" smtClean="0">
                <a:solidFill>
                  <a:schemeClr val="tx2"/>
                </a:solidFill>
              </a:rPr>
              <a:t>PENYERAHAN DARI KEWENANGAN KAB/KOTA </a:t>
            </a:r>
            <a:endParaRPr lang="en-US" b="1" dirty="0">
              <a:solidFill>
                <a:schemeClr val="tx2"/>
              </a:solidFill>
            </a:endParaRPr>
          </a:p>
        </p:txBody>
      </p:sp>
      <p:sp>
        <p:nvSpPr>
          <p:cNvPr id="75783" name="Text Box 7"/>
          <p:cNvSpPr txBox="1">
            <a:spLocks noChangeArrowheads="1"/>
          </p:cNvSpPr>
          <p:nvPr/>
        </p:nvSpPr>
        <p:spPr bwMode="auto">
          <a:xfrm>
            <a:off x="7010400" y="1371600"/>
            <a:ext cx="1828800" cy="954088"/>
          </a:xfrm>
          <a:prstGeom prst="rect">
            <a:avLst/>
          </a:prstGeom>
          <a:solidFill>
            <a:srgbClr val="FFFF66"/>
          </a:solidFill>
          <a:ln w="38100">
            <a:solidFill>
              <a:schemeClr val="tx1"/>
            </a:solidFill>
            <a:miter lim="800000"/>
            <a:headEnd/>
            <a:tailEnd/>
          </a:ln>
          <a:effectLst/>
        </p:spPr>
        <p:txBody>
          <a:bodyPr>
            <a:spAutoFit/>
          </a:bodyPr>
          <a:lstStyle/>
          <a:p>
            <a:pPr algn="ctr" eaLnBrk="1" hangingPunct="1">
              <a:spcBef>
                <a:spcPct val="50000"/>
              </a:spcBef>
            </a:pPr>
            <a:r>
              <a:rPr lang="en-US">
                <a:solidFill>
                  <a:srgbClr val="990099"/>
                </a:solidFill>
              </a:rPr>
              <a:t>URUSAN PEMERINTAH-AN LAINNYA</a:t>
            </a:r>
          </a:p>
        </p:txBody>
      </p:sp>
      <p:sp>
        <p:nvSpPr>
          <p:cNvPr id="75784" name="Text Box 8"/>
          <p:cNvSpPr txBox="1">
            <a:spLocks noChangeArrowheads="1"/>
          </p:cNvSpPr>
          <p:nvPr/>
        </p:nvSpPr>
        <p:spPr bwMode="auto">
          <a:xfrm>
            <a:off x="1143000" y="2971800"/>
            <a:ext cx="4191000" cy="2338388"/>
          </a:xfrm>
          <a:prstGeom prst="rect">
            <a:avLst/>
          </a:prstGeom>
          <a:solidFill>
            <a:srgbClr val="AFFFAF"/>
          </a:solidFill>
          <a:ln w="38100">
            <a:solidFill>
              <a:schemeClr val="tx1"/>
            </a:solidFill>
            <a:miter lim="800000"/>
            <a:headEnd/>
            <a:tailEnd/>
          </a:ln>
          <a:effectLst/>
        </p:spPr>
        <p:txBody>
          <a:bodyPr>
            <a:spAutoFit/>
          </a:bodyPr>
          <a:lstStyle/>
          <a:p>
            <a:pPr marL="171450" indent="-171450" eaLnBrk="1" hangingPunct="1">
              <a:buFontTx/>
              <a:buChar char="-"/>
            </a:pPr>
            <a:r>
              <a:rPr lang="en-US" sz="1600" b="1" dirty="0"/>
              <a:t>DITETAPKAN DAN DIATUR  DG </a:t>
            </a:r>
          </a:p>
          <a:p>
            <a:pPr marL="171450" indent="-171450" eaLnBrk="1" hangingPunct="1"/>
            <a:r>
              <a:rPr lang="en-US" sz="1600" b="1" dirty="0"/>
              <a:t>   PERDA KAB/KOTA </a:t>
            </a:r>
          </a:p>
          <a:p>
            <a:pPr marL="171450" indent="-171450" eaLnBrk="1" hangingPunct="1"/>
            <a:r>
              <a:rPr lang="en-US" sz="1600" b="1" dirty="0"/>
              <a:t>  </a:t>
            </a:r>
          </a:p>
          <a:p>
            <a:pPr marL="171450" indent="-171450" eaLnBrk="1" hangingPunct="1">
              <a:buFontTx/>
              <a:buChar char="-"/>
            </a:pPr>
            <a:r>
              <a:rPr lang="en-US" sz="1600" b="1" dirty="0"/>
              <a:t>URUSAN PEMERINTAHAN YG</a:t>
            </a:r>
          </a:p>
          <a:p>
            <a:pPr marL="171450" indent="-171450" eaLnBrk="1" hangingPunct="1"/>
            <a:r>
              <a:rPr lang="en-US" sz="1600" b="1" dirty="0"/>
              <a:t>   SECARA LANGSUNG DPT </a:t>
            </a:r>
          </a:p>
          <a:p>
            <a:pPr marL="171450" indent="-171450" eaLnBrk="1" hangingPunct="1"/>
            <a:r>
              <a:rPr lang="en-US" sz="1600" b="1" dirty="0"/>
              <a:t>   MENINGKATKAN PELAYANAN &amp;   </a:t>
            </a:r>
          </a:p>
          <a:p>
            <a:pPr marL="171450" indent="-171450" eaLnBrk="1" hangingPunct="1"/>
            <a:r>
              <a:rPr lang="en-US" sz="1600" b="1" dirty="0"/>
              <a:t>   PEMBERDAYAAN MASYARAKAT</a:t>
            </a:r>
          </a:p>
          <a:p>
            <a:pPr marL="171450" indent="-171450" eaLnBrk="1" hangingPunct="1"/>
            <a:endParaRPr lang="en-US" sz="1600" b="1" dirty="0"/>
          </a:p>
          <a:p>
            <a:pPr marL="171450" indent="-171450" eaLnBrk="1" hangingPunct="1">
              <a:buFontTx/>
              <a:buChar char="-"/>
            </a:pPr>
            <a:r>
              <a:rPr lang="en-US" sz="1600" b="1" dirty="0"/>
              <a:t>DISERTAI DENGAN PEMBIAYAANNYA</a:t>
            </a:r>
          </a:p>
          <a:p>
            <a:pPr marL="171450" indent="-171450" eaLnBrk="1" hangingPunct="1">
              <a:spcBef>
                <a:spcPct val="50000"/>
              </a:spcBef>
            </a:pPr>
            <a:r>
              <a:rPr lang="en-US" sz="1400" dirty="0"/>
              <a:t>  </a:t>
            </a:r>
          </a:p>
        </p:txBody>
      </p:sp>
      <p:sp>
        <p:nvSpPr>
          <p:cNvPr id="75785" name="Text Box 9"/>
          <p:cNvSpPr txBox="1">
            <a:spLocks noChangeArrowheads="1"/>
          </p:cNvSpPr>
          <p:nvPr/>
        </p:nvSpPr>
        <p:spPr bwMode="auto">
          <a:xfrm>
            <a:off x="5689600" y="3021013"/>
            <a:ext cx="3073400" cy="2093912"/>
          </a:xfrm>
          <a:prstGeom prst="rect">
            <a:avLst/>
          </a:prstGeom>
          <a:solidFill>
            <a:srgbClr val="AFFFAF"/>
          </a:solidFill>
          <a:ln w="38100">
            <a:solidFill>
              <a:schemeClr val="tx1"/>
            </a:solidFill>
            <a:miter lim="800000"/>
            <a:headEnd/>
            <a:tailEnd/>
          </a:ln>
          <a:effectLst/>
        </p:spPr>
        <p:txBody>
          <a:bodyPr>
            <a:spAutoFit/>
          </a:bodyPr>
          <a:lstStyle/>
          <a:p>
            <a:pPr eaLnBrk="1" hangingPunct="1"/>
            <a:r>
              <a:rPr lang="en-US" sz="1400" dirty="0">
                <a:solidFill>
                  <a:srgbClr val="000066"/>
                </a:solidFill>
              </a:rPr>
              <a:t>       </a:t>
            </a:r>
            <a:r>
              <a:rPr lang="en-US" sz="1400" b="1" dirty="0">
                <a:solidFill>
                  <a:srgbClr val="000066"/>
                </a:solidFill>
              </a:rPr>
              <a:t>DARI PEMERINTAH,  PROV,</a:t>
            </a:r>
          </a:p>
          <a:p>
            <a:pPr eaLnBrk="1" hangingPunct="1"/>
            <a:r>
              <a:rPr lang="en-US" sz="1400" b="1" dirty="0">
                <a:solidFill>
                  <a:srgbClr val="000066"/>
                </a:solidFill>
              </a:rPr>
              <a:t>       KAB / KOTA</a:t>
            </a:r>
          </a:p>
          <a:p>
            <a:pPr eaLnBrk="1" hangingPunct="1"/>
            <a:r>
              <a:rPr lang="en-US" sz="1400" b="1" dirty="0">
                <a:solidFill>
                  <a:srgbClr val="000066"/>
                </a:solidFill>
              </a:rPr>
              <a:t>       PEMBIAYAAN </a:t>
            </a:r>
          </a:p>
          <a:p>
            <a:pPr eaLnBrk="1" hangingPunct="1"/>
            <a:r>
              <a:rPr lang="en-US" sz="1400" b="1" dirty="0">
                <a:solidFill>
                  <a:srgbClr val="000066"/>
                </a:solidFill>
              </a:rPr>
              <a:t>       SARANA   </a:t>
            </a:r>
          </a:p>
          <a:p>
            <a:pPr eaLnBrk="1" hangingPunct="1"/>
            <a:r>
              <a:rPr lang="en-US" sz="1400" b="1" dirty="0">
                <a:solidFill>
                  <a:srgbClr val="000066"/>
                </a:solidFill>
              </a:rPr>
              <a:t>       PRASARANA</a:t>
            </a:r>
          </a:p>
          <a:p>
            <a:pPr eaLnBrk="1" hangingPunct="1"/>
            <a:r>
              <a:rPr lang="en-US" sz="1400" b="1" dirty="0">
                <a:solidFill>
                  <a:srgbClr val="000066"/>
                </a:solidFill>
              </a:rPr>
              <a:t>       SDM</a:t>
            </a:r>
          </a:p>
          <a:p>
            <a:pPr algn="ctr" eaLnBrk="1" hangingPunct="1">
              <a:spcBef>
                <a:spcPct val="50000"/>
              </a:spcBef>
            </a:pPr>
            <a:r>
              <a:rPr lang="en-US" sz="1400" b="1" dirty="0"/>
              <a:t>   </a:t>
            </a:r>
            <a:r>
              <a:rPr lang="en-US" b="1" dirty="0">
                <a:solidFill>
                  <a:srgbClr val="800000"/>
                </a:solidFill>
              </a:rPr>
              <a:t>DESA  BERHAK   MENOLAK</a:t>
            </a:r>
          </a:p>
        </p:txBody>
      </p:sp>
      <p:sp>
        <p:nvSpPr>
          <p:cNvPr id="75787" name="Line 11"/>
          <p:cNvSpPr>
            <a:spLocks noChangeShapeType="1"/>
          </p:cNvSpPr>
          <p:nvPr/>
        </p:nvSpPr>
        <p:spPr bwMode="auto">
          <a:xfrm>
            <a:off x="5791200" y="3200400"/>
            <a:ext cx="203200" cy="0"/>
          </a:xfrm>
          <a:prstGeom prst="line">
            <a:avLst/>
          </a:prstGeom>
          <a:noFill/>
          <a:ln w="9525">
            <a:solidFill>
              <a:schemeClr val="tx1"/>
            </a:solidFill>
            <a:round/>
            <a:headEnd/>
            <a:tailEnd type="triangle" w="med" len="med"/>
          </a:ln>
          <a:effectLst/>
        </p:spPr>
        <p:txBody>
          <a:bodyPr/>
          <a:lstStyle/>
          <a:p>
            <a:endParaRPr lang="en-US"/>
          </a:p>
        </p:txBody>
      </p:sp>
      <p:sp>
        <p:nvSpPr>
          <p:cNvPr id="75788" name="Line 12"/>
          <p:cNvSpPr>
            <a:spLocks noChangeShapeType="1"/>
          </p:cNvSpPr>
          <p:nvPr/>
        </p:nvSpPr>
        <p:spPr bwMode="auto">
          <a:xfrm>
            <a:off x="5791200" y="3581400"/>
            <a:ext cx="203200" cy="0"/>
          </a:xfrm>
          <a:prstGeom prst="line">
            <a:avLst/>
          </a:prstGeom>
          <a:noFill/>
          <a:ln w="9525">
            <a:solidFill>
              <a:schemeClr val="tx1"/>
            </a:solidFill>
            <a:round/>
            <a:headEnd/>
            <a:tailEnd type="triangle" w="med" len="med"/>
          </a:ln>
          <a:effectLst/>
        </p:spPr>
        <p:txBody>
          <a:bodyPr/>
          <a:lstStyle/>
          <a:p>
            <a:endParaRPr lang="en-US"/>
          </a:p>
        </p:txBody>
      </p:sp>
      <p:sp>
        <p:nvSpPr>
          <p:cNvPr id="75789" name="Line 13"/>
          <p:cNvSpPr>
            <a:spLocks noChangeShapeType="1"/>
          </p:cNvSpPr>
          <p:nvPr/>
        </p:nvSpPr>
        <p:spPr bwMode="auto">
          <a:xfrm>
            <a:off x="5791200" y="3810000"/>
            <a:ext cx="203200" cy="0"/>
          </a:xfrm>
          <a:prstGeom prst="line">
            <a:avLst/>
          </a:prstGeom>
          <a:noFill/>
          <a:ln w="9525">
            <a:solidFill>
              <a:schemeClr val="tx1"/>
            </a:solidFill>
            <a:round/>
            <a:headEnd/>
            <a:tailEnd type="triangle" w="med" len="med"/>
          </a:ln>
          <a:effectLst/>
        </p:spPr>
        <p:txBody>
          <a:bodyPr/>
          <a:lstStyle/>
          <a:p>
            <a:endParaRPr lang="en-US"/>
          </a:p>
        </p:txBody>
      </p:sp>
      <p:sp>
        <p:nvSpPr>
          <p:cNvPr id="75790" name="Line 14"/>
          <p:cNvSpPr>
            <a:spLocks noChangeShapeType="1"/>
          </p:cNvSpPr>
          <p:nvPr/>
        </p:nvSpPr>
        <p:spPr bwMode="auto">
          <a:xfrm>
            <a:off x="5791200" y="4038600"/>
            <a:ext cx="203200" cy="0"/>
          </a:xfrm>
          <a:prstGeom prst="line">
            <a:avLst/>
          </a:prstGeom>
          <a:noFill/>
          <a:ln w="9525">
            <a:solidFill>
              <a:schemeClr val="tx1"/>
            </a:solidFill>
            <a:round/>
            <a:headEnd/>
            <a:tailEnd type="triangle" w="med" len="med"/>
          </a:ln>
          <a:effectLst/>
        </p:spPr>
        <p:txBody>
          <a:bodyPr/>
          <a:lstStyle/>
          <a:p>
            <a:endParaRPr lang="en-US"/>
          </a:p>
        </p:txBody>
      </p:sp>
      <p:sp>
        <p:nvSpPr>
          <p:cNvPr id="75791" name="Line 15"/>
          <p:cNvSpPr>
            <a:spLocks noChangeShapeType="1"/>
          </p:cNvSpPr>
          <p:nvPr/>
        </p:nvSpPr>
        <p:spPr bwMode="auto">
          <a:xfrm>
            <a:off x="5791200" y="4267200"/>
            <a:ext cx="203200" cy="0"/>
          </a:xfrm>
          <a:prstGeom prst="line">
            <a:avLst/>
          </a:prstGeom>
          <a:noFill/>
          <a:ln w="9525">
            <a:solidFill>
              <a:schemeClr val="tx1"/>
            </a:solidFill>
            <a:round/>
            <a:headEnd/>
            <a:tailEnd type="triangle" w="med" len="med"/>
          </a:ln>
          <a:effectLst/>
        </p:spPr>
        <p:txBody>
          <a:bodyPr/>
          <a:lstStyle/>
          <a:p>
            <a:endParaRPr lang="en-US"/>
          </a:p>
        </p:txBody>
      </p:sp>
      <p:sp>
        <p:nvSpPr>
          <p:cNvPr id="75792" name="Line 16"/>
          <p:cNvSpPr>
            <a:spLocks noChangeShapeType="1"/>
          </p:cNvSpPr>
          <p:nvPr/>
        </p:nvSpPr>
        <p:spPr bwMode="auto">
          <a:xfrm>
            <a:off x="5676900" y="4406900"/>
            <a:ext cx="3124200" cy="0"/>
          </a:xfrm>
          <a:prstGeom prst="line">
            <a:avLst/>
          </a:prstGeom>
          <a:noFill/>
          <a:ln w="9525">
            <a:solidFill>
              <a:schemeClr val="tx1"/>
            </a:solidFill>
            <a:round/>
            <a:headEnd/>
            <a:tailEnd/>
          </a:ln>
          <a:effectLst/>
        </p:spPr>
        <p:txBody>
          <a:bodyPr/>
          <a:lstStyle/>
          <a:p>
            <a:endParaRPr lang="en-US"/>
          </a:p>
        </p:txBody>
      </p:sp>
      <p:sp>
        <p:nvSpPr>
          <p:cNvPr id="75798" name="AutoShape 22"/>
          <p:cNvSpPr>
            <a:spLocks noChangeArrowheads="1"/>
          </p:cNvSpPr>
          <p:nvPr/>
        </p:nvSpPr>
        <p:spPr bwMode="auto">
          <a:xfrm>
            <a:off x="4953000" y="2590800"/>
            <a:ext cx="1016000" cy="304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75799" name="Line 23"/>
          <p:cNvSpPr>
            <a:spLocks noChangeShapeType="1"/>
          </p:cNvSpPr>
          <p:nvPr/>
        </p:nvSpPr>
        <p:spPr bwMode="auto">
          <a:xfrm>
            <a:off x="5867400" y="2362200"/>
            <a:ext cx="1295400" cy="598488"/>
          </a:xfrm>
          <a:prstGeom prst="line">
            <a:avLst/>
          </a:prstGeom>
          <a:noFill/>
          <a:ln w="38100">
            <a:solidFill>
              <a:schemeClr val="tx1"/>
            </a:solidFill>
            <a:round/>
            <a:headEnd/>
            <a:tailEnd type="triangle" w="med" len="med"/>
          </a:ln>
          <a:effectLst/>
        </p:spPr>
        <p:txBody>
          <a:bodyPr/>
          <a:lstStyle/>
          <a:p>
            <a:endParaRPr lang="en-US"/>
          </a:p>
        </p:txBody>
      </p:sp>
      <p:sp>
        <p:nvSpPr>
          <p:cNvPr id="75800" name="Line 24"/>
          <p:cNvSpPr>
            <a:spLocks noChangeShapeType="1"/>
          </p:cNvSpPr>
          <p:nvPr/>
        </p:nvSpPr>
        <p:spPr bwMode="auto">
          <a:xfrm>
            <a:off x="304800" y="2133600"/>
            <a:ext cx="190500" cy="0"/>
          </a:xfrm>
          <a:prstGeom prst="line">
            <a:avLst/>
          </a:prstGeom>
          <a:noFill/>
          <a:ln w="28575">
            <a:solidFill>
              <a:schemeClr val="tx1"/>
            </a:solidFill>
            <a:round/>
            <a:headEnd/>
            <a:tailEnd type="triangle" w="med" len="med"/>
          </a:ln>
          <a:effectLst/>
        </p:spPr>
        <p:txBody>
          <a:bodyPr/>
          <a:lstStyle/>
          <a:p>
            <a:endParaRPr lang="en-US"/>
          </a:p>
        </p:txBody>
      </p:sp>
      <p:sp>
        <p:nvSpPr>
          <p:cNvPr id="75801" name="Line 25"/>
          <p:cNvSpPr>
            <a:spLocks noChangeShapeType="1"/>
          </p:cNvSpPr>
          <p:nvPr/>
        </p:nvSpPr>
        <p:spPr bwMode="auto">
          <a:xfrm>
            <a:off x="1447800" y="990600"/>
            <a:ext cx="6400800" cy="0"/>
          </a:xfrm>
          <a:prstGeom prst="line">
            <a:avLst/>
          </a:prstGeom>
          <a:noFill/>
          <a:ln w="38100">
            <a:solidFill>
              <a:schemeClr val="tx1"/>
            </a:solidFill>
            <a:round/>
            <a:headEnd/>
            <a:tailEnd/>
          </a:ln>
          <a:effectLst/>
        </p:spPr>
        <p:txBody>
          <a:bodyPr/>
          <a:lstStyle/>
          <a:p>
            <a:endParaRPr lang="en-US"/>
          </a:p>
        </p:txBody>
      </p:sp>
      <p:sp>
        <p:nvSpPr>
          <p:cNvPr id="75802" name="Line 26"/>
          <p:cNvSpPr>
            <a:spLocks noChangeShapeType="1"/>
          </p:cNvSpPr>
          <p:nvPr/>
        </p:nvSpPr>
        <p:spPr bwMode="auto">
          <a:xfrm flipV="1">
            <a:off x="1447800" y="990600"/>
            <a:ext cx="0" cy="381000"/>
          </a:xfrm>
          <a:prstGeom prst="line">
            <a:avLst/>
          </a:prstGeom>
          <a:noFill/>
          <a:ln w="38100">
            <a:solidFill>
              <a:schemeClr val="tx1"/>
            </a:solidFill>
            <a:round/>
            <a:headEnd type="triangle" w="med" len="med"/>
            <a:tailEnd/>
          </a:ln>
          <a:effectLst/>
        </p:spPr>
        <p:txBody>
          <a:bodyPr/>
          <a:lstStyle/>
          <a:p>
            <a:endParaRPr lang="en-US"/>
          </a:p>
        </p:txBody>
      </p:sp>
      <p:sp>
        <p:nvSpPr>
          <p:cNvPr id="75803" name="Line 27"/>
          <p:cNvSpPr>
            <a:spLocks noChangeShapeType="1"/>
          </p:cNvSpPr>
          <p:nvPr/>
        </p:nvSpPr>
        <p:spPr bwMode="auto">
          <a:xfrm flipV="1">
            <a:off x="3810000" y="990600"/>
            <a:ext cx="0" cy="381000"/>
          </a:xfrm>
          <a:prstGeom prst="line">
            <a:avLst/>
          </a:prstGeom>
          <a:noFill/>
          <a:ln w="38100">
            <a:solidFill>
              <a:schemeClr val="tx1"/>
            </a:solidFill>
            <a:round/>
            <a:headEnd type="triangle" w="med" len="med"/>
            <a:tailEnd/>
          </a:ln>
          <a:effectLst/>
        </p:spPr>
        <p:txBody>
          <a:bodyPr/>
          <a:lstStyle/>
          <a:p>
            <a:endParaRPr lang="en-US"/>
          </a:p>
        </p:txBody>
      </p:sp>
      <p:sp>
        <p:nvSpPr>
          <p:cNvPr id="75804" name="Line 28"/>
          <p:cNvSpPr>
            <a:spLocks noChangeShapeType="1"/>
          </p:cNvSpPr>
          <p:nvPr/>
        </p:nvSpPr>
        <p:spPr bwMode="auto">
          <a:xfrm flipV="1">
            <a:off x="5943600" y="990600"/>
            <a:ext cx="0" cy="381000"/>
          </a:xfrm>
          <a:prstGeom prst="line">
            <a:avLst/>
          </a:prstGeom>
          <a:noFill/>
          <a:ln w="38100">
            <a:solidFill>
              <a:schemeClr val="tx1"/>
            </a:solidFill>
            <a:round/>
            <a:headEnd type="triangle" w="med" len="med"/>
            <a:tailEnd/>
          </a:ln>
          <a:effectLst/>
        </p:spPr>
        <p:txBody>
          <a:bodyPr/>
          <a:lstStyle/>
          <a:p>
            <a:endParaRPr lang="en-US"/>
          </a:p>
        </p:txBody>
      </p:sp>
      <p:sp>
        <p:nvSpPr>
          <p:cNvPr id="75805" name="Line 29"/>
          <p:cNvSpPr>
            <a:spLocks noChangeShapeType="1"/>
          </p:cNvSpPr>
          <p:nvPr/>
        </p:nvSpPr>
        <p:spPr bwMode="auto">
          <a:xfrm flipV="1">
            <a:off x="7848600" y="990600"/>
            <a:ext cx="0" cy="381000"/>
          </a:xfrm>
          <a:prstGeom prst="line">
            <a:avLst/>
          </a:prstGeom>
          <a:noFill/>
          <a:ln w="38100">
            <a:solidFill>
              <a:schemeClr val="tx1"/>
            </a:solidFill>
            <a:round/>
            <a:headEnd type="triangle" w="med" len="med"/>
            <a:tailEnd/>
          </a:ln>
          <a:effectLst/>
        </p:spPr>
        <p:txBody>
          <a:bodyPr/>
          <a:lstStyle/>
          <a:p>
            <a:endParaRPr lang="en-US"/>
          </a:p>
        </p:txBody>
      </p:sp>
      <p:sp>
        <p:nvSpPr>
          <p:cNvPr id="75806" name="Line 30"/>
          <p:cNvSpPr>
            <a:spLocks noChangeShapeType="1"/>
          </p:cNvSpPr>
          <p:nvPr/>
        </p:nvSpPr>
        <p:spPr bwMode="auto">
          <a:xfrm flipH="1" flipV="1">
            <a:off x="4267200" y="762000"/>
            <a:ext cx="0" cy="228600"/>
          </a:xfrm>
          <a:prstGeom prst="line">
            <a:avLst/>
          </a:prstGeom>
          <a:noFill/>
          <a:ln w="38100">
            <a:solidFill>
              <a:schemeClr val="tx1"/>
            </a:solidFill>
            <a:round/>
            <a:headEnd type="triangle" w="med" len="med"/>
            <a:tailEnd/>
          </a:ln>
          <a:effectLst/>
        </p:spPr>
        <p:txBody>
          <a:bodyPr/>
          <a:lstStyle/>
          <a:p>
            <a:endParaRPr 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3200"/>
              <a:t>Apakah Perencanaan itu ?</a:t>
            </a:r>
          </a:p>
        </p:txBody>
      </p:sp>
      <p:sp>
        <p:nvSpPr>
          <p:cNvPr id="8195" name="Rectangle 3"/>
          <p:cNvSpPr>
            <a:spLocks noGrp="1" noChangeArrowheads="1"/>
          </p:cNvSpPr>
          <p:nvPr>
            <p:ph sz="quarter" idx="1"/>
          </p:nvPr>
        </p:nvSpPr>
        <p:spPr/>
        <p:txBody>
          <a:bodyPr/>
          <a:lstStyle/>
          <a:p>
            <a:pPr marL="0" indent="0">
              <a:buFontTx/>
              <a:buNone/>
            </a:pPr>
            <a:r>
              <a:rPr lang="en-US" sz="2800"/>
              <a:t>Perencanaan berasal dari kata rencana</a:t>
            </a:r>
          </a:p>
          <a:p>
            <a:pPr marL="0" indent="0">
              <a:buFontTx/>
              <a:buNone/>
            </a:pPr>
            <a:r>
              <a:rPr lang="en-US" sz="2800"/>
              <a:t>Artinya rancangan atau rangka sesuatu yang akan dikerjakan.</a:t>
            </a:r>
          </a:p>
          <a:p>
            <a:pPr marL="0" indent="0">
              <a:buFontTx/>
              <a:buNone/>
            </a:pPr>
            <a:endParaRPr lang="en-US" sz="2800"/>
          </a:p>
          <a:p>
            <a:pPr marL="0" indent="0">
              <a:buFontTx/>
              <a:buNone/>
            </a:pPr>
            <a:r>
              <a:rPr lang="en-US" sz="2800"/>
              <a:t>Komponen penting dalam perencanaan</a:t>
            </a:r>
          </a:p>
          <a:p>
            <a:pPr marL="0" indent="0"/>
            <a:r>
              <a:rPr lang="en-US" sz="2800"/>
              <a:t>Tujuan (apa yg hendak dicapai)</a:t>
            </a:r>
          </a:p>
          <a:p>
            <a:pPr marL="0" indent="0"/>
            <a:r>
              <a:rPr lang="en-US" sz="2800"/>
              <a:t>Kegiatan (aktivitas merealisasi tujuan)</a:t>
            </a:r>
          </a:p>
          <a:p>
            <a:pPr marL="0" indent="0"/>
            <a:r>
              <a:rPr lang="en-US" sz="2800"/>
              <a:t>Waktu (kapan kegiatan dilakukan)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randombar(horizontal)">
                                      <p:cBhvr>
                                        <p:cTn id="7" dur="600">
                                          <p:stCondLst>
                                            <p:cond delay="0"/>
                                          </p:stCondLst>
                                        </p:cTn>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randombar(horizontal)">
                                      <p:cBhvr>
                                        <p:cTn id="12" dur="500"/>
                                        <p:tgtEl>
                                          <p:spTgt spid="819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Effect transition="in" filter="randombar(horizontal)">
                                      <p:cBhvr>
                                        <p:cTn id="17" dur="500"/>
                                        <p:tgtEl>
                                          <p:spTgt spid="819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randombar(horizontal)">
                                      <p:cBhvr>
                                        <p:cTn id="22" dur="5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randombar(horizontal)">
                                      <p:cBhvr>
                                        <p:cTn id="27" dur="500"/>
                                        <p:tgtEl>
                                          <p:spTgt spid="81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8195">
                                            <p:txEl>
                                              <p:pRg st="5" end="5"/>
                                            </p:txEl>
                                          </p:spTgt>
                                        </p:tgtEl>
                                        <p:attrNameLst>
                                          <p:attrName>style.visibility</p:attrName>
                                        </p:attrNameLst>
                                      </p:cBhvr>
                                      <p:to>
                                        <p:strVal val="visible"/>
                                      </p:to>
                                    </p:set>
                                    <p:animEffect transition="in" filter="randombar(horizontal)">
                                      <p:cBhvr>
                                        <p:cTn id="32" dur="500"/>
                                        <p:tgtEl>
                                          <p:spTgt spid="819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8195">
                                            <p:txEl>
                                              <p:pRg st="6" end="6"/>
                                            </p:txEl>
                                          </p:spTgt>
                                        </p:tgtEl>
                                        <p:attrNameLst>
                                          <p:attrName>style.visibility</p:attrName>
                                        </p:attrNameLst>
                                      </p:cBhvr>
                                      <p:to>
                                        <p:strVal val="visible"/>
                                      </p:to>
                                    </p:set>
                                    <p:animEffect transition="in" filter="randombar(horizontal)">
                                      <p:cBhvr>
                                        <p:cTn id="37" dur="500"/>
                                        <p:tgtEl>
                                          <p:spTgt spid="81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sz="quarter" idx="1"/>
          </p:nvPr>
        </p:nvSpPr>
        <p:spPr>
          <a:xfrm>
            <a:off x="381000" y="304800"/>
            <a:ext cx="8077200" cy="5791200"/>
          </a:xfrm>
        </p:spPr>
        <p:txBody>
          <a:bodyPr/>
          <a:lstStyle/>
          <a:p>
            <a:pPr>
              <a:buFont typeface="Wingdings" pitchFamily="2" charset="2"/>
              <a:buNone/>
            </a:pPr>
            <a:r>
              <a:rPr lang="en-US" dirty="0">
                <a:latin typeface="Arial" charset="0"/>
              </a:rPr>
              <a:t>   </a:t>
            </a:r>
            <a:r>
              <a:rPr lang="en-US" sz="3600" dirty="0" err="1">
                <a:latin typeface="Arial" charset="0"/>
              </a:rPr>
              <a:t>Perencanaan</a:t>
            </a:r>
            <a:r>
              <a:rPr lang="en-US" sz="3600" dirty="0">
                <a:latin typeface="Arial" charset="0"/>
              </a:rPr>
              <a:t> </a:t>
            </a:r>
            <a:r>
              <a:rPr lang="en-US" sz="3600" dirty="0" err="1">
                <a:latin typeface="Arial" charset="0"/>
              </a:rPr>
              <a:t>merupakan</a:t>
            </a:r>
            <a:r>
              <a:rPr lang="en-US" sz="3600" dirty="0">
                <a:latin typeface="Arial" charset="0"/>
              </a:rPr>
              <a:t> </a:t>
            </a:r>
            <a:r>
              <a:rPr lang="en-US" sz="3600" dirty="0" err="1">
                <a:latin typeface="Arial" charset="0"/>
              </a:rPr>
              <a:t>rumusan</a:t>
            </a:r>
            <a:r>
              <a:rPr lang="en-US" sz="3600" dirty="0">
                <a:latin typeface="Arial" charset="0"/>
              </a:rPr>
              <a:t> </a:t>
            </a:r>
            <a:r>
              <a:rPr lang="en-US" sz="3600" dirty="0" err="1">
                <a:latin typeface="Arial" charset="0"/>
              </a:rPr>
              <a:t>ttg</a:t>
            </a:r>
            <a:r>
              <a:rPr lang="en-US" sz="3600" dirty="0">
                <a:latin typeface="Arial" charset="0"/>
              </a:rPr>
              <a:t> </a:t>
            </a:r>
            <a:r>
              <a:rPr lang="en-US" sz="3600" dirty="0" err="1">
                <a:latin typeface="Arial" charset="0"/>
              </a:rPr>
              <a:t>langkah-langkah</a:t>
            </a:r>
            <a:r>
              <a:rPr lang="en-US" sz="3600" dirty="0">
                <a:latin typeface="Arial" charset="0"/>
              </a:rPr>
              <a:t> </a:t>
            </a:r>
            <a:r>
              <a:rPr lang="en-US" sz="3600" dirty="0" err="1">
                <a:latin typeface="Arial" charset="0"/>
              </a:rPr>
              <a:t>tindakan</a:t>
            </a:r>
            <a:r>
              <a:rPr lang="en-US" sz="3600" dirty="0">
                <a:latin typeface="Arial" charset="0"/>
              </a:rPr>
              <a:t> yang </a:t>
            </a:r>
            <a:r>
              <a:rPr lang="en-US" sz="3600" dirty="0" err="1">
                <a:latin typeface="Arial" charset="0"/>
              </a:rPr>
              <a:t>akan</a:t>
            </a:r>
            <a:r>
              <a:rPr lang="en-US" sz="3600" dirty="0">
                <a:latin typeface="Arial" charset="0"/>
              </a:rPr>
              <a:t> </a:t>
            </a:r>
            <a:r>
              <a:rPr lang="en-US" sz="3600" dirty="0" err="1">
                <a:latin typeface="Arial" charset="0"/>
              </a:rPr>
              <a:t>dilakukan</a:t>
            </a:r>
            <a:r>
              <a:rPr lang="en-US" sz="3600" dirty="0">
                <a:latin typeface="Arial" charset="0"/>
              </a:rPr>
              <a:t> </a:t>
            </a:r>
            <a:r>
              <a:rPr lang="en-US" sz="3600" dirty="0" err="1">
                <a:latin typeface="Arial" charset="0"/>
              </a:rPr>
              <a:t>pada</a:t>
            </a:r>
            <a:r>
              <a:rPr lang="en-US" sz="3600" dirty="0">
                <a:latin typeface="Arial" charset="0"/>
              </a:rPr>
              <a:t> </a:t>
            </a:r>
            <a:r>
              <a:rPr lang="en-US" sz="3600" dirty="0" err="1">
                <a:latin typeface="Arial" charset="0"/>
              </a:rPr>
              <a:t>masa</a:t>
            </a:r>
            <a:r>
              <a:rPr lang="en-US" sz="3600" dirty="0">
                <a:latin typeface="Arial" charset="0"/>
              </a:rPr>
              <a:t> </a:t>
            </a:r>
            <a:r>
              <a:rPr lang="en-US" sz="3600" dirty="0" err="1">
                <a:latin typeface="Arial" charset="0"/>
              </a:rPr>
              <a:t>depan</a:t>
            </a:r>
            <a:r>
              <a:rPr lang="en-US" sz="3600" dirty="0">
                <a:latin typeface="Arial" charset="0"/>
              </a:rPr>
              <a:t> </a:t>
            </a:r>
            <a:r>
              <a:rPr lang="en-US" sz="3600" dirty="0" err="1">
                <a:latin typeface="Arial" charset="0"/>
              </a:rPr>
              <a:t>berdasarkan</a:t>
            </a:r>
            <a:r>
              <a:rPr lang="en-US" sz="3600" dirty="0">
                <a:latin typeface="Arial" charset="0"/>
              </a:rPr>
              <a:t> </a:t>
            </a:r>
            <a:r>
              <a:rPr lang="en-US" sz="3600" dirty="0" err="1">
                <a:latin typeface="Arial" charset="0"/>
              </a:rPr>
              <a:t>berbagai</a:t>
            </a:r>
            <a:r>
              <a:rPr lang="en-US" sz="3600" dirty="0">
                <a:latin typeface="Arial" charset="0"/>
              </a:rPr>
              <a:t> </a:t>
            </a:r>
            <a:r>
              <a:rPr lang="en-US" sz="3600" dirty="0" err="1">
                <a:latin typeface="Arial" charset="0"/>
              </a:rPr>
              <a:t>pertimbangan</a:t>
            </a:r>
            <a:r>
              <a:rPr lang="en-US" sz="3600" dirty="0">
                <a:latin typeface="Arial" charset="0"/>
              </a:rPr>
              <a:t> </a:t>
            </a:r>
            <a:r>
              <a:rPr lang="en-US" sz="3600" dirty="0" err="1">
                <a:latin typeface="Arial" charset="0"/>
              </a:rPr>
              <a:t>atas</a:t>
            </a:r>
            <a:r>
              <a:rPr lang="en-US" sz="3600" dirty="0">
                <a:latin typeface="Arial" charset="0"/>
              </a:rPr>
              <a:t> </a:t>
            </a:r>
            <a:r>
              <a:rPr lang="en-US" sz="3600" dirty="0" err="1">
                <a:latin typeface="Arial" charset="0"/>
              </a:rPr>
              <a:t>potensi</a:t>
            </a:r>
            <a:r>
              <a:rPr lang="en-US" sz="3600" dirty="0">
                <a:latin typeface="Arial" charset="0"/>
              </a:rPr>
              <a:t> </a:t>
            </a:r>
            <a:r>
              <a:rPr lang="en-US" sz="3600" dirty="0" err="1">
                <a:latin typeface="Arial" charset="0"/>
              </a:rPr>
              <a:t>dan</a:t>
            </a:r>
            <a:r>
              <a:rPr lang="en-US" sz="3600" dirty="0">
                <a:latin typeface="Arial" charset="0"/>
              </a:rPr>
              <a:t> </a:t>
            </a:r>
            <a:r>
              <a:rPr lang="en-US" sz="3600" dirty="0" err="1">
                <a:latin typeface="Arial" charset="0"/>
              </a:rPr>
              <a:t>faktor</a:t>
            </a:r>
            <a:r>
              <a:rPr lang="en-US" sz="3600" dirty="0">
                <a:latin typeface="Arial" charset="0"/>
              </a:rPr>
              <a:t> </a:t>
            </a:r>
            <a:r>
              <a:rPr lang="en-US" sz="3600" dirty="0" err="1">
                <a:latin typeface="Arial" charset="0"/>
              </a:rPr>
              <a:t>eksternal</a:t>
            </a:r>
            <a:r>
              <a:rPr lang="en-US" sz="3600" dirty="0">
                <a:latin typeface="Arial" charset="0"/>
              </a:rPr>
              <a:t> </a:t>
            </a:r>
            <a:r>
              <a:rPr lang="en-US" sz="3600" dirty="0" err="1">
                <a:latin typeface="Arial" charset="0"/>
              </a:rPr>
              <a:t>serta</a:t>
            </a:r>
            <a:r>
              <a:rPr lang="en-US" sz="3600" dirty="0">
                <a:latin typeface="Arial" charset="0"/>
              </a:rPr>
              <a:t> </a:t>
            </a:r>
            <a:r>
              <a:rPr lang="en-US" sz="3600" dirty="0" err="1">
                <a:latin typeface="Arial" charset="0"/>
              </a:rPr>
              <a:t>pihak-pihak</a:t>
            </a:r>
            <a:r>
              <a:rPr lang="en-US" sz="3600" dirty="0">
                <a:latin typeface="Arial" charset="0"/>
              </a:rPr>
              <a:t> yang </a:t>
            </a:r>
            <a:r>
              <a:rPr lang="en-US" sz="3600" dirty="0" err="1">
                <a:latin typeface="Arial" charset="0"/>
              </a:rPr>
              <a:t>berkepentingan</a:t>
            </a:r>
            <a:r>
              <a:rPr lang="en-US" sz="3600" dirty="0">
                <a:latin typeface="Arial" charset="0"/>
              </a:rPr>
              <a:t> </a:t>
            </a:r>
            <a:r>
              <a:rPr lang="en-US" sz="3600" dirty="0" err="1">
                <a:latin typeface="Arial" charset="0"/>
              </a:rPr>
              <a:t>dalam</a:t>
            </a:r>
            <a:r>
              <a:rPr lang="en-US" sz="3600" dirty="0">
                <a:latin typeface="Arial" charset="0"/>
              </a:rPr>
              <a:t> </a:t>
            </a:r>
            <a:r>
              <a:rPr lang="en-US" sz="3600" dirty="0" err="1">
                <a:latin typeface="Arial" charset="0"/>
              </a:rPr>
              <a:t>rangka</a:t>
            </a:r>
            <a:r>
              <a:rPr lang="en-US" sz="3600" dirty="0">
                <a:latin typeface="Arial" charset="0"/>
              </a:rPr>
              <a:t> </a:t>
            </a:r>
            <a:r>
              <a:rPr lang="en-US" sz="3600" dirty="0" err="1">
                <a:latin typeface="Arial" charset="0"/>
              </a:rPr>
              <a:t>mencapai</a:t>
            </a:r>
            <a:r>
              <a:rPr lang="en-US" sz="3600" dirty="0">
                <a:latin typeface="Arial" charset="0"/>
              </a:rPr>
              <a:t> </a:t>
            </a:r>
            <a:r>
              <a:rPr lang="en-US" sz="3600" dirty="0" err="1">
                <a:latin typeface="Arial" charset="0"/>
              </a:rPr>
              <a:t>tujuan</a:t>
            </a:r>
            <a:r>
              <a:rPr lang="en-US" sz="3600" dirty="0">
                <a:latin typeface="Arial" charset="0"/>
              </a:rPr>
              <a:t> </a:t>
            </a:r>
            <a:r>
              <a:rPr lang="en-US" sz="3600" dirty="0" err="1">
                <a:latin typeface="Arial" charset="0"/>
              </a:rPr>
              <a:t>tertentu</a:t>
            </a:r>
            <a:endParaRPr lang="en-US" sz="3600"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a:p>
            <a:pPr>
              <a:buFont typeface="Wingdings" pitchFamily="2" charset="2"/>
              <a:buNone/>
            </a:pPr>
            <a:endParaRPr lang="en-US" dirty="0">
              <a:latin typeface="Arial"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5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sz="quarter" idx="1"/>
          </p:nvPr>
        </p:nvSpPr>
        <p:spPr>
          <a:xfrm>
            <a:off x="685800" y="685800"/>
            <a:ext cx="7772400" cy="5410200"/>
          </a:xfrm>
        </p:spPr>
        <p:txBody>
          <a:bodyPr/>
          <a:lstStyle/>
          <a:p>
            <a:pPr>
              <a:buFontTx/>
              <a:buNone/>
            </a:pPr>
            <a:r>
              <a:rPr lang="en-US" sz="2800">
                <a:latin typeface="Arial" charset="0"/>
              </a:rPr>
              <a:t> Hal-hal prinsip dalam perencanaan </a:t>
            </a:r>
          </a:p>
          <a:p>
            <a:r>
              <a:rPr lang="en-US" sz="2800">
                <a:latin typeface="Arial" charset="0"/>
              </a:rPr>
              <a:t>Apa yg akan dilakukan merupakan penjabaran dari Visi dan misi.</a:t>
            </a:r>
          </a:p>
          <a:p>
            <a:r>
              <a:rPr lang="en-US" sz="2800">
                <a:latin typeface="Arial" charset="0"/>
              </a:rPr>
              <a:t>Bagaimana upaya mencapai tujuan tersebut</a:t>
            </a:r>
          </a:p>
          <a:p>
            <a:r>
              <a:rPr lang="en-US" sz="2800">
                <a:latin typeface="Arial" charset="0"/>
              </a:rPr>
              <a:t>Siapa yang akan melakukan</a:t>
            </a:r>
          </a:p>
          <a:p>
            <a:r>
              <a:rPr lang="en-US" sz="2800">
                <a:latin typeface="Arial" charset="0"/>
              </a:rPr>
              <a:t>Dimana lokasi kegiatan</a:t>
            </a:r>
          </a:p>
          <a:p>
            <a:r>
              <a:rPr lang="en-US" sz="2800">
                <a:latin typeface="Arial" charset="0"/>
              </a:rPr>
              <a:t>Kapan akan dilakukan</a:t>
            </a:r>
          </a:p>
          <a:p>
            <a:r>
              <a:rPr lang="en-US" sz="2800">
                <a:latin typeface="Arial" charset="0"/>
              </a:rPr>
              <a:t>Sumber daya yang dibutuhkan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randombar(horizontal)">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randombar(horizontal)">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randombar(horizontal)">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randombar(horizontal)">
                                      <p:cBhvr>
                                        <p:cTn id="22" dur="500"/>
                                        <p:tgtEl>
                                          <p:spTgt spid="10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randombar(horizontal)">
                                      <p:cBhvr>
                                        <p:cTn id="27" dur="500"/>
                                        <p:tgtEl>
                                          <p:spTgt spid="102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243">
                                            <p:txEl>
                                              <p:pRg st="5" end="5"/>
                                            </p:txEl>
                                          </p:spTgt>
                                        </p:tgtEl>
                                        <p:attrNameLst>
                                          <p:attrName>style.visibility</p:attrName>
                                        </p:attrNameLst>
                                      </p:cBhvr>
                                      <p:to>
                                        <p:strVal val="visible"/>
                                      </p:to>
                                    </p:set>
                                    <p:animEffect transition="in" filter="randombar(horizontal)">
                                      <p:cBhvr>
                                        <p:cTn id="32" dur="500"/>
                                        <p:tgtEl>
                                          <p:spTgt spid="1024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0243">
                                            <p:txEl>
                                              <p:pRg st="6" end="6"/>
                                            </p:txEl>
                                          </p:spTgt>
                                        </p:tgtEl>
                                        <p:attrNameLst>
                                          <p:attrName>style.visibility</p:attrName>
                                        </p:attrNameLst>
                                      </p:cBhvr>
                                      <p:to>
                                        <p:strVal val="visible"/>
                                      </p:to>
                                    </p:set>
                                    <p:animEffect transition="in" filter="randombar(horizontal)">
                                      <p:cBhvr>
                                        <p:cTn id="37" dur="500"/>
                                        <p:tgtEl>
                                          <p:spTgt spid="10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835025" y="244475"/>
            <a:ext cx="7658100" cy="1235075"/>
          </a:xfrm>
        </p:spPr>
        <p:txBody>
          <a:bodyPr/>
          <a:lstStyle/>
          <a:p>
            <a:r>
              <a:rPr lang="en-US" sz="3200"/>
              <a:t>Mengapa diperlukan Perencanaan ?</a:t>
            </a:r>
          </a:p>
        </p:txBody>
      </p:sp>
      <p:sp>
        <p:nvSpPr>
          <p:cNvPr id="12291" name="Rectangle 3"/>
          <p:cNvSpPr>
            <a:spLocks noGrp="1" noRot="1" noChangeArrowheads="1"/>
          </p:cNvSpPr>
          <p:nvPr>
            <p:ph sz="quarter" idx="1"/>
          </p:nvPr>
        </p:nvSpPr>
        <p:spPr>
          <a:xfrm>
            <a:off x="762000" y="1524000"/>
            <a:ext cx="7848600" cy="5334000"/>
          </a:xfrm>
        </p:spPr>
        <p:txBody>
          <a:bodyPr>
            <a:normAutofit lnSpcReduction="10000"/>
          </a:bodyPr>
          <a:lstStyle/>
          <a:p>
            <a:pPr marL="609600" indent="-609600">
              <a:lnSpc>
                <a:spcPct val="90000"/>
              </a:lnSpc>
              <a:buFontTx/>
              <a:buAutoNum type="arabicPeriod"/>
            </a:pPr>
            <a:r>
              <a:rPr lang="en-US" sz="2400" b="1"/>
              <a:t>Perenc. sebagai proses menyusun pertimbangan, agar tindakan yg akan dilakukan merupakan proses yg disengaja dan terduga</a:t>
            </a:r>
          </a:p>
          <a:p>
            <a:pPr marL="609600" indent="-609600">
              <a:lnSpc>
                <a:spcPct val="90000"/>
              </a:lnSpc>
              <a:buFontTx/>
              <a:buAutoNum type="arabicPeriod"/>
            </a:pPr>
            <a:r>
              <a:rPr lang="en-US" sz="2400" b="1"/>
              <a:t>Sebagai penentu kearah mana sumber daya akan dialokasikan</a:t>
            </a:r>
          </a:p>
          <a:p>
            <a:pPr marL="609600" indent="-609600">
              <a:lnSpc>
                <a:spcPct val="90000"/>
              </a:lnSpc>
              <a:buFontTx/>
              <a:buAutoNum type="arabicPeriod"/>
            </a:pPr>
            <a:r>
              <a:rPr lang="en-US" sz="2400" b="1"/>
              <a:t>Menyusun langkah-langkah untuk memastikan pencapaian tujuan</a:t>
            </a:r>
            <a:r>
              <a:rPr lang="en-US" sz="2800" b="1"/>
              <a:t> </a:t>
            </a:r>
          </a:p>
          <a:p>
            <a:pPr marL="609600" indent="-609600">
              <a:lnSpc>
                <a:spcPct val="90000"/>
              </a:lnSpc>
              <a:buFontTx/>
              <a:buAutoNum type="arabicPeriod"/>
            </a:pPr>
            <a:r>
              <a:rPr lang="en-US" sz="2400" b="1"/>
              <a:t>Membuat suatu prediksi hal-hal yg dapat menghambat pencapaian tujuan, shg merupakan tindakan antisipasi masa depan</a:t>
            </a:r>
            <a:r>
              <a:rPr lang="en-US" sz="2800" b="1"/>
              <a:t> </a:t>
            </a:r>
          </a:p>
          <a:p>
            <a:pPr marL="609600" indent="-609600">
              <a:lnSpc>
                <a:spcPct val="90000"/>
              </a:lnSpc>
              <a:buFontTx/>
              <a:buAutoNum type="arabicPeriod"/>
            </a:pPr>
            <a:r>
              <a:rPr lang="en-US" sz="2400" b="1"/>
              <a:t>Pemanfaatan sumber daya secara efektif dan efisien</a:t>
            </a:r>
          </a:p>
          <a:p>
            <a:pPr marL="609600" indent="-609600">
              <a:lnSpc>
                <a:spcPct val="90000"/>
              </a:lnSpc>
              <a:buFontTx/>
              <a:buAutoNum type="arabicPeriod"/>
            </a:pPr>
            <a:r>
              <a:rPr lang="en-US" sz="2400" b="1"/>
              <a:t>Kebutuhan mentransformasikan masyarakat</a:t>
            </a:r>
          </a:p>
          <a:p>
            <a:pPr marL="609600" indent="-609600">
              <a:lnSpc>
                <a:spcPct val="90000"/>
              </a:lnSpc>
              <a:buFont typeface="Wingdings" pitchFamily="2" charset="2"/>
              <a:buNone/>
            </a:pPr>
            <a:r>
              <a:rPr lang="en-US" sz="2400" b="1"/>
              <a:t>  </a:t>
            </a:r>
          </a:p>
          <a:p>
            <a:pPr marL="609600" indent="-609600">
              <a:lnSpc>
                <a:spcPct val="90000"/>
              </a:lnSpc>
              <a:buFontTx/>
              <a:buAutoNum type="arabicPeriod"/>
            </a:pPr>
            <a:endParaRPr lang="en-US" sz="2400" b="1"/>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2290"/>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2290"/>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2290"/>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500" fill="hold"/>
                                        <p:tgtEl>
                                          <p:spTgt spid="1229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229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229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 calcmode="lin" valueType="num">
                                      <p:cBhvr>
                                        <p:cTn id="23" dur="500" fill="hold"/>
                                        <p:tgtEl>
                                          <p:spTgt spid="1229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229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229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12291">
                                            <p:txEl>
                                              <p:pRg st="2" end="2"/>
                                            </p:txEl>
                                          </p:spTgt>
                                        </p:tgtEl>
                                        <p:attrNameLst>
                                          <p:attrName>style.visibility</p:attrName>
                                        </p:attrNameLst>
                                      </p:cBhvr>
                                      <p:to>
                                        <p:strVal val="visible"/>
                                      </p:to>
                                    </p:set>
                                    <p:anim calcmode="lin" valueType="num">
                                      <p:cBhvr>
                                        <p:cTn id="31" dur="500" fill="hold"/>
                                        <p:tgtEl>
                                          <p:spTgt spid="1229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229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229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12291">
                                            <p:txEl>
                                              <p:pRg st="3" end="3"/>
                                            </p:txEl>
                                          </p:spTgt>
                                        </p:tgtEl>
                                        <p:attrNameLst>
                                          <p:attrName>style.visibility</p:attrName>
                                        </p:attrNameLst>
                                      </p:cBhvr>
                                      <p:to>
                                        <p:strVal val="visible"/>
                                      </p:to>
                                    </p:set>
                                    <p:anim calcmode="lin" valueType="num">
                                      <p:cBhvr>
                                        <p:cTn id="39" dur="500" fill="hold"/>
                                        <p:tgtEl>
                                          <p:spTgt spid="12291">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12291">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12291">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9" presetClass="entr" presetSubtype="0" accel="100000" fill="hold" grpId="0" nodeType="clickEffect">
                                  <p:stCondLst>
                                    <p:cond delay="0"/>
                                  </p:stCondLst>
                                  <p:childTnLst>
                                    <p:set>
                                      <p:cBhvr>
                                        <p:cTn id="46" dur="1" fill="hold">
                                          <p:stCondLst>
                                            <p:cond delay="0"/>
                                          </p:stCondLst>
                                        </p:cTn>
                                        <p:tgtEl>
                                          <p:spTgt spid="12291">
                                            <p:txEl>
                                              <p:pRg st="4" end="4"/>
                                            </p:txEl>
                                          </p:spTgt>
                                        </p:tgtEl>
                                        <p:attrNameLst>
                                          <p:attrName>style.visibility</p:attrName>
                                        </p:attrNameLst>
                                      </p:cBhvr>
                                      <p:to>
                                        <p:strVal val="visible"/>
                                      </p:to>
                                    </p:set>
                                    <p:anim calcmode="lin" valueType="num">
                                      <p:cBhvr>
                                        <p:cTn id="47" dur="500" fill="hold"/>
                                        <p:tgtEl>
                                          <p:spTgt spid="12291">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8" dur="500" fill="hold"/>
                                        <p:tgtEl>
                                          <p:spTgt spid="12291">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9" dur="500" fill="hold"/>
                                        <p:tgtEl>
                                          <p:spTgt spid="12291">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50"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9" presetClass="entr" presetSubtype="0" accel="100000" fill="hold" grpId="0" nodeType="clickEffect">
                                  <p:stCondLst>
                                    <p:cond delay="0"/>
                                  </p:stCondLst>
                                  <p:childTnLst>
                                    <p:set>
                                      <p:cBhvr>
                                        <p:cTn id="54" dur="1" fill="hold">
                                          <p:stCondLst>
                                            <p:cond delay="0"/>
                                          </p:stCondLst>
                                        </p:cTn>
                                        <p:tgtEl>
                                          <p:spTgt spid="12291">
                                            <p:txEl>
                                              <p:pRg st="5" end="5"/>
                                            </p:txEl>
                                          </p:spTgt>
                                        </p:tgtEl>
                                        <p:attrNameLst>
                                          <p:attrName>style.visibility</p:attrName>
                                        </p:attrNameLst>
                                      </p:cBhvr>
                                      <p:to>
                                        <p:strVal val="visible"/>
                                      </p:to>
                                    </p:set>
                                    <p:anim calcmode="lin" valueType="num">
                                      <p:cBhvr>
                                        <p:cTn id="55" dur="500" fill="hold"/>
                                        <p:tgtEl>
                                          <p:spTgt spid="12291">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6" dur="500" fill="hold"/>
                                        <p:tgtEl>
                                          <p:spTgt spid="12291">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7" dur="500" fill="hold"/>
                                        <p:tgtEl>
                                          <p:spTgt spid="12291">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58" dur="500" fill="hold"/>
                                        <p:tgtEl>
                                          <p:spTgt spid="1229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9" presetClass="entr" presetSubtype="0" accel="100000" fill="hold" grpId="0" nodeType="clickEffect">
                                  <p:stCondLst>
                                    <p:cond delay="0"/>
                                  </p:stCondLst>
                                  <p:childTnLst>
                                    <p:set>
                                      <p:cBhvr>
                                        <p:cTn id="62" dur="1" fill="hold">
                                          <p:stCondLst>
                                            <p:cond delay="0"/>
                                          </p:stCondLst>
                                        </p:cTn>
                                        <p:tgtEl>
                                          <p:spTgt spid="12291">
                                            <p:txEl>
                                              <p:pRg st="6" end="6"/>
                                            </p:txEl>
                                          </p:spTgt>
                                        </p:tgtEl>
                                        <p:attrNameLst>
                                          <p:attrName>style.visibility</p:attrName>
                                        </p:attrNameLst>
                                      </p:cBhvr>
                                      <p:to>
                                        <p:strVal val="visible"/>
                                      </p:to>
                                    </p:set>
                                    <p:anim calcmode="lin" valueType="num">
                                      <p:cBhvr>
                                        <p:cTn id="63" dur="500" fill="hold"/>
                                        <p:tgtEl>
                                          <p:spTgt spid="12291">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64" dur="500" fill="hold"/>
                                        <p:tgtEl>
                                          <p:spTgt spid="12291">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65" dur="500" fill="hold"/>
                                        <p:tgtEl>
                                          <p:spTgt spid="12291">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66" dur="500" fill="hold"/>
                                        <p:tgtEl>
                                          <p:spTgt spid="1229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9" presetClass="exit" presetSubtype="0" decel="100000" fill="hold" grpId="1" nodeType="clickEffect">
                                  <p:stCondLst>
                                    <p:cond delay="0"/>
                                  </p:stCondLst>
                                  <p:childTnLst>
                                    <p:anim calcmode="lin" valueType="num">
                                      <p:cBhvr>
                                        <p:cTn id="70" dur="500" fill="hold"/>
                                        <p:tgtEl>
                                          <p:spTgt spid="12290"/>
                                        </p:tgtEl>
                                        <p:attrNameLst>
                                          <p:attrName>ppt_h</p:attrName>
                                        </p:attrNameLst>
                                      </p:cBhvr>
                                      <p:tavLst>
                                        <p:tav tm="0">
                                          <p:val>
                                            <p:strVal val="ppt_h"/>
                                          </p:val>
                                        </p:tav>
                                        <p:tav tm="50000">
                                          <p:val>
                                            <p:strVal val="ppt_h/20"/>
                                          </p:val>
                                        </p:tav>
                                        <p:tav tm="100000">
                                          <p:val>
                                            <p:strVal val="ppt_h/20"/>
                                          </p:val>
                                        </p:tav>
                                      </p:tavLst>
                                    </p:anim>
                                    <p:anim calcmode="lin" valueType="num">
                                      <p:cBhvr>
                                        <p:cTn id="71" dur="500" fill="hold"/>
                                        <p:tgtEl>
                                          <p:spTgt spid="12290"/>
                                        </p:tgtEl>
                                        <p:attrNameLst>
                                          <p:attrName>ppt_w</p:attrName>
                                        </p:attrNameLst>
                                      </p:cBhvr>
                                      <p:tavLst>
                                        <p:tav tm="0">
                                          <p:val>
                                            <p:strVal val="ppt_w"/>
                                          </p:val>
                                        </p:tav>
                                        <p:tav tm="50000">
                                          <p:val>
                                            <p:strVal val="ppt_w+.3"/>
                                          </p:val>
                                        </p:tav>
                                        <p:tav tm="100000">
                                          <p:val>
                                            <p:strVal val="ppt_w+.3"/>
                                          </p:val>
                                        </p:tav>
                                      </p:tavLst>
                                    </p:anim>
                                    <p:anim calcmode="lin" valueType="num">
                                      <p:cBhvr>
                                        <p:cTn id="72" dur="500" fill="hold"/>
                                        <p:tgtEl>
                                          <p:spTgt spid="12290"/>
                                        </p:tgtEl>
                                        <p:attrNameLst>
                                          <p:attrName>ppt_x</p:attrName>
                                        </p:attrNameLst>
                                      </p:cBhvr>
                                      <p:tavLst>
                                        <p:tav tm="0">
                                          <p:val>
                                            <p:strVal val="ppt_x"/>
                                          </p:val>
                                        </p:tav>
                                        <p:tav tm="50000">
                                          <p:val>
                                            <p:strVal val="ppt_x"/>
                                          </p:val>
                                        </p:tav>
                                        <p:tav tm="100000">
                                          <p:val>
                                            <p:strVal val="ppt_x-.3"/>
                                          </p:val>
                                        </p:tav>
                                      </p:tavLst>
                                    </p:anim>
                                    <p:anim calcmode="lin" valueType="num">
                                      <p:cBhvr>
                                        <p:cTn id="73" dur="500" fill="hold"/>
                                        <p:tgtEl>
                                          <p:spTgt spid="12290"/>
                                        </p:tgtEl>
                                        <p:attrNameLst>
                                          <p:attrName>ppt_y</p:attrName>
                                        </p:attrNameLst>
                                      </p:cBhvr>
                                      <p:tavLst>
                                        <p:tav tm="0">
                                          <p:val>
                                            <p:strVal val="ppt_y"/>
                                          </p:val>
                                        </p:tav>
                                        <p:tav tm="100000">
                                          <p:val>
                                            <p:strVal val="ppt_y"/>
                                          </p:val>
                                        </p:tav>
                                      </p:tavLst>
                                    </p:anim>
                                    <p:set>
                                      <p:cBhvr>
                                        <p:cTn id="74" dur="1" fill="hold">
                                          <p:stCondLst>
                                            <p:cond delay="499"/>
                                          </p:stCondLst>
                                        </p:cTn>
                                        <p:tgtEl>
                                          <p:spTgt spid="12290"/>
                                        </p:tgtEl>
                                        <p:attrNameLst>
                                          <p:attrName>style.visibility</p:attrName>
                                        </p:attrNameLst>
                                      </p:cBhvr>
                                      <p:to>
                                        <p:strVal val="hidden"/>
                                      </p:to>
                                    </p:set>
                                  </p:childTnLst>
                                </p:cTn>
                              </p:par>
                              <p:par>
                                <p:cTn id="75" presetID="39" presetClass="exit" presetSubtype="0" decel="100000" fill="hold" grpId="1" nodeType="withEffect">
                                  <p:stCondLst>
                                    <p:cond delay="0"/>
                                  </p:stCondLst>
                                  <p:childTnLst>
                                    <p:anim calcmode="lin" valueType="num">
                                      <p:cBhvr>
                                        <p:cTn id="76" dur="500" fill="hold"/>
                                        <p:tgtEl>
                                          <p:spTgt spid="12291">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7" dur="500" fill="hold"/>
                                        <p:tgtEl>
                                          <p:spTgt spid="12291">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8" dur="500" fill="hold"/>
                                        <p:tgtEl>
                                          <p:spTgt spid="12291">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79" dur="500" fill="hold"/>
                                        <p:tgtEl>
                                          <p:spTgt spid="12291">
                                            <p:txEl>
                                              <p:pRg st="0" end="0"/>
                                            </p:txEl>
                                          </p:spTgt>
                                        </p:tgtEl>
                                        <p:attrNameLst>
                                          <p:attrName>ppt_y</p:attrName>
                                        </p:attrNameLst>
                                      </p:cBhvr>
                                      <p:tavLst>
                                        <p:tav tm="0">
                                          <p:val>
                                            <p:strVal val="ppt_y"/>
                                          </p:val>
                                        </p:tav>
                                        <p:tav tm="100000">
                                          <p:val>
                                            <p:strVal val="ppt_y"/>
                                          </p:val>
                                        </p:tav>
                                      </p:tavLst>
                                    </p:anim>
                                    <p:set>
                                      <p:cBhvr>
                                        <p:cTn id="80" dur="1" fill="hold">
                                          <p:stCondLst>
                                            <p:cond delay="499"/>
                                          </p:stCondLst>
                                        </p:cTn>
                                        <p:tgtEl>
                                          <p:spTgt spid="12291">
                                            <p:txEl>
                                              <p:pRg st="0" end="0"/>
                                            </p:txEl>
                                          </p:spTgt>
                                        </p:tgtEl>
                                        <p:attrNameLst>
                                          <p:attrName>style.visibility</p:attrName>
                                        </p:attrNameLst>
                                      </p:cBhvr>
                                      <p:to>
                                        <p:strVal val="hidden"/>
                                      </p:to>
                                    </p:set>
                                  </p:childTnLst>
                                </p:cTn>
                              </p:par>
                              <p:par>
                                <p:cTn id="81" presetID="39" presetClass="exit" presetSubtype="0" decel="100000" fill="hold" grpId="1" nodeType="withEffect">
                                  <p:stCondLst>
                                    <p:cond delay="0"/>
                                  </p:stCondLst>
                                  <p:childTnLst>
                                    <p:anim calcmode="lin" valueType="num">
                                      <p:cBhvr>
                                        <p:cTn id="82" dur="500" fill="hold"/>
                                        <p:tgtEl>
                                          <p:spTgt spid="12291">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83" dur="500" fill="hold"/>
                                        <p:tgtEl>
                                          <p:spTgt spid="12291">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84" dur="500" fill="hold"/>
                                        <p:tgtEl>
                                          <p:spTgt spid="12291">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85" dur="500" fill="hold"/>
                                        <p:tgtEl>
                                          <p:spTgt spid="12291">
                                            <p:txEl>
                                              <p:pRg st="1" end="1"/>
                                            </p:txEl>
                                          </p:spTgt>
                                        </p:tgtEl>
                                        <p:attrNameLst>
                                          <p:attrName>ppt_y</p:attrName>
                                        </p:attrNameLst>
                                      </p:cBhvr>
                                      <p:tavLst>
                                        <p:tav tm="0">
                                          <p:val>
                                            <p:strVal val="ppt_y"/>
                                          </p:val>
                                        </p:tav>
                                        <p:tav tm="100000">
                                          <p:val>
                                            <p:strVal val="ppt_y"/>
                                          </p:val>
                                        </p:tav>
                                      </p:tavLst>
                                    </p:anim>
                                    <p:set>
                                      <p:cBhvr>
                                        <p:cTn id="86" dur="1" fill="hold">
                                          <p:stCondLst>
                                            <p:cond delay="499"/>
                                          </p:stCondLst>
                                        </p:cTn>
                                        <p:tgtEl>
                                          <p:spTgt spid="12291">
                                            <p:txEl>
                                              <p:pRg st="1" end="1"/>
                                            </p:txEl>
                                          </p:spTgt>
                                        </p:tgtEl>
                                        <p:attrNameLst>
                                          <p:attrName>style.visibility</p:attrName>
                                        </p:attrNameLst>
                                      </p:cBhvr>
                                      <p:to>
                                        <p:strVal val="hidden"/>
                                      </p:to>
                                    </p:set>
                                  </p:childTnLst>
                                </p:cTn>
                              </p:par>
                              <p:par>
                                <p:cTn id="87" presetID="39" presetClass="exit" presetSubtype="0" decel="100000" fill="hold" grpId="1" nodeType="withEffect">
                                  <p:stCondLst>
                                    <p:cond delay="0"/>
                                  </p:stCondLst>
                                  <p:childTnLst>
                                    <p:anim calcmode="lin" valueType="num">
                                      <p:cBhvr>
                                        <p:cTn id="88" dur="500" fill="hold"/>
                                        <p:tgtEl>
                                          <p:spTgt spid="12291">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89" dur="500" fill="hold"/>
                                        <p:tgtEl>
                                          <p:spTgt spid="12291">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90" dur="500" fill="hold"/>
                                        <p:tgtEl>
                                          <p:spTgt spid="12291">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91" dur="500" fill="hold"/>
                                        <p:tgtEl>
                                          <p:spTgt spid="12291">
                                            <p:txEl>
                                              <p:pRg st="2" end="2"/>
                                            </p:txEl>
                                          </p:spTgt>
                                        </p:tgtEl>
                                        <p:attrNameLst>
                                          <p:attrName>ppt_y</p:attrName>
                                        </p:attrNameLst>
                                      </p:cBhvr>
                                      <p:tavLst>
                                        <p:tav tm="0">
                                          <p:val>
                                            <p:strVal val="ppt_y"/>
                                          </p:val>
                                        </p:tav>
                                        <p:tav tm="100000">
                                          <p:val>
                                            <p:strVal val="ppt_y"/>
                                          </p:val>
                                        </p:tav>
                                      </p:tavLst>
                                    </p:anim>
                                    <p:set>
                                      <p:cBhvr>
                                        <p:cTn id="92" dur="1" fill="hold">
                                          <p:stCondLst>
                                            <p:cond delay="499"/>
                                          </p:stCondLst>
                                        </p:cTn>
                                        <p:tgtEl>
                                          <p:spTgt spid="12291">
                                            <p:txEl>
                                              <p:pRg st="2" end="2"/>
                                            </p:txEl>
                                          </p:spTgt>
                                        </p:tgtEl>
                                        <p:attrNameLst>
                                          <p:attrName>style.visibility</p:attrName>
                                        </p:attrNameLst>
                                      </p:cBhvr>
                                      <p:to>
                                        <p:strVal val="hidden"/>
                                      </p:to>
                                    </p:set>
                                  </p:childTnLst>
                                </p:cTn>
                              </p:par>
                              <p:par>
                                <p:cTn id="93" presetID="39" presetClass="exit" presetSubtype="0" decel="100000" fill="hold" grpId="1" nodeType="withEffect">
                                  <p:stCondLst>
                                    <p:cond delay="0"/>
                                  </p:stCondLst>
                                  <p:childTnLst>
                                    <p:anim calcmode="lin" valueType="num">
                                      <p:cBhvr>
                                        <p:cTn id="94" dur="500" fill="hold"/>
                                        <p:tgtEl>
                                          <p:spTgt spid="12291">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95" dur="500" fill="hold"/>
                                        <p:tgtEl>
                                          <p:spTgt spid="12291">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96" dur="500" fill="hold"/>
                                        <p:tgtEl>
                                          <p:spTgt spid="12291">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97" dur="500" fill="hold"/>
                                        <p:tgtEl>
                                          <p:spTgt spid="12291">
                                            <p:txEl>
                                              <p:pRg st="3" end="3"/>
                                            </p:txEl>
                                          </p:spTgt>
                                        </p:tgtEl>
                                        <p:attrNameLst>
                                          <p:attrName>ppt_y</p:attrName>
                                        </p:attrNameLst>
                                      </p:cBhvr>
                                      <p:tavLst>
                                        <p:tav tm="0">
                                          <p:val>
                                            <p:strVal val="ppt_y"/>
                                          </p:val>
                                        </p:tav>
                                        <p:tav tm="100000">
                                          <p:val>
                                            <p:strVal val="ppt_y"/>
                                          </p:val>
                                        </p:tav>
                                      </p:tavLst>
                                    </p:anim>
                                    <p:set>
                                      <p:cBhvr>
                                        <p:cTn id="98" dur="1" fill="hold">
                                          <p:stCondLst>
                                            <p:cond delay="499"/>
                                          </p:stCondLst>
                                        </p:cTn>
                                        <p:tgtEl>
                                          <p:spTgt spid="12291">
                                            <p:txEl>
                                              <p:pRg st="3" end="3"/>
                                            </p:txEl>
                                          </p:spTgt>
                                        </p:tgtEl>
                                        <p:attrNameLst>
                                          <p:attrName>style.visibility</p:attrName>
                                        </p:attrNameLst>
                                      </p:cBhvr>
                                      <p:to>
                                        <p:strVal val="hidden"/>
                                      </p:to>
                                    </p:set>
                                  </p:childTnLst>
                                </p:cTn>
                              </p:par>
                              <p:par>
                                <p:cTn id="99" presetID="39" presetClass="exit" presetSubtype="0" decel="100000" fill="hold" grpId="1" nodeType="withEffect">
                                  <p:stCondLst>
                                    <p:cond delay="0"/>
                                  </p:stCondLst>
                                  <p:childTnLst>
                                    <p:anim calcmode="lin" valueType="num">
                                      <p:cBhvr>
                                        <p:cTn id="100" dur="500" fill="hold"/>
                                        <p:tgtEl>
                                          <p:spTgt spid="12291">
                                            <p:txEl>
                                              <p:pRg st="4" end="4"/>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01" dur="500" fill="hold"/>
                                        <p:tgtEl>
                                          <p:spTgt spid="12291">
                                            <p:txEl>
                                              <p:pRg st="4" end="4"/>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02" dur="500" fill="hold"/>
                                        <p:tgtEl>
                                          <p:spTgt spid="12291">
                                            <p:txEl>
                                              <p:pRg st="4" end="4"/>
                                            </p:txEl>
                                          </p:spTgt>
                                        </p:tgtEl>
                                        <p:attrNameLst>
                                          <p:attrName>ppt_x</p:attrName>
                                        </p:attrNameLst>
                                      </p:cBhvr>
                                      <p:tavLst>
                                        <p:tav tm="0">
                                          <p:val>
                                            <p:strVal val="ppt_x"/>
                                          </p:val>
                                        </p:tav>
                                        <p:tav tm="50000">
                                          <p:val>
                                            <p:strVal val="ppt_x"/>
                                          </p:val>
                                        </p:tav>
                                        <p:tav tm="100000">
                                          <p:val>
                                            <p:strVal val="ppt_x-.3"/>
                                          </p:val>
                                        </p:tav>
                                      </p:tavLst>
                                    </p:anim>
                                    <p:anim calcmode="lin" valueType="num">
                                      <p:cBhvr>
                                        <p:cTn id="103" dur="500" fill="hold"/>
                                        <p:tgtEl>
                                          <p:spTgt spid="12291">
                                            <p:txEl>
                                              <p:pRg st="4" end="4"/>
                                            </p:txEl>
                                          </p:spTgt>
                                        </p:tgtEl>
                                        <p:attrNameLst>
                                          <p:attrName>ppt_y</p:attrName>
                                        </p:attrNameLst>
                                      </p:cBhvr>
                                      <p:tavLst>
                                        <p:tav tm="0">
                                          <p:val>
                                            <p:strVal val="ppt_y"/>
                                          </p:val>
                                        </p:tav>
                                        <p:tav tm="100000">
                                          <p:val>
                                            <p:strVal val="ppt_y"/>
                                          </p:val>
                                        </p:tav>
                                      </p:tavLst>
                                    </p:anim>
                                    <p:set>
                                      <p:cBhvr>
                                        <p:cTn id="104" dur="1" fill="hold">
                                          <p:stCondLst>
                                            <p:cond delay="499"/>
                                          </p:stCondLst>
                                        </p:cTn>
                                        <p:tgtEl>
                                          <p:spTgt spid="12291">
                                            <p:txEl>
                                              <p:pRg st="4" end="4"/>
                                            </p:txEl>
                                          </p:spTgt>
                                        </p:tgtEl>
                                        <p:attrNameLst>
                                          <p:attrName>style.visibility</p:attrName>
                                        </p:attrNameLst>
                                      </p:cBhvr>
                                      <p:to>
                                        <p:strVal val="hidden"/>
                                      </p:to>
                                    </p:set>
                                  </p:childTnLst>
                                </p:cTn>
                              </p:par>
                              <p:par>
                                <p:cTn id="105" presetID="39" presetClass="exit" presetSubtype="0" decel="100000" fill="hold" grpId="1" nodeType="withEffect">
                                  <p:stCondLst>
                                    <p:cond delay="0"/>
                                  </p:stCondLst>
                                  <p:childTnLst>
                                    <p:anim calcmode="lin" valueType="num">
                                      <p:cBhvr>
                                        <p:cTn id="106" dur="500" fill="hold"/>
                                        <p:tgtEl>
                                          <p:spTgt spid="12291">
                                            <p:txEl>
                                              <p:pRg st="5" end="5"/>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07" dur="500" fill="hold"/>
                                        <p:tgtEl>
                                          <p:spTgt spid="12291">
                                            <p:txEl>
                                              <p:pRg st="5" end="5"/>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08" dur="500" fill="hold"/>
                                        <p:tgtEl>
                                          <p:spTgt spid="12291">
                                            <p:txEl>
                                              <p:pRg st="5" end="5"/>
                                            </p:txEl>
                                          </p:spTgt>
                                        </p:tgtEl>
                                        <p:attrNameLst>
                                          <p:attrName>ppt_x</p:attrName>
                                        </p:attrNameLst>
                                      </p:cBhvr>
                                      <p:tavLst>
                                        <p:tav tm="0">
                                          <p:val>
                                            <p:strVal val="ppt_x"/>
                                          </p:val>
                                        </p:tav>
                                        <p:tav tm="50000">
                                          <p:val>
                                            <p:strVal val="ppt_x"/>
                                          </p:val>
                                        </p:tav>
                                        <p:tav tm="100000">
                                          <p:val>
                                            <p:strVal val="ppt_x-.3"/>
                                          </p:val>
                                        </p:tav>
                                      </p:tavLst>
                                    </p:anim>
                                    <p:anim calcmode="lin" valueType="num">
                                      <p:cBhvr>
                                        <p:cTn id="109" dur="500" fill="hold"/>
                                        <p:tgtEl>
                                          <p:spTgt spid="12291">
                                            <p:txEl>
                                              <p:pRg st="5" end="5"/>
                                            </p:txEl>
                                          </p:spTgt>
                                        </p:tgtEl>
                                        <p:attrNameLst>
                                          <p:attrName>ppt_y</p:attrName>
                                        </p:attrNameLst>
                                      </p:cBhvr>
                                      <p:tavLst>
                                        <p:tav tm="0">
                                          <p:val>
                                            <p:strVal val="ppt_y"/>
                                          </p:val>
                                        </p:tav>
                                        <p:tav tm="100000">
                                          <p:val>
                                            <p:strVal val="ppt_y"/>
                                          </p:val>
                                        </p:tav>
                                      </p:tavLst>
                                    </p:anim>
                                    <p:set>
                                      <p:cBhvr>
                                        <p:cTn id="110" dur="1" fill="hold">
                                          <p:stCondLst>
                                            <p:cond delay="499"/>
                                          </p:stCondLst>
                                        </p:cTn>
                                        <p:tgtEl>
                                          <p:spTgt spid="12291">
                                            <p:txEl>
                                              <p:pRg st="5" end="5"/>
                                            </p:txEl>
                                          </p:spTgt>
                                        </p:tgtEl>
                                        <p:attrNameLst>
                                          <p:attrName>style.visibility</p:attrName>
                                        </p:attrNameLst>
                                      </p:cBhvr>
                                      <p:to>
                                        <p:strVal val="hidden"/>
                                      </p:to>
                                    </p:set>
                                  </p:childTnLst>
                                </p:cTn>
                              </p:par>
                              <p:par>
                                <p:cTn id="111" presetID="39" presetClass="exit" presetSubtype="0" decel="100000" fill="hold" grpId="1" nodeType="withEffect">
                                  <p:stCondLst>
                                    <p:cond delay="0"/>
                                  </p:stCondLst>
                                  <p:childTnLst>
                                    <p:anim calcmode="lin" valueType="num">
                                      <p:cBhvr>
                                        <p:cTn id="112" dur="500" fill="hold"/>
                                        <p:tgtEl>
                                          <p:spTgt spid="12291">
                                            <p:txEl>
                                              <p:pRg st="6" end="6"/>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13" dur="500" fill="hold"/>
                                        <p:tgtEl>
                                          <p:spTgt spid="12291">
                                            <p:txEl>
                                              <p:pRg st="6" end="6"/>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14" dur="500" fill="hold"/>
                                        <p:tgtEl>
                                          <p:spTgt spid="12291">
                                            <p:txEl>
                                              <p:pRg st="6" end="6"/>
                                            </p:txEl>
                                          </p:spTgt>
                                        </p:tgtEl>
                                        <p:attrNameLst>
                                          <p:attrName>ppt_x</p:attrName>
                                        </p:attrNameLst>
                                      </p:cBhvr>
                                      <p:tavLst>
                                        <p:tav tm="0">
                                          <p:val>
                                            <p:strVal val="ppt_x"/>
                                          </p:val>
                                        </p:tav>
                                        <p:tav tm="50000">
                                          <p:val>
                                            <p:strVal val="ppt_x"/>
                                          </p:val>
                                        </p:tav>
                                        <p:tav tm="100000">
                                          <p:val>
                                            <p:strVal val="ppt_x-.3"/>
                                          </p:val>
                                        </p:tav>
                                      </p:tavLst>
                                    </p:anim>
                                    <p:anim calcmode="lin" valueType="num">
                                      <p:cBhvr>
                                        <p:cTn id="115" dur="500" fill="hold"/>
                                        <p:tgtEl>
                                          <p:spTgt spid="12291">
                                            <p:txEl>
                                              <p:pRg st="6" end="6"/>
                                            </p:txEl>
                                          </p:spTgt>
                                        </p:tgtEl>
                                        <p:attrNameLst>
                                          <p:attrName>ppt_y</p:attrName>
                                        </p:attrNameLst>
                                      </p:cBhvr>
                                      <p:tavLst>
                                        <p:tav tm="0">
                                          <p:val>
                                            <p:strVal val="ppt_y"/>
                                          </p:val>
                                        </p:tav>
                                        <p:tav tm="100000">
                                          <p:val>
                                            <p:strVal val="ppt_y"/>
                                          </p:val>
                                        </p:tav>
                                      </p:tavLst>
                                    </p:anim>
                                    <p:set>
                                      <p:cBhvr>
                                        <p:cTn id="116" dur="1" fill="hold">
                                          <p:stCondLst>
                                            <p:cond delay="499"/>
                                          </p:stCondLst>
                                        </p:cTn>
                                        <p:tgtEl>
                                          <p:spTgt spid="12291">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P spid="12291" grpId="0" build="p"/>
      <p:bldP spid="12291" grpId="1" build="allAtOnce"/>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0"/>
            <a:ext cx="7772400" cy="1143000"/>
          </a:xfrm>
        </p:spPr>
        <p:txBody>
          <a:bodyPr/>
          <a:lstStyle/>
          <a:p>
            <a:r>
              <a:rPr lang="en-US" sz="3200"/>
              <a:t>Perencanaan partisipatif</a:t>
            </a:r>
          </a:p>
        </p:txBody>
      </p:sp>
      <p:sp>
        <p:nvSpPr>
          <p:cNvPr id="13315" name="Rectangle 3"/>
          <p:cNvSpPr>
            <a:spLocks noGrp="1" noChangeArrowheads="1"/>
          </p:cNvSpPr>
          <p:nvPr>
            <p:ph sz="quarter" idx="1"/>
          </p:nvPr>
        </p:nvSpPr>
        <p:spPr>
          <a:xfrm>
            <a:off x="533400" y="1066800"/>
            <a:ext cx="8229600" cy="5257800"/>
          </a:xfrm>
        </p:spPr>
        <p:txBody>
          <a:bodyPr>
            <a:normAutofit/>
          </a:bodyPr>
          <a:lstStyle/>
          <a:p>
            <a:pPr>
              <a:buFont typeface="Wingdings" pitchFamily="2" charset="2"/>
              <a:buNone/>
            </a:pPr>
            <a:r>
              <a:rPr lang="en-US" b="1">
                <a:latin typeface="Arial" charset="0"/>
              </a:rPr>
              <a:t>Perenc. dg melibatkan masyarakat secara langsung yg berdampak penting </a:t>
            </a:r>
          </a:p>
          <a:p>
            <a:pPr>
              <a:buFontTx/>
              <a:buAutoNum type="arabicPeriod"/>
            </a:pPr>
            <a:r>
              <a:rPr lang="en-US" b="1">
                <a:latin typeface="Arial" charset="0"/>
              </a:rPr>
              <a:t>Terhindar dari peluang terjadinya manipulasi, sehingga memperjelas apa yg menjadi kebutuhan masyarakat</a:t>
            </a:r>
          </a:p>
          <a:p>
            <a:pPr>
              <a:buFontTx/>
              <a:buAutoNum type="arabicPeriod"/>
            </a:pPr>
            <a:r>
              <a:rPr lang="en-US" b="1">
                <a:latin typeface="Arial" charset="0"/>
              </a:rPr>
              <a:t>Memberi nilai tambah pada legitimasi rumusan perencanaan.Semakin banyak yg terlibat semakin baik.</a:t>
            </a:r>
          </a:p>
          <a:p>
            <a:pPr>
              <a:buFontTx/>
              <a:buAutoNum type="arabicPeriod"/>
            </a:pPr>
            <a:r>
              <a:rPr lang="en-US" b="1">
                <a:latin typeface="Arial" charset="0"/>
              </a:rPr>
              <a:t>Meningkatkan kesadaran dan ketrampilan politik masyarakat.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3314"/>
                                        </p:tgtEl>
                                        <p:attrNameLst>
                                          <p:attrName>style.visibility</p:attrName>
                                        </p:attrNameLst>
                                      </p:cBhvr>
                                      <p:to>
                                        <p:strVal val="visible"/>
                                      </p:to>
                                    </p:set>
                                    <p:animEffect transition="in" filter="fade">
                                      <p:cBhvr>
                                        <p:cTn id="7" dur="600">
                                          <p:stCondLst>
                                            <p:cond delay="0"/>
                                          </p:stCondLst>
                                        </p:cTn>
                                        <p:tgtEl>
                                          <p:spTgt spid="13314"/>
                                        </p:tgtEl>
                                      </p:cBhvr>
                                    </p:animEffect>
                                    <p:anim calcmode="lin" valueType="num">
                                      <p:cBhvr>
                                        <p:cTn id="8" dur="600" fill="hold">
                                          <p:stCondLst>
                                            <p:cond delay="0"/>
                                          </p:stCondLst>
                                        </p:cTn>
                                        <p:tgtEl>
                                          <p:spTgt spid="13314"/>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3314"/>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331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slide(fromBottom)">
                                      <p:cBhvr>
                                        <p:cTn id="15" dur="500">
                                          <p:stCondLst>
                                            <p:cond delay="0"/>
                                          </p:stCondLst>
                                        </p:cTn>
                                        <p:tgtEl>
                                          <p:spTgt spid="1331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Effect transition="in" filter="slide(fromBottom)">
                                      <p:cBhvr>
                                        <p:cTn id="20" dur="500">
                                          <p:stCondLst>
                                            <p:cond delay="0"/>
                                          </p:stCondLst>
                                        </p:cTn>
                                        <p:tgtEl>
                                          <p:spTgt spid="1331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Effect transition="in" filter="slide(fromBottom)">
                                      <p:cBhvr>
                                        <p:cTn id="25" dur="500">
                                          <p:stCondLst>
                                            <p:cond delay="0"/>
                                          </p:stCondLst>
                                        </p:cTn>
                                        <p:tgtEl>
                                          <p:spTgt spid="1331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3315">
                                            <p:txEl>
                                              <p:pRg st="3" end="3"/>
                                            </p:txEl>
                                          </p:spTgt>
                                        </p:tgtEl>
                                        <p:attrNameLst>
                                          <p:attrName>style.visibility</p:attrName>
                                        </p:attrNameLst>
                                      </p:cBhvr>
                                      <p:to>
                                        <p:strVal val="visible"/>
                                      </p:to>
                                    </p:set>
                                    <p:animEffect transition="in" filter="slide(fromBottom)">
                                      <p:cBhvr>
                                        <p:cTn id="30" dur="500">
                                          <p:stCondLst>
                                            <p:cond delay="0"/>
                                          </p:stCondLst>
                                        </p:cTn>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36625" y="304800"/>
            <a:ext cx="7305675" cy="1050925"/>
          </a:xfrm>
        </p:spPr>
        <p:txBody>
          <a:bodyPr>
            <a:normAutofit fontScale="90000"/>
          </a:bodyPr>
          <a:lstStyle/>
          <a:p>
            <a:r>
              <a:rPr lang="en-US" sz="3400"/>
              <a:t>Prinsip-prinsip Perencanaan Partisipatif</a:t>
            </a:r>
          </a:p>
        </p:txBody>
      </p:sp>
      <p:sp>
        <p:nvSpPr>
          <p:cNvPr id="14339" name="Rectangle 3"/>
          <p:cNvSpPr>
            <a:spLocks noGrp="1" noChangeArrowheads="1"/>
          </p:cNvSpPr>
          <p:nvPr>
            <p:ph sz="quarter" idx="1"/>
          </p:nvPr>
        </p:nvSpPr>
        <p:spPr>
          <a:xfrm>
            <a:off x="685800" y="1447800"/>
            <a:ext cx="7772400" cy="4648200"/>
          </a:xfrm>
        </p:spPr>
        <p:txBody>
          <a:bodyPr>
            <a:normAutofit lnSpcReduction="10000"/>
          </a:bodyPr>
          <a:lstStyle/>
          <a:p>
            <a:pPr marL="609600" indent="-609600">
              <a:buFontTx/>
              <a:buAutoNum type="arabicPeriod"/>
            </a:pPr>
            <a:r>
              <a:rPr lang="en-US" sz="2900">
                <a:latin typeface="Arial" charset="0"/>
              </a:rPr>
              <a:t>Saling percaya diantara partisipan</a:t>
            </a:r>
          </a:p>
          <a:p>
            <a:pPr marL="609600" indent="-609600">
              <a:buFontTx/>
              <a:buAutoNum type="arabicPeriod"/>
            </a:pPr>
            <a:r>
              <a:rPr lang="en-US" sz="2900">
                <a:latin typeface="Arial" charset="0"/>
              </a:rPr>
              <a:t>Kesetaraan bagi semua partisipan yg terlibat</a:t>
            </a:r>
          </a:p>
          <a:p>
            <a:pPr marL="609600" indent="-609600">
              <a:buFontTx/>
              <a:buAutoNum type="arabicPeriod"/>
            </a:pPr>
            <a:r>
              <a:rPr lang="en-US" sz="2900">
                <a:latin typeface="Arial" charset="0"/>
              </a:rPr>
              <a:t>Demokratis</a:t>
            </a:r>
          </a:p>
          <a:p>
            <a:pPr marL="609600" indent="-609600">
              <a:buFontTx/>
              <a:buAutoNum type="arabicPeriod"/>
            </a:pPr>
            <a:r>
              <a:rPr lang="en-US" sz="2900">
                <a:latin typeface="Arial" charset="0"/>
              </a:rPr>
              <a:t>Nyata</a:t>
            </a:r>
          </a:p>
          <a:p>
            <a:pPr marL="609600" indent="-609600">
              <a:buFontTx/>
              <a:buAutoNum type="arabicPeriod"/>
            </a:pPr>
            <a:r>
              <a:rPr lang="en-US" sz="2900">
                <a:latin typeface="Arial" charset="0"/>
              </a:rPr>
              <a:t>Taat asas dalam berfikir</a:t>
            </a:r>
          </a:p>
          <a:p>
            <a:pPr marL="609600" indent="-609600">
              <a:buFontTx/>
              <a:buAutoNum type="arabicPeriod"/>
            </a:pPr>
            <a:r>
              <a:rPr lang="en-US" sz="2900">
                <a:latin typeface="Arial" charset="0"/>
              </a:rPr>
              <a:t>Partisipatoris</a:t>
            </a:r>
          </a:p>
          <a:p>
            <a:pPr marL="609600" indent="-609600">
              <a:buFontTx/>
              <a:buAutoNum type="arabicPeriod"/>
            </a:pPr>
            <a:r>
              <a:rPr lang="en-US" sz="2900">
                <a:latin typeface="Arial" charset="0"/>
              </a:rPr>
              <a:t>Terfokus pada kebutuhan warga desa</a:t>
            </a:r>
          </a:p>
          <a:p>
            <a:pPr marL="609600" indent="-609600">
              <a:buFontTx/>
              <a:buAutoNum type="arabicPeriod"/>
            </a:pPr>
            <a:r>
              <a:rPr lang="en-US" sz="2900">
                <a:latin typeface="Arial" charset="0"/>
              </a:rPr>
              <a:t>Terbuka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500"/>
                                        <p:tgtEl>
                                          <p:spTgt spid="14339">
                                            <p:txEl>
                                              <p:pRg st="0" end="0"/>
                                            </p:txEl>
                                          </p:spTgt>
                                        </p:tgtEl>
                                      </p:cBhvr>
                                    </p:animEffect>
                                    <p:anim calcmode="lin" valueType="num">
                                      <p:cBhvr>
                                        <p:cTn id="8"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4339">
                                            <p:txEl>
                                              <p:pRg st="1" end="1"/>
                                            </p:txEl>
                                          </p:spTgt>
                                        </p:tgtEl>
                                        <p:attrNameLst>
                                          <p:attrName>style.visibility</p:attrName>
                                        </p:attrNameLst>
                                      </p:cBhvr>
                                      <p:to>
                                        <p:strVal val="visible"/>
                                      </p:to>
                                    </p:set>
                                    <p:animEffect transition="in" filter="fade">
                                      <p:cBhvr>
                                        <p:cTn id="14" dur="500"/>
                                        <p:tgtEl>
                                          <p:spTgt spid="14339">
                                            <p:txEl>
                                              <p:pRg st="1" end="1"/>
                                            </p:txEl>
                                          </p:spTgt>
                                        </p:tgtEl>
                                      </p:cBhvr>
                                    </p:animEffect>
                                    <p:anim calcmode="lin" valueType="num">
                                      <p:cBhvr>
                                        <p:cTn id="15"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4339">
                                            <p:txEl>
                                              <p:pRg st="2" end="2"/>
                                            </p:txEl>
                                          </p:spTgt>
                                        </p:tgtEl>
                                        <p:attrNameLst>
                                          <p:attrName>style.visibility</p:attrName>
                                        </p:attrNameLst>
                                      </p:cBhvr>
                                      <p:to>
                                        <p:strVal val="visible"/>
                                      </p:to>
                                    </p:set>
                                    <p:animEffect transition="in" filter="fade">
                                      <p:cBhvr>
                                        <p:cTn id="21" dur="500"/>
                                        <p:tgtEl>
                                          <p:spTgt spid="14339">
                                            <p:txEl>
                                              <p:pRg st="2" end="2"/>
                                            </p:txEl>
                                          </p:spTgt>
                                        </p:tgtEl>
                                      </p:cBhvr>
                                    </p:animEffect>
                                    <p:anim calcmode="lin" valueType="num">
                                      <p:cBhvr>
                                        <p:cTn id="22"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4339">
                                            <p:txEl>
                                              <p:pRg st="3" end="3"/>
                                            </p:txEl>
                                          </p:spTgt>
                                        </p:tgtEl>
                                        <p:attrNameLst>
                                          <p:attrName>style.visibility</p:attrName>
                                        </p:attrNameLst>
                                      </p:cBhvr>
                                      <p:to>
                                        <p:strVal val="visible"/>
                                      </p:to>
                                    </p:set>
                                    <p:animEffect transition="in" filter="fade">
                                      <p:cBhvr>
                                        <p:cTn id="28" dur="500"/>
                                        <p:tgtEl>
                                          <p:spTgt spid="14339">
                                            <p:txEl>
                                              <p:pRg st="3" end="3"/>
                                            </p:txEl>
                                          </p:spTgt>
                                        </p:tgtEl>
                                      </p:cBhvr>
                                    </p:animEffect>
                                    <p:anim calcmode="lin" valueType="num">
                                      <p:cBhvr>
                                        <p:cTn id="29"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4339">
                                            <p:txEl>
                                              <p:pRg st="4" end="4"/>
                                            </p:txEl>
                                          </p:spTgt>
                                        </p:tgtEl>
                                        <p:attrNameLst>
                                          <p:attrName>style.visibility</p:attrName>
                                        </p:attrNameLst>
                                      </p:cBhvr>
                                      <p:to>
                                        <p:strVal val="visible"/>
                                      </p:to>
                                    </p:set>
                                    <p:animEffect transition="in" filter="fade">
                                      <p:cBhvr>
                                        <p:cTn id="35" dur="500"/>
                                        <p:tgtEl>
                                          <p:spTgt spid="14339">
                                            <p:txEl>
                                              <p:pRg st="4" end="4"/>
                                            </p:txEl>
                                          </p:spTgt>
                                        </p:tgtEl>
                                      </p:cBhvr>
                                    </p:animEffect>
                                    <p:anim calcmode="lin" valueType="num">
                                      <p:cBhvr>
                                        <p:cTn id="36"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4339">
                                            <p:txEl>
                                              <p:pRg st="5" end="5"/>
                                            </p:txEl>
                                          </p:spTgt>
                                        </p:tgtEl>
                                        <p:attrNameLst>
                                          <p:attrName>style.visibility</p:attrName>
                                        </p:attrNameLst>
                                      </p:cBhvr>
                                      <p:to>
                                        <p:strVal val="visible"/>
                                      </p:to>
                                    </p:set>
                                    <p:animEffect transition="in" filter="fade">
                                      <p:cBhvr>
                                        <p:cTn id="42" dur="500"/>
                                        <p:tgtEl>
                                          <p:spTgt spid="14339">
                                            <p:txEl>
                                              <p:pRg st="5" end="5"/>
                                            </p:txEl>
                                          </p:spTgt>
                                        </p:tgtEl>
                                      </p:cBhvr>
                                    </p:animEffect>
                                    <p:anim calcmode="lin" valueType="num">
                                      <p:cBhvr>
                                        <p:cTn id="43"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4339">
                                            <p:txEl>
                                              <p:pRg st="6" end="6"/>
                                            </p:txEl>
                                          </p:spTgt>
                                        </p:tgtEl>
                                        <p:attrNameLst>
                                          <p:attrName>style.visibility</p:attrName>
                                        </p:attrNameLst>
                                      </p:cBhvr>
                                      <p:to>
                                        <p:strVal val="visible"/>
                                      </p:to>
                                    </p:set>
                                    <p:animEffect transition="in" filter="fade">
                                      <p:cBhvr>
                                        <p:cTn id="49" dur="500"/>
                                        <p:tgtEl>
                                          <p:spTgt spid="14339">
                                            <p:txEl>
                                              <p:pRg st="6" end="6"/>
                                            </p:txEl>
                                          </p:spTgt>
                                        </p:tgtEl>
                                      </p:cBhvr>
                                    </p:animEffect>
                                    <p:anim calcmode="lin" valueType="num">
                                      <p:cBhvr>
                                        <p:cTn id="50" dur="5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1433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iterate type="lt">
                                    <p:tmPct val="10000"/>
                                  </p:iterate>
                                  <p:childTnLst>
                                    <p:set>
                                      <p:cBhvr>
                                        <p:cTn id="55" dur="1" fill="hold">
                                          <p:stCondLst>
                                            <p:cond delay="0"/>
                                          </p:stCondLst>
                                        </p:cTn>
                                        <p:tgtEl>
                                          <p:spTgt spid="14339">
                                            <p:txEl>
                                              <p:pRg st="7" end="7"/>
                                            </p:txEl>
                                          </p:spTgt>
                                        </p:tgtEl>
                                        <p:attrNameLst>
                                          <p:attrName>style.visibility</p:attrName>
                                        </p:attrNameLst>
                                      </p:cBhvr>
                                      <p:to>
                                        <p:strVal val="visible"/>
                                      </p:to>
                                    </p:set>
                                    <p:animEffect transition="in" filter="fade">
                                      <p:cBhvr>
                                        <p:cTn id="56" dur="500"/>
                                        <p:tgtEl>
                                          <p:spTgt spid="14339">
                                            <p:txEl>
                                              <p:pRg st="7" end="7"/>
                                            </p:txEl>
                                          </p:spTgt>
                                        </p:tgtEl>
                                      </p:cBhvr>
                                    </p:animEffect>
                                    <p:anim calcmode="lin" valueType="num">
                                      <p:cBhvr>
                                        <p:cTn id="57" dur="500" fill="hold"/>
                                        <p:tgtEl>
                                          <p:spTgt spid="14339">
                                            <p:txEl>
                                              <p:pRg st="7" end="7"/>
                                            </p:txEl>
                                          </p:spTgt>
                                        </p:tgtEl>
                                        <p:attrNameLst>
                                          <p:attrName>ppt_x</p:attrName>
                                        </p:attrNameLst>
                                      </p:cBhvr>
                                      <p:tavLst>
                                        <p:tav tm="0">
                                          <p:val>
                                            <p:strVal val="#ppt_x"/>
                                          </p:val>
                                        </p:tav>
                                        <p:tav tm="100000">
                                          <p:val>
                                            <p:strVal val="#ppt_x"/>
                                          </p:val>
                                        </p:tav>
                                      </p:tavLst>
                                    </p:anim>
                                    <p:anim calcmode="lin" valueType="num">
                                      <p:cBhvr>
                                        <p:cTn id="58" dur="500" fill="hold"/>
                                        <p:tgtEl>
                                          <p:spTgt spid="1433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62000" y="-762000"/>
            <a:ext cx="7772400" cy="1524000"/>
          </a:xfrm>
        </p:spPr>
        <p:txBody>
          <a:bodyPr/>
          <a:lstStyle/>
          <a:p>
            <a:r>
              <a:rPr lang="en-US" sz="2800" dirty="0" err="1"/>
              <a:t>Pelembagaan</a:t>
            </a:r>
            <a:r>
              <a:rPr lang="en-US" sz="2800" dirty="0"/>
              <a:t> </a:t>
            </a:r>
            <a:r>
              <a:rPr lang="en-US" sz="2800" dirty="0" err="1"/>
              <a:t>Perencanaan</a:t>
            </a:r>
            <a:r>
              <a:rPr lang="en-US" sz="2800" dirty="0"/>
              <a:t> </a:t>
            </a:r>
            <a:r>
              <a:rPr lang="en-US" sz="2800" dirty="0" err="1"/>
              <a:t>Partisipatif</a:t>
            </a:r>
            <a:endParaRPr lang="en-US" sz="2800" dirty="0"/>
          </a:p>
        </p:txBody>
      </p:sp>
      <p:sp>
        <p:nvSpPr>
          <p:cNvPr id="15363" name="Rectangle 3"/>
          <p:cNvSpPr>
            <a:spLocks noGrp="1" noChangeArrowheads="1"/>
          </p:cNvSpPr>
          <p:nvPr>
            <p:ph sz="quarter" idx="1"/>
          </p:nvPr>
        </p:nvSpPr>
        <p:spPr>
          <a:xfrm>
            <a:off x="533400" y="1371600"/>
            <a:ext cx="7772400" cy="5486400"/>
          </a:xfrm>
        </p:spPr>
        <p:txBody>
          <a:bodyPr/>
          <a:lstStyle/>
          <a:p>
            <a:pPr marL="609600" indent="-609600">
              <a:lnSpc>
                <a:spcPct val="90000"/>
              </a:lnSpc>
            </a:pPr>
            <a:r>
              <a:rPr lang="en-US" sz="2800" dirty="0" err="1"/>
              <a:t>Dimaksudkan</a:t>
            </a:r>
            <a:r>
              <a:rPr lang="en-US" sz="2800" dirty="0"/>
              <a:t> </a:t>
            </a:r>
            <a:r>
              <a:rPr lang="en-US" sz="2800" dirty="0" err="1"/>
              <a:t>untuk</a:t>
            </a:r>
            <a:r>
              <a:rPr lang="en-US" sz="2800" dirty="0"/>
              <a:t> </a:t>
            </a:r>
            <a:r>
              <a:rPr lang="en-US" sz="2800" dirty="0" err="1"/>
              <a:t>meningkatkan</a:t>
            </a:r>
            <a:r>
              <a:rPr lang="en-US" sz="2800" dirty="0"/>
              <a:t> </a:t>
            </a:r>
            <a:r>
              <a:rPr lang="en-US" sz="2800" dirty="0" err="1"/>
              <a:t>kapasitas</a:t>
            </a:r>
            <a:r>
              <a:rPr lang="en-US" sz="2800" dirty="0"/>
              <a:t> </a:t>
            </a:r>
            <a:r>
              <a:rPr lang="en-US" sz="2800" dirty="0" err="1"/>
              <a:t>kelembagaan</a:t>
            </a:r>
            <a:r>
              <a:rPr lang="en-US" sz="2800" dirty="0"/>
              <a:t> </a:t>
            </a:r>
            <a:r>
              <a:rPr lang="en-US" sz="2800" dirty="0" err="1"/>
              <a:t>masyarakat</a:t>
            </a:r>
            <a:r>
              <a:rPr lang="en-US" sz="2800" dirty="0"/>
              <a:t> </a:t>
            </a:r>
            <a:r>
              <a:rPr lang="en-US" sz="2800" dirty="0" err="1"/>
              <a:t>sederajad</a:t>
            </a:r>
            <a:r>
              <a:rPr lang="en-US" sz="2800" dirty="0"/>
              <a:t> </a:t>
            </a:r>
            <a:r>
              <a:rPr lang="en-US" sz="2800" dirty="0" err="1"/>
              <a:t>dengan</a:t>
            </a:r>
            <a:r>
              <a:rPr lang="en-US" sz="2800" dirty="0"/>
              <a:t> </a:t>
            </a:r>
            <a:r>
              <a:rPr lang="en-US" sz="2800" dirty="0" err="1"/>
              <a:t>lembaga</a:t>
            </a:r>
            <a:r>
              <a:rPr lang="en-US" sz="2800" dirty="0"/>
              <a:t> </a:t>
            </a:r>
            <a:r>
              <a:rPr lang="en-US" sz="2800" dirty="0" err="1"/>
              <a:t>pemerintah</a:t>
            </a:r>
            <a:r>
              <a:rPr lang="en-US" sz="2800" dirty="0"/>
              <a:t> </a:t>
            </a:r>
            <a:r>
              <a:rPr lang="en-US" sz="2800" dirty="0" err="1"/>
              <a:t>desa</a:t>
            </a:r>
            <a:r>
              <a:rPr lang="en-US" sz="2800" dirty="0"/>
              <a:t> </a:t>
            </a:r>
            <a:r>
              <a:rPr lang="en-US" sz="2800" dirty="0" err="1"/>
              <a:t>dan</a:t>
            </a:r>
            <a:r>
              <a:rPr lang="en-US" sz="2800" dirty="0"/>
              <a:t> BPD, agar </a:t>
            </a:r>
            <a:r>
              <a:rPr lang="en-US" sz="2800" dirty="0" err="1"/>
              <a:t>masy</a:t>
            </a:r>
            <a:r>
              <a:rPr lang="en-US" sz="2800" dirty="0"/>
              <a:t> </a:t>
            </a:r>
            <a:r>
              <a:rPr lang="en-US" sz="2800" dirty="0" err="1"/>
              <a:t>dapat</a:t>
            </a:r>
            <a:r>
              <a:rPr lang="en-US" sz="2800" dirty="0"/>
              <a:t> </a:t>
            </a:r>
            <a:r>
              <a:rPr lang="en-US" sz="2800" dirty="0" err="1"/>
              <a:t>meningkatkan</a:t>
            </a:r>
            <a:r>
              <a:rPr lang="en-US" sz="2800" dirty="0"/>
              <a:t> </a:t>
            </a:r>
            <a:r>
              <a:rPr lang="en-US" sz="2800" i="1" dirty="0"/>
              <a:t>bargaining power.</a:t>
            </a:r>
          </a:p>
          <a:p>
            <a:pPr marL="609600" indent="-609600">
              <a:lnSpc>
                <a:spcPct val="90000"/>
              </a:lnSpc>
            </a:pPr>
            <a:r>
              <a:rPr lang="en-US" sz="2800" dirty="0" err="1"/>
              <a:t>Kelemahan</a:t>
            </a:r>
            <a:r>
              <a:rPr lang="en-US" sz="2800" dirty="0"/>
              <a:t> </a:t>
            </a:r>
            <a:r>
              <a:rPr lang="en-US" sz="2800" dirty="0" err="1"/>
              <a:t>kelembagaan</a:t>
            </a:r>
            <a:r>
              <a:rPr lang="en-US" sz="2800" dirty="0"/>
              <a:t> </a:t>
            </a:r>
            <a:r>
              <a:rPr lang="en-US" sz="2800" dirty="0" err="1"/>
              <a:t>partisipatif</a:t>
            </a:r>
            <a:r>
              <a:rPr lang="en-US" sz="2800" dirty="0"/>
              <a:t> </a:t>
            </a:r>
            <a:r>
              <a:rPr lang="en-US" sz="2800" dirty="0" err="1"/>
              <a:t>adalah</a:t>
            </a:r>
            <a:r>
              <a:rPr lang="en-US" sz="2800" dirty="0"/>
              <a:t> </a:t>
            </a:r>
            <a:r>
              <a:rPr lang="en-US" sz="2800" dirty="0" err="1"/>
              <a:t>aspek</a:t>
            </a:r>
            <a:r>
              <a:rPr lang="en-US" sz="2800" dirty="0"/>
              <a:t> </a:t>
            </a:r>
            <a:r>
              <a:rPr lang="en-US" sz="2800" u="sng" dirty="0" err="1"/>
              <a:t>keterwakilan</a:t>
            </a:r>
            <a:r>
              <a:rPr lang="en-US" sz="2800" dirty="0"/>
              <a:t> </a:t>
            </a:r>
            <a:r>
              <a:rPr lang="en-US" sz="2800" dirty="0" err="1"/>
              <a:t>dan</a:t>
            </a:r>
            <a:r>
              <a:rPr lang="en-US" sz="2800" dirty="0"/>
              <a:t> </a:t>
            </a:r>
            <a:r>
              <a:rPr lang="en-US" sz="2800" u="sng" dirty="0" err="1"/>
              <a:t>kualitas</a:t>
            </a:r>
            <a:r>
              <a:rPr lang="en-US" sz="2800" u="sng" dirty="0"/>
              <a:t> </a:t>
            </a:r>
            <a:r>
              <a:rPr lang="en-US" sz="2800" u="sng" dirty="0" err="1"/>
              <a:t>dialogis</a:t>
            </a:r>
            <a:r>
              <a:rPr lang="en-US" sz="2800" u="sng" dirty="0"/>
              <a:t>/</a:t>
            </a:r>
            <a:r>
              <a:rPr lang="en-US" sz="2800" u="sng" dirty="0" err="1"/>
              <a:t>komunikasi</a:t>
            </a:r>
            <a:r>
              <a:rPr lang="en-US" sz="2800" u="sng" dirty="0"/>
              <a:t> forum</a:t>
            </a:r>
            <a:endParaRPr lang="en-US" sz="2800" dirty="0"/>
          </a:p>
          <a:p>
            <a:pPr marL="609600" indent="-609600">
              <a:lnSpc>
                <a:spcPct val="90000"/>
              </a:lnSpc>
            </a:pPr>
            <a:r>
              <a:rPr lang="en-US" sz="2800" dirty="0" err="1"/>
              <a:t>Kelemahan</a:t>
            </a:r>
            <a:r>
              <a:rPr lang="en-US" sz="2800" dirty="0"/>
              <a:t> </a:t>
            </a:r>
            <a:r>
              <a:rPr lang="en-US" sz="2800" dirty="0" err="1"/>
              <a:t>tsb</a:t>
            </a:r>
            <a:r>
              <a:rPr lang="en-US" sz="2800" dirty="0"/>
              <a:t> </a:t>
            </a:r>
            <a:r>
              <a:rPr lang="en-US" sz="2800" dirty="0" err="1"/>
              <a:t>dapat</a:t>
            </a:r>
            <a:r>
              <a:rPr lang="en-US" sz="2800" dirty="0"/>
              <a:t> </a:t>
            </a:r>
            <a:r>
              <a:rPr lang="en-US" sz="2800" dirty="0" err="1"/>
              <a:t>diatasi</a:t>
            </a:r>
            <a:r>
              <a:rPr lang="en-US" sz="2800" dirty="0"/>
              <a:t> </a:t>
            </a:r>
          </a:p>
          <a:p>
            <a:pPr marL="609600" indent="-609600">
              <a:lnSpc>
                <a:spcPct val="90000"/>
              </a:lnSpc>
              <a:buFontTx/>
              <a:buAutoNum type="arabicPeriod"/>
            </a:pPr>
            <a:r>
              <a:rPr lang="en-US" sz="2800" dirty="0" err="1"/>
              <a:t>Analisis</a:t>
            </a:r>
            <a:r>
              <a:rPr lang="en-US" sz="2800" dirty="0"/>
              <a:t> </a:t>
            </a:r>
            <a:r>
              <a:rPr lang="en-US" sz="2800" i="1" dirty="0"/>
              <a:t>stakeholders </a:t>
            </a:r>
            <a:r>
              <a:rPr lang="en-US" sz="2800" dirty="0" err="1"/>
              <a:t>utk</a:t>
            </a:r>
            <a:r>
              <a:rPr lang="en-US" sz="2800" dirty="0"/>
              <a:t> </a:t>
            </a:r>
            <a:r>
              <a:rPr lang="en-US" sz="2800" dirty="0" err="1"/>
              <a:t>mengatasi</a:t>
            </a:r>
            <a:r>
              <a:rPr lang="en-US" sz="2800" i="1" dirty="0"/>
              <a:t> </a:t>
            </a:r>
            <a:r>
              <a:rPr lang="en-US" sz="2800" dirty="0" err="1"/>
              <a:t>masalah</a:t>
            </a:r>
            <a:r>
              <a:rPr lang="en-US" sz="2800" dirty="0"/>
              <a:t> </a:t>
            </a:r>
            <a:r>
              <a:rPr lang="en-US" sz="2800" dirty="0" err="1"/>
              <a:t>keterwakilan</a:t>
            </a:r>
            <a:r>
              <a:rPr lang="en-US" sz="2800" dirty="0"/>
              <a:t> </a:t>
            </a:r>
          </a:p>
          <a:p>
            <a:pPr marL="609600" indent="-609600">
              <a:lnSpc>
                <a:spcPct val="90000"/>
              </a:lnSpc>
              <a:buFontTx/>
              <a:buAutoNum type="arabicPeriod"/>
            </a:pPr>
            <a:r>
              <a:rPr lang="en-US" sz="2800" dirty="0" err="1"/>
              <a:t>Fasilitator</a:t>
            </a:r>
            <a:r>
              <a:rPr lang="en-US" sz="2800" dirty="0"/>
              <a:t> </a:t>
            </a:r>
            <a:r>
              <a:rPr lang="en-US" sz="2800" dirty="0" err="1"/>
              <a:t>utk</a:t>
            </a:r>
            <a:r>
              <a:rPr lang="en-US" sz="2800" dirty="0"/>
              <a:t> </a:t>
            </a:r>
            <a:r>
              <a:rPr lang="en-US" sz="2800" dirty="0" err="1"/>
              <a:t>mengatasi</a:t>
            </a:r>
            <a:r>
              <a:rPr lang="en-US" sz="2800" dirty="0"/>
              <a:t> </a:t>
            </a:r>
            <a:r>
              <a:rPr lang="en-US" sz="2800" dirty="0" err="1"/>
              <a:t>komunikasi</a:t>
            </a:r>
            <a:r>
              <a:rPr lang="en-US" sz="2800" dirty="0"/>
              <a:t> forum</a:t>
            </a:r>
          </a:p>
          <a:p>
            <a:pPr marL="609600" indent="-609600">
              <a:lnSpc>
                <a:spcPct val="90000"/>
              </a:lnSpc>
              <a:buFontTx/>
              <a:buAutoNum type="arabicPeriod"/>
            </a:pPr>
            <a:endParaRPr lang="en-US" sz="2800" dirty="0"/>
          </a:p>
          <a:p>
            <a:pPr marL="609600" indent="-609600">
              <a:lnSpc>
                <a:spcPct val="90000"/>
              </a:lnSpc>
              <a:buFontTx/>
              <a:buNone/>
            </a:pP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dissolve">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dissolve">
                                      <p:cBhvr>
                                        <p:cTn id="12" dur="500"/>
                                        <p:tgtEl>
                                          <p:spTgt spid="153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dissolve">
                                      <p:cBhvr>
                                        <p:cTn id="17" dur="500"/>
                                        <p:tgtEl>
                                          <p:spTgt spid="153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Effect transition="in" filter="dissolve">
                                      <p:cBhvr>
                                        <p:cTn id="22" dur="500"/>
                                        <p:tgtEl>
                                          <p:spTgt spid="1536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Effect transition="in" filter="dissolve">
                                      <p:cBhvr>
                                        <p:cTn id="27" dur="500"/>
                                        <p:tgtEl>
                                          <p:spTgt spid="1536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Effect transition="in" filter="dissolve">
                                      <p:cBhvr>
                                        <p:cTn id="32" dur="500"/>
                                        <p:tgtEl>
                                          <p:spTgt spid="15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74675" y="304800"/>
            <a:ext cx="8001000" cy="762000"/>
          </a:xfrm>
        </p:spPr>
        <p:txBody>
          <a:bodyPr/>
          <a:lstStyle/>
          <a:p>
            <a:r>
              <a:rPr lang="en-US" sz="3200"/>
              <a:t>Apakah </a:t>
            </a:r>
            <a:r>
              <a:rPr lang="en-US" sz="3200" i="1"/>
              <a:t>Stakeholders</a:t>
            </a:r>
            <a:r>
              <a:rPr lang="en-US" sz="3200"/>
              <a:t> itu ?</a:t>
            </a:r>
          </a:p>
        </p:txBody>
      </p:sp>
      <p:sp>
        <p:nvSpPr>
          <p:cNvPr id="17411" name="Rectangle 3"/>
          <p:cNvSpPr>
            <a:spLocks noGrp="1" noChangeArrowheads="1"/>
          </p:cNvSpPr>
          <p:nvPr>
            <p:ph sz="quarter" idx="1"/>
          </p:nvPr>
        </p:nvSpPr>
        <p:spPr>
          <a:xfrm>
            <a:off x="685800" y="1600200"/>
            <a:ext cx="7772400" cy="4724400"/>
          </a:xfrm>
        </p:spPr>
        <p:txBody>
          <a:bodyPr/>
          <a:lstStyle/>
          <a:p>
            <a:pPr marL="609600" indent="-609600">
              <a:lnSpc>
                <a:spcPct val="90000"/>
              </a:lnSpc>
              <a:buFont typeface="Wingdings" pitchFamily="2" charset="2"/>
              <a:buNone/>
            </a:pPr>
            <a:r>
              <a:rPr lang="en-US" sz="2600">
                <a:latin typeface="Arial" charset="0"/>
              </a:rPr>
              <a:t>Stakeholders adalah orang-orang, kelompok atau lembaga yg dipengaruhi oleh sesuatu intervensi yg ditawarkan, atau mereka yg dpt mempengaruhi hasil intervensi tsb.</a:t>
            </a:r>
          </a:p>
          <a:p>
            <a:pPr marL="609600" indent="-609600">
              <a:lnSpc>
                <a:spcPct val="90000"/>
              </a:lnSpc>
              <a:buFont typeface="Wingdings" pitchFamily="2" charset="2"/>
              <a:buNone/>
            </a:pPr>
            <a:endParaRPr lang="en-US" sz="2600">
              <a:latin typeface="Arial" charset="0"/>
            </a:endParaRPr>
          </a:p>
          <a:p>
            <a:pPr marL="609600" indent="-609600">
              <a:lnSpc>
                <a:spcPct val="90000"/>
              </a:lnSpc>
              <a:buFont typeface="Wingdings" pitchFamily="2" charset="2"/>
              <a:buNone/>
            </a:pPr>
            <a:r>
              <a:rPr lang="en-US" sz="2600">
                <a:latin typeface="Arial" charset="0"/>
              </a:rPr>
              <a:t>Mengapa perlu analisis </a:t>
            </a:r>
            <a:r>
              <a:rPr lang="en-US" sz="2600" i="1">
                <a:latin typeface="Arial" charset="0"/>
              </a:rPr>
              <a:t>stakeholders</a:t>
            </a:r>
            <a:r>
              <a:rPr lang="en-US" sz="2600">
                <a:latin typeface="Arial" charset="0"/>
              </a:rPr>
              <a:t> ?</a:t>
            </a:r>
          </a:p>
          <a:p>
            <a:pPr marL="609600" indent="-609600">
              <a:lnSpc>
                <a:spcPct val="90000"/>
              </a:lnSpc>
              <a:buFontTx/>
              <a:buAutoNum type="arabicPeriod"/>
            </a:pPr>
            <a:r>
              <a:rPr lang="en-US" sz="2600">
                <a:latin typeface="Arial" charset="0"/>
              </a:rPr>
              <a:t>Utk mengidentifikasi urgensi dan pengaruh </a:t>
            </a:r>
            <a:r>
              <a:rPr lang="en-US" sz="2600" i="1">
                <a:latin typeface="Arial" charset="0"/>
              </a:rPr>
              <a:t>stakeholders</a:t>
            </a:r>
            <a:r>
              <a:rPr lang="en-US" sz="2600">
                <a:latin typeface="Arial" charset="0"/>
              </a:rPr>
              <a:t> atas suatu kebijakan/program </a:t>
            </a:r>
          </a:p>
          <a:p>
            <a:pPr marL="609600" indent="-609600">
              <a:lnSpc>
                <a:spcPct val="90000"/>
              </a:lnSpc>
              <a:buFontTx/>
              <a:buAutoNum type="arabicPeriod"/>
            </a:pPr>
            <a:r>
              <a:rPr lang="en-US" sz="2600">
                <a:latin typeface="Arial" charset="0"/>
              </a:rPr>
              <a:t>Mengidentifikasi lembaga-lembaga lokal</a:t>
            </a:r>
          </a:p>
          <a:p>
            <a:pPr marL="609600" indent="-609600">
              <a:lnSpc>
                <a:spcPct val="90000"/>
              </a:lnSpc>
              <a:buFontTx/>
              <a:buAutoNum type="arabicPeriod"/>
            </a:pPr>
            <a:r>
              <a:rPr lang="en-US" sz="2600">
                <a:latin typeface="Arial" charset="0"/>
              </a:rPr>
              <a:t>Menyediakan dasar dan strategi untuk partisipasi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p:cTn id="7" dur="500" fill="hold"/>
                                        <p:tgtEl>
                                          <p:spTgt spid="17410"/>
                                        </p:tgtEl>
                                        <p:attrNameLst>
                                          <p:attrName>ppt_w</p:attrName>
                                        </p:attrNameLst>
                                      </p:cBhvr>
                                      <p:tavLst>
                                        <p:tav tm="0">
                                          <p:val>
                                            <p:fltVal val="0"/>
                                          </p:val>
                                        </p:tav>
                                        <p:tav tm="100000">
                                          <p:val>
                                            <p:strVal val="#ppt_w"/>
                                          </p:val>
                                        </p:tav>
                                      </p:tavLst>
                                    </p:anim>
                                    <p:anim calcmode="lin" valueType="num">
                                      <p:cBhvr>
                                        <p:cTn id="8" dur="500" fill="hold"/>
                                        <p:tgtEl>
                                          <p:spTgt spid="17410"/>
                                        </p:tgtEl>
                                        <p:attrNameLst>
                                          <p:attrName>ppt_h</p:attrName>
                                        </p:attrNameLst>
                                      </p:cBhvr>
                                      <p:tavLst>
                                        <p:tav tm="0">
                                          <p:val>
                                            <p:fltVal val="0"/>
                                          </p:val>
                                        </p:tav>
                                        <p:tav tm="100000">
                                          <p:val>
                                            <p:strVal val="#ppt_h"/>
                                          </p:val>
                                        </p:tav>
                                      </p:tavLst>
                                    </p:anim>
                                    <p:anim calcmode="lin" valueType="num">
                                      <p:cBhvr>
                                        <p:cTn id="9" dur="500" fill="hold"/>
                                        <p:tgtEl>
                                          <p:spTgt spid="17410"/>
                                        </p:tgtEl>
                                        <p:attrNameLst>
                                          <p:attrName>style.rotation</p:attrName>
                                        </p:attrNameLst>
                                      </p:cBhvr>
                                      <p:tavLst>
                                        <p:tav tm="0">
                                          <p:val>
                                            <p:fltVal val="360"/>
                                          </p:val>
                                        </p:tav>
                                        <p:tav tm="100000">
                                          <p:val>
                                            <p:fltVal val="0"/>
                                          </p:val>
                                        </p:tav>
                                      </p:tavLst>
                                    </p:anim>
                                    <p:animEffect transition="in" filter="fade">
                                      <p:cBhvr>
                                        <p:cTn id="10" dur="500"/>
                                        <p:tgtEl>
                                          <p:spTgt spid="17410"/>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17411">
                                            <p:txEl>
                                              <p:pRg st="0" end="0"/>
                                            </p:txEl>
                                          </p:spTgt>
                                        </p:tgtEl>
                                        <p:attrNameLst>
                                          <p:attrName>style.visibility</p:attrName>
                                        </p:attrNameLst>
                                      </p:cBhvr>
                                      <p:to>
                                        <p:strVal val="visible"/>
                                      </p:to>
                                    </p:set>
                                    <p:anim calcmode="lin" valueType="num">
                                      <p:cBhvr>
                                        <p:cTn id="15" dur="5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7411">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7411">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17411">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17411">
                                            <p:txEl>
                                              <p:pRg st="2" end="2"/>
                                            </p:txEl>
                                          </p:spTgt>
                                        </p:tgtEl>
                                        <p:attrNameLst>
                                          <p:attrName>style.visibility</p:attrName>
                                        </p:attrNameLst>
                                      </p:cBhvr>
                                      <p:to>
                                        <p:strVal val="visible"/>
                                      </p:to>
                                    </p:set>
                                    <p:anim calcmode="lin" valueType="num">
                                      <p:cBhvr>
                                        <p:cTn id="23" dur="5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741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7411">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1741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17411">
                                            <p:txEl>
                                              <p:pRg st="3" end="3"/>
                                            </p:txEl>
                                          </p:spTgt>
                                        </p:tgtEl>
                                        <p:attrNameLst>
                                          <p:attrName>style.visibility</p:attrName>
                                        </p:attrNameLst>
                                      </p:cBhvr>
                                      <p:to>
                                        <p:strVal val="visible"/>
                                      </p:to>
                                    </p:set>
                                    <p:anim calcmode="lin" valueType="num">
                                      <p:cBhvr>
                                        <p:cTn id="31" dur="5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741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7411">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17411">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17411">
                                            <p:txEl>
                                              <p:pRg st="4" end="4"/>
                                            </p:txEl>
                                          </p:spTgt>
                                        </p:tgtEl>
                                        <p:attrNameLst>
                                          <p:attrName>style.visibility</p:attrName>
                                        </p:attrNameLst>
                                      </p:cBhvr>
                                      <p:to>
                                        <p:strVal val="visible"/>
                                      </p:to>
                                    </p:set>
                                    <p:anim calcmode="lin" valueType="num">
                                      <p:cBhvr>
                                        <p:cTn id="39" dur="500" fill="hold"/>
                                        <p:tgtEl>
                                          <p:spTgt spid="1741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741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17411">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17411">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17411">
                                            <p:txEl>
                                              <p:pRg st="5" end="5"/>
                                            </p:txEl>
                                          </p:spTgt>
                                        </p:tgtEl>
                                        <p:attrNameLst>
                                          <p:attrName>style.visibility</p:attrName>
                                        </p:attrNameLst>
                                      </p:cBhvr>
                                      <p:to>
                                        <p:strVal val="visible"/>
                                      </p:to>
                                    </p:set>
                                    <p:anim calcmode="lin" valueType="num">
                                      <p:cBhvr>
                                        <p:cTn id="47" dur="500" fill="hold"/>
                                        <p:tgtEl>
                                          <p:spTgt spid="17411">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17411">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17411">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1143000"/>
          </a:xfrm>
        </p:spPr>
        <p:txBody>
          <a:bodyPr/>
          <a:lstStyle/>
          <a:p>
            <a:r>
              <a:rPr lang="id-ID" b="1" smtClean="0"/>
              <a:t>Negara Kecil </a:t>
            </a:r>
            <a:endParaRPr lang="id-ID" b="1"/>
          </a:p>
        </p:txBody>
      </p:sp>
      <p:sp>
        <p:nvSpPr>
          <p:cNvPr id="3" name="Content Placeholder 2"/>
          <p:cNvSpPr>
            <a:spLocks noGrp="1"/>
          </p:cNvSpPr>
          <p:nvPr>
            <p:ph sz="quarter" idx="1"/>
          </p:nvPr>
        </p:nvSpPr>
        <p:spPr>
          <a:xfrm>
            <a:off x="457200" y="1571612"/>
            <a:ext cx="8186766" cy="4752988"/>
          </a:xfrm>
        </p:spPr>
        <p:txBody>
          <a:bodyPr>
            <a:normAutofit fontScale="92500" lnSpcReduction="10000"/>
          </a:bodyPr>
          <a:lstStyle/>
          <a:p>
            <a:r>
              <a:rPr lang="id-ID" smtClean="0"/>
              <a:t>Desa adalah “negara kecil” yang memiliki tanah, kekuasaan, pemerintahan, rakyat, masyarakat, penghidupan, dll. </a:t>
            </a:r>
          </a:p>
          <a:p>
            <a:r>
              <a:rPr lang="id-ID" smtClean="0"/>
              <a:t>“Negara kecil” bukanlah “negara dalam negara”. Yang sering disebut negara dalam negara adalah Kementerian Kehutanan dan PNPM Mandiri. </a:t>
            </a:r>
          </a:p>
          <a:p>
            <a:r>
              <a:rPr lang="id-ID" smtClean="0"/>
              <a:t>Cara pandang negara kecil menempatkan desa sebagai basis sosial, basis politik-pemerintahan, basis ekonomi dan basis keamanan. </a:t>
            </a:r>
          </a:p>
          <a:p>
            <a:r>
              <a:rPr lang="id-ID" smtClean="0"/>
              <a:t>“Negara kecil” itu akan kokoh bila desa bertenaga secara sosial, berdaulat secara politik, berdaya secara ekonomi dan bermartabat secara budaya. </a:t>
            </a:r>
            <a:endParaRPr lang="id-ID"/>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0" y="0"/>
            <a:ext cx="9144000" cy="1371600"/>
          </a:xfrm>
          <a:prstGeom prst="rect">
            <a:avLst/>
          </a:prstGeom>
          <a:solidFill>
            <a:schemeClr val="accent1"/>
          </a:solidFill>
          <a:ln w="9525">
            <a:solidFill>
              <a:schemeClr val="hlink"/>
            </a:solidFill>
            <a:miter lim="800000"/>
            <a:headEnd/>
            <a:tailEnd/>
          </a:ln>
          <a:effectLst/>
        </p:spPr>
        <p:txBody>
          <a:bodyPr wrap="none" anchor="ctr"/>
          <a:lstStyle/>
          <a:p>
            <a:pPr algn="ctr"/>
            <a:r>
              <a:rPr lang="en-US" sz="3200" b="1">
                <a:solidFill>
                  <a:srgbClr val="990000"/>
                </a:solidFill>
                <a:latin typeface="Comic Sans MS" pitchFamily="66" charset="0"/>
              </a:rPr>
              <a:t>PERENCANAAN PARTISIPATIF </a:t>
            </a:r>
          </a:p>
          <a:p>
            <a:pPr algn="ctr"/>
            <a:r>
              <a:rPr lang="en-US" sz="3200" b="1">
                <a:solidFill>
                  <a:srgbClr val="990000"/>
                </a:solidFill>
                <a:latin typeface="Comic Sans MS" pitchFamily="66" charset="0"/>
              </a:rPr>
              <a:t>MEMERLUKAN FASILITATOR</a:t>
            </a:r>
          </a:p>
        </p:txBody>
      </p:sp>
      <p:sp>
        <p:nvSpPr>
          <p:cNvPr id="18435" name="Rectangle 3"/>
          <p:cNvSpPr>
            <a:spLocks noGrp="1" noChangeArrowheads="1"/>
          </p:cNvSpPr>
          <p:nvPr>
            <p:ph sz="quarter" idx="1"/>
          </p:nvPr>
        </p:nvSpPr>
        <p:spPr>
          <a:xfrm>
            <a:off x="0" y="1600200"/>
            <a:ext cx="9144000" cy="5257800"/>
          </a:xfrm>
        </p:spPr>
        <p:txBody>
          <a:bodyPr/>
          <a:lstStyle/>
          <a:p>
            <a:pPr marL="0" indent="0">
              <a:buFont typeface="Wingdings" pitchFamily="2" charset="2"/>
              <a:buNone/>
            </a:pPr>
            <a:r>
              <a:rPr lang="en-US" sz="2800">
                <a:latin typeface="Arial" charset="0"/>
              </a:rPr>
              <a:t>Peran fasilitator sangat dibutuhkan untuk dikembangkan terutama dalam dialog, musyawarah yg tertuju pada formulasi perencanaan  yg disiapkan sebagai bahan bakar program aksi. </a:t>
            </a:r>
          </a:p>
          <a:p>
            <a:pPr marL="0" indent="0">
              <a:buFont typeface="Wingdings" pitchFamily="2" charset="2"/>
              <a:buNone/>
            </a:pPr>
            <a:endParaRPr lang="en-US" sz="2800">
              <a:latin typeface="Arial" charset="0"/>
            </a:endParaRPr>
          </a:p>
          <a:p>
            <a:pPr marL="0" indent="0">
              <a:buFont typeface="Wingdings" pitchFamily="2" charset="2"/>
              <a:buNone/>
            </a:pPr>
            <a:r>
              <a:rPr lang="en-US" sz="2800">
                <a:latin typeface="Arial" charset="0"/>
              </a:rPr>
              <a:t>Peran ini bukan untuk mengintervensi, atau mengajari masyarakat, tetapi utk membuka ruang agar masy mampu berdialog, berdiskusi, berdebat utk mengambil keputusan yg terbaik bagi masy tersebut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500">
                                          <p:stCondLst>
                                            <p:cond delay="0"/>
                                          </p:stCondLst>
                                        </p:cTn>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fade">
                                      <p:cBhvr>
                                        <p:cTn id="12" dur="500">
                                          <p:stCondLst>
                                            <p:cond delay="0"/>
                                          </p:stCondLst>
                                        </p:cTn>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b="0" smtClean="0"/>
              <a:t>Langkah-langkah menghadapi masyarakat</a:t>
            </a:r>
          </a:p>
        </p:txBody>
      </p:sp>
      <p:sp>
        <p:nvSpPr>
          <p:cNvPr id="12291" name="Rectangle 3"/>
          <p:cNvSpPr>
            <a:spLocks noGrp="1" noChangeArrowheads="1"/>
          </p:cNvSpPr>
          <p:nvPr>
            <p:ph type="body" idx="1"/>
          </p:nvPr>
        </p:nvSpPr>
        <p:spPr/>
        <p:txBody>
          <a:bodyPr/>
          <a:lstStyle/>
          <a:p>
            <a:pPr eaLnBrk="1" hangingPunct="1">
              <a:lnSpc>
                <a:spcPct val="80000"/>
              </a:lnSpc>
              <a:defRPr/>
            </a:pPr>
            <a:r>
              <a:rPr lang="en-US" sz="2800" smtClean="0"/>
              <a:t>Mendengarkan masukan-masukan dari masyarakat </a:t>
            </a:r>
          </a:p>
          <a:p>
            <a:pPr eaLnBrk="1" hangingPunct="1">
              <a:lnSpc>
                <a:spcPct val="80000"/>
              </a:lnSpc>
              <a:defRPr/>
            </a:pPr>
            <a:r>
              <a:rPr lang="en-US" sz="2800" smtClean="0"/>
              <a:t>Mengikuti kegiatan yang diadakan masyarakat </a:t>
            </a:r>
          </a:p>
          <a:p>
            <a:pPr eaLnBrk="1" hangingPunct="1">
              <a:lnSpc>
                <a:spcPct val="80000"/>
              </a:lnSpc>
              <a:defRPr/>
            </a:pPr>
            <a:r>
              <a:rPr lang="en-US" sz="2800" smtClean="0"/>
              <a:t>Menyiapkan keperluan penunjang yang dibutuhkan masyarakat </a:t>
            </a:r>
          </a:p>
          <a:p>
            <a:pPr eaLnBrk="1" hangingPunct="1">
              <a:lnSpc>
                <a:spcPct val="80000"/>
              </a:lnSpc>
              <a:defRPr/>
            </a:pPr>
            <a:r>
              <a:rPr lang="en-US" sz="2800" smtClean="0"/>
              <a:t>Memfasilitasi program masyarakat dengan pemerintah </a:t>
            </a:r>
          </a:p>
          <a:p>
            <a:pPr eaLnBrk="1" hangingPunct="1">
              <a:lnSpc>
                <a:spcPct val="80000"/>
              </a:lnSpc>
              <a:defRPr/>
            </a:pPr>
            <a:r>
              <a:rPr lang="en-US" sz="2800" smtClean="0"/>
              <a:t>Menyampaikan aspirasi masyarakat kepada pemerintah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800" b="1" dirty="0" smtClean="0">
                <a:solidFill>
                  <a:schemeClr val="tx1"/>
                </a:solidFill>
              </a:rPr>
              <a:t>Politik Desa: </a:t>
            </a:r>
            <a:r>
              <a:rPr lang="en-US" sz="2800" b="1" dirty="0" err="1" smtClean="0"/>
              <a:t>kemandirian</a:t>
            </a:r>
            <a:r>
              <a:rPr lang="id-ID" sz="2800" b="1" dirty="0" smtClean="0">
                <a:solidFill>
                  <a:schemeClr val="tx1"/>
                </a:solidFill>
              </a:rPr>
              <a:t> dulu atau Demokrasi Dulu? </a:t>
            </a:r>
            <a:endParaRPr lang="id-ID" sz="2800" b="1" dirty="0">
              <a:solidFill>
                <a:schemeClr val="tx1"/>
              </a:solidFill>
            </a:endParaRPr>
          </a:p>
        </p:txBody>
      </p:sp>
      <p:sp>
        <p:nvSpPr>
          <p:cNvPr id="3" name="Content Placeholder 2"/>
          <p:cNvSpPr>
            <a:spLocks noGrp="1"/>
          </p:cNvSpPr>
          <p:nvPr>
            <p:ph sz="quarter" idx="1"/>
          </p:nvPr>
        </p:nvSpPr>
        <p:spPr>
          <a:xfrm>
            <a:off x="428596" y="1714488"/>
            <a:ext cx="8358246" cy="4786346"/>
          </a:xfrm>
        </p:spPr>
        <p:txBody>
          <a:bodyPr>
            <a:normAutofit fontScale="85000" lnSpcReduction="10000"/>
          </a:bodyPr>
          <a:lstStyle/>
          <a:p>
            <a:r>
              <a:rPr lang="id-ID" dirty="0" smtClean="0"/>
              <a:t>Ada debat yang menarik antara Yando Zakaria dan Hans Antlov soal politik desa.</a:t>
            </a:r>
          </a:p>
          <a:p>
            <a:r>
              <a:rPr lang="id-ID" dirty="0" smtClean="0"/>
              <a:t>Yando berangkat dari pertanyaan “apa yang hilang” dalam desa. Yang hilang tidak lain adalah </a:t>
            </a:r>
            <a:r>
              <a:rPr lang="id-ID" i="1" dirty="0" smtClean="0"/>
              <a:t>property rights </a:t>
            </a:r>
            <a:r>
              <a:rPr lang="id-ID" dirty="0" smtClean="0"/>
              <a:t>atau </a:t>
            </a:r>
            <a:r>
              <a:rPr lang="id-ID" i="1" dirty="0" smtClean="0"/>
              <a:t>indigenous rights</a:t>
            </a:r>
            <a:r>
              <a:rPr lang="id-ID" dirty="0" smtClean="0"/>
              <a:t>, sehingga yang harus didahulukan adalah pemulihan </a:t>
            </a:r>
            <a:r>
              <a:rPr lang="en-US" dirty="0" err="1" smtClean="0"/>
              <a:t>kemandirian</a:t>
            </a:r>
            <a:r>
              <a:rPr lang="id-ID" dirty="0" smtClean="0"/>
              <a:t> desa.</a:t>
            </a:r>
          </a:p>
          <a:p>
            <a:r>
              <a:rPr lang="id-ID" dirty="0" smtClean="0"/>
              <a:t>Hans berangkat dari pertanyaan “apa yang tidak ada” dalam desa. Desa, bagi Hans, telah dikuasai oleh negara dan elite lokal sehingga partisipasi, kewargaan (</a:t>
            </a:r>
            <a:r>
              <a:rPr lang="id-ID" i="1" dirty="0" smtClean="0"/>
              <a:t>citizenship</a:t>
            </a:r>
            <a:r>
              <a:rPr lang="id-ID" dirty="0" smtClean="0"/>
              <a:t>) dan kerakyatan tidak  hadir dalam desa. Karena itu yang didahulukan adalah merebut demokrasi. Kalau rakyat itu kuat (berdaulat) maka </a:t>
            </a:r>
            <a:r>
              <a:rPr lang="en-US" dirty="0" err="1" smtClean="0"/>
              <a:t>kemandirian</a:t>
            </a:r>
            <a:r>
              <a:rPr lang="en-US" dirty="0" smtClean="0"/>
              <a:t> </a:t>
            </a:r>
            <a:r>
              <a:rPr lang="id-ID" dirty="0" smtClean="0"/>
              <a:t>itu dengan sendirinya akan diraih oleh desa. </a:t>
            </a:r>
          </a:p>
          <a:p>
            <a:r>
              <a:rPr lang="id-ID" dirty="0" smtClean="0"/>
              <a:t>Bisakah dua hal yang baik itu berjalan bersama? </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801004" cy="796908"/>
          </a:xfrm>
        </p:spPr>
        <p:txBody>
          <a:bodyPr>
            <a:normAutofit/>
          </a:bodyPr>
          <a:lstStyle/>
          <a:p>
            <a:r>
              <a:rPr lang="id-ID" b="1" dirty="0" smtClean="0">
                <a:solidFill>
                  <a:schemeClr val="tx1"/>
                </a:solidFill>
              </a:rPr>
              <a:t>Piramida Sejati </a:t>
            </a:r>
            <a:r>
              <a:rPr lang="en-US" b="1" dirty="0" err="1" smtClean="0"/>
              <a:t>kewenangan</a:t>
            </a:r>
            <a:r>
              <a:rPr lang="id-ID" b="1" dirty="0" smtClean="0">
                <a:solidFill>
                  <a:schemeClr val="tx1"/>
                </a:solidFill>
              </a:rPr>
              <a:t> Desa </a:t>
            </a:r>
            <a:endParaRPr lang="id-ID" b="1" dirty="0">
              <a:solidFill>
                <a:schemeClr val="tx1"/>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solidFill>
                  <a:srgbClr val="FFFF00"/>
                </a:solidFill>
              </a:rPr>
              <a:t>Makna 3 kewenangan desa</a:t>
            </a:r>
            <a:endParaRPr lang="id-ID" dirty="0">
              <a:solidFill>
                <a:srgbClr val="FFFF00"/>
              </a:solidFill>
            </a:endParaRPr>
          </a:p>
        </p:txBody>
      </p:sp>
      <p:graphicFrame>
        <p:nvGraphicFramePr>
          <p:cNvPr id="4" name="Content Placeholder 3"/>
          <p:cNvGraphicFramePr>
            <a:graphicFrameLocks noGrp="1"/>
          </p:cNvGraphicFramePr>
          <p:nvPr>
            <p:ph sz="quarter" idx="1"/>
          </p:nvPr>
        </p:nvGraphicFramePr>
        <p:xfrm>
          <a:off x="457200" y="1285860"/>
          <a:ext cx="8329642" cy="4840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Piramida Terbalik </a:t>
            </a:r>
            <a:endParaRPr lang="id-ID"/>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2470</TotalTime>
  <Words>2725</Words>
  <Application>Microsoft Office PowerPoint</Application>
  <PresentationFormat>On-screen Show (4:3)</PresentationFormat>
  <Paragraphs>302</Paragraphs>
  <Slides>51</Slides>
  <Notes>17</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Civic</vt:lpstr>
      <vt:lpstr>Perencanaan Pembangungan Daerah dan Desa</vt:lpstr>
      <vt:lpstr>Fokus Kajian dan Pembangian Tugas</vt:lpstr>
      <vt:lpstr>Konsep dan Konteks Kemandirian  (bukan otonomi) Desa</vt:lpstr>
      <vt:lpstr>Republik Kecil</vt:lpstr>
      <vt:lpstr>Negara Kecil </vt:lpstr>
      <vt:lpstr>Politik Desa: kemandirian dulu atau Demokrasi Dulu? </vt:lpstr>
      <vt:lpstr>Piramida Sejati kewenangan Desa </vt:lpstr>
      <vt:lpstr>Makna 3 kewenangan desa</vt:lpstr>
      <vt:lpstr>Piramida Terbalik </vt:lpstr>
      <vt:lpstr>Mengapa Piramida Berubah?</vt:lpstr>
      <vt:lpstr>Desa di Era Reformasi</vt:lpstr>
      <vt:lpstr>Kedudukan Desa</vt:lpstr>
      <vt:lpstr>Opsi Kedudukan Desa </vt:lpstr>
      <vt:lpstr>Desa Asli</vt:lpstr>
      <vt:lpstr>Desa Administratif</vt:lpstr>
      <vt:lpstr>Desa Otonom (spt Pilipina)</vt:lpstr>
      <vt:lpstr>PowerPoint Presentation</vt:lpstr>
      <vt:lpstr>Kewenangan Desa</vt:lpstr>
      <vt:lpstr>Pembangunan Desa</vt:lpstr>
      <vt:lpstr>PowerPoint Presentation</vt:lpstr>
      <vt:lpstr>Desa Membangun</vt:lpstr>
      <vt:lpstr>Pembangunan Perdesaan</vt:lpstr>
      <vt:lpstr>Pembangunan Perdesaan</vt:lpstr>
      <vt:lpstr>PowerPoint Presentation</vt:lpstr>
      <vt:lpstr>PowerPoint Presentation</vt:lpstr>
      <vt:lpstr>PowerPoint Presentation</vt:lpstr>
      <vt:lpstr>PowerPoint Presentation</vt:lpstr>
      <vt:lpstr>PowerPoint Presentation</vt:lpstr>
      <vt:lpstr>PowerPoint Presentation</vt:lpstr>
      <vt:lpstr>Konsep Desa Mandiri</vt:lpstr>
      <vt:lpstr>Indikator kemandirian</vt:lpstr>
      <vt:lpstr>Lanjutan </vt:lpstr>
      <vt:lpstr>PowerPoint Presentation</vt:lpstr>
      <vt:lpstr>Pendekatan Pembangunan Desa </vt:lpstr>
      <vt:lpstr>Pengalaman lapangan</vt:lpstr>
      <vt:lpstr>Desa dikepung Kapitalisme</vt:lpstr>
      <vt:lpstr>kewenangan Daerah bukan semata-mata mengurangi sentralisasi ditangan pem pusat, tetapi juga perbaikan pelayanan publik, penciptaan efisiensi dan efektivitas penyelenggaraan pemerintahan dan pembangunan, termasuk pembangunandesa.    Semangat kewenangan daerah mendorong tumbuhnya demokrasi lokal dan pemberdayaan masyarakat.  Pemberdayaan masyarakat merupakan roh dari kewenangan daerah  Kata kunci Demokrasi lokal dan pemberdayaan masyarakat adalah partisipasi masyarakat dalam pembangunan. </vt:lpstr>
      <vt:lpstr>PEMBERDAYAAN MASYARAKAT</vt:lpstr>
      <vt:lpstr>Lanjutkan…</vt:lpstr>
      <vt:lpstr>PRINSIP PEMBERDAYAAN MASYARAKAT</vt:lpstr>
      <vt:lpstr>PowerPoint Presentation</vt:lpstr>
      <vt:lpstr>Apakah Perencanaan itu ?</vt:lpstr>
      <vt:lpstr>PowerPoint Presentation</vt:lpstr>
      <vt:lpstr>PowerPoint Presentation</vt:lpstr>
      <vt:lpstr>Mengapa diperlukan Perencanaan ?</vt:lpstr>
      <vt:lpstr>Perencanaan partisipatif</vt:lpstr>
      <vt:lpstr>Prinsip-prinsip Perencanaan Partisipatif</vt:lpstr>
      <vt:lpstr>Pelembagaan Perencanaan Partisipatif</vt:lpstr>
      <vt:lpstr>Apakah Stakeholders itu ?</vt:lpstr>
      <vt:lpstr>PowerPoint Presentation</vt:lpstr>
      <vt:lpstr>Langkah-langkah menghadapi masyarakat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Pembangungan Daerah dan Desa</dc:title>
  <dc:creator>supardal</dc:creator>
  <cp:lastModifiedBy>PAK OELIN</cp:lastModifiedBy>
  <cp:revision>50</cp:revision>
  <dcterms:created xsi:type="dcterms:W3CDTF">2012-03-20T09:14:11Z</dcterms:created>
  <dcterms:modified xsi:type="dcterms:W3CDTF">2018-02-27T01:34:00Z</dcterms:modified>
</cp:coreProperties>
</file>