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58" r:id="rId6"/>
    <p:sldId id="259" r:id="rId7"/>
    <p:sldId id="260" r:id="rId8"/>
    <p:sldId id="261" r:id="rId9"/>
    <p:sldId id="262"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4A583-4FC2-4054-9BBB-81CFF277E9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9993AD-C2AA-4F32-9C4A-9A8206BEFB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F348D2-8833-4D9A-892F-D3D698D80368}"/>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5" name="Footer Placeholder 4">
            <a:extLst>
              <a:ext uri="{FF2B5EF4-FFF2-40B4-BE49-F238E27FC236}">
                <a16:creationId xmlns:a16="http://schemas.microsoft.com/office/drawing/2014/main" id="{79D96031-73B9-447E-A5AF-5E2ACB2B31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3F60C-C104-4BF0-9A96-37B05839B674}"/>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89742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696F4-A7E9-40BF-9FB9-A0C5437B97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933075-9C37-4BD1-906D-4C678484D2F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0DD954-AB91-405E-9514-72F1ABA2A9F4}"/>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5" name="Footer Placeholder 4">
            <a:extLst>
              <a:ext uri="{FF2B5EF4-FFF2-40B4-BE49-F238E27FC236}">
                <a16:creationId xmlns:a16="http://schemas.microsoft.com/office/drawing/2014/main" id="{6D596DB0-B671-46FC-ACBC-032EEC94D6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2C4AEE-166D-47B3-959F-91F547AE9DF2}"/>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4183262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AF6380-0ED7-4907-86E1-273BB57F61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60A803-2058-4A83-9653-3DFEE767F93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A90F24-A7B3-4331-9BF6-FE586038EEBE}"/>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5" name="Footer Placeholder 4">
            <a:extLst>
              <a:ext uri="{FF2B5EF4-FFF2-40B4-BE49-F238E27FC236}">
                <a16:creationId xmlns:a16="http://schemas.microsoft.com/office/drawing/2014/main" id="{7CBC1116-B80A-4C08-B22D-05A970BBA5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431A0-0CD8-44DC-ABD3-0F874037CEEB}"/>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2611156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C8DAE-9EAC-44E4-BE22-7BF0DE167D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26C9E-8380-410F-B66A-8B13DAFFE1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C46088-4553-48BC-A2C0-CD6C1B424354}"/>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5" name="Footer Placeholder 4">
            <a:extLst>
              <a:ext uri="{FF2B5EF4-FFF2-40B4-BE49-F238E27FC236}">
                <a16:creationId xmlns:a16="http://schemas.microsoft.com/office/drawing/2014/main" id="{F2D61523-281D-4D59-ABEA-E4B3F20085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A93971-84E5-4B30-AA94-C0225F7EAB06}"/>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3308071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2B66-E0AC-46D7-B0EC-41DEB4FC22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314AA6-53F8-48EE-B48E-92B901C315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8C392B4-D799-475A-8434-1F777BD9515C}"/>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5" name="Footer Placeholder 4">
            <a:extLst>
              <a:ext uri="{FF2B5EF4-FFF2-40B4-BE49-F238E27FC236}">
                <a16:creationId xmlns:a16="http://schemas.microsoft.com/office/drawing/2014/main" id="{DDD83A3E-8878-4931-9CF8-CB3547C749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D159F4-72AC-4D5C-A8B7-97BBE1F0E3BA}"/>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670815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96742-C7B1-4326-BBE7-F734010A1C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CBF2CB-A267-49B3-A4B8-73601D52A6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C0B66C-73D4-4E20-8E7F-502F92B6DD9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98446EC-4D4A-46B8-B748-59836D304E99}"/>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6" name="Footer Placeholder 5">
            <a:extLst>
              <a:ext uri="{FF2B5EF4-FFF2-40B4-BE49-F238E27FC236}">
                <a16:creationId xmlns:a16="http://schemas.microsoft.com/office/drawing/2014/main" id="{9E1D6E81-2DB2-41E7-9871-D3361BD625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26B2C8-BC5F-4134-8DA1-B798FDF7D32A}"/>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615436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67D7C-7E56-47AA-BA30-4309C29E50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F8565F-9764-458A-8C89-B99EB71D0A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CCE0C87-A0D7-4029-B284-864829B5EB2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18B297A-FE4D-498E-AC45-9C54DD5D66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70E2B9B-B1AF-4397-8C32-A701779B6CC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47C6CD-20DB-4352-8CF0-5669E1C0AEF7}"/>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8" name="Footer Placeholder 7">
            <a:extLst>
              <a:ext uri="{FF2B5EF4-FFF2-40B4-BE49-F238E27FC236}">
                <a16:creationId xmlns:a16="http://schemas.microsoft.com/office/drawing/2014/main" id="{AC9D992D-82F4-4D83-B9BB-7AEABE6190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A2E5311-6DB4-49E1-AB24-4E751C5E18D2}"/>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1757339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780E0-ABB5-40E5-BD21-76A9DDDA92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70AAD1-2452-4B1A-B0BD-14FA04C7A105}"/>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4" name="Footer Placeholder 3">
            <a:extLst>
              <a:ext uri="{FF2B5EF4-FFF2-40B4-BE49-F238E27FC236}">
                <a16:creationId xmlns:a16="http://schemas.microsoft.com/office/drawing/2014/main" id="{842F91A4-C415-4835-B1F8-3384150066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801E48-B26B-4DAF-9D47-25519A216A88}"/>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29196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0BF1CF-F639-423D-A18D-78F32CEFD1FF}"/>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3" name="Footer Placeholder 2">
            <a:extLst>
              <a:ext uri="{FF2B5EF4-FFF2-40B4-BE49-F238E27FC236}">
                <a16:creationId xmlns:a16="http://schemas.microsoft.com/office/drawing/2014/main" id="{76C7030F-2041-4532-BABB-9CC6BB9B83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3A629B-398B-4E77-991E-FDB8C1C949C0}"/>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2942332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30AA0-156F-487A-BDA1-6194E45F09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D30435-4730-4C7A-B6CA-7AE2DF8BA3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A19DCB-398C-4F00-ABAA-0ABD31FE7D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5740FE8-620D-44F6-9EBF-7BC523BE530F}"/>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6" name="Footer Placeholder 5">
            <a:extLst>
              <a:ext uri="{FF2B5EF4-FFF2-40B4-BE49-F238E27FC236}">
                <a16:creationId xmlns:a16="http://schemas.microsoft.com/office/drawing/2014/main" id="{236880C2-7134-425A-AA70-23909CAF86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1DF61B-E797-4CA7-9179-937FEA243BFE}"/>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1136662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02E4E-EAAF-4719-A28B-2D335CFA2B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9A0027-4FBB-4A5F-8E4D-F6A9850D28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F07381-2E2A-44C5-870A-0132883570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7422064-2D6A-4E07-894E-784B2B1D4AEF}"/>
              </a:ext>
            </a:extLst>
          </p:cNvPr>
          <p:cNvSpPr>
            <a:spLocks noGrp="1"/>
          </p:cNvSpPr>
          <p:nvPr>
            <p:ph type="dt" sz="half" idx="10"/>
          </p:nvPr>
        </p:nvSpPr>
        <p:spPr/>
        <p:txBody>
          <a:bodyPr/>
          <a:lstStyle/>
          <a:p>
            <a:fld id="{A4A60AC1-814A-407C-926D-EE8C17A2EFF7}" type="datetimeFigureOut">
              <a:rPr lang="en-US" smtClean="0"/>
              <a:t>11/27/2018</a:t>
            </a:fld>
            <a:endParaRPr lang="en-US"/>
          </a:p>
        </p:txBody>
      </p:sp>
      <p:sp>
        <p:nvSpPr>
          <p:cNvPr id="6" name="Footer Placeholder 5">
            <a:extLst>
              <a:ext uri="{FF2B5EF4-FFF2-40B4-BE49-F238E27FC236}">
                <a16:creationId xmlns:a16="http://schemas.microsoft.com/office/drawing/2014/main" id="{C8AF9685-1522-4FA7-94A9-4795513B53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755694-A464-4BF0-9411-E1729B2270E4}"/>
              </a:ext>
            </a:extLst>
          </p:cNvPr>
          <p:cNvSpPr>
            <a:spLocks noGrp="1"/>
          </p:cNvSpPr>
          <p:nvPr>
            <p:ph type="sldNum" sz="quarter" idx="12"/>
          </p:nvPr>
        </p:nvSpPr>
        <p:spPr/>
        <p:txBody>
          <a:bodyPr/>
          <a:lstStyle/>
          <a:p>
            <a:fld id="{E8F86C0D-8D91-4250-85BF-B12C3595FC19}" type="slidenum">
              <a:rPr lang="en-US" smtClean="0"/>
              <a:t>‹#›</a:t>
            </a:fld>
            <a:endParaRPr lang="en-US"/>
          </a:p>
        </p:txBody>
      </p:sp>
    </p:spTree>
    <p:extLst>
      <p:ext uri="{BB962C8B-B14F-4D97-AF65-F5344CB8AC3E}">
        <p14:creationId xmlns:p14="http://schemas.microsoft.com/office/powerpoint/2010/main" val="2028037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1C9B30-5C8A-41A6-B7D9-32C2237305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0F4DD8-6C2E-4F59-A882-344BC5F3F5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11F360-A652-416C-853F-19979B176B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60AC1-814A-407C-926D-EE8C17A2EFF7}" type="datetimeFigureOut">
              <a:rPr lang="en-US" smtClean="0"/>
              <a:t>11/27/2018</a:t>
            </a:fld>
            <a:endParaRPr lang="en-US"/>
          </a:p>
        </p:txBody>
      </p:sp>
      <p:sp>
        <p:nvSpPr>
          <p:cNvPr id="5" name="Footer Placeholder 4">
            <a:extLst>
              <a:ext uri="{FF2B5EF4-FFF2-40B4-BE49-F238E27FC236}">
                <a16:creationId xmlns:a16="http://schemas.microsoft.com/office/drawing/2014/main" id="{EC4E866D-86E5-4798-B3EA-D9B938B982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A435F27-E52F-4AF5-ACC4-0258F1F226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F86C0D-8D91-4250-85BF-B12C3595FC19}" type="slidenum">
              <a:rPr lang="en-US" smtClean="0"/>
              <a:t>‹#›</a:t>
            </a:fld>
            <a:endParaRPr lang="en-US"/>
          </a:p>
        </p:txBody>
      </p:sp>
    </p:spTree>
    <p:extLst>
      <p:ext uri="{BB962C8B-B14F-4D97-AF65-F5344CB8AC3E}">
        <p14:creationId xmlns:p14="http://schemas.microsoft.com/office/powerpoint/2010/main" val="2963332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684C7-1DD1-472E-B78B-DD18EF2FC5B4}"/>
              </a:ext>
            </a:extLst>
          </p:cNvPr>
          <p:cNvSpPr>
            <a:spLocks noGrp="1"/>
          </p:cNvSpPr>
          <p:nvPr>
            <p:ph type="ctrTitle"/>
          </p:nvPr>
        </p:nvSpPr>
        <p:spPr/>
        <p:txBody>
          <a:bodyPr/>
          <a:lstStyle/>
          <a:p>
            <a:r>
              <a:rPr lang="en-US" smtClean="0"/>
              <a:t>ANALISIS </a:t>
            </a:r>
            <a:r>
              <a:rPr lang="en-US" dirty="0"/>
              <a:t>UNTUK MENGUKUR </a:t>
            </a:r>
            <a:r>
              <a:rPr lang="en-US" i="1" dirty="0"/>
              <a:t>PUBLIC VALUE</a:t>
            </a:r>
          </a:p>
        </p:txBody>
      </p:sp>
      <p:sp>
        <p:nvSpPr>
          <p:cNvPr id="3" name="Subtitle 2">
            <a:extLst>
              <a:ext uri="{FF2B5EF4-FFF2-40B4-BE49-F238E27FC236}">
                <a16:creationId xmlns:a16="http://schemas.microsoft.com/office/drawing/2014/main" id="{C6EBA58F-E544-4272-8D7D-2B8AD6D867BA}"/>
              </a:ext>
            </a:extLst>
          </p:cNvPr>
          <p:cNvSpPr>
            <a:spLocks noGrp="1"/>
          </p:cNvSpPr>
          <p:nvPr>
            <p:ph type="subTitle" idx="1"/>
          </p:nvPr>
        </p:nvSpPr>
        <p:spPr/>
        <p:txBody>
          <a:bodyPr/>
          <a:lstStyle/>
          <a:p>
            <a:r>
              <a:rPr lang="en-US" dirty="0"/>
              <a:t>MANAJEMEN APARAT SIPIL DAERAH</a:t>
            </a:r>
          </a:p>
        </p:txBody>
      </p:sp>
    </p:spTree>
    <p:extLst>
      <p:ext uri="{BB962C8B-B14F-4D97-AF65-F5344CB8AC3E}">
        <p14:creationId xmlns:p14="http://schemas.microsoft.com/office/powerpoint/2010/main" val="4119089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C9DA2-E0C0-42DE-88F0-A16102BFC84C}"/>
              </a:ext>
            </a:extLst>
          </p:cNvPr>
          <p:cNvSpPr>
            <a:spLocks noGrp="1"/>
          </p:cNvSpPr>
          <p:nvPr>
            <p:ph type="title"/>
          </p:nvPr>
        </p:nvSpPr>
        <p:spPr>
          <a:xfrm>
            <a:off x="838200" y="365126"/>
            <a:ext cx="10515600" cy="62878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A583439-C5A9-44C8-ADB0-3381A1FF276A}"/>
              </a:ext>
            </a:extLst>
          </p:cNvPr>
          <p:cNvSpPr>
            <a:spLocks noGrp="1"/>
          </p:cNvSpPr>
          <p:nvPr>
            <p:ph idx="1"/>
          </p:nvPr>
        </p:nvSpPr>
        <p:spPr>
          <a:xfrm>
            <a:off x="838200" y="993914"/>
            <a:ext cx="10515600" cy="5183049"/>
          </a:xfrm>
        </p:spPr>
        <p:txBody>
          <a:bodyPr/>
          <a:lstStyle/>
          <a:p>
            <a:pPr marL="0" indent="0">
              <a:buNone/>
            </a:pPr>
            <a:r>
              <a:rPr lang="id-ID" dirty="0" smtClean="0"/>
              <a:t>4. </a:t>
            </a:r>
            <a:r>
              <a:rPr lang="id-ID" i="1" dirty="0" smtClean="0"/>
              <a:t>Cost Effectiveness Analysis </a:t>
            </a:r>
            <a:r>
              <a:rPr lang="id-ID" dirty="0" smtClean="0"/>
              <a:t>(Analisis Efektif Biaya)</a:t>
            </a:r>
          </a:p>
          <a:p>
            <a:pPr marL="0" indent="0">
              <a:buNone/>
            </a:pPr>
            <a:r>
              <a:rPr lang="id-ID" dirty="0" smtClean="0"/>
              <a:t>Bentuk Analisa ekonomi membandingkan biaya relatif dan hasil dari suatu tindakan</a:t>
            </a:r>
            <a:r>
              <a:rPr lang="en-US" dirty="0" smtClean="0"/>
              <a:t>. </a:t>
            </a:r>
            <a:r>
              <a:rPr lang="id-ID" dirty="0" smtClean="0"/>
              <a:t>Pd intinya CEA merupakan alat yg dipakai untuk mengukur apakah program dan proses produksi dari institusi birokrasi telah memenuhi rasionalitas anggaran, apakah uang yg disediakan telah dimanfaatkan sesuai dengan peruntukannya. Unit analisis ini bermanfaat untuk mendeteksi adanya penyimpangan, mark-up dan pemborosan anggaran yg biasanya cenderung dilakukan oleh birokrasi.</a:t>
            </a:r>
          </a:p>
          <a:p>
            <a:pPr marL="0" indent="0">
              <a:buNone/>
            </a:pPr>
            <a:r>
              <a:rPr lang="id-ID" dirty="0" smtClean="0"/>
              <a:t>5. </a:t>
            </a:r>
            <a:r>
              <a:rPr lang="id-ID" i="1" dirty="0" smtClean="0"/>
              <a:t>Cost Benefit Analysis</a:t>
            </a:r>
          </a:p>
          <a:p>
            <a:pPr marL="0" indent="0">
              <a:buNone/>
            </a:pPr>
            <a:r>
              <a:rPr lang="id-ID" dirty="0" smtClean="0"/>
              <a:t>Alat analisis untuk menentukan pilihan terhadap berbagai macam </a:t>
            </a:r>
            <a:r>
              <a:rPr lang="id-ID" dirty="0" smtClean="0"/>
              <a:t>alternati</a:t>
            </a:r>
            <a:r>
              <a:rPr lang="en-US" dirty="0" smtClean="0"/>
              <a:t>f</a:t>
            </a:r>
            <a:r>
              <a:rPr lang="id-ID" dirty="0" smtClean="0"/>
              <a:t> </a:t>
            </a:r>
            <a:r>
              <a:rPr lang="id-ID" dirty="0" smtClean="0"/>
              <a:t>rencana program yg akan dilakukan oleh birokrasi. </a:t>
            </a:r>
            <a:r>
              <a:rPr lang="en-US" dirty="0" smtClean="0"/>
              <a:t>CBA</a:t>
            </a:r>
            <a:endParaRPr lang="id-ID" dirty="0"/>
          </a:p>
        </p:txBody>
      </p:sp>
    </p:spTree>
    <p:extLst>
      <p:ext uri="{BB962C8B-B14F-4D97-AF65-F5344CB8AC3E}">
        <p14:creationId xmlns:p14="http://schemas.microsoft.com/office/powerpoint/2010/main" val="3035775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id-ID" dirty="0" smtClean="0"/>
              <a:t>Adalah alat yg dipakai untuk menilai suatu kasus, program, proyek atau usulan kebijakan sehingga dapat dipakai pula untuk menentukan skala prioritas. Dengan anggaran yg terbatas, di satu sisi dan banyaknya pekerjaan yg harus dilakukan disisi yg lain, institusi  birokrasi harus dapat menghitung kegiatan-kegiatan apa yg memiliki keuntungan maksimal dengan biaya minimal atau setidaknya dapat terjangkau oleh anggaran yg tersedia.</a:t>
            </a:r>
            <a:endParaRPr lang="id-ID" dirty="0"/>
          </a:p>
        </p:txBody>
      </p:sp>
    </p:spTree>
    <p:extLst>
      <p:ext uri="{BB962C8B-B14F-4D97-AF65-F5344CB8AC3E}">
        <p14:creationId xmlns:p14="http://schemas.microsoft.com/office/powerpoint/2010/main" val="1118947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81AA6-6E92-44A6-A21B-24E8616F27CA}"/>
              </a:ext>
            </a:extLst>
          </p:cNvPr>
          <p:cNvSpPr>
            <a:spLocks noGrp="1"/>
          </p:cNvSpPr>
          <p:nvPr>
            <p:ph type="title"/>
          </p:nvPr>
        </p:nvSpPr>
        <p:spPr>
          <a:xfrm>
            <a:off x="838200" y="365126"/>
            <a:ext cx="10515600" cy="893832"/>
          </a:xfrm>
        </p:spPr>
        <p:txBody>
          <a:bodyPr/>
          <a:lstStyle/>
          <a:p>
            <a:pPr algn="ctr"/>
            <a:r>
              <a:rPr lang="id-ID" dirty="0" smtClean="0"/>
              <a:t>Mengenal</a:t>
            </a:r>
            <a:r>
              <a:rPr lang="en-US" dirty="0" smtClean="0"/>
              <a:t> </a:t>
            </a:r>
            <a:r>
              <a:rPr lang="en-US" i="1" dirty="0"/>
              <a:t>Public Value</a:t>
            </a:r>
          </a:p>
        </p:txBody>
      </p:sp>
      <p:sp>
        <p:nvSpPr>
          <p:cNvPr id="3" name="Content Placeholder 2">
            <a:extLst>
              <a:ext uri="{FF2B5EF4-FFF2-40B4-BE49-F238E27FC236}">
                <a16:creationId xmlns:a16="http://schemas.microsoft.com/office/drawing/2014/main" id="{0442BD60-EC5F-4BCE-B757-849CFA1F60E3}"/>
              </a:ext>
            </a:extLst>
          </p:cNvPr>
          <p:cNvSpPr>
            <a:spLocks noGrp="1"/>
          </p:cNvSpPr>
          <p:nvPr>
            <p:ph idx="1"/>
          </p:nvPr>
        </p:nvSpPr>
        <p:spPr>
          <a:xfrm>
            <a:off x="838200" y="1258958"/>
            <a:ext cx="10515600" cy="4918005"/>
          </a:xfrm>
        </p:spPr>
        <p:txBody>
          <a:bodyPr/>
          <a:lstStyle/>
          <a:p>
            <a:r>
              <a:rPr lang="id-ID" dirty="0" smtClean="0"/>
              <a:t>Terminologi ini diperkenalkan pertama oleh seorang profesor dari Harvard yaitu Mark H. Moore yang melihat </a:t>
            </a:r>
            <a:r>
              <a:rPr lang="id-ID" i="1" dirty="0" smtClean="0"/>
              <a:t>public value </a:t>
            </a:r>
            <a:r>
              <a:rPr lang="id-ID" dirty="0" smtClean="0"/>
              <a:t>(nilai2 publik) seharusnya memberi gagasan pada para manajer tentang aktivitas yg dapat berkontribusi pada kebaikan bersama. </a:t>
            </a:r>
          </a:p>
          <a:p>
            <a:r>
              <a:rPr lang="id-ID" dirty="0" smtClean="0"/>
              <a:t>Moore dalam bukunya ‘Creating Public Value’ menggagas konsep penciptaan nilai publik sebagai fokus utama para manajer organisasi sektor publik. Hal tersebut didukung oleh Janine O’Flynn seorang dosen Universitas Nasional Australia yang berpendapat perlunya perubahan paradigma organisasi sektor publik dari teori Managemen Publik Baru (NPM) menuju konsep penciptaan Nilai Publik (</a:t>
            </a:r>
            <a:r>
              <a:rPr lang="id-ID" i="1" dirty="0" smtClean="0"/>
              <a:t>public value creation</a:t>
            </a:r>
            <a:r>
              <a:rPr lang="id-ID" dirty="0" smtClean="0"/>
              <a:t>).</a:t>
            </a:r>
          </a:p>
          <a:p>
            <a:pPr marL="0" indent="0">
              <a:buNone/>
            </a:pPr>
            <a:endParaRPr lang="en-US" dirty="0"/>
          </a:p>
        </p:txBody>
      </p:sp>
    </p:spTree>
    <p:extLst>
      <p:ext uri="{BB962C8B-B14F-4D97-AF65-F5344CB8AC3E}">
        <p14:creationId xmlns:p14="http://schemas.microsoft.com/office/powerpoint/2010/main" val="3610446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8201"/>
          </a:xfrm>
        </p:spPr>
        <p:txBody>
          <a:bodyPr>
            <a:normAutofit fontScale="90000"/>
          </a:bodyPr>
          <a:lstStyle/>
          <a:p>
            <a:endParaRPr lang="en-US" dirty="0"/>
          </a:p>
        </p:txBody>
      </p:sp>
      <p:sp>
        <p:nvSpPr>
          <p:cNvPr id="3" name="Content Placeholder 2"/>
          <p:cNvSpPr>
            <a:spLocks noGrp="1"/>
          </p:cNvSpPr>
          <p:nvPr>
            <p:ph idx="1"/>
          </p:nvPr>
        </p:nvSpPr>
        <p:spPr>
          <a:xfrm>
            <a:off x="838200" y="483326"/>
            <a:ext cx="10515600" cy="5693637"/>
          </a:xfrm>
        </p:spPr>
        <p:txBody>
          <a:bodyPr>
            <a:normAutofit/>
          </a:bodyPr>
          <a:lstStyle/>
          <a:p>
            <a:r>
              <a:rPr lang="id-ID" sz="3000" i="1" dirty="0" smtClean="0"/>
              <a:t>New Public Management </a:t>
            </a:r>
            <a:r>
              <a:rPr lang="id-ID" sz="3000" dirty="0" smtClean="0"/>
              <a:t>(NPM) adalah sebuah konsep manajemen publik/pemerintahan baru, yang menerapkan praktik kerja sektor privat ke sektor publik untuk menciptakan efisiensi dan efektifitas kinerja pemerintah daerah sehingga akan tercipta </a:t>
            </a:r>
            <a:r>
              <a:rPr lang="id-ID" sz="3000" i="1" dirty="0" smtClean="0"/>
              <a:t>welfare society </a:t>
            </a:r>
            <a:r>
              <a:rPr lang="id-ID" sz="3000" dirty="0" smtClean="0"/>
              <a:t>(kesejahteraan masyarakat). </a:t>
            </a:r>
          </a:p>
          <a:p>
            <a:r>
              <a:rPr lang="id-ID" sz="3000" dirty="0" smtClean="0"/>
              <a:t>Salah satu sumber teoritis penting dari </a:t>
            </a:r>
            <a:r>
              <a:rPr lang="id-ID" sz="3000" i="1" dirty="0" smtClean="0"/>
              <a:t>New Public Management </a:t>
            </a:r>
            <a:r>
              <a:rPr lang="id-ID" sz="3000" dirty="0" smtClean="0"/>
              <a:t>adalah humanisme organisasi. Paradigma NPM dipandang sebagai pendekatan dalam administrasi publik dengan menerapkan pengetahun dan pengalaman yang diperoleh dari dunia bisnis dan disiplin lain untuk memperbaiki efektivitas, efisiensi, dan kinerja pelayanan publik pada birokrasi modern. </a:t>
            </a:r>
            <a:endParaRPr lang="id-ID" sz="3000" dirty="0"/>
          </a:p>
        </p:txBody>
      </p:sp>
    </p:spTree>
    <p:extLst>
      <p:ext uri="{BB962C8B-B14F-4D97-AF65-F5344CB8AC3E}">
        <p14:creationId xmlns:p14="http://schemas.microsoft.com/office/powerpoint/2010/main" val="3039420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4772"/>
          </a:xfrm>
        </p:spPr>
        <p:txBody>
          <a:bodyPr>
            <a:normAutofit fontScale="90000"/>
          </a:bodyPr>
          <a:lstStyle/>
          <a:p>
            <a:endParaRPr lang="en-US" dirty="0"/>
          </a:p>
        </p:txBody>
      </p:sp>
      <p:sp>
        <p:nvSpPr>
          <p:cNvPr id="3" name="Content Placeholder 2"/>
          <p:cNvSpPr>
            <a:spLocks noGrp="1"/>
          </p:cNvSpPr>
          <p:nvPr>
            <p:ph idx="1"/>
          </p:nvPr>
        </p:nvSpPr>
        <p:spPr>
          <a:xfrm>
            <a:off x="838200" y="809898"/>
            <a:ext cx="10515600" cy="5367065"/>
          </a:xfrm>
        </p:spPr>
        <p:txBody>
          <a:bodyPr>
            <a:noAutofit/>
          </a:bodyPr>
          <a:lstStyle/>
          <a:p>
            <a:pPr marL="0" indent="0">
              <a:buNone/>
            </a:pPr>
            <a:r>
              <a:rPr lang="id-ID" sz="3000" dirty="0" smtClean="0"/>
              <a:t>Dalam rangka meningkatkan kinerja sektor publik. Public management diarahkan kegiatannya pada:</a:t>
            </a:r>
          </a:p>
          <a:p>
            <a:pPr marL="0" indent="0">
              <a:buNone/>
            </a:pPr>
            <a:r>
              <a:rPr lang="id-ID" sz="3000" dirty="0" smtClean="0"/>
              <a:t>1. Melakukan restrukturisasi sektor publik lewat proses privatisasi.</a:t>
            </a:r>
          </a:p>
          <a:p>
            <a:pPr marL="0" indent="0">
              <a:buNone/>
            </a:pPr>
            <a:r>
              <a:rPr lang="id-ID" sz="3000" dirty="0" smtClean="0"/>
              <a:t>2. Melakukan restrukturisasi dan merampingkan struktur dinas sipil di  pusat.</a:t>
            </a:r>
          </a:p>
          <a:p>
            <a:pPr marL="0" indent="0">
              <a:buNone/>
            </a:pPr>
            <a:r>
              <a:rPr lang="id-ID" sz="3000" dirty="0" smtClean="0"/>
              <a:t>3. Memperkenalkan nilai-nilai persaingan khususnya lewat pasar internal dan mengkontrakkan pelayanan public kepada pihak</a:t>
            </a:r>
            <a:r>
              <a:rPr lang="en-US" sz="3000" dirty="0" smtClean="0"/>
              <a:t>  </a:t>
            </a:r>
            <a:r>
              <a:rPr lang="id-ID" sz="3000" dirty="0" smtClean="0"/>
              <a:t>swasta dan intervensi oleh pemerintah.</a:t>
            </a:r>
          </a:p>
          <a:p>
            <a:pPr marL="0" indent="0">
              <a:buNone/>
            </a:pPr>
            <a:r>
              <a:rPr lang="id-ID" sz="3000" dirty="0" smtClean="0"/>
              <a:t>4. Meningkatkan efisiensi lewat pemeriksaan dan pengukuran kinerja</a:t>
            </a:r>
            <a:endParaRPr lang="id-ID" sz="3000" dirty="0"/>
          </a:p>
        </p:txBody>
      </p:sp>
    </p:spTree>
    <p:extLst>
      <p:ext uri="{BB962C8B-B14F-4D97-AF65-F5344CB8AC3E}">
        <p14:creationId xmlns:p14="http://schemas.microsoft.com/office/powerpoint/2010/main" val="3266090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29B1C-E26C-4A72-9DC7-1B7713960217}"/>
              </a:ext>
            </a:extLst>
          </p:cNvPr>
          <p:cNvSpPr>
            <a:spLocks noGrp="1"/>
          </p:cNvSpPr>
          <p:nvPr>
            <p:ph type="title"/>
          </p:nvPr>
        </p:nvSpPr>
        <p:spPr>
          <a:xfrm>
            <a:off x="838200" y="245856"/>
            <a:ext cx="10515600" cy="734805"/>
          </a:xfrm>
        </p:spPr>
        <p:txBody>
          <a:bodyPr/>
          <a:lstStyle/>
          <a:p>
            <a:endParaRPr lang="en-US"/>
          </a:p>
        </p:txBody>
      </p:sp>
      <p:sp>
        <p:nvSpPr>
          <p:cNvPr id="3" name="Content Placeholder 2">
            <a:extLst>
              <a:ext uri="{FF2B5EF4-FFF2-40B4-BE49-F238E27FC236}">
                <a16:creationId xmlns:a16="http://schemas.microsoft.com/office/drawing/2014/main" id="{71399204-1A2F-4837-975C-2ADC14027B4B}"/>
              </a:ext>
            </a:extLst>
          </p:cNvPr>
          <p:cNvSpPr>
            <a:spLocks noGrp="1"/>
          </p:cNvSpPr>
          <p:nvPr>
            <p:ph idx="1"/>
          </p:nvPr>
        </p:nvSpPr>
        <p:spPr>
          <a:xfrm>
            <a:off x="838200" y="980661"/>
            <a:ext cx="10515600" cy="5196302"/>
          </a:xfrm>
        </p:spPr>
        <p:txBody>
          <a:bodyPr>
            <a:normAutofit/>
          </a:bodyPr>
          <a:lstStyle/>
          <a:p>
            <a:r>
              <a:rPr lang="id-ID" sz="3000" dirty="0" smtClean="0"/>
              <a:t>Menurut konsep ini, tugas manajer publik dianalogikan hampir sama dengan tugas manajer sektor swasta. Sebagaimana para manajer sektor swasta menciptakan nilai ekonomis bagi </a:t>
            </a:r>
            <a:r>
              <a:rPr lang="id-ID" sz="3000" i="1" dirty="0" smtClean="0"/>
              <a:t>shareholders</a:t>
            </a:r>
            <a:r>
              <a:rPr lang="id-ID" sz="3000" dirty="0" smtClean="0"/>
              <a:t> atau para pemilik modal, para manajer publik diharapkan menciptakan nilai publik dalam program-program yang dijalankan. </a:t>
            </a:r>
          </a:p>
          <a:p>
            <a:r>
              <a:rPr lang="id-ID" sz="3000" dirty="0" smtClean="0"/>
              <a:t> Mark Moore menulis bahwa organisasi publik dikatakan telah menciptakan nilai publik apabila hasil manfaat yang diterima oleh masyarakat lebih besar daripada biaya yang dikeluarkan termasuk didalamnya penggunaan aspek hukum yang memaksa pengguna layanan untuk mematuhi ketentuan perundang-undangan</a:t>
            </a:r>
            <a:endParaRPr lang="id-ID" sz="3000" dirty="0"/>
          </a:p>
        </p:txBody>
      </p:sp>
    </p:spTree>
    <p:extLst>
      <p:ext uri="{BB962C8B-B14F-4D97-AF65-F5344CB8AC3E}">
        <p14:creationId xmlns:p14="http://schemas.microsoft.com/office/powerpoint/2010/main" val="110543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FE0CD-7A36-49DA-AAB2-5083C52C42BC}"/>
              </a:ext>
            </a:extLst>
          </p:cNvPr>
          <p:cNvSpPr>
            <a:spLocks noGrp="1"/>
          </p:cNvSpPr>
          <p:nvPr>
            <p:ph type="title"/>
          </p:nvPr>
        </p:nvSpPr>
        <p:spPr>
          <a:xfrm>
            <a:off x="838200" y="365126"/>
            <a:ext cx="10515600" cy="787814"/>
          </a:xfrm>
        </p:spPr>
        <p:txBody>
          <a:bodyPr/>
          <a:lstStyle/>
          <a:p>
            <a:endParaRPr lang="en-US" dirty="0"/>
          </a:p>
        </p:txBody>
      </p:sp>
      <p:sp>
        <p:nvSpPr>
          <p:cNvPr id="3" name="Content Placeholder 2">
            <a:extLst>
              <a:ext uri="{FF2B5EF4-FFF2-40B4-BE49-F238E27FC236}">
                <a16:creationId xmlns:a16="http://schemas.microsoft.com/office/drawing/2014/main" id="{98360BAE-FA5E-41FA-ABA7-17B01B57CE7C}"/>
              </a:ext>
            </a:extLst>
          </p:cNvPr>
          <p:cNvSpPr>
            <a:spLocks noGrp="1"/>
          </p:cNvSpPr>
          <p:nvPr>
            <p:ph idx="1"/>
          </p:nvPr>
        </p:nvSpPr>
        <p:spPr>
          <a:xfrm>
            <a:off x="838200" y="1152940"/>
            <a:ext cx="10515600" cy="5024023"/>
          </a:xfrm>
        </p:spPr>
        <p:txBody>
          <a:bodyPr/>
          <a:lstStyle/>
          <a:p>
            <a:r>
              <a:rPr lang="id-ID" dirty="0" smtClean="0"/>
              <a:t>Secara umum, </a:t>
            </a:r>
            <a:r>
              <a:rPr lang="id-ID" i="1" dirty="0" smtClean="0"/>
              <a:t>public value </a:t>
            </a:r>
            <a:r>
              <a:rPr lang="id-ID" dirty="0" smtClean="0"/>
              <a:t>dapat diukur melalui mekanisme politik. Apabila anggota DPRD  menyatakan puas terhadap kinerja OPD atau pejabat birokrasi, maka OPD atau pejabat birokrasi telah bekerja sesuai tuntutan </a:t>
            </a:r>
            <a:r>
              <a:rPr lang="id-ID" i="1" dirty="0" smtClean="0"/>
              <a:t>publi</a:t>
            </a:r>
            <a:r>
              <a:rPr lang="en-US" i="1" dirty="0" smtClean="0"/>
              <a:t>c </a:t>
            </a:r>
            <a:r>
              <a:rPr lang="id-ID" i="1" dirty="0" smtClean="0"/>
              <a:t>value</a:t>
            </a:r>
            <a:r>
              <a:rPr lang="id-ID" dirty="0" smtClean="0"/>
              <a:t>. Akan tetapi tolok ukur ini rawan terhadap manipulasi dan memperbesar potensi korupsi sebagai akibat kolusi yang mungkin dilakukan oleh birokrasi dan DPRD. </a:t>
            </a:r>
          </a:p>
          <a:p>
            <a:r>
              <a:rPr lang="id-ID" dirty="0" smtClean="0"/>
              <a:t>Alat analisis untuk mengukur </a:t>
            </a:r>
            <a:r>
              <a:rPr lang="id-ID" i="1" dirty="0" smtClean="0"/>
              <a:t>public value</a:t>
            </a:r>
            <a:r>
              <a:rPr lang="id-ID" dirty="0" smtClean="0"/>
              <a:t>:</a:t>
            </a:r>
          </a:p>
          <a:p>
            <a:pPr marL="514350" indent="-514350">
              <a:buAutoNum type="arabicPeriod"/>
            </a:pPr>
            <a:r>
              <a:rPr lang="id-ID" i="1" dirty="0" smtClean="0"/>
              <a:t>Policy Analysis</a:t>
            </a:r>
          </a:p>
          <a:p>
            <a:pPr marL="0" indent="0">
              <a:buNone/>
            </a:pPr>
            <a:r>
              <a:rPr lang="id-ID" dirty="0" smtClean="0"/>
              <a:t>Produk yang dihasilkan oleh lembaga birokrasi harus memenuhi standar pembuatan kebijakan publik yang baik. Menurut Bridgman dan Davis, produk birokrasi yang baik harus memenuhi kriteria seperti,</a:t>
            </a:r>
            <a:endParaRPr lang="id-ID" dirty="0"/>
          </a:p>
        </p:txBody>
      </p:sp>
    </p:spTree>
    <p:extLst>
      <p:ext uri="{BB962C8B-B14F-4D97-AF65-F5344CB8AC3E}">
        <p14:creationId xmlns:p14="http://schemas.microsoft.com/office/powerpoint/2010/main" val="1662682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8AB50-8C6A-41FB-A98C-716CFFA74F13}"/>
              </a:ext>
            </a:extLst>
          </p:cNvPr>
          <p:cNvSpPr>
            <a:spLocks noGrp="1"/>
          </p:cNvSpPr>
          <p:nvPr>
            <p:ph type="title"/>
          </p:nvPr>
        </p:nvSpPr>
        <p:spPr>
          <a:xfrm>
            <a:off x="838200" y="365125"/>
            <a:ext cx="10515600" cy="66854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A3FA29A-9C63-413D-B41C-2D06EBF51388}"/>
              </a:ext>
            </a:extLst>
          </p:cNvPr>
          <p:cNvSpPr>
            <a:spLocks noGrp="1"/>
          </p:cNvSpPr>
          <p:nvPr>
            <p:ph idx="1"/>
          </p:nvPr>
        </p:nvSpPr>
        <p:spPr>
          <a:xfrm>
            <a:off x="838200" y="1126435"/>
            <a:ext cx="10515600" cy="5050528"/>
          </a:xfrm>
        </p:spPr>
        <p:txBody>
          <a:bodyPr/>
          <a:lstStyle/>
          <a:p>
            <a:pPr marL="0" indent="0">
              <a:buNone/>
            </a:pPr>
            <a:r>
              <a:rPr lang="id-ID" i="1" dirty="0" smtClean="0"/>
              <a:t>Appropriate</a:t>
            </a:r>
            <a:r>
              <a:rPr lang="id-ID" dirty="0" smtClean="0"/>
              <a:t> (tepat), </a:t>
            </a:r>
            <a:r>
              <a:rPr lang="id-ID" i="1" dirty="0" smtClean="0"/>
              <a:t>efficient</a:t>
            </a:r>
            <a:r>
              <a:rPr lang="id-ID" dirty="0" smtClean="0"/>
              <a:t> (efisien), </a:t>
            </a:r>
            <a:r>
              <a:rPr lang="id-ID" i="1" dirty="0" smtClean="0"/>
              <a:t>transparent</a:t>
            </a:r>
            <a:r>
              <a:rPr lang="id-ID" dirty="0" smtClean="0"/>
              <a:t> (terbuka), </a:t>
            </a:r>
            <a:r>
              <a:rPr lang="id-ID" i="1" dirty="0" smtClean="0"/>
              <a:t>equitable</a:t>
            </a:r>
            <a:r>
              <a:rPr lang="id-ID" dirty="0" smtClean="0"/>
              <a:t> (adil), </a:t>
            </a:r>
            <a:r>
              <a:rPr lang="id-ID" i="1" dirty="0" smtClean="0"/>
              <a:t>supported by stakeholders </a:t>
            </a:r>
            <a:r>
              <a:rPr lang="id-ID" dirty="0" smtClean="0"/>
              <a:t>(didukung oleh stakeholder), </a:t>
            </a:r>
            <a:r>
              <a:rPr lang="id-ID" i="1" dirty="0" smtClean="0"/>
              <a:t>consistent</a:t>
            </a:r>
            <a:r>
              <a:rPr lang="id-ID" dirty="0" smtClean="0"/>
              <a:t> (konsisten), </a:t>
            </a:r>
            <a:r>
              <a:rPr lang="id-ID" i="1" dirty="0" smtClean="0"/>
              <a:t>comprehensive</a:t>
            </a:r>
            <a:r>
              <a:rPr lang="id-ID" dirty="0" smtClean="0"/>
              <a:t> (menyeluruh tidak parsial), </a:t>
            </a:r>
            <a:r>
              <a:rPr lang="id-ID" i="1" dirty="0" smtClean="0"/>
              <a:t>flexible</a:t>
            </a:r>
            <a:r>
              <a:rPr lang="id-ID" dirty="0" smtClean="0"/>
              <a:t> (fleksibel), </a:t>
            </a:r>
            <a:r>
              <a:rPr lang="id-ID" i="1" dirty="0" smtClean="0"/>
              <a:t>targeted</a:t>
            </a:r>
            <a:r>
              <a:rPr lang="id-ID" dirty="0" smtClean="0"/>
              <a:t> (memiliki target), </a:t>
            </a:r>
            <a:r>
              <a:rPr lang="id-ID" i="1" dirty="0" smtClean="0"/>
              <a:t>sustainable</a:t>
            </a:r>
            <a:r>
              <a:rPr lang="id-ID" dirty="0" smtClean="0"/>
              <a:t> (merupakan program berkelanjutan), </a:t>
            </a:r>
            <a:r>
              <a:rPr lang="id-ID" i="1" dirty="0" smtClean="0"/>
              <a:t>comprehensible</a:t>
            </a:r>
            <a:r>
              <a:rPr lang="id-ID" dirty="0" smtClean="0"/>
              <a:t> (mudah dipahami). </a:t>
            </a:r>
          </a:p>
          <a:p>
            <a:pPr marL="0" indent="0">
              <a:buNone/>
            </a:pPr>
            <a:r>
              <a:rPr lang="id-ID" dirty="0" smtClean="0"/>
              <a:t>2. Program Evaluasi</a:t>
            </a:r>
          </a:p>
          <a:p>
            <a:pPr marL="0" indent="0">
              <a:buNone/>
            </a:pPr>
            <a:r>
              <a:rPr lang="id-ID" dirty="0" smtClean="0"/>
              <a:t>Alat yang dipakai untuk melihat apakah produk dari institusi birokrasi telah memenuhi tujuan yang ditetapkan dalam perencanaan. Program dikatakan berhasil apabila tujuan dapat terpenuhi dan cara mencapai tujuan tidak terlalu jauh melenceng dari konsep seperti yang ada dalam perencanaan. Alat ini juga berguna unt melihat dampak yg ditimbulkan oleh suatu kegiatan shg dpt menjadi masukan bagi prog berikutnya </a:t>
            </a:r>
            <a:endParaRPr lang="id-ID" dirty="0"/>
          </a:p>
        </p:txBody>
      </p:sp>
    </p:spTree>
    <p:extLst>
      <p:ext uri="{BB962C8B-B14F-4D97-AF65-F5344CB8AC3E}">
        <p14:creationId xmlns:p14="http://schemas.microsoft.com/office/powerpoint/2010/main" val="2369383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8DB5E-32F4-440C-9B4C-38DEAABA4963}"/>
              </a:ext>
            </a:extLst>
          </p:cNvPr>
          <p:cNvSpPr>
            <a:spLocks noGrp="1"/>
          </p:cNvSpPr>
          <p:nvPr>
            <p:ph type="title"/>
          </p:nvPr>
        </p:nvSpPr>
        <p:spPr>
          <a:xfrm>
            <a:off x="838200" y="365126"/>
            <a:ext cx="10515600" cy="62878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8A21302-03D3-4F44-B812-DBC5FD6936EE}"/>
              </a:ext>
            </a:extLst>
          </p:cNvPr>
          <p:cNvSpPr>
            <a:spLocks noGrp="1"/>
          </p:cNvSpPr>
          <p:nvPr>
            <p:ph idx="1"/>
          </p:nvPr>
        </p:nvSpPr>
        <p:spPr>
          <a:xfrm>
            <a:off x="838200" y="993914"/>
            <a:ext cx="10515600" cy="5183049"/>
          </a:xfrm>
        </p:spPr>
        <p:txBody>
          <a:bodyPr/>
          <a:lstStyle/>
          <a:p>
            <a:pPr marL="0" indent="0">
              <a:buNone/>
            </a:pPr>
            <a:r>
              <a:rPr lang="id-ID" dirty="0" smtClean="0"/>
              <a:t>Langkah unt melakukan evaluasi prog mencakup beberapa pertanyaan:</a:t>
            </a:r>
          </a:p>
          <a:p>
            <a:pPr marL="514350" indent="-514350">
              <a:buAutoNum type="alphaLcPeriod"/>
            </a:pPr>
            <a:r>
              <a:rPr lang="id-ID" dirty="0" smtClean="0"/>
              <a:t>Mengapa kita harus melakukan evaluasi</a:t>
            </a:r>
          </a:p>
          <a:p>
            <a:pPr marL="514350" indent="-514350">
              <a:buAutoNum type="alphaLcPeriod"/>
            </a:pPr>
            <a:r>
              <a:rPr lang="id-ID" dirty="0" smtClean="0"/>
              <a:t>Mengapa evaluasi diperlukan</a:t>
            </a:r>
          </a:p>
          <a:p>
            <a:pPr marL="514350" indent="-514350">
              <a:buAutoNum type="alphaLcPeriod"/>
            </a:pPr>
            <a:r>
              <a:rPr lang="id-ID" dirty="0" smtClean="0"/>
              <a:t>Apa saja manfaat evaluasi</a:t>
            </a:r>
          </a:p>
          <a:p>
            <a:pPr marL="514350" indent="-514350">
              <a:buAutoNum type="alphaLcPeriod"/>
            </a:pPr>
            <a:r>
              <a:rPr lang="id-ID" dirty="0" smtClean="0"/>
              <a:t>Siapa yang terlibat</a:t>
            </a:r>
          </a:p>
          <a:p>
            <a:pPr marL="514350" indent="-514350">
              <a:buAutoNum type="alphaLcPeriod"/>
            </a:pPr>
            <a:r>
              <a:rPr lang="id-ID" dirty="0" smtClean="0"/>
              <a:t>Apa/berapa saja anggaran yg dibutuhkan</a:t>
            </a:r>
          </a:p>
          <a:p>
            <a:pPr marL="514350" indent="-514350">
              <a:buAutoNum type="alphaLcPeriod"/>
            </a:pPr>
            <a:r>
              <a:rPr lang="id-ID" dirty="0" smtClean="0"/>
              <a:t>Apa resiko dalam evaluasi yg harus kita antisipasi</a:t>
            </a:r>
          </a:p>
          <a:p>
            <a:pPr marL="514350" indent="-514350">
              <a:buAutoNum type="alphaLcPeriod"/>
            </a:pPr>
            <a:r>
              <a:rPr lang="id-ID" dirty="0" smtClean="0"/>
              <a:t>Bagaimana kita mengatasi resistensi terhadap evaluasi</a:t>
            </a:r>
          </a:p>
          <a:p>
            <a:pPr marL="514350" indent="-514350">
              <a:buAutoNum type="alphaLcPeriod"/>
            </a:pPr>
            <a:r>
              <a:rPr lang="id-ID" dirty="0" smtClean="0"/>
              <a:t>Isu apa saja yang perlu kita pertimbangkan</a:t>
            </a:r>
            <a:endParaRPr lang="id-ID" dirty="0"/>
          </a:p>
        </p:txBody>
      </p:sp>
    </p:spTree>
    <p:extLst>
      <p:ext uri="{BB962C8B-B14F-4D97-AF65-F5344CB8AC3E}">
        <p14:creationId xmlns:p14="http://schemas.microsoft.com/office/powerpoint/2010/main" val="48030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EE114-C1B9-40D2-958E-EC814800052C}"/>
              </a:ext>
            </a:extLst>
          </p:cNvPr>
          <p:cNvSpPr>
            <a:spLocks noGrp="1"/>
          </p:cNvSpPr>
          <p:nvPr>
            <p:ph type="title"/>
          </p:nvPr>
        </p:nvSpPr>
        <p:spPr>
          <a:xfrm>
            <a:off x="838200" y="365126"/>
            <a:ext cx="10515600" cy="20964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80F3E70-B30A-491E-B276-A9CCD3AAD529}"/>
              </a:ext>
            </a:extLst>
          </p:cNvPr>
          <p:cNvSpPr>
            <a:spLocks noGrp="1"/>
          </p:cNvSpPr>
          <p:nvPr>
            <p:ph idx="1"/>
          </p:nvPr>
        </p:nvSpPr>
        <p:spPr>
          <a:xfrm>
            <a:off x="838200" y="679269"/>
            <a:ext cx="10515600" cy="5497694"/>
          </a:xfrm>
        </p:spPr>
        <p:txBody>
          <a:bodyPr/>
          <a:lstStyle/>
          <a:p>
            <a:pPr marL="0" indent="0">
              <a:buNone/>
            </a:pPr>
            <a:r>
              <a:rPr lang="id-ID" dirty="0" smtClean="0"/>
              <a:t>3. </a:t>
            </a:r>
            <a:r>
              <a:rPr lang="id-ID" i="1" dirty="0" smtClean="0"/>
              <a:t>Performance measurement </a:t>
            </a:r>
            <a:r>
              <a:rPr lang="id-ID" dirty="0" smtClean="0"/>
              <a:t>(pengukuran kinerja)</a:t>
            </a:r>
          </a:p>
          <a:p>
            <a:pPr marL="0" indent="0">
              <a:buNone/>
            </a:pPr>
            <a:r>
              <a:rPr lang="id-ID" dirty="0" smtClean="0"/>
              <a:t>Proses dimana organisasi menetapkan parameter dimana prog, investasi dan akuisis</a:t>
            </a:r>
            <a:r>
              <a:rPr lang="en-US" dirty="0" err="1" smtClean="0"/>
              <a:t>i</a:t>
            </a:r>
            <a:r>
              <a:rPr lang="id-ID" dirty="0" smtClean="0"/>
              <a:t> mencapai hasil yg diinginkan. Alat ini dipakai untuk mengendalikan, mengarahkan dan mengukurkan kinerja organisasi dalam pencapaian target, sasaran dan tujuan. Birokrasi perlu membuat perencanaan strategis</a:t>
            </a:r>
            <a:r>
              <a:rPr lang="id-ID" dirty="0" smtClean="0">
                <a:sym typeface="Wingdings" panose="05000000000000000000" pitchFamily="2" charset="2"/>
              </a:rPr>
              <a:t> jenis produk yg akan dibuat, mengapa produk harus ditawarkan, unt siapa produk ditawarkan, apa input yg diperlukan, apa keluaran yg diharapkan dan bagaimana produk itu berkontribusi dlm pencapaian tujuan organisasi secara umum. Sec praktis proses pengukuran kinerja sering membutuhkan penggunaan data kuantitatif unt menentukan kemajuan menuju tujuan organisasi tertentu yg telah ditetapkan</a:t>
            </a:r>
            <a:endParaRPr lang="id-ID" dirty="0"/>
          </a:p>
        </p:txBody>
      </p:sp>
    </p:spTree>
    <p:extLst>
      <p:ext uri="{BB962C8B-B14F-4D97-AF65-F5344CB8AC3E}">
        <p14:creationId xmlns:p14="http://schemas.microsoft.com/office/powerpoint/2010/main" val="2433769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2464</TotalTime>
  <Words>876</Words>
  <Application>Microsoft Office PowerPoint</Application>
  <PresentationFormat>Widescreen</PresentationFormat>
  <Paragraphs>37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ANALISIS UNTUK MENGUKUR PUBLIC VALUE</vt:lpstr>
      <vt:lpstr>Mengenal Public Value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ANALISA UNTUK MENGUKUR PUBLIC VALUE</dc:title>
  <dc:creator>Yuni Satia Rahayu</dc:creator>
  <cp:lastModifiedBy>Yuni Satia Rahayu</cp:lastModifiedBy>
  <cp:revision>22</cp:revision>
  <dcterms:created xsi:type="dcterms:W3CDTF">2017-10-16T16:17:19Z</dcterms:created>
  <dcterms:modified xsi:type="dcterms:W3CDTF">2018-11-27T08:16:27Z</dcterms:modified>
</cp:coreProperties>
</file>