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2" r:id="rId8"/>
    <p:sldId id="266" r:id="rId9"/>
    <p:sldId id="263" r:id="rId10"/>
    <p:sldId id="267" r:id="rId11"/>
    <p:sldId id="268" r:id="rId12"/>
    <p:sldId id="269" r:id="rId13"/>
    <p:sldId id="270" r:id="rId14"/>
    <p:sldId id="271" r:id="rId15"/>
    <p:sldId id="272" r:id="rId16"/>
    <p:sldId id="277" r:id="rId17"/>
    <p:sldId id="273" r:id="rId18"/>
    <p:sldId id="274" r:id="rId19"/>
    <p:sldId id="27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3" d="100"/>
          <a:sy n="83" d="100"/>
        </p:scale>
        <p:origin x="-996" y="5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349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644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197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336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94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625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014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54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313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258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DA0-5326-4A5A-A69B-7FBF9BF16F6B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474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18DA0-5326-4A5A-A69B-7FBF9BF16F6B}" type="datetimeFigureOut">
              <a:rPr lang="en-US" smtClean="0"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C85333-5D86-4E8D-B841-F6041562CF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9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304801"/>
            <a:ext cx="7848600" cy="914399"/>
          </a:xfrm>
        </p:spPr>
        <p:txBody>
          <a:bodyPr>
            <a:normAutofit/>
          </a:bodyPr>
          <a:lstStyle/>
          <a:p>
            <a:pPr lvl="0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447800"/>
            <a:ext cx="7848600" cy="4191000"/>
          </a:xfrm>
        </p:spPr>
        <p:txBody>
          <a:bodyPr/>
          <a:lstStyle/>
          <a:p>
            <a:pPr lvl="0"/>
            <a:endParaRPr lang="en-AU" dirty="0" smtClean="0"/>
          </a:p>
          <a:p>
            <a:pPr lvl="0"/>
            <a:r>
              <a:rPr lang="en-AU" dirty="0" smtClean="0">
                <a:solidFill>
                  <a:schemeClr val="tx1"/>
                </a:solidFill>
              </a:rPr>
              <a:t>Pemerintahan </a:t>
            </a:r>
            <a:r>
              <a:rPr lang="en-AU" dirty="0">
                <a:solidFill>
                  <a:schemeClr val="tx1"/>
                </a:solidFill>
              </a:rPr>
              <a:t>Daerah </a:t>
            </a:r>
            <a:r>
              <a:rPr lang="en-AU" dirty="0" err="1">
                <a:solidFill>
                  <a:schemeClr val="tx1"/>
                </a:solidFill>
              </a:rPr>
              <a:t>pada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masa</a:t>
            </a:r>
            <a:r>
              <a:rPr lang="en-AU" dirty="0">
                <a:solidFill>
                  <a:schemeClr val="tx1"/>
                </a:solidFill>
              </a:rPr>
              <a:t> 1974-1999</a:t>
            </a:r>
            <a:endParaRPr lang="en-US" dirty="0">
              <a:solidFill>
                <a:schemeClr val="tx1"/>
              </a:solidFill>
            </a:endParaRPr>
          </a:p>
          <a:p>
            <a:pPr lvl="0"/>
            <a:r>
              <a:rPr lang="en-AU" dirty="0">
                <a:solidFill>
                  <a:schemeClr val="tx1"/>
                </a:solidFill>
              </a:rPr>
              <a:t>Pemerintahan Daerah </a:t>
            </a:r>
            <a:r>
              <a:rPr lang="en-AU" dirty="0" err="1">
                <a:solidFill>
                  <a:schemeClr val="tx1"/>
                </a:solidFill>
              </a:rPr>
              <a:t>pada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masa</a:t>
            </a:r>
            <a:r>
              <a:rPr lang="en-AU" dirty="0">
                <a:solidFill>
                  <a:schemeClr val="tx1"/>
                </a:solidFill>
              </a:rPr>
              <a:t> 1999-2004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278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019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/>
              <a:t>7. Pemerintahan </a:t>
            </a:r>
            <a:r>
              <a:rPr lang="en-US" sz="2800" b="1" dirty="0" err="1" smtClean="0"/>
              <a:t>Desa</a:t>
            </a:r>
            <a:endParaRPr lang="en-US" sz="2800" b="1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/>
              <a:t>Pengaturan</a:t>
            </a:r>
            <a:r>
              <a:rPr lang="en-US" sz="2400" dirty="0" smtClean="0"/>
              <a:t> </a:t>
            </a:r>
            <a:r>
              <a:rPr lang="en-US" sz="2400" dirty="0" smtClean="0"/>
              <a:t>Pemerintahan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lagi</a:t>
            </a:r>
            <a:r>
              <a:rPr lang="en-US" sz="2400" dirty="0" smtClean="0"/>
              <a:t> </a:t>
            </a:r>
            <a:r>
              <a:rPr lang="en-US" sz="2400" dirty="0" err="1" smtClean="0"/>
              <a:t>seragam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dikembakikan</a:t>
            </a:r>
            <a:r>
              <a:rPr lang="en-US" sz="2400" dirty="0" smtClean="0"/>
              <a:t> </a:t>
            </a:r>
            <a:r>
              <a:rPr lang="en-US" sz="2400" dirty="0" err="1" smtClean="0"/>
              <a:t>pd</a:t>
            </a:r>
            <a:r>
              <a:rPr lang="en-US" sz="2400" dirty="0" smtClean="0"/>
              <a:t> </a:t>
            </a:r>
            <a:r>
              <a:rPr lang="en-US" sz="2400" dirty="0" err="1" smtClean="0"/>
              <a:t>asal-usul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ketentuan</a:t>
            </a:r>
            <a:r>
              <a:rPr lang="en-US" sz="2400" dirty="0" smtClean="0"/>
              <a:t> </a:t>
            </a:r>
            <a:r>
              <a:rPr lang="en-US" sz="2400" dirty="0" err="1" smtClean="0"/>
              <a:t>adatnya</a:t>
            </a:r>
            <a:r>
              <a:rPr lang="en-US" sz="2400" dirty="0" smtClean="0"/>
              <a:t> di </a:t>
            </a:r>
            <a:r>
              <a:rPr lang="en-US" sz="2400" dirty="0" err="1" smtClean="0"/>
              <a:t>daerah</a:t>
            </a:r>
            <a:r>
              <a:rPr lang="en-US" sz="2400" dirty="0" smtClean="0"/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/>
              <a:t>Pengaturan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Pemerintahan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diserahkan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kabupaten</a:t>
            </a:r>
            <a:r>
              <a:rPr lang="en-US" sz="2400" dirty="0" smtClean="0"/>
              <a:t>/</a:t>
            </a:r>
            <a:r>
              <a:rPr lang="en-US" sz="2400" dirty="0" err="1" smtClean="0"/>
              <a:t>kotamadya</a:t>
            </a: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/>
              <a:t>Kepala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brtanggungjawab</a:t>
            </a:r>
            <a:r>
              <a:rPr lang="en-US" sz="2400" dirty="0" smtClean="0"/>
              <a:t> </a:t>
            </a:r>
            <a:r>
              <a:rPr lang="en-US" sz="2400" dirty="0" err="1" smtClean="0"/>
              <a:t>kpd</a:t>
            </a:r>
            <a:r>
              <a:rPr lang="en-US" sz="2400" dirty="0" smtClean="0"/>
              <a:t> </a:t>
            </a: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 smtClean="0"/>
              <a:t>PerwakilanDesa</a:t>
            </a:r>
            <a:r>
              <a:rPr lang="en-US" sz="2400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perbuatan</a:t>
            </a:r>
            <a:r>
              <a:rPr lang="en-US" sz="2400" dirty="0" smtClean="0"/>
              <a:t> </a:t>
            </a:r>
            <a:r>
              <a:rPr lang="en-US" sz="2400" dirty="0" err="1" smtClean="0"/>
              <a:t>hukum</a:t>
            </a:r>
            <a:r>
              <a:rPr lang="en-US" sz="2400" dirty="0" smtClean="0"/>
              <a:t> </a:t>
            </a:r>
            <a:r>
              <a:rPr lang="en-US" sz="2400" dirty="0" err="1" smtClean="0"/>
              <a:t>baik</a:t>
            </a:r>
            <a:r>
              <a:rPr lang="en-US" sz="2400" dirty="0" smtClean="0"/>
              <a:t>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maupun</a:t>
            </a:r>
            <a:r>
              <a:rPr lang="en-US" sz="2400" dirty="0" smtClean="0"/>
              <a:t> </a:t>
            </a:r>
            <a:r>
              <a:rPr lang="en-US" sz="2400" dirty="0" err="1" smtClean="0"/>
              <a:t>perdata</a:t>
            </a: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/>
              <a:t>Di </a:t>
            </a:r>
            <a:r>
              <a:rPr lang="en-US" sz="2400" dirty="0" err="1"/>
              <a:t>D</a:t>
            </a:r>
            <a:r>
              <a:rPr lang="en-US" sz="2400" dirty="0" err="1" smtClean="0"/>
              <a:t>esa</a:t>
            </a:r>
            <a:r>
              <a:rPr lang="en-US" sz="2400" dirty="0" smtClean="0"/>
              <a:t> </a:t>
            </a:r>
            <a:r>
              <a:rPr lang="en-US" sz="2400" dirty="0" err="1" smtClean="0"/>
              <a:t>dibentuk</a:t>
            </a:r>
            <a:r>
              <a:rPr lang="en-US" sz="2400" dirty="0" smtClean="0"/>
              <a:t> </a:t>
            </a:r>
            <a:r>
              <a:rPr lang="en-US" sz="2400" dirty="0" err="1" smtClean="0"/>
              <a:t>Badan</a:t>
            </a:r>
            <a:r>
              <a:rPr lang="en-US" sz="2400" dirty="0" smtClean="0"/>
              <a:t> </a:t>
            </a:r>
            <a:r>
              <a:rPr lang="en-US" sz="2400" dirty="0" err="1" smtClean="0"/>
              <a:t>Perwakilan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lembaga</a:t>
            </a:r>
            <a:r>
              <a:rPr lang="en-US" sz="2400" dirty="0" smtClean="0"/>
              <a:t> </a:t>
            </a:r>
            <a:r>
              <a:rPr lang="en-US" sz="2400" dirty="0" err="1" smtClean="0"/>
              <a:t>legislasi</a:t>
            </a:r>
            <a:r>
              <a:rPr lang="en-US" sz="2400" dirty="0" smtClean="0"/>
              <a:t>, </a:t>
            </a:r>
            <a:r>
              <a:rPr lang="en-US" sz="2400" dirty="0" err="1" smtClean="0"/>
              <a:t>pengawasan</a:t>
            </a:r>
            <a:r>
              <a:rPr lang="en-US" sz="2400" dirty="0" smtClean="0"/>
              <a:t>, </a:t>
            </a:r>
            <a:r>
              <a:rPr lang="en-US" sz="2400" dirty="0" err="1" smtClean="0"/>
              <a:t>pelaksana</a:t>
            </a:r>
            <a:r>
              <a:rPr lang="en-US" sz="2400" dirty="0" smtClean="0"/>
              <a:t>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&amp; </a:t>
            </a:r>
            <a:r>
              <a:rPr lang="en-US" sz="2400" dirty="0" err="1" smtClean="0"/>
              <a:t>anggaran</a:t>
            </a:r>
            <a:r>
              <a:rPr lang="en-US" sz="2400" dirty="0" smtClean="0"/>
              <a:t> </a:t>
            </a:r>
            <a:r>
              <a:rPr lang="en-US" sz="2400" dirty="0" err="1" smtClean="0"/>
              <a:t>desa</a:t>
            </a:r>
            <a:r>
              <a:rPr lang="en-US" sz="2400" dirty="0" smtClean="0"/>
              <a:t> Kepala </a:t>
            </a:r>
            <a:r>
              <a:rPr lang="en-US" sz="2400" dirty="0" err="1" smtClean="0"/>
              <a:t>desa</a:t>
            </a:r>
            <a:r>
              <a:rPr lang="en-US" sz="2400" dirty="0" smtClean="0"/>
              <a:t> </a:t>
            </a:r>
            <a:r>
              <a:rPr lang="en-US" sz="2400" dirty="0" err="1" smtClean="0"/>
              <a:t>mempunyai</a:t>
            </a:r>
            <a:r>
              <a:rPr lang="en-US" sz="2400" dirty="0" smtClean="0"/>
              <a:t> </a:t>
            </a:r>
            <a:r>
              <a:rPr lang="en-US" sz="2400" dirty="0" err="1" smtClean="0"/>
              <a:t>kewenangan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mendamaikan</a:t>
            </a:r>
            <a:r>
              <a:rPr lang="en-US" sz="2400" dirty="0" smtClean="0"/>
              <a:t> </a:t>
            </a:r>
            <a:r>
              <a:rPr lang="en-US" sz="2400" dirty="0" err="1" smtClean="0"/>
              <a:t>sengketa</a:t>
            </a:r>
            <a:r>
              <a:rPr lang="en-US" sz="2400" dirty="0" smtClean="0"/>
              <a:t> </a:t>
            </a:r>
            <a:r>
              <a:rPr lang="en-US" sz="2400" dirty="0" err="1" smtClean="0"/>
              <a:t>warganya</a:t>
            </a:r>
            <a:r>
              <a:rPr lang="en-US" sz="2400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/>
              <a:t>Untuk </a:t>
            </a:r>
            <a:r>
              <a:rPr lang="en-US" sz="2400" dirty="0" err="1" smtClean="0"/>
              <a:t>meningkatkan</a:t>
            </a:r>
            <a:r>
              <a:rPr lang="en-US" sz="2400" dirty="0" smtClean="0"/>
              <a:t> </a:t>
            </a:r>
            <a:r>
              <a:rPr lang="en-US" sz="2400" dirty="0" err="1" smtClean="0"/>
              <a:t>pelayanan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masyarakat</a:t>
            </a:r>
            <a:r>
              <a:rPr lang="en-US" sz="2400" dirty="0" smtClean="0"/>
              <a:t>  yang </a:t>
            </a:r>
            <a:r>
              <a:rPr lang="en-US" sz="2400" dirty="0" err="1" smtClean="0"/>
              <a:t>bercirikan</a:t>
            </a:r>
            <a:r>
              <a:rPr lang="en-US" sz="2400" dirty="0" smtClean="0"/>
              <a:t> </a:t>
            </a:r>
            <a:r>
              <a:rPr lang="en-US" sz="2400" dirty="0" err="1" smtClean="0"/>
              <a:t>perkotaan</a:t>
            </a:r>
            <a:r>
              <a:rPr lang="en-US" sz="2400" dirty="0" smtClean="0"/>
              <a:t> </a:t>
            </a:r>
            <a:r>
              <a:rPr lang="en-US" sz="2400" dirty="0" err="1" smtClean="0"/>
              <a:t>dibentuk</a:t>
            </a:r>
            <a:r>
              <a:rPr lang="en-US" sz="2400" dirty="0" smtClean="0"/>
              <a:t> </a:t>
            </a:r>
            <a:r>
              <a:rPr lang="en-US" sz="2400" dirty="0" err="1" smtClean="0"/>
              <a:t>kelurahan</a:t>
            </a:r>
            <a:r>
              <a:rPr lang="en-US" sz="2400" dirty="0" smtClean="0"/>
              <a:t> di </a:t>
            </a:r>
            <a:r>
              <a:rPr lang="en-US" sz="2400" dirty="0" err="1" smtClean="0"/>
              <a:t>kota</a:t>
            </a: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endParaRPr lang="en-US" sz="2400" dirty="0" smtClean="0">
              <a:cs typeface="Arial" pitchFamily="34" charset="0"/>
            </a:endParaRPr>
          </a:p>
          <a:p>
            <a:pPr marL="0" indent="0">
              <a:buNone/>
            </a:pPr>
            <a:endParaRPr lang="en-US" sz="2400" dirty="0" smtClean="0">
              <a:cs typeface="Arial" pitchFamily="34" charset="0"/>
            </a:endParaRPr>
          </a:p>
          <a:p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46732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 fontScale="90000"/>
          </a:bodyPr>
          <a:lstStyle/>
          <a:p>
            <a:pPr lvl="0"/>
            <a:r>
              <a:rPr lang="en-AU" dirty="0" smtClean="0"/>
              <a:t/>
            </a:r>
            <a:br>
              <a:rPr lang="en-AU" dirty="0" smtClean="0"/>
            </a:br>
            <a:r>
              <a:rPr lang="en-AU" sz="3100" b="1" dirty="0" smtClean="0">
                <a:latin typeface="+mn-lt"/>
              </a:rPr>
              <a:t>Pemerintahan Daerah </a:t>
            </a:r>
            <a:r>
              <a:rPr lang="en-AU" sz="3100" b="1" dirty="0" smtClean="0">
                <a:latin typeface="+mn-lt"/>
              </a:rPr>
              <a:t> </a:t>
            </a:r>
            <a:r>
              <a:rPr lang="en-AU" sz="3100" b="1" dirty="0" err="1" smtClean="0">
                <a:latin typeface="+mn-lt"/>
              </a:rPr>
              <a:t>masa</a:t>
            </a:r>
            <a:r>
              <a:rPr lang="en-US" sz="3100" b="1" dirty="0" smtClean="0">
                <a:solidFill>
                  <a:srgbClr val="FF0000"/>
                </a:solidFill>
                <a:latin typeface="+mn-lt"/>
                <a:cs typeface="Arial" pitchFamily="34" charset="0"/>
              </a:rPr>
              <a:t> </a:t>
            </a:r>
            <a:r>
              <a:rPr lang="en-US" sz="3100" b="1" dirty="0" smtClean="0">
                <a:latin typeface="+mn-lt"/>
                <a:cs typeface="Arial" pitchFamily="34" charset="0"/>
              </a:rPr>
              <a:t>UU </a:t>
            </a:r>
            <a:r>
              <a:rPr lang="en-US" sz="3100" b="1" dirty="0" smtClean="0">
                <a:latin typeface="+mn-lt"/>
                <a:cs typeface="Arial" pitchFamily="34" charset="0"/>
              </a:rPr>
              <a:t>No </a:t>
            </a:r>
            <a:r>
              <a:rPr lang="en-US" sz="3100" b="1" dirty="0" smtClean="0">
                <a:latin typeface="+mn-lt"/>
                <a:cs typeface="Arial" pitchFamily="34" charset="0"/>
              </a:rPr>
              <a:t>32 </a:t>
            </a:r>
            <a:r>
              <a:rPr lang="en-US" sz="3100" b="1" dirty="0" err="1" smtClean="0">
                <a:latin typeface="+mn-lt"/>
                <a:cs typeface="Arial" pitchFamily="34" charset="0"/>
              </a:rPr>
              <a:t>Tahun</a:t>
            </a:r>
            <a:r>
              <a:rPr lang="en-AU" sz="3100" b="1" dirty="0" smtClean="0">
                <a:latin typeface="+mn-lt"/>
              </a:rPr>
              <a:t> 2004</a:t>
            </a:r>
            <a:r>
              <a:rPr lang="en-US" sz="3100" b="1" dirty="0" smtClean="0">
                <a:latin typeface="+mn-lt"/>
              </a:rPr>
              <a:t/>
            </a:r>
            <a:br>
              <a:rPr lang="en-US" sz="3100" b="1" dirty="0" smtClean="0">
                <a:latin typeface="+mn-lt"/>
              </a:rPr>
            </a:br>
            <a:endParaRPr lang="en-US" sz="31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562600"/>
          </a:xfrm>
        </p:spPr>
        <p:txBody>
          <a:bodyPr>
            <a:noAutofit/>
          </a:bodyPr>
          <a:lstStyle/>
          <a:p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periode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berlaku</a:t>
            </a:r>
            <a:r>
              <a:rPr lang="en-US" sz="2400" dirty="0"/>
              <a:t> </a:t>
            </a:r>
            <a:r>
              <a:rPr lang="en-US" sz="2400" dirty="0" smtClean="0"/>
              <a:t>Undang-Undang No</a:t>
            </a:r>
            <a:r>
              <a:rPr lang="en-US" sz="2400" dirty="0"/>
              <a:t>. 32 </a:t>
            </a:r>
            <a:r>
              <a:rPr lang="en-US" sz="2400" dirty="0" err="1"/>
              <a:t>Tahun</a:t>
            </a:r>
            <a:r>
              <a:rPr lang="en-US" sz="2400" dirty="0"/>
              <a:t> 2004 </a:t>
            </a:r>
            <a:r>
              <a:rPr lang="en-US" sz="2400" dirty="0" err="1" smtClean="0"/>
              <a:t>ttng</a:t>
            </a:r>
            <a:r>
              <a:rPr lang="en-US" sz="2400" dirty="0" smtClean="0"/>
              <a:t> </a:t>
            </a:r>
            <a:r>
              <a:rPr lang="en-US" sz="2400" dirty="0"/>
              <a:t>Pemerintahan </a:t>
            </a:r>
            <a:r>
              <a:rPr lang="en-US" sz="2400" dirty="0" smtClean="0"/>
              <a:t>Daerah </a:t>
            </a:r>
            <a:r>
              <a:rPr lang="en-US" sz="2400" dirty="0" err="1" smtClean="0"/>
              <a:t>mnggantikan</a:t>
            </a:r>
            <a:r>
              <a:rPr lang="en-US" sz="2400" dirty="0"/>
              <a:t> </a:t>
            </a:r>
            <a:r>
              <a:rPr lang="en-US" sz="2400" dirty="0" smtClean="0"/>
              <a:t>UU </a:t>
            </a:r>
            <a:r>
              <a:rPr lang="en-US" sz="2400" dirty="0" smtClean="0"/>
              <a:t>No</a:t>
            </a:r>
            <a:r>
              <a:rPr lang="en-US" sz="2400" dirty="0"/>
              <a:t>. 22 </a:t>
            </a:r>
            <a:r>
              <a:rPr lang="en-US" sz="2400" dirty="0" err="1" smtClean="0"/>
              <a:t>Th</a:t>
            </a:r>
            <a:r>
              <a:rPr lang="en-US" sz="2400" dirty="0" smtClean="0"/>
              <a:t> </a:t>
            </a:r>
            <a:r>
              <a:rPr lang="en-US" sz="2400" dirty="0"/>
              <a:t>1999. </a:t>
            </a:r>
            <a:endParaRPr lang="en-US" sz="2400" dirty="0" smtClean="0"/>
          </a:p>
          <a:p>
            <a:r>
              <a:rPr lang="en-US" sz="2400" dirty="0" smtClean="0"/>
              <a:t>Menurut </a:t>
            </a:r>
            <a:r>
              <a:rPr lang="en-US" sz="2400" dirty="0"/>
              <a:t>UU </a:t>
            </a:r>
            <a:r>
              <a:rPr lang="en-US" sz="2400" dirty="0" smtClean="0"/>
              <a:t>No. 32 </a:t>
            </a:r>
            <a:r>
              <a:rPr lang="en-US" sz="2400" dirty="0" err="1" smtClean="0"/>
              <a:t>Tahun</a:t>
            </a:r>
            <a:r>
              <a:rPr lang="en-US" sz="2400" dirty="0" smtClean="0"/>
              <a:t> 2004 </a:t>
            </a:r>
            <a:r>
              <a:rPr lang="en-US" sz="2400" dirty="0" err="1" smtClean="0"/>
              <a:t>ini</a:t>
            </a:r>
            <a:r>
              <a:rPr lang="en-US" sz="2400" dirty="0"/>
              <a:t> Indonesia </a:t>
            </a:r>
            <a:r>
              <a:rPr lang="en-US" sz="2400" dirty="0" err="1"/>
              <a:t>dibagi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jenis</a:t>
            </a:r>
            <a:r>
              <a:rPr lang="en-US" sz="2400" dirty="0"/>
              <a:t> 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 smtClean="0"/>
              <a:t>otonom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/>
              <a:t>perincian</a:t>
            </a:r>
            <a:r>
              <a:rPr lang="en-US" sz="2400" dirty="0"/>
              <a:t> Negara </a:t>
            </a:r>
            <a:r>
              <a:rPr lang="en-US" sz="2400" dirty="0" err="1"/>
              <a:t>Kesatuan</a:t>
            </a:r>
            <a:r>
              <a:rPr lang="en-US" sz="2400" dirty="0"/>
              <a:t> </a:t>
            </a:r>
            <a:r>
              <a:rPr lang="en-US" sz="2400" dirty="0" err="1"/>
              <a:t>Republik</a:t>
            </a:r>
            <a:r>
              <a:rPr lang="en-US" sz="2400" dirty="0"/>
              <a:t> Indonesia </a:t>
            </a:r>
            <a:r>
              <a:rPr lang="en-US" sz="2400" dirty="0" err="1"/>
              <a:t>dibagi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 </a:t>
            </a:r>
            <a:r>
              <a:rPr lang="en-US" sz="2400" dirty="0" smtClean="0"/>
              <a:t>daerah2 </a:t>
            </a:r>
            <a:r>
              <a:rPr lang="en-US" sz="2400" dirty="0" err="1" smtClean="0"/>
              <a:t>provinsi</a:t>
            </a:r>
            <a:r>
              <a:rPr lang="en-US" sz="2400" dirty="0"/>
              <a:t> </a:t>
            </a:r>
            <a:r>
              <a:rPr lang="en-US" sz="2400" dirty="0" err="1"/>
              <a:t>dan</a:t>
            </a:r>
            <a:r>
              <a:rPr lang="en-US" sz="2400" dirty="0"/>
              <a:t> 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provinsi</a:t>
            </a:r>
            <a:r>
              <a:rPr lang="en-US" sz="2400" dirty="0"/>
              <a:t> 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dibagi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 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kabupaten</a:t>
            </a:r>
            <a:r>
              <a:rPr lang="en-US" sz="2400" dirty="0"/>
              <a:t> </a:t>
            </a:r>
            <a:r>
              <a:rPr lang="en-US" sz="2400" dirty="0" err="1"/>
              <a:t>dan</a:t>
            </a:r>
            <a:r>
              <a:rPr lang="en-US" sz="2400" dirty="0"/>
              <a:t> 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kota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 err="1" smtClean="0"/>
              <a:t>Selainitu</a:t>
            </a:r>
            <a:r>
              <a:rPr lang="en-US" sz="2400" dirty="0" smtClean="0"/>
              <a:t> Negara </a:t>
            </a:r>
            <a:r>
              <a:rPr lang="en-US" sz="2400" dirty="0" err="1" smtClean="0"/>
              <a:t>mengakui</a:t>
            </a:r>
            <a:r>
              <a:rPr lang="en-US" sz="2400" dirty="0" smtClean="0"/>
              <a:t> </a:t>
            </a:r>
            <a:r>
              <a:rPr lang="en-US" sz="2400" dirty="0" err="1" smtClean="0"/>
              <a:t>kekhususan</a:t>
            </a:r>
            <a:r>
              <a:rPr lang="en-US" sz="2400" dirty="0" smtClean="0"/>
              <a:t> </a:t>
            </a:r>
            <a:r>
              <a:rPr lang="en-US" sz="2400" dirty="0" err="1" smtClean="0"/>
              <a:t>dan</a:t>
            </a:r>
            <a:r>
              <a:rPr lang="en-US" sz="2400" dirty="0" smtClean="0"/>
              <a:t>/</a:t>
            </a:r>
            <a:r>
              <a:rPr lang="en-US" sz="2400" dirty="0" err="1" smtClean="0"/>
              <a:t>atau</a:t>
            </a:r>
            <a:r>
              <a:rPr lang="en-US" sz="2400" dirty="0" smtClean="0"/>
              <a:t> </a:t>
            </a:r>
            <a:r>
              <a:rPr lang="en-US" sz="2400" dirty="0" err="1" smtClean="0"/>
              <a:t>keistimewaan</a:t>
            </a:r>
            <a:r>
              <a:rPr lang="en-US" sz="2400" dirty="0" smtClean="0"/>
              <a:t> yang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empat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yaitu</a:t>
            </a:r>
            <a:r>
              <a:rPr lang="en-US" sz="2400" dirty="0" smtClean="0"/>
              <a:t> Aceh, Jakarta, Papua </a:t>
            </a:r>
            <a:r>
              <a:rPr lang="en-US" sz="2400" dirty="0" err="1" smtClean="0"/>
              <a:t>dan</a:t>
            </a:r>
            <a:r>
              <a:rPr lang="en-US" sz="2400" dirty="0" smtClean="0"/>
              <a:t> Yogyakarta</a:t>
            </a:r>
            <a:r>
              <a:rPr lang="en-US" sz="2400" dirty="0"/>
              <a:t>. </a:t>
            </a:r>
            <a:endParaRPr lang="en-US" sz="2400" dirty="0" smtClean="0"/>
          </a:p>
          <a:p>
            <a:r>
              <a:rPr lang="en-US" sz="2400" dirty="0" smtClean="0"/>
              <a:t>Negara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mengakui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menghormati</a:t>
            </a:r>
            <a:r>
              <a:rPr lang="en-US" sz="2400" dirty="0"/>
              <a:t> </a:t>
            </a:r>
            <a:r>
              <a:rPr lang="en-US" sz="2400" dirty="0" err="1"/>
              <a:t>kesatuan</a:t>
            </a:r>
            <a:r>
              <a:rPr lang="en-US" sz="2400" dirty="0"/>
              <a:t> – </a:t>
            </a:r>
            <a:r>
              <a:rPr lang="en-US" sz="2400" dirty="0" err="1"/>
              <a:t>kesatuan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adat</a:t>
            </a:r>
            <a:r>
              <a:rPr lang="en-US" sz="2400" dirty="0"/>
              <a:t> (</a:t>
            </a:r>
            <a:r>
              <a:rPr lang="en-US" sz="2400" dirty="0" err="1"/>
              <a:t>Desa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nama</a:t>
            </a:r>
            <a:r>
              <a:rPr lang="en-US" sz="2400" dirty="0"/>
              <a:t> lain) </a:t>
            </a:r>
            <a:r>
              <a:rPr lang="en-US" sz="2400" dirty="0" err="1"/>
              <a:t>beserta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tradisionalnya</a:t>
            </a:r>
            <a:r>
              <a:rPr lang="en-US" sz="2400" dirty="0"/>
              <a:t> </a:t>
            </a:r>
            <a:r>
              <a:rPr lang="en-US" sz="2400" dirty="0" err="1"/>
              <a:t>sepanjang</a:t>
            </a:r>
            <a:r>
              <a:rPr lang="en-US" sz="2400" dirty="0"/>
              <a:t> </a:t>
            </a:r>
            <a:r>
              <a:rPr lang="en-US" sz="2400" dirty="0" err="1"/>
              <a:t>masih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prinsip</a:t>
            </a:r>
            <a:r>
              <a:rPr lang="en-US" sz="2400" dirty="0"/>
              <a:t> Negara </a:t>
            </a:r>
            <a:r>
              <a:rPr lang="en-US" sz="2400" dirty="0" err="1"/>
              <a:t>Kesatuan</a:t>
            </a:r>
            <a:r>
              <a:rPr lang="en-US" sz="2400" dirty="0"/>
              <a:t>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89594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153400" cy="5562600"/>
          </a:xfrm>
        </p:spPr>
        <p:txBody>
          <a:bodyPr>
            <a:noAutofit/>
          </a:bodyPr>
          <a:lstStyle/>
          <a:p>
            <a:r>
              <a:rPr lang="en-US" sz="2800" dirty="0"/>
              <a:t> </a:t>
            </a:r>
            <a:r>
              <a:rPr lang="en-US" sz="2800" b="1" dirty="0"/>
              <a:t>Pemerintahan </a:t>
            </a:r>
            <a:r>
              <a:rPr lang="en-US" sz="2800" b="1" dirty="0" smtClean="0"/>
              <a:t>Daerah</a:t>
            </a:r>
            <a:r>
              <a:rPr lang="en-US" sz="2800" b="1" dirty="0"/>
              <a:t> </a:t>
            </a:r>
            <a:r>
              <a:rPr lang="en-US" sz="2800" dirty="0"/>
              <a:t>adalah penyelenggaraan urusan 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 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en-US" sz="2800" dirty="0" err="1"/>
              <a:t>daerah</a:t>
            </a:r>
            <a:r>
              <a:rPr lang="en-US" sz="2800" dirty="0"/>
              <a:t> </a:t>
            </a:r>
            <a:r>
              <a:rPr lang="en-US" sz="2800" dirty="0" err="1"/>
              <a:t>dan</a:t>
            </a:r>
            <a:r>
              <a:rPr lang="en-US" sz="2800" dirty="0"/>
              <a:t> DPRD </a:t>
            </a:r>
            <a:r>
              <a:rPr lang="en-US" sz="2800" dirty="0" err="1"/>
              <a:t>menurut</a:t>
            </a:r>
            <a:r>
              <a:rPr lang="en-US" sz="2800" dirty="0"/>
              <a:t> </a:t>
            </a:r>
            <a:r>
              <a:rPr lang="en-US" sz="2800" dirty="0" err="1"/>
              <a:t>asas</a:t>
            </a:r>
            <a:r>
              <a:rPr lang="en-US" sz="2800" dirty="0"/>
              <a:t> </a:t>
            </a:r>
            <a:r>
              <a:rPr lang="en-US" sz="2800" dirty="0" err="1"/>
              <a:t>otonomi</a:t>
            </a:r>
            <a:r>
              <a:rPr lang="en-US" sz="2800" dirty="0"/>
              <a:t> </a:t>
            </a:r>
            <a:r>
              <a:rPr lang="en-US" sz="2800" dirty="0" err="1"/>
              <a:t>dan</a:t>
            </a:r>
            <a:r>
              <a:rPr lang="en-US" sz="2800" dirty="0"/>
              <a:t> </a:t>
            </a:r>
            <a:r>
              <a:rPr lang="en-US" sz="2800" dirty="0" err="1"/>
              <a:t>tugas</a:t>
            </a:r>
            <a:r>
              <a:rPr lang="en-US" sz="2800" dirty="0"/>
              <a:t> </a:t>
            </a:r>
            <a:r>
              <a:rPr lang="en-US" sz="2800" dirty="0" err="1"/>
              <a:t>pembantuan</a:t>
            </a:r>
            <a:r>
              <a:rPr lang="en-US" sz="2800" dirty="0"/>
              <a:t> </a:t>
            </a:r>
            <a:r>
              <a:rPr lang="en-US" sz="2800" dirty="0" err="1"/>
              <a:t>dengan</a:t>
            </a:r>
            <a:r>
              <a:rPr lang="en-US" sz="2800" dirty="0"/>
              <a:t> </a:t>
            </a:r>
            <a:r>
              <a:rPr lang="en-US" sz="2800" dirty="0" err="1"/>
              <a:t>prinsip</a:t>
            </a:r>
            <a:r>
              <a:rPr lang="en-US" sz="2800" dirty="0"/>
              <a:t> </a:t>
            </a:r>
            <a:r>
              <a:rPr lang="en-US" sz="2800" dirty="0" err="1"/>
              <a:t>otonomi</a:t>
            </a:r>
            <a:r>
              <a:rPr lang="en-US" sz="2800" dirty="0"/>
              <a:t> </a:t>
            </a:r>
            <a:r>
              <a:rPr lang="en-US" sz="2800" dirty="0" err="1"/>
              <a:t>seluas-luasnya</a:t>
            </a:r>
            <a:r>
              <a:rPr lang="en-US" sz="2800" dirty="0"/>
              <a:t> 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prinsip</a:t>
            </a:r>
            <a:r>
              <a:rPr lang="en-US" sz="2800" dirty="0"/>
              <a:t> Negara </a:t>
            </a:r>
            <a:r>
              <a:rPr lang="en-US" sz="2800" dirty="0" err="1"/>
              <a:t>Kesatuan</a:t>
            </a:r>
            <a:r>
              <a:rPr lang="en-US" sz="2800" dirty="0"/>
              <a:t> </a:t>
            </a:r>
            <a:r>
              <a:rPr lang="en-US" sz="2800" dirty="0" err="1"/>
              <a:t>Republik</a:t>
            </a:r>
            <a:r>
              <a:rPr lang="en-US" sz="2800" dirty="0"/>
              <a:t> Indonesia </a:t>
            </a:r>
            <a:r>
              <a:rPr lang="en-US" sz="2800" dirty="0" err="1"/>
              <a:t>sebagaimana</a:t>
            </a:r>
            <a:r>
              <a:rPr lang="en-US" sz="2800" dirty="0"/>
              <a:t> </a:t>
            </a:r>
            <a:r>
              <a:rPr lang="en-US" sz="2800" dirty="0" err="1"/>
              <a:t>dimaksud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 Undang-Undang </a:t>
            </a:r>
            <a:r>
              <a:rPr lang="en-US" sz="2800" dirty="0" err="1"/>
              <a:t>Dasar</a:t>
            </a:r>
            <a:r>
              <a:rPr lang="en-US" sz="2800" dirty="0"/>
              <a:t> Negara </a:t>
            </a:r>
            <a:r>
              <a:rPr lang="en-US" sz="2800" dirty="0" err="1"/>
              <a:t>Republik</a:t>
            </a:r>
            <a:r>
              <a:rPr lang="en-US" sz="2800" dirty="0"/>
              <a:t> Indonesia </a:t>
            </a:r>
            <a:r>
              <a:rPr lang="en-US" sz="2800" dirty="0" err="1"/>
              <a:t>Tahun</a:t>
            </a:r>
            <a:r>
              <a:rPr lang="en-US" sz="2800" dirty="0"/>
              <a:t> 1945</a:t>
            </a:r>
            <a:r>
              <a:rPr lang="en-US" sz="2800" dirty="0" smtClean="0"/>
              <a:t>.</a:t>
            </a:r>
          </a:p>
          <a:p>
            <a:r>
              <a:rPr lang="en-US" sz="2800" dirty="0"/>
              <a:t> Pemerintahan </a:t>
            </a:r>
            <a:r>
              <a:rPr lang="en-US" sz="2800" dirty="0" err="1" smtClean="0"/>
              <a:t>lokal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/>
              <a:t>umum</a:t>
            </a:r>
            <a:r>
              <a:rPr lang="en-US" sz="2800" dirty="0"/>
              <a:t> </a:t>
            </a:r>
            <a:r>
              <a:rPr lang="en-US" sz="2800" dirty="0" err="1"/>
              <a:t>terdiri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:</a:t>
            </a:r>
          </a:p>
          <a:p>
            <a:pPr marL="0" indent="0">
              <a:buNone/>
            </a:pPr>
            <a:r>
              <a:rPr lang="en-US" sz="2800" b="1" dirty="0" smtClean="0"/>
              <a:t>     </a:t>
            </a:r>
            <a:r>
              <a:rPr lang="en-US" sz="2800" b="1" dirty="0" err="1" smtClean="0"/>
              <a:t>Legislatif</a:t>
            </a:r>
            <a:r>
              <a:rPr lang="en-US" sz="2800" b="1" dirty="0"/>
              <a:t>: </a:t>
            </a:r>
            <a:r>
              <a:rPr lang="en-US" sz="2800" b="1" dirty="0" smtClean="0"/>
              <a:t> </a:t>
            </a:r>
            <a:r>
              <a:rPr lang="en-US" sz="2800" dirty="0" err="1" smtClean="0"/>
              <a:t>Dewan</a:t>
            </a:r>
            <a:r>
              <a:rPr lang="en-US" sz="2800" dirty="0" smtClean="0"/>
              <a:t> </a:t>
            </a:r>
            <a:r>
              <a:rPr lang="en-US" sz="2800" dirty="0" err="1"/>
              <a:t>Perwakilan</a:t>
            </a:r>
            <a:r>
              <a:rPr lang="en-US" sz="2800" dirty="0"/>
              <a:t> Rakyat Daerah.</a:t>
            </a:r>
          </a:p>
          <a:p>
            <a:pPr marL="0" indent="0">
              <a:buNone/>
            </a:pPr>
            <a:r>
              <a:rPr lang="en-US" sz="2800" b="1" dirty="0" smtClean="0"/>
              <a:t>     </a:t>
            </a:r>
            <a:r>
              <a:rPr lang="en-US" sz="2800" b="1" dirty="0" err="1" smtClean="0"/>
              <a:t>Eksekutif</a:t>
            </a:r>
            <a:r>
              <a:rPr lang="en-US" sz="2800" b="1" dirty="0"/>
              <a:t>: </a:t>
            </a:r>
            <a:r>
              <a:rPr lang="en-US" sz="2800" dirty="0"/>
              <a:t>Pemerintah </a:t>
            </a:r>
            <a:r>
              <a:rPr lang="en-US" sz="2800" dirty="0" smtClean="0"/>
              <a:t>Daerah </a:t>
            </a:r>
            <a:r>
              <a:rPr lang="en-US" sz="2800" dirty="0"/>
              <a:t>yang </a:t>
            </a:r>
            <a:r>
              <a:rPr lang="en-US" sz="2800" dirty="0" err="1" smtClean="0"/>
              <a:t>terdiri</a:t>
            </a:r>
            <a:r>
              <a:rPr lang="en-US" sz="2800" dirty="0" smtClean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 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</a:t>
            </a:r>
            <a:r>
              <a:rPr lang="en-US" sz="2800" dirty="0" smtClean="0"/>
              <a:t>            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smtClean="0"/>
              <a:t>Kepala Daerah</a:t>
            </a:r>
            <a:r>
              <a:rPr lang="en-US" sz="2800" dirty="0"/>
              <a:t> </a:t>
            </a:r>
            <a:r>
              <a:rPr lang="en-US" sz="2800" dirty="0" err="1"/>
              <a:t>dan</a:t>
            </a:r>
            <a:r>
              <a:rPr lang="en-US" sz="2800" dirty="0"/>
              <a:t> </a:t>
            </a:r>
            <a:r>
              <a:rPr lang="en-US" sz="2800" dirty="0" err="1"/>
              <a:t>Perangkat</a:t>
            </a:r>
            <a:r>
              <a:rPr lang="en-US" sz="2800" dirty="0"/>
              <a:t> </a:t>
            </a:r>
            <a:r>
              <a:rPr lang="en-US" sz="2800" dirty="0" smtClean="0"/>
              <a:t>Daerah</a:t>
            </a:r>
          </a:p>
          <a:p>
            <a:pPr marL="0" indent="0">
              <a:buNone/>
            </a:pPr>
            <a:r>
              <a:rPr lang="en-US" sz="2800" dirty="0" smtClean="0"/>
              <a:t> 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673263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pPr lvl="0"/>
            <a:endParaRPr lang="en-AU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715000"/>
          </a:xfrm>
        </p:spPr>
        <p:txBody>
          <a:bodyPr>
            <a:noAutofit/>
          </a:bodyPr>
          <a:lstStyle/>
          <a:p>
            <a:r>
              <a:rPr lang="en-US" sz="2800" dirty="0"/>
              <a:t>Pemerintahan </a:t>
            </a:r>
            <a:r>
              <a:rPr lang="en-US" sz="2800" dirty="0" err="1"/>
              <a:t>daerah</a:t>
            </a:r>
            <a:r>
              <a:rPr lang="en-US" sz="2800" dirty="0"/>
              <a:t> </a:t>
            </a:r>
            <a:r>
              <a:rPr lang="en-US" sz="2800" dirty="0" err="1"/>
              <a:t>provinsi</a:t>
            </a:r>
            <a:r>
              <a:rPr lang="en-US" sz="2800" dirty="0"/>
              <a:t> yang </a:t>
            </a:r>
            <a:r>
              <a:rPr lang="en-US" sz="2800" dirty="0" err="1"/>
              <a:t>terdiri</a:t>
            </a:r>
            <a:r>
              <a:rPr lang="en-US" sz="2800" dirty="0"/>
              <a:t> </a:t>
            </a:r>
            <a:r>
              <a:rPr lang="en-US" sz="2800" dirty="0" err="1" smtClean="0"/>
              <a:t>atas</a:t>
            </a:r>
            <a:r>
              <a:rPr lang="en-US" sz="2800" dirty="0" smtClean="0"/>
              <a:t> </a:t>
            </a:r>
            <a:r>
              <a:rPr lang="en-US" sz="2800" dirty="0"/>
              <a:t> Pemerintah Daerah </a:t>
            </a:r>
            <a:r>
              <a:rPr lang="en-US" sz="2800" dirty="0" err="1" smtClean="0"/>
              <a:t>Provinsi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/>
              <a:t> DPRD </a:t>
            </a:r>
            <a:r>
              <a:rPr lang="en-US" sz="2800" dirty="0" err="1"/>
              <a:t>Provinsi</a:t>
            </a:r>
            <a:r>
              <a:rPr lang="en-US" sz="2800" dirty="0"/>
              <a:t>.</a:t>
            </a:r>
          </a:p>
          <a:p>
            <a:r>
              <a:rPr lang="en-US" sz="2800" dirty="0"/>
              <a:t> Untuk </a:t>
            </a:r>
            <a:r>
              <a:rPr lang="en-US" sz="2800" dirty="0" err="1"/>
              <a:t>Provinsi</a:t>
            </a:r>
            <a:r>
              <a:rPr lang="en-US" sz="2800" dirty="0"/>
              <a:t> Aceh </a:t>
            </a:r>
            <a:r>
              <a:rPr lang="en-US" sz="2800" dirty="0" err="1"/>
              <a:t>disebut</a:t>
            </a:r>
            <a:r>
              <a:rPr lang="en-US" sz="2800" dirty="0"/>
              <a:t> Pemerintah Aceh (</a:t>
            </a:r>
            <a:r>
              <a:rPr lang="en-US" sz="2800" dirty="0" err="1"/>
              <a:t>Pemda</a:t>
            </a:r>
            <a:r>
              <a:rPr lang="en-US" sz="2800" dirty="0"/>
              <a:t> Aceh) </a:t>
            </a:r>
            <a:r>
              <a:rPr lang="en-US" sz="2800" dirty="0" err="1"/>
              <a:t>dan</a:t>
            </a:r>
            <a:r>
              <a:rPr lang="en-US" sz="2800" dirty="0"/>
              <a:t> </a:t>
            </a:r>
            <a:r>
              <a:rPr lang="en-US" sz="2800" dirty="0" err="1"/>
              <a:t>Dewan</a:t>
            </a:r>
            <a:r>
              <a:rPr lang="en-US" sz="2800" dirty="0"/>
              <a:t> </a:t>
            </a:r>
            <a:r>
              <a:rPr lang="en-US" sz="2800" dirty="0" err="1"/>
              <a:t>Perwakilan</a:t>
            </a:r>
            <a:r>
              <a:rPr lang="en-US" sz="2800" dirty="0"/>
              <a:t> Rakyat Aceh (DPR Aceh). </a:t>
            </a:r>
            <a:r>
              <a:rPr lang="en-US" sz="2800" dirty="0" err="1"/>
              <a:t>Khusus</a:t>
            </a:r>
            <a:r>
              <a:rPr lang="en-US" sz="2800" dirty="0"/>
              <a:t> Aceh </a:t>
            </a:r>
            <a:r>
              <a:rPr lang="en-US" sz="2800" dirty="0" err="1"/>
              <a:t>terdapat</a:t>
            </a:r>
            <a:r>
              <a:rPr lang="en-US" sz="2800" dirty="0"/>
              <a:t> </a:t>
            </a:r>
            <a:r>
              <a:rPr lang="en-US" sz="2800" dirty="0" err="1"/>
              <a:t>Majelis</a:t>
            </a:r>
            <a:r>
              <a:rPr lang="en-US" sz="2800" dirty="0"/>
              <a:t> </a:t>
            </a:r>
            <a:r>
              <a:rPr lang="en-US" sz="2800" dirty="0" err="1"/>
              <a:t>Permusyawaratan</a:t>
            </a:r>
            <a:r>
              <a:rPr lang="en-US" sz="2800" dirty="0"/>
              <a:t> </a:t>
            </a:r>
            <a:r>
              <a:rPr lang="en-US" sz="2800" dirty="0" err="1" smtClean="0"/>
              <a:t>Ulama</a:t>
            </a:r>
            <a:r>
              <a:rPr lang="en-US" sz="2800" dirty="0" smtClean="0"/>
              <a:t> </a:t>
            </a:r>
            <a:r>
              <a:rPr lang="en-US" sz="2800" dirty="0"/>
              <a:t>(</a:t>
            </a:r>
            <a:r>
              <a:rPr lang="en-US" sz="2800" dirty="0" smtClean="0"/>
              <a:t>MPU)</a:t>
            </a:r>
            <a:r>
              <a:rPr lang="en-US" sz="2800" dirty="0"/>
              <a:t> yang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mitra</a:t>
            </a:r>
            <a:r>
              <a:rPr lang="en-US" sz="2800" dirty="0"/>
              <a:t> DPR Aceh </a:t>
            </a:r>
            <a:r>
              <a:rPr lang="en-US" sz="2800" dirty="0" err="1"/>
              <a:t>dan</a:t>
            </a:r>
            <a:r>
              <a:rPr lang="en-US" sz="2800" dirty="0"/>
              <a:t> </a:t>
            </a:r>
            <a:r>
              <a:rPr lang="en-US" sz="2800" dirty="0" err="1"/>
              <a:t>Pemda</a:t>
            </a:r>
            <a:r>
              <a:rPr lang="en-US" sz="2800" dirty="0"/>
              <a:t> Aceh. </a:t>
            </a:r>
            <a:endParaRPr lang="en-US" sz="2800" dirty="0" smtClean="0"/>
          </a:p>
          <a:p>
            <a:r>
              <a:rPr lang="en-US" sz="2800" dirty="0" smtClean="0"/>
              <a:t>Untuk</a:t>
            </a:r>
            <a:r>
              <a:rPr lang="en-US" sz="2800" dirty="0"/>
              <a:t> </a:t>
            </a:r>
            <a:r>
              <a:rPr lang="en-US" sz="2800" dirty="0" err="1"/>
              <a:t>Provinsi</a:t>
            </a:r>
            <a:r>
              <a:rPr lang="en-US" sz="2800" dirty="0"/>
              <a:t> Papua 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Provinsi</a:t>
            </a:r>
            <a:r>
              <a:rPr lang="en-US" sz="2800" dirty="0"/>
              <a:t> </a:t>
            </a:r>
            <a:r>
              <a:rPr lang="en-US" sz="2800" dirty="0"/>
              <a:t>Papua Barat </a:t>
            </a:r>
            <a:r>
              <a:rPr lang="en-US" sz="2800" dirty="0"/>
              <a:t> </a:t>
            </a:r>
            <a:r>
              <a:rPr lang="en-US" sz="2800" dirty="0" err="1"/>
              <a:t>disebut</a:t>
            </a:r>
            <a:r>
              <a:rPr lang="en-US" sz="2800" dirty="0"/>
              <a:t> </a:t>
            </a:r>
            <a:r>
              <a:rPr lang="en-US" sz="2800" dirty="0" err="1"/>
              <a:t>Dewan</a:t>
            </a:r>
            <a:r>
              <a:rPr lang="en-US" sz="2800" dirty="0"/>
              <a:t> </a:t>
            </a:r>
            <a:r>
              <a:rPr lang="en-US" sz="2800" dirty="0" err="1"/>
              <a:t>Perwakilan</a:t>
            </a:r>
            <a:r>
              <a:rPr lang="en-US" sz="2800" dirty="0"/>
              <a:t> Rakyat Papua (DPR Papua). </a:t>
            </a:r>
            <a:r>
              <a:rPr lang="en-US" sz="2800" dirty="0" err="1"/>
              <a:t>Khusus</a:t>
            </a:r>
            <a:r>
              <a:rPr lang="en-US" sz="2800" dirty="0"/>
              <a:t> Papua </a:t>
            </a:r>
            <a:r>
              <a:rPr lang="en-US" sz="2800" dirty="0" err="1"/>
              <a:t>dan</a:t>
            </a:r>
            <a:r>
              <a:rPr lang="en-US" sz="2800" dirty="0"/>
              <a:t> Papua </a:t>
            </a:r>
            <a:r>
              <a:rPr lang="en-US" sz="2800" dirty="0"/>
              <a:t>Barat </a:t>
            </a:r>
            <a:r>
              <a:rPr lang="en-US" sz="2800" dirty="0" err="1" smtClean="0"/>
              <a:t>terdapat</a:t>
            </a:r>
            <a:r>
              <a:rPr lang="en-US" sz="2800" dirty="0"/>
              <a:t> </a:t>
            </a:r>
            <a:r>
              <a:rPr lang="en-US" sz="2800" dirty="0" err="1"/>
              <a:t>Majelis</a:t>
            </a:r>
            <a:r>
              <a:rPr lang="en-US" sz="2800" dirty="0"/>
              <a:t> Rakyat Papua (MRP) 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representasi</a:t>
            </a:r>
            <a:r>
              <a:rPr lang="en-US" sz="2800" dirty="0"/>
              <a:t> </a:t>
            </a:r>
            <a:r>
              <a:rPr lang="en-US" sz="2800" dirty="0" err="1"/>
              <a:t>kultural</a:t>
            </a:r>
            <a:r>
              <a:rPr lang="en-US" sz="2800" dirty="0"/>
              <a:t> orang </a:t>
            </a:r>
            <a:r>
              <a:rPr lang="en-US" sz="2800" dirty="0" err="1"/>
              <a:t>asli</a:t>
            </a:r>
            <a:r>
              <a:rPr lang="en-US" sz="2800" dirty="0"/>
              <a:t> </a:t>
            </a:r>
            <a:r>
              <a:rPr lang="en-US" sz="2800" dirty="0" smtClean="0"/>
              <a:t>Papua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27442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Autofit/>
          </a:bodyPr>
          <a:lstStyle/>
          <a:p>
            <a:pPr algn="just"/>
            <a:r>
              <a:rPr lang="en-US" sz="2800" dirty="0"/>
              <a:t>Pemerintahan </a:t>
            </a:r>
            <a:r>
              <a:rPr lang="en-US" sz="2800" dirty="0" err="1"/>
              <a:t>daerah</a:t>
            </a:r>
            <a:r>
              <a:rPr lang="en-US" sz="2800" dirty="0"/>
              <a:t> </a:t>
            </a:r>
            <a:r>
              <a:rPr lang="en-US" sz="2800" dirty="0" smtClean="0"/>
              <a:t>Kabupaten/Kota </a:t>
            </a:r>
            <a:r>
              <a:rPr lang="en-US" sz="2800" dirty="0" err="1" smtClean="0"/>
              <a:t>terdiri</a:t>
            </a:r>
            <a:r>
              <a:rPr lang="en-US" sz="2800" dirty="0"/>
              <a:t> </a:t>
            </a:r>
            <a:r>
              <a:rPr lang="en-US" sz="2800" dirty="0" err="1" smtClean="0"/>
              <a:t>atas</a:t>
            </a:r>
            <a:r>
              <a:rPr lang="en-US" sz="2800" dirty="0"/>
              <a:t> </a:t>
            </a:r>
            <a:r>
              <a:rPr lang="en-US" sz="2800" dirty="0" smtClean="0"/>
              <a:t>Pemerintah Daerah </a:t>
            </a:r>
            <a:r>
              <a:rPr lang="en-US" sz="2800" dirty="0" smtClean="0"/>
              <a:t>Kabupaten/ Kota  </a:t>
            </a:r>
            <a:r>
              <a:rPr lang="en-US" sz="2800" dirty="0"/>
              <a:t> </a:t>
            </a:r>
            <a:r>
              <a:rPr lang="en-US" sz="2800" dirty="0" err="1"/>
              <a:t>dan</a:t>
            </a:r>
            <a:r>
              <a:rPr lang="en-US" sz="2800" dirty="0"/>
              <a:t> DPRD Kabupaten/Kota. </a:t>
            </a:r>
            <a:endParaRPr lang="en-US" sz="2800" dirty="0" smtClean="0"/>
          </a:p>
          <a:p>
            <a:pPr algn="just"/>
            <a:r>
              <a:rPr lang="en-US" sz="2800" dirty="0" smtClean="0"/>
              <a:t>Untuk</a:t>
            </a:r>
            <a:r>
              <a:rPr lang="en-US" sz="2800" dirty="0"/>
              <a:t> Kabupaten/Kota di </a:t>
            </a:r>
            <a:r>
              <a:rPr lang="en-US" sz="2800" dirty="0" err="1"/>
              <a:t>lingkungan</a:t>
            </a:r>
            <a:r>
              <a:rPr lang="en-US" sz="2800" dirty="0"/>
              <a:t> </a:t>
            </a:r>
            <a:r>
              <a:rPr lang="en-US" sz="2800" dirty="0" err="1"/>
              <a:t>Provinsi</a:t>
            </a:r>
            <a:r>
              <a:rPr lang="en-US" sz="2800" dirty="0"/>
              <a:t> Aceh </a:t>
            </a:r>
            <a:r>
              <a:rPr lang="en-US" sz="2800" dirty="0" err="1"/>
              <a:t>disebut</a:t>
            </a:r>
            <a:r>
              <a:rPr lang="en-US" sz="2800" dirty="0"/>
              <a:t> </a:t>
            </a:r>
            <a:r>
              <a:rPr lang="en-US" sz="2800" dirty="0" err="1"/>
              <a:t>Dewan</a:t>
            </a:r>
            <a:r>
              <a:rPr lang="en-US" sz="2800" dirty="0"/>
              <a:t> </a:t>
            </a:r>
            <a:r>
              <a:rPr lang="en-US" sz="2800" dirty="0" err="1"/>
              <a:t>Perwakilan</a:t>
            </a:r>
            <a:r>
              <a:rPr lang="en-US" sz="2800" dirty="0"/>
              <a:t> Rakyat </a:t>
            </a:r>
            <a:r>
              <a:rPr lang="en-US" sz="2800" dirty="0" smtClean="0"/>
              <a:t>Kabupaten/Kota(</a:t>
            </a:r>
            <a:r>
              <a:rPr lang="en-US" sz="2800" dirty="0" err="1" smtClean="0"/>
              <a:t>DPRKabupaten</a:t>
            </a:r>
            <a:r>
              <a:rPr lang="en-US" sz="2800" dirty="0" smtClean="0"/>
              <a:t>/Kota</a:t>
            </a:r>
            <a:r>
              <a:rPr lang="en-US" sz="2800" dirty="0"/>
              <a:t>). </a:t>
            </a:r>
            <a:r>
              <a:rPr lang="en-US" sz="2800" dirty="0" err="1"/>
              <a:t>Khusus</a:t>
            </a:r>
            <a:r>
              <a:rPr lang="en-US" sz="2800" dirty="0"/>
              <a:t> Kabupaten/Kota di </a:t>
            </a:r>
            <a:r>
              <a:rPr lang="en-US" sz="2800" dirty="0" err="1"/>
              <a:t>lingkungan</a:t>
            </a:r>
            <a:r>
              <a:rPr lang="en-US" sz="2800" dirty="0"/>
              <a:t> </a:t>
            </a:r>
            <a:r>
              <a:rPr lang="en-US" sz="2800" dirty="0" err="1"/>
              <a:t>Provinsi</a:t>
            </a:r>
            <a:r>
              <a:rPr lang="en-US" sz="2800" dirty="0"/>
              <a:t> Aceh </a:t>
            </a:r>
            <a:r>
              <a:rPr lang="en-US" sz="2800" dirty="0" err="1"/>
              <a:t>terdapat</a:t>
            </a:r>
            <a:r>
              <a:rPr lang="en-US" sz="2800" dirty="0"/>
              <a:t> </a:t>
            </a:r>
            <a:r>
              <a:rPr lang="en-US" sz="2800" dirty="0" err="1"/>
              <a:t>Majelis</a:t>
            </a:r>
            <a:r>
              <a:rPr lang="en-US" sz="2800" dirty="0"/>
              <a:t> </a:t>
            </a:r>
            <a:r>
              <a:rPr lang="en-US" sz="2800" dirty="0" err="1"/>
              <a:t>Permusyawaratan</a:t>
            </a:r>
            <a:r>
              <a:rPr lang="en-US" sz="2800" dirty="0"/>
              <a:t> </a:t>
            </a:r>
            <a:r>
              <a:rPr lang="en-US" sz="2800" dirty="0" err="1" smtClean="0"/>
              <a:t>Ulama</a:t>
            </a:r>
            <a:r>
              <a:rPr lang="en-US" sz="2800" dirty="0"/>
              <a:t> </a:t>
            </a:r>
            <a:r>
              <a:rPr lang="en-US" sz="2800" dirty="0" smtClean="0"/>
              <a:t>Kabupaten/Kota </a:t>
            </a:r>
            <a:r>
              <a:rPr lang="en-US" sz="2800" dirty="0"/>
              <a:t>(MPU) yang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mitra</a:t>
            </a:r>
            <a:r>
              <a:rPr lang="en-US" sz="2800" dirty="0"/>
              <a:t> DPR Kabupaten/Kota </a:t>
            </a:r>
            <a:r>
              <a:rPr lang="en-US" sz="2800" dirty="0" err="1"/>
              <a:t>dan</a:t>
            </a:r>
            <a:r>
              <a:rPr lang="en-US" sz="2800" dirty="0"/>
              <a:t> </a:t>
            </a:r>
            <a:r>
              <a:rPr lang="en-US" sz="2800" dirty="0" err="1" smtClean="0"/>
              <a:t>Pemda</a:t>
            </a:r>
            <a:r>
              <a:rPr lang="en-US" sz="2800" dirty="0" smtClean="0"/>
              <a:t> </a:t>
            </a:r>
            <a:r>
              <a:rPr lang="en-US" sz="2800" dirty="0"/>
              <a:t>Kabupaten/Kota di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lingkungan</a:t>
            </a:r>
            <a:r>
              <a:rPr lang="en-US" sz="2800" dirty="0"/>
              <a:t> </a:t>
            </a:r>
            <a:r>
              <a:rPr lang="en-US" sz="2800" dirty="0" err="1"/>
              <a:t>Provinsi</a:t>
            </a:r>
            <a:r>
              <a:rPr lang="en-US" sz="2800" dirty="0"/>
              <a:t> </a:t>
            </a:r>
            <a:r>
              <a:rPr lang="en-US" sz="2800" dirty="0" smtClean="0"/>
              <a:t>Aceh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28885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Autofit/>
          </a:bodyPr>
          <a:lstStyle/>
          <a:p>
            <a:r>
              <a:rPr lang="en-US" sz="2800" b="1" dirty="0"/>
              <a:t>DPRD </a:t>
            </a:r>
            <a:r>
              <a:rPr lang="en-US" sz="2800" dirty="0" err="1"/>
              <a:t>merupakan</a:t>
            </a:r>
            <a:r>
              <a:rPr lang="en-US" sz="2800" dirty="0"/>
              <a:t> </a:t>
            </a:r>
            <a:r>
              <a:rPr lang="en-US" sz="2800" dirty="0" err="1"/>
              <a:t>lembaga</a:t>
            </a:r>
            <a:r>
              <a:rPr lang="en-US" sz="2800" dirty="0"/>
              <a:t> </a:t>
            </a:r>
            <a:r>
              <a:rPr lang="en-US" sz="2800" dirty="0" err="1"/>
              <a:t>perwakilan</a:t>
            </a:r>
            <a:r>
              <a:rPr lang="en-US" sz="2800" dirty="0"/>
              <a:t> </a:t>
            </a:r>
            <a:r>
              <a:rPr lang="en-US" sz="2800" dirty="0" err="1"/>
              <a:t>rakyat</a:t>
            </a:r>
            <a:r>
              <a:rPr lang="en-US" sz="2800" dirty="0"/>
              <a:t> </a:t>
            </a:r>
            <a:r>
              <a:rPr lang="en-US" sz="2800" dirty="0" err="1"/>
              <a:t>daerah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berkedudukan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 smtClean="0"/>
              <a:t>unsur</a:t>
            </a:r>
            <a:r>
              <a:rPr lang="en-US" sz="2800" dirty="0" smtClean="0"/>
              <a:t> penyelenggaraan </a:t>
            </a:r>
            <a:r>
              <a:rPr lang="en-US" sz="2800" dirty="0" err="1" smtClean="0"/>
              <a:t>pemerintahan</a:t>
            </a:r>
            <a:r>
              <a:rPr lang="en-US" sz="2800" dirty="0" smtClean="0"/>
              <a:t> penyelenggaraan</a:t>
            </a:r>
            <a:r>
              <a:rPr lang="en-US" sz="2800" dirty="0"/>
              <a:t> </a:t>
            </a:r>
            <a:r>
              <a:rPr lang="en-US" sz="2800" dirty="0" err="1"/>
              <a:t>pemerintahan</a:t>
            </a:r>
            <a:r>
              <a:rPr lang="en-US" sz="2800" dirty="0"/>
              <a:t> </a:t>
            </a:r>
            <a:r>
              <a:rPr lang="en-US" sz="2800" dirty="0" err="1"/>
              <a:t>daerah</a:t>
            </a:r>
            <a:r>
              <a:rPr lang="en-US" sz="2800" dirty="0" smtClean="0"/>
              <a:t>.</a:t>
            </a:r>
          </a:p>
          <a:p>
            <a:r>
              <a:rPr lang="en-US" sz="2800" dirty="0"/>
              <a:t> </a:t>
            </a:r>
            <a:r>
              <a:rPr lang="en-US" sz="2800" b="1" dirty="0"/>
              <a:t>DPRD</a:t>
            </a:r>
            <a:r>
              <a:rPr lang="en-US" sz="2800" dirty="0"/>
              <a:t> 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fungsi</a:t>
            </a:r>
            <a:r>
              <a:rPr lang="en-US" sz="2800" dirty="0"/>
              <a:t> </a:t>
            </a:r>
            <a:r>
              <a:rPr lang="en-US" sz="2800" dirty="0" err="1"/>
              <a:t>legislasi</a:t>
            </a:r>
            <a:r>
              <a:rPr lang="en-US" sz="2800" dirty="0"/>
              <a:t>, </a:t>
            </a:r>
            <a:r>
              <a:rPr lang="en-US" sz="2800" dirty="0" err="1"/>
              <a:t>anggaran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pengawasan</a:t>
            </a:r>
            <a:r>
              <a:rPr lang="en-US" sz="2800" dirty="0"/>
              <a:t>. </a:t>
            </a:r>
            <a:r>
              <a:rPr lang="en-US" sz="2800" dirty="0" err="1"/>
              <a:t>Ketentuan</a:t>
            </a:r>
            <a:r>
              <a:rPr lang="en-US" sz="2800" dirty="0"/>
              <a:t> </a:t>
            </a:r>
            <a:r>
              <a:rPr lang="en-US" sz="2800" dirty="0" err="1"/>
              <a:t>tentang</a:t>
            </a:r>
            <a:r>
              <a:rPr lang="en-US" sz="2800" dirty="0"/>
              <a:t> DPRD </a:t>
            </a:r>
            <a:r>
              <a:rPr lang="en-US" sz="2800" dirty="0" err="1"/>
              <a:t>sepanjang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diatur</a:t>
            </a:r>
            <a:r>
              <a:rPr lang="en-US" sz="2800" dirty="0"/>
              <a:t>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khusus</a:t>
            </a:r>
            <a:r>
              <a:rPr lang="en-US" sz="2800" dirty="0"/>
              <a:t> </a:t>
            </a:r>
            <a:r>
              <a:rPr lang="en-US" sz="2800" dirty="0" err="1"/>
              <a:t>berlaku</a:t>
            </a:r>
            <a:r>
              <a:rPr lang="en-US" sz="2800" dirty="0"/>
              <a:t> </a:t>
            </a:r>
            <a:r>
              <a:rPr lang="en-US" sz="2800" dirty="0" err="1"/>
              <a:t>ketentuan</a:t>
            </a:r>
            <a:r>
              <a:rPr lang="en-US" sz="2800" dirty="0"/>
              <a:t> undang-undang yang </a:t>
            </a:r>
            <a:r>
              <a:rPr lang="en-US" sz="2800" dirty="0" err="1"/>
              <a:t>mengatur</a:t>
            </a:r>
            <a:r>
              <a:rPr lang="en-US" sz="2800" dirty="0"/>
              <a:t> </a:t>
            </a:r>
            <a:r>
              <a:rPr lang="en-US" sz="2800" dirty="0" err="1"/>
              <a:t>Susunan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Kedudukan</a:t>
            </a:r>
            <a:r>
              <a:rPr lang="en-US" sz="2800" dirty="0"/>
              <a:t> </a:t>
            </a:r>
            <a:r>
              <a:rPr lang="en-US" sz="2800" dirty="0" smtClean="0"/>
              <a:t>MPR, </a:t>
            </a:r>
            <a:r>
              <a:rPr lang="en-US" sz="2800" dirty="0"/>
              <a:t> DPR, DPD, </a:t>
            </a:r>
            <a:r>
              <a:rPr lang="en-US" sz="2800" dirty="0" err="1" smtClean="0"/>
              <a:t>dan</a:t>
            </a:r>
            <a:r>
              <a:rPr lang="en-US" sz="2800" dirty="0" smtClean="0"/>
              <a:t> DPRD </a:t>
            </a:r>
            <a:r>
              <a:rPr lang="en-US" sz="2800" dirty="0" err="1"/>
              <a:t>Khusus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 DPR Aceh, </a:t>
            </a:r>
            <a:r>
              <a:rPr lang="en-US" sz="2800" dirty="0" smtClean="0"/>
              <a:t>DPR </a:t>
            </a:r>
            <a:r>
              <a:rPr lang="en-US" sz="2800" dirty="0"/>
              <a:t>Papua, </a:t>
            </a:r>
            <a:r>
              <a:rPr lang="en-US" sz="2800" dirty="0" err="1"/>
              <a:t>dan</a:t>
            </a:r>
            <a:r>
              <a:rPr lang="en-US" sz="2800" dirty="0"/>
              <a:t> DPRD </a:t>
            </a:r>
            <a:r>
              <a:rPr lang="en-US" sz="2800" dirty="0" err="1"/>
              <a:t>Provinsi</a:t>
            </a:r>
            <a:r>
              <a:rPr lang="en-US" sz="2800" dirty="0"/>
              <a:t> DKI Jakarta 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anggota</a:t>
            </a:r>
            <a:r>
              <a:rPr lang="en-US" sz="2800" dirty="0"/>
              <a:t> </a:t>
            </a:r>
            <a:r>
              <a:rPr lang="en-US" sz="2800" dirty="0" err="1"/>
              <a:t>sebanyak</a:t>
            </a:r>
            <a:r>
              <a:rPr lang="en-US" sz="2800" dirty="0"/>
              <a:t> 125%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jumlah</a:t>
            </a:r>
            <a:r>
              <a:rPr lang="en-US" sz="2800" dirty="0"/>
              <a:t> yang </a:t>
            </a:r>
            <a:r>
              <a:rPr lang="en-US" sz="2800" dirty="0" err="1"/>
              <a:t>ditentukan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UU yang </a:t>
            </a:r>
            <a:r>
              <a:rPr lang="en-US" sz="2800" dirty="0" err="1"/>
              <a:t>mengatur</a:t>
            </a:r>
            <a:r>
              <a:rPr lang="en-US" sz="2800" dirty="0"/>
              <a:t> </a:t>
            </a:r>
            <a:r>
              <a:rPr lang="en-US" sz="2800" dirty="0" err="1"/>
              <a:t>mengenai</a:t>
            </a:r>
            <a:r>
              <a:rPr lang="en-US" sz="2800" dirty="0"/>
              <a:t> </a:t>
            </a:r>
            <a:r>
              <a:rPr lang="en-US" sz="2800" dirty="0" smtClean="0"/>
              <a:t>DPRD</a:t>
            </a:r>
            <a:endParaRPr lang="en-US" sz="2800" baseline="30000" dirty="0" smtClean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261087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Kepala </a:t>
            </a:r>
            <a:r>
              <a:rPr lang="en-US" dirty="0" err="1"/>
              <a:t>daerah</a:t>
            </a:r>
            <a:r>
              <a:rPr lang="en-US" dirty="0"/>
              <a:t> </a:t>
            </a:r>
            <a:r>
              <a:rPr lang="en-US" dirty="0" err="1"/>
              <a:t>untuk</a:t>
            </a:r>
            <a:r>
              <a:rPr lang="en-US" dirty="0"/>
              <a:t> </a:t>
            </a:r>
            <a:r>
              <a:rPr lang="en-US" dirty="0" err="1"/>
              <a:t>provinsi</a:t>
            </a:r>
            <a:r>
              <a:rPr lang="en-US" dirty="0"/>
              <a:t> </a:t>
            </a:r>
            <a:r>
              <a:rPr lang="en-US" dirty="0" err="1"/>
              <a:t>disebut</a:t>
            </a:r>
            <a:r>
              <a:rPr lang="en-US" dirty="0"/>
              <a:t> </a:t>
            </a:r>
            <a:r>
              <a:rPr lang="en-US" dirty="0" err="1"/>
              <a:t>Gubernur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Kepala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/>
              <a:t> </a:t>
            </a:r>
            <a:r>
              <a:rPr lang="en-US" dirty="0" err="1"/>
              <a:t>kabupaten</a:t>
            </a:r>
            <a:r>
              <a:rPr lang="en-US" dirty="0"/>
              <a:t> </a:t>
            </a:r>
            <a:r>
              <a:rPr lang="en-US" dirty="0" err="1"/>
              <a:t>disebut</a:t>
            </a:r>
            <a:r>
              <a:rPr lang="en-US" dirty="0"/>
              <a:t> </a:t>
            </a:r>
            <a:r>
              <a:rPr lang="en-US" dirty="0" err="1" smtClean="0"/>
              <a:t>Bupati</a:t>
            </a:r>
            <a:endParaRPr lang="en-US" dirty="0" smtClean="0"/>
          </a:p>
          <a:p>
            <a:r>
              <a:rPr lang="en-US" dirty="0" smtClean="0"/>
              <a:t>Kepala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/>
              <a:t> </a:t>
            </a:r>
            <a:r>
              <a:rPr lang="en-US" dirty="0" err="1"/>
              <a:t>kota</a:t>
            </a:r>
            <a:r>
              <a:rPr lang="en-US" dirty="0"/>
              <a:t> </a:t>
            </a:r>
            <a:r>
              <a:rPr lang="en-US" dirty="0" err="1"/>
              <a:t>disebut</a:t>
            </a:r>
            <a:r>
              <a:rPr lang="en-US" dirty="0"/>
              <a:t> 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. </a:t>
            </a:r>
            <a:endParaRPr lang="en-US" dirty="0" smtClean="0"/>
          </a:p>
          <a:p>
            <a:r>
              <a:rPr lang="en-US" dirty="0" smtClean="0"/>
              <a:t>Wakil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 </a:t>
            </a:r>
            <a:r>
              <a:rPr lang="en-US" dirty="0" err="1"/>
              <a:t>untuk</a:t>
            </a:r>
            <a:r>
              <a:rPr lang="en-US" dirty="0"/>
              <a:t> </a:t>
            </a:r>
            <a:r>
              <a:rPr lang="en-US" dirty="0" err="1"/>
              <a:t>provinsi</a:t>
            </a:r>
            <a:r>
              <a:rPr lang="en-US" dirty="0"/>
              <a:t> </a:t>
            </a:r>
            <a:r>
              <a:rPr lang="en-US" dirty="0" err="1"/>
              <a:t>disebut</a:t>
            </a:r>
            <a:r>
              <a:rPr lang="en-US" dirty="0"/>
              <a:t> Wakil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 </a:t>
            </a:r>
            <a:r>
              <a:rPr lang="en-US" dirty="0" err="1"/>
              <a:t>kabupaten</a:t>
            </a:r>
            <a:r>
              <a:rPr lang="en-US" dirty="0"/>
              <a:t> </a:t>
            </a:r>
            <a:r>
              <a:rPr lang="en-US" dirty="0" err="1"/>
              <a:t>disebut</a:t>
            </a:r>
            <a:r>
              <a:rPr lang="en-US" dirty="0"/>
              <a:t> Wakil </a:t>
            </a:r>
            <a:r>
              <a:rPr lang="en-US" dirty="0" err="1"/>
              <a:t>Bupati</a:t>
            </a:r>
            <a:r>
              <a:rPr lang="en-US" dirty="0"/>
              <a:t> 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 </a:t>
            </a:r>
            <a:r>
              <a:rPr lang="en-US" dirty="0" err="1"/>
              <a:t>kota</a:t>
            </a:r>
            <a:r>
              <a:rPr lang="en-US" dirty="0"/>
              <a:t> </a:t>
            </a:r>
            <a:r>
              <a:rPr lang="en-US" dirty="0" err="1"/>
              <a:t>disebut</a:t>
            </a:r>
            <a:r>
              <a:rPr lang="en-US" dirty="0"/>
              <a:t> Wakil </a:t>
            </a:r>
            <a:r>
              <a:rPr lang="en-US" dirty="0" err="1"/>
              <a:t>Wali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. </a:t>
            </a:r>
            <a:endParaRPr lang="en-US" dirty="0" smtClean="0"/>
          </a:p>
          <a:p>
            <a:r>
              <a:rPr lang="en-US" dirty="0" err="1" smtClean="0"/>
              <a:t>Gubernur</a:t>
            </a:r>
            <a:r>
              <a:rPr lang="en-US" dirty="0"/>
              <a:t> yang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jabatannya</a:t>
            </a:r>
            <a:r>
              <a:rPr lang="en-US" dirty="0"/>
              <a:t> </a:t>
            </a:r>
            <a:r>
              <a:rPr lang="en-US" dirty="0" err="1"/>
              <a:t>berkedudukan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 wakil Pemerintah di 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bertanggung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 </a:t>
            </a:r>
            <a:r>
              <a:rPr lang="en-US" dirty="0" err="1"/>
              <a:t>Presiden</a:t>
            </a:r>
            <a:r>
              <a:rPr lang="en-US" dirty="0"/>
              <a:t>. </a:t>
            </a:r>
            <a:endParaRPr lang="en-US" dirty="0" smtClean="0"/>
          </a:p>
          <a:p>
            <a:r>
              <a:rPr lang="en-US" dirty="0" smtClean="0"/>
              <a:t>Kepala </a:t>
            </a:r>
            <a:r>
              <a:rPr lang="en-US" dirty="0" err="1"/>
              <a:t>daerah</a:t>
            </a:r>
            <a:r>
              <a:rPr lang="en-US" dirty="0"/>
              <a:t> </a:t>
            </a:r>
            <a:r>
              <a:rPr lang="en-US" dirty="0" err="1"/>
              <a:t>dan</a:t>
            </a:r>
            <a:r>
              <a:rPr lang="en-US" dirty="0"/>
              <a:t> wakil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 </a:t>
            </a:r>
            <a:r>
              <a:rPr lang="en-US" dirty="0" err="1"/>
              <a:t>dipilih</a:t>
            </a:r>
            <a:r>
              <a:rPr lang="en-US" dirty="0"/>
              <a:t> 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calon</a:t>
            </a:r>
            <a:r>
              <a:rPr lang="en-US" dirty="0"/>
              <a:t> yang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demokratis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,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bebas</a:t>
            </a:r>
            <a:r>
              <a:rPr lang="en-US" dirty="0"/>
              <a:t>, </a:t>
            </a:r>
            <a:r>
              <a:rPr lang="en-US" dirty="0" err="1"/>
              <a:t>rahasia</a:t>
            </a:r>
            <a:r>
              <a:rPr lang="en-US" dirty="0"/>
              <a:t>, </a:t>
            </a:r>
            <a:r>
              <a:rPr lang="en-US" dirty="0" err="1"/>
              <a:t>jujur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.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697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1355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 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    -</a:t>
            </a:r>
            <a:r>
              <a:rPr lang="en-US" dirty="0"/>
              <a:t> </a:t>
            </a:r>
            <a:r>
              <a:rPr lang="en-US" dirty="0" smtClean="0"/>
              <a:t> </a:t>
            </a:r>
            <a:r>
              <a:rPr lang="en-US" dirty="0" err="1" smtClean="0"/>
              <a:t>sekretariat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  </a:t>
            </a:r>
            <a:r>
              <a:rPr lang="en-US" dirty="0" err="1" smtClean="0"/>
              <a:t>sekretariat</a:t>
            </a:r>
            <a:r>
              <a:rPr lang="en-US" dirty="0" smtClean="0"/>
              <a:t> </a:t>
            </a:r>
            <a:r>
              <a:rPr lang="en-US" dirty="0"/>
              <a:t>DPRD, 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-  </a:t>
            </a:r>
            <a:r>
              <a:rPr lang="en-US" dirty="0" err="1" smtClean="0"/>
              <a:t>dinas</a:t>
            </a:r>
            <a:r>
              <a:rPr lang="en-US" dirty="0" smtClean="0"/>
              <a:t> </a:t>
            </a:r>
            <a:r>
              <a:rPr lang="en-US" dirty="0" err="1"/>
              <a:t>daerah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- 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 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. </a:t>
            </a:r>
            <a:endParaRPr lang="en-US" dirty="0" smtClean="0"/>
          </a:p>
          <a:p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 </a:t>
            </a:r>
            <a:r>
              <a:rPr lang="en-US" dirty="0" smtClean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</a:t>
            </a:r>
            <a:r>
              <a:rPr lang="en-US" dirty="0"/>
              <a:t> </a:t>
            </a:r>
            <a:r>
              <a:rPr lang="en-US" dirty="0" smtClean="0"/>
              <a:t> </a:t>
            </a:r>
            <a:r>
              <a:rPr lang="en-US" dirty="0" err="1" smtClean="0"/>
              <a:t>sekretariat</a:t>
            </a:r>
            <a:r>
              <a:rPr lang="en-US" dirty="0" smtClean="0"/>
              <a:t> </a:t>
            </a:r>
            <a:r>
              <a:rPr lang="en-US" dirty="0" err="1"/>
              <a:t>daerah</a:t>
            </a:r>
            <a:r>
              <a:rPr lang="en-US" dirty="0"/>
              <a:t>, 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 </a:t>
            </a:r>
            <a:r>
              <a:rPr lang="en-US" dirty="0" err="1" smtClean="0"/>
              <a:t>sekretariat</a:t>
            </a:r>
            <a:r>
              <a:rPr lang="en-US" dirty="0" smtClean="0"/>
              <a:t> </a:t>
            </a:r>
            <a:r>
              <a:rPr lang="en-US" dirty="0"/>
              <a:t>DPRD, 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  </a:t>
            </a:r>
            <a:r>
              <a:rPr lang="en-US" dirty="0" err="1" smtClean="0"/>
              <a:t>dinas</a:t>
            </a:r>
            <a:r>
              <a:rPr lang="en-US" dirty="0" smtClean="0"/>
              <a:t> </a:t>
            </a:r>
            <a:r>
              <a:rPr lang="en-US" dirty="0" err="1"/>
              <a:t>daerah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-</a:t>
            </a:r>
            <a:r>
              <a:rPr lang="en-US" dirty="0"/>
              <a:t> 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 smtClean="0"/>
              <a:t>daerah</a:t>
            </a:r>
            <a:r>
              <a:rPr lang="en-US" dirty="0"/>
              <a:t> </a:t>
            </a:r>
            <a:r>
              <a:rPr lang="en-US" dirty="0" err="1" smtClean="0"/>
              <a:t>kecamatan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 </a:t>
            </a:r>
            <a:r>
              <a:rPr lang="en-US" dirty="0" err="1"/>
              <a:t>kelurahan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4603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5410200"/>
          </a:xfrm>
        </p:spPr>
        <p:txBody>
          <a:bodyPr>
            <a:noAutofit/>
          </a:bodyPr>
          <a:lstStyle/>
          <a:p>
            <a:r>
              <a:rPr lang="en-US" sz="2800" b="1" dirty="0" err="1"/>
              <a:t>Desa</a:t>
            </a:r>
            <a:r>
              <a:rPr lang="en-US" sz="2800" b="1" dirty="0"/>
              <a:t> 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nama</a:t>
            </a:r>
            <a:r>
              <a:rPr lang="en-US" sz="2400" dirty="0"/>
              <a:t> lain adalah </a:t>
            </a:r>
            <a:r>
              <a:rPr lang="en-US" sz="2400" dirty="0" err="1"/>
              <a:t>kesatuan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yang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batas-batas</a:t>
            </a:r>
            <a:r>
              <a:rPr lang="en-US" sz="2400" dirty="0"/>
              <a:t> </a:t>
            </a:r>
            <a:r>
              <a:rPr lang="en-US" sz="2400" dirty="0" err="1"/>
              <a:t>wilayah</a:t>
            </a:r>
            <a:r>
              <a:rPr lang="en-US" sz="2400" dirty="0"/>
              <a:t> yang </a:t>
            </a:r>
            <a:r>
              <a:rPr lang="en-US" sz="2400" dirty="0" err="1"/>
              <a:t>berwenang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mengurus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setempat</a:t>
            </a:r>
            <a:r>
              <a:rPr lang="en-US" sz="2400" dirty="0"/>
              <a:t>,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asal</a:t>
            </a:r>
            <a:r>
              <a:rPr lang="en-US" sz="2400" dirty="0"/>
              <a:t> </a:t>
            </a:r>
            <a:r>
              <a:rPr lang="en-US" sz="2400" dirty="0" err="1"/>
              <a:t>usul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adat</a:t>
            </a:r>
            <a:r>
              <a:rPr lang="en-US" sz="2400" dirty="0"/>
              <a:t> </a:t>
            </a:r>
            <a:r>
              <a:rPr lang="en-US" sz="2400" dirty="0" err="1"/>
              <a:t>istiadat</a:t>
            </a:r>
            <a:r>
              <a:rPr lang="en-US" sz="2400" dirty="0"/>
              <a:t> </a:t>
            </a:r>
            <a:r>
              <a:rPr lang="en-US" sz="2400" dirty="0" err="1"/>
              <a:t>setempat</a:t>
            </a:r>
            <a:r>
              <a:rPr lang="en-US" sz="2400" dirty="0"/>
              <a:t> yang </a:t>
            </a:r>
            <a:r>
              <a:rPr lang="en-US" sz="2400" dirty="0" err="1"/>
              <a:t>diakui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dihormati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 </a:t>
            </a:r>
            <a:r>
              <a:rPr lang="en-US" sz="2400" dirty="0" err="1"/>
              <a:t>sistem</a:t>
            </a:r>
            <a:r>
              <a:rPr lang="en-US" sz="2400" dirty="0"/>
              <a:t> Pemerintahan Negara. </a:t>
            </a:r>
            <a:endParaRPr lang="en-US" sz="2400" dirty="0" smtClean="0"/>
          </a:p>
          <a:p>
            <a:r>
              <a:rPr lang="en-US" sz="2400" dirty="0" err="1" smtClean="0"/>
              <a:t>Termasuk</a:t>
            </a:r>
            <a:r>
              <a:rPr lang="en-US" sz="2400" dirty="0" smtClean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pengertian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adalah </a:t>
            </a:r>
            <a:r>
              <a:rPr lang="en-US" sz="2400" dirty="0" err="1"/>
              <a:t>Nagari</a:t>
            </a:r>
            <a:r>
              <a:rPr lang="en-US" sz="2400" dirty="0"/>
              <a:t> di Sumatra Barat</a:t>
            </a:r>
            <a:r>
              <a:rPr lang="en-US" sz="2400" dirty="0" smtClean="0"/>
              <a:t>, </a:t>
            </a:r>
            <a:r>
              <a:rPr lang="en-US" sz="2400" dirty="0" err="1" smtClean="0"/>
              <a:t>Gampong</a:t>
            </a:r>
            <a:r>
              <a:rPr lang="en-US" sz="2400" dirty="0"/>
              <a:t> di </a:t>
            </a:r>
            <a:r>
              <a:rPr lang="en-US" sz="2400" dirty="0" err="1"/>
              <a:t>provinsi</a:t>
            </a:r>
            <a:r>
              <a:rPr lang="en-US" sz="2400" dirty="0"/>
              <a:t> Aceh, </a:t>
            </a:r>
            <a:r>
              <a:rPr lang="en-US" sz="2400" dirty="0" err="1"/>
              <a:t>Lembang</a:t>
            </a:r>
            <a:r>
              <a:rPr lang="en-US" sz="2400" dirty="0"/>
              <a:t> di Sulawesi Selatan, Kampung di Kalimantan </a:t>
            </a:r>
            <a:r>
              <a:rPr lang="en-US" sz="2400" dirty="0"/>
              <a:t>S</a:t>
            </a:r>
            <a:r>
              <a:rPr lang="en-US" sz="2400" dirty="0" smtClean="0"/>
              <a:t>elatan </a:t>
            </a:r>
            <a:r>
              <a:rPr lang="en-US" sz="2400" dirty="0" err="1" smtClean="0"/>
              <a:t>dan</a:t>
            </a:r>
            <a:r>
              <a:rPr lang="en-US" sz="2400" dirty="0" smtClean="0"/>
              <a:t> Papua, </a:t>
            </a:r>
            <a:r>
              <a:rPr lang="en-US" sz="2400" dirty="0" err="1" smtClean="0"/>
              <a:t>Negeri</a:t>
            </a:r>
            <a:r>
              <a:rPr lang="en-US" sz="2400" dirty="0" smtClean="0"/>
              <a:t> di Maluku. Secara </a:t>
            </a:r>
            <a:r>
              <a:rPr lang="en-US" sz="2400" dirty="0" err="1" smtClean="0"/>
              <a:t>bertahap</a:t>
            </a:r>
            <a:r>
              <a:rPr lang="en-US" sz="2400" dirty="0" smtClean="0"/>
              <a:t> </a:t>
            </a:r>
            <a:r>
              <a:rPr lang="en-US" sz="2400" dirty="0"/>
              <a:t> </a:t>
            </a:r>
            <a:r>
              <a:rPr lang="en-US" sz="2400" dirty="0" err="1" smtClean="0"/>
              <a:t>Desa</a:t>
            </a:r>
            <a:r>
              <a:rPr lang="en-US" sz="2400" dirty="0"/>
              <a:t> 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diubah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disesuaikan</a:t>
            </a:r>
            <a:r>
              <a:rPr lang="en-US" sz="2400" dirty="0"/>
              <a:t> </a:t>
            </a:r>
            <a:r>
              <a:rPr lang="en-US" sz="2400" dirty="0" err="1"/>
              <a:t>statusnya</a:t>
            </a:r>
            <a:r>
              <a:rPr lang="en-US" sz="2400" dirty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kelurahan</a:t>
            </a:r>
            <a:r>
              <a:rPr lang="en-US" sz="2400" dirty="0"/>
              <a:t>.</a:t>
            </a:r>
          </a:p>
          <a:p>
            <a:r>
              <a:rPr lang="en-US" sz="2400" dirty="0"/>
              <a:t>Dalam 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/>
              <a:t> </a:t>
            </a:r>
            <a:r>
              <a:rPr lang="en-US" sz="2400" dirty="0" err="1"/>
              <a:t>kabupaten</a:t>
            </a:r>
            <a:r>
              <a:rPr lang="en-US" sz="2400" dirty="0"/>
              <a:t>/</a:t>
            </a:r>
            <a:r>
              <a:rPr lang="en-US" sz="2400" dirty="0" err="1"/>
              <a:t>kota</a:t>
            </a:r>
            <a:r>
              <a:rPr lang="en-US" sz="2400" dirty="0"/>
              <a:t> </a:t>
            </a:r>
            <a:r>
              <a:rPr lang="en-US" sz="2400" dirty="0" err="1" smtClean="0"/>
              <a:t>dibentuk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dirty="0"/>
              <a:t> 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desa</a:t>
            </a:r>
            <a:r>
              <a:rPr lang="en-US" sz="2400" dirty="0"/>
              <a:t> yang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 Pemerintah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err="1" smtClean="0"/>
              <a:t>Desa</a:t>
            </a:r>
            <a:r>
              <a:rPr lang="en-US" sz="2400" dirty="0"/>
              <a:t> </a:t>
            </a:r>
            <a:r>
              <a:rPr lang="en-US" sz="2400" dirty="0" err="1"/>
              <a:t>dan</a:t>
            </a:r>
            <a:r>
              <a:rPr lang="en-US" sz="2400" dirty="0"/>
              <a:t> </a:t>
            </a:r>
            <a:r>
              <a:rPr lang="en-US" sz="2400" dirty="0" err="1"/>
              <a:t>Badan</a:t>
            </a:r>
            <a:r>
              <a:rPr lang="en-US" sz="2400" dirty="0"/>
              <a:t> </a:t>
            </a:r>
            <a:r>
              <a:rPr lang="en-US" sz="2400" dirty="0" err="1"/>
              <a:t>Permusyawaratan</a:t>
            </a:r>
            <a:r>
              <a:rPr lang="en-US" sz="2400" dirty="0"/>
              <a:t> </a:t>
            </a:r>
            <a:r>
              <a:rPr lang="en-US" sz="2400" dirty="0" err="1" smtClean="0"/>
              <a:t>Desa</a:t>
            </a:r>
            <a:r>
              <a:rPr lang="en-US" sz="2400" dirty="0"/>
              <a:t> </a:t>
            </a:r>
            <a:r>
              <a:rPr lang="en-US" sz="2400" dirty="0" smtClean="0"/>
              <a:t>(BPD)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243022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287963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/>
              <a:t>Pemerintah </a:t>
            </a:r>
            <a:r>
              <a:rPr lang="en-US" sz="3600" dirty="0" err="1"/>
              <a:t>Desa</a:t>
            </a:r>
            <a:r>
              <a:rPr lang="en-US" sz="3600" dirty="0"/>
              <a:t> </a:t>
            </a:r>
            <a:r>
              <a:rPr lang="en-US" sz="3600" dirty="0" err="1"/>
              <a:t>terdiri</a:t>
            </a:r>
            <a:r>
              <a:rPr lang="en-US" sz="3600" dirty="0"/>
              <a:t> </a:t>
            </a:r>
            <a:r>
              <a:rPr lang="en-US" sz="3600" dirty="0" err="1"/>
              <a:t>atas</a:t>
            </a:r>
            <a:r>
              <a:rPr lang="en-US" sz="3600" dirty="0"/>
              <a:t> Kepala </a:t>
            </a:r>
            <a:r>
              <a:rPr lang="en-US" sz="3600" dirty="0" err="1"/>
              <a:t>Desa</a:t>
            </a:r>
            <a:r>
              <a:rPr lang="en-US" sz="3600" dirty="0"/>
              <a:t> </a:t>
            </a:r>
            <a:r>
              <a:rPr lang="en-US" sz="3600" dirty="0" err="1"/>
              <a:t>dan</a:t>
            </a:r>
            <a:r>
              <a:rPr lang="en-US" sz="3600" dirty="0"/>
              <a:t> </a:t>
            </a:r>
            <a:r>
              <a:rPr lang="en-US" sz="3600" dirty="0" err="1"/>
              <a:t>Perangkat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r>
              <a:rPr lang="en-US" sz="3600" dirty="0"/>
              <a:t>. Kepala </a:t>
            </a:r>
            <a:r>
              <a:rPr lang="en-US" sz="3600" dirty="0" err="1"/>
              <a:t>Desa</a:t>
            </a:r>
            <a:r>
              <a:rPr lang="en-US" sz="3600" dirty="0"/>
              <a:t> </a:t>
            </a:r>
            <a:r>
              <a:rPr lang="en-US" sz="3600" dirty="0" err="1"/>
              <a:t>dipilih</a:t>
            </a:r>
            <a:r>
              <a:rPr lang="en-US" sz="3600" dirty="0"/>
              <a:t> </a:t>
            </a:r>
            <a:r>
              <a:rPr lang="en-US" sz="3600" dirty="0" err="1"/>
              <a:t>langsung</a:t>
            </a:r>
            <a:r>
              <a:rPr lang="en-US" sz="3600" dirty="0"/>
              <a:t> </a:t>
            </a:r>
            <a:r>
              <a:rPr lang="en-US" sz="3600" dirty="0" err="1"/>
              <a:t>oleh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dari</a:t>
            </a:r>
            <a:r>
              <a:rPr lang="en-US" sz="3600" dirty="0"/>
              <a:t> </a:t>
            </a:r>
            <a:r>
              <a:rPr lang="en-US" sz="3600" dirty="0" err="1"/>
              <a:t>penduduk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r>
              <a:rPr lang="en-US" sz="3600" dirty="0"/>
              <a:t> yang </a:t>
            </a:r>
            <a:r>
              <a:rPr lang="en-US" sz="3600" dirty="0" err="1"/>
              <a:t>syarat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tata</a:t>
            </a:r>
            <a:r>
              <a:rPr lang="en-US" sz="3600" dirty="0"/>
              <a:t> </a:t>
            </a:r>
            <a:r>
              <a:rPr lang="en-US" sz="3600" dirty="0" err="1"/>
              <a:t>cara</a:t>
            </a:r>
            <a:r>
              <a:rPr lang="en-US" sz="3600" dirty="0"/>
              <a:t> </a:t>
            </a:r>
            <a:r>
              <a:rPr lang="en-US" sz="3600" dirty="0" err="1"/>
              <a:t>pemilihannya</a:t>
            </a:r>
            <a:r>
              <a:rPr lang="en-US" sz="3600" dirty="0"/>
              <a:t> </a:t>
            </a:r>
            <a:r>
              <a:rPr lang="en-US" sz="3600" dirty="0" err="1"/>
              <a:t>diatur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 </a:t>
            </a:r>
            <a:r>
              <a:rPr lang="en-US" sz="3600" dirty="0" err="1"/>
              <a:t>Perda</a:t>
            </a:r>
            <a:r>
              <a:rPr lang="en-US" sz="3600" dirty="0"/>
              <a:t>. </a:t>
            </a:r>
            <a:r>
              <a:rPr lang="en-US" sz="3600" dirty="0" err="1"/>
              <a:t>Masa</a:t>
            </a:r>
            <a:r>
              <a:rPr lang="en-US" sz="3600" dirty="0"/>
              <a:t> </a:t>
            </a:r>
            <a:r>
              <a:rPr lang="en-US" sz="3600" dirty="0" err="1"/>
              <a:t>jabatan</a:t>
            </a:r>
            <a:r>
              <a:rPr lang="en-US" sz="3600" dirty="0"/>
              <a:t> </a:t>
            </a:r>
            <a:r>
              <a:rPr lang="en-US" sz="3600" dirty="0" err="1"/>
              <a:t>kepala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r>
              <a:rPr lang="en-US" sz="3600" dirty="0"/>
              <a:t> adalah 6 (</a:t>
            </a:r>
            <a:r>
              <a:rPr lang="en-US" sz="3600" dirty="0" err="1"/>
              <a:t>enam</a:t>
            </a:r>
            <a:r>
              <a:rPr lang="en-US" sz="3600" dirty="0"/>
              <a:t>) </a:t>
            </a:r>
            <a:r>
              <a:rPr lang="en-US" sz="3600" dirty="0" err="1"/>
              <a:t>tahun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dapat</a:t>
            </a:r>
            <a:r>
              <a:rPr lang="en-US" sz="3600" dirty="0"/>
              <a:t> </a:t>
            </a:r>
            <a:r>
              <a:rPr lang="en-US" sz="3600" dirty="0" err="1"/>
              <a:t>dipilih</a:t>
            </a:r>
            <a:r>
              <a:rPr lang="en-US" sz="3600" dirty="0"/>
              <a:t> </a:t>
            </a:r>
            <a:r>
              <a:rPr lang="en-US" sz="3600" dirty="0" err="1"/>
              <a:t>kembali</a:t>
            </a:r>
            <a:r>
              <a:rPr lang="en-US" sz="3600" dirty="0"/>
              <a:t> </a:t>
            </a:r>
            <a:r>
              <a:rPr lang="en-US" sz="3600" dirty="0" err="1"/>
              <a:t>hanya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1 (</a:t>
            </a:r>
            <a:r>
              <a:rPr lang="en-US" sz="3600" dirty="0" err="1"/>
              <a:t>satu</a:t>
            </a:r>
            <a:r>
              <a:rPr lang="en-US" sz="3600" dirty="0"/>
              <a:t>) kali </a:t>
            </a:r>
            <a:r>
              <a:rPr lang="en-US" sz="3600" dirty="0" err="1"/>
              <a:t>masa</a:t>
            </a:r>
            <a:r>
              <a:rPr lang="en-US" sz="3600" dirty="0"/>
              <a:t> </a:t>
            </a:r>
            <a:r>
              <a:rPr lang="en-US" sz="3600" dirty="0" err="1"/>
              <a:t>jabatan</a:t>
            </a:r>
            <a:r>
              <a:rPr lang="en-US" sz="3600" dirty="0"/>
              <a:t> </a:t>
            </a:r>
            <a:r>
              <a:rPr lang="en-US" sz="3600" dirty="0" err="1" smtClean="0"/>
              <a:t>berikutnya</a:t>
            </a:r>
            <a:r>
              <a:rPr lang="en-US" sz="3600" baseline="30000" dirty="0" smtClean="0"/>
              <a:t>[</a:t>
            </a:r>
            <a:r>
              <a:rPr lang="en-US" sz="3600" dirty="0" smtClean="0"/>
              <a:t>.</a:t>
            </a:r>
            <a:endParaRPr lang="en-US" sz="3600" dirty="0"/>
          </a:p>
          <a:p>
            <a:r>
              <a:rPr lang="en-US" sz="3600" dirty="0"/>
              <a:t> </a:t>
            </a:r>
            <a:r>
              <a:rPr lang="en-US" sz="3600" dirty="0" err="1"/>
              <a:t>Badan</a:t>
            </a:r>
            <a:r>
              <a:rPr lang="en-US" sz="3600" dirty="0"/>
              <a:t> </a:t>
            </a:r>
            <a:r>
              <a:rPr lang="en-US" sz="3600" dirty="0" err="1"/>
              <a:t>Permusyawaratan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r>
              <a:rPr lang="en-US" sz="3600" dirty="0"/>
              <a:t> </a:t>
            </a:r>
            <a:r>
              <a:rPr lang="en-US" sz="3600" dirty="0" err="1"/>
              <a:t>berfungsi</a:t>
            </a:r>
            <a:r>
              <a:rPr lang="en-US" sz="3600" dirty="0"/>
              <a:t> </a:t>
            </a:r>
            <a:r>
              <a:rPr lang="en-US" sz="3600" dirty="0" err="1"/>
              <a:t>menetapkan</a:t>
            </a:r>
            <a:r>
              <a:rPr lang="en-US" sz="3600" dirty="0"/>
              <a:t> </a:t>
            </a:r>
            <a:r>
              <a:rPr lang="en-US" sz="3600" dirty="0" err="1"/>
              <a:t>peraturan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r>
              <a:rPr lang="en-US" sz="3600" dirty="0"/>
              <a:t> </a:t>
            </a:r>
            <a:r>
              <a:rPr lang="en-US" sz="3600" dirty="0" err="1"/>
              <a:t>bersama</a:t>
            </a:r>
            <a:r>
              <a:rPr lang="en-US" sz="3600" dirty="0"/>
              <a:t> </a:t>
            </a:r>
            <a:r>
              <a:rPr lang="en-US" sz="3600" dirty="0" err="1"/>
              <a:t>kepala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r>
              <a:rPr lang="en-US" sz="3600" dirty="0"/>
              <a:t>, </a:t>
            </a:r>
            <a:r>
              <a:rPr lang="en-US" sz="3600" dirty="0" err="1"/>
              <a:t>menampung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menyalurkan</a:t>
            </a:r>
            <a:r>
              <a:rPr lang="en-US" sz="3600" dirty="0"/>
              <a:t> </a:t>
            </a:r>
            <a:r>
              <a:rPr lang="en-US" sz="3600" dirty="0" err="1"/>
              <a:t>aspirasi</a:t>
            </a:r>
            <a:r>
              <a:rPr lang="en-US" sz="3600" dirty="0"/>
              <a:t> </a:t>
            </a:r>
            <a:r>
              <a:rPr lang="en-US" sz="3600" dirty="0" err="1"/>
              <a:t>masyarakat</a:t>
            </a:r>
            <a:r>
              <a:rPr lang="en-US" sz="3600" dirty="0"/>
              <a:t>. </a:t>
            </a:r>
            <a:endParaRPr lang="en-US" sz="3600" dirty="0" smtClean="0"/>
          </a:p>
          <a:p>
            <a:r>
              <a:rPr lang="en-US" sz="3600" dirty="0" err="1" smtClean="0"/>
              <a:t>Anggota</a:t>
            </a:r>
            <a:r>
              <a:rPr lang="en-US" sz="3600" dirty="0" smtClean="0"/>
              <a:t> </a:t>
            </a:r>
            <a:r>
              <a:rPr lang="en-US" sz="3600" dirty="0" err="1"/>
              <a:t>badan</a:t>
            </a:r>
            <a:r>
              <a:rPr lang="en-US" sz="3600" dirty="0"/>
              <a:t> </a:t>
            </a:r>
            <a:r>
              <a:rPr lang="en-US" sz="3600" dirty="0" err="1"/>
              <a:t>permusyawaratan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r>
              <a:rPr lang="en-US" sz="3600" dirty="0"/>
              <a:t> adalah wakil </a:t>
            </a:r>
            <a:r>
              <a:rPr lang="en-US" sz="3600" dirty="0" err="1"/>
              <a:t>dari</a:t>
            </a:r>
            <a:r>
              <a:rPr lang="en-US" sz="3600" dirty="0"/>
              <a:t> </a:t>
            </a:r>
            <a:r>
              <a:rPr lang="en-US" sz="3600" dirty="0" err="1"/>
              <a:t>penduduk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r>
              <a:rPr lang="en-US" sz="3600" dirty="0"/>
              <a:t> </a:t>
            </a:r>
            <a:r>
              <a:rPr lang="en-US" sz="3600" dirty="0" err="1"/>
              <a:t>bersangkutan</a:t>
            </a:r>
            <a:r>
              <a:rPr lang="en-US" sz="3600" dirty="0"/>
              <a:t> yang </a:t>
            </a:r>
            <a:r>
              <a:rPr lang="en-US" sz="3600" dirty="0" err="1"/>
              <a:t>ditetapkan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cara</a:t>
            </a:r>
            <a:r>
              <a:rPr lang="en-US" sz="3600" dirty="0"/>
              <a:t> </a:t>
            </a:r>
            <a:r>
              <a:rPr lang="en-US" sz="3600" dirty="0" err="1"/>
              <a:t>musyawarah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mufakat</a:t>
            </a:r>
            <a:r>
              <a:rPr lang="en-US" sz="3600" dirty="0"/>
              <a:t>. </a:t>
            </a:r>
            <a:r>
              <a:rPr lang="en-US" sz="3600" dirty="0" err="1"/>
              <a:t>Masa</a:t>
            </a:r>
            <a:r>
              <a:rPr lang="en-US" sz="3600" dirty="0"/>
              <a:t> </a:t>
            </a:r>
            <a:r>
              <a:rPr lang="en-US" sz="3600" dirty="0" err="1"/>
              <a:t>jabatan</a:t>
            </a:r>
            <a:r>
              <a:rPr lang="en-US" sz="3600" dirty="0"/>
              <a:t> </a:t>
            </a:r>
            <a:r>
              <a:rPr lang="en-US" sz="3600" dirty="0" err="1"/>
              <a:t>anggota</a:t>
            </a:r>
            <a:r>
              <a:rPr lang="en-US" sz="3600" dirty="0"/>
              <a:t> </a:t>
            </a:r>
            <a:r>
              <a:rPr lang="en-US" sz="3600" dirty="0" err="1"/>
              <a:t>badan</a:t>
            </a:r>
            <a:r>
              <a:rPr lang="en-US" sz="3600" dirty="0"/>
              <a:t> </a:t>
            </a:r>
            <a:r>
              <a:rPr lang="en-US" sz="3600" dirty="0" err="1"/>
              <a:t>permusyawaratan</a:t>
            </a:r>
            <a:r>
              <a:rPr lang="en-US" sz="3600" dirty="0"/>
              <a:t> </a:t>
            </a:r>
            <a:r>
              <a:rPr lang="en-US" sz="3600" dirty="0" err="1"/>
              <a:t>desa</a:t>
            </a:r>
            <a:r>
              <a:rPr lang="en-US" sz="3600" dirty="0"/>
              <a:t> adalah 6 (</a:t>
            </a:r>
            <a:r>
              <a:rPr lang="en-US" sz="3600" dirty="0" err="1"/>
              <a:t>enam</a:t>
            </a:r>
            <a:r>
              <a:rPr lang="en-US" sz="3600" dirty="0"/>
              <a:t>) </a:t>
            </a:r>
            <a:r>
              <a:rPr lang="en-US" sz="3600" dirty="0" err="1"/>
              <a:t>tahun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dapat</a:t>
            </a:r>
            <a:r>
              <a:rPr lang="en-US" sz="3600" dirty="0"/>
              <a:t> </a:t>
            </a:r>
            <a:r>
              <a:rPr lang="en-US" sz="3600" dirty="0" err="1"/>
              <a:t>dipilih</a:t>
            </a:r>
            <a:r>
              <a:rPr lang="en-US" sz="3600" dirty="0"/>
              <a:t> </a:t>
            </a:r>
            <a:r>
              <a:rPr lang="en-US" sz="3600" dirty="0" err="1"/>
              <a:t>lagi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1 (</a:t>
            </a:r>
            <a:r>
              <a:rPr lang="en-US" sz="3600" dirty="0" err="1"/>
              <a:t>satu</a:t>
            </a:r>
            <a:r>
              <a:rPr lang="en-US" sz="3600" dirty="0"/>
              <a:t>) kali </a:t>
            </a:r>
            <a:r>
              <a:rPr lang="en-US" sz="3600" dirty="0" err="1"/>
              <a:t>masa</a:t>
            </a:r>
            <a:r>
              <a:rPr lang="en-US" sz="3600" dirty="0"/>
              <a:t> </a:t>
            </a:r>
            <a:r>
              <a:rPr lang="en-US" sz="3600" dirty="0" err="1"/>
              <a:t>jabatan</a:t>
            </a:r>
            <a:r>
              <a:rPr lang="en-US" sz="3600" dirty="0"/>
              <a:t> </a:t>
            </a:r>
            <a:r>
              <a:rPr lang="en-US" sz="3600" dirty="0" err="1"/>
              <a:t>berikutnya</a:t>
            </a:r>
            <a:r>
              <a:rPr lang="en-US" sz="36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02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AU" sz="3600" b="1" dirty="0" smtClean="0"/>
              <a:t>Pemerintahan Daerah </a:t>
            </a:r>
            <a:r>
              <a:rPr lang="en-AU" sz="3600" b="1" dirty="0" err="1" smtClean="0"/>
              <a:t>pada</a:t>
            </a:r>
            <a:r>
              <a:rPr lang="en-AU" sz="3600" b="1" dirty="0" smtClean="0"/>
              <a:t> </a:t>
            </a:r>
            <a:r>
              <a:rPr lang="en-AU" sz="3600" b="1" dirty="0" err="1" smtClean="0"/>
              <a:t>masa</a:t>
            </a:r>
            <a:r>
              <a:rPr lang="en-AU" sz="3600" b="1" dirty="0" smtClean="0"/>
              <a:t> Th1999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 smtClean="0">
                <a:cs typeface="Arial" pitchFamily="34" charset="0"/>
              </a:rPr>
              <a:t>Undang-undang Pemerintahan di Daerah </a:t>
            </a:r>
            <a:r>
              <a:rPr lang="en-US" sz="3000" dirty="0" err="1" smtClean="0">
                <a:cs typeface="Arial" pitchFamily="34" charset="0"/>
              </a:rPr>
              <a:t>Nomor</a:t>
            </a:r>
            <a:r>
              <a:rPr lang="en-US" sz="3000" dirty="0" smtClean="0">
                <a:cs typeface="Arial" pitchFamily="34" charset="0"/>
              </a:rPr>
              <a:t> 5 </a:t>
            </a:r>
            <a:r>
              <a:rPr lang="en-US" sz="3000" dirty="0" err="1" smtClean="0">
                <a:cs typeface="Arial" pitchFamily="34" charset="0"/>
              </a:rPr>
              <a:t>Tahun</a:t>
            </a:r>
            <a:r>
              <a:rPr lang="en-US" sz="3000" dirty="0" smtClean="0">
                <a:cs typeface="Arial" pitchFamily="34" charset="0"/>
              </a:rPr>
              <a:t> 1974 </a:t>
            </a:r>
            <a:r>
              <a:rPr lang="en-US" sz="3000" dirty="0" err="1" smtClean="0">
                <a:cs typeface="Arial" pitchFamily="34" charset="0"/>
              </a:rPr>
              <a:t>oleh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daerah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lebih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dirasakan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menutup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kesempatan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bagi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otonomi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daerah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untuk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mengatur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dan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mengurus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kepentingan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masyarakat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setempat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menurut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prakarsa</a:t>
            </a:r>
            <a:r>
              <a:rPr lang="en-US" sz="3000" dirty="0" smtClean="0">
                <a:cs typeface="Arial" pitchFamily="34" charset="0"/>
              </a:rPr>
              <a:t> sendiri, </a:t>
            </a:r>
            <a:r>
              <a:rPr lang="en-US" sz="3000" dirty="0" err="1" smtClean="0">
                <a:cs typeface="Arial" pitchFamily="34" charset="0"/>
              </a:rPr>
              <a:t>dan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berdasar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aspirasi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dan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potensi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masyarakat</a:t>
            </a:r>
            <a:r>
              <a:rPr lang="en-US" sz="3000" dirty="0" smtClean="0">
                <a:cs typeface="Arial" pitchFamily="34" charset="0"/>
              </a:rPr>
              <a:t>.</a:t>
            </a:r>
          </a:p>
          <a:p>
            <a:r>
              <a:rPr lang="en-US" sz="3000" dirty="0" err="1" smtClean="0">
                <a:cs typeface="Arial" pitchFamily="34" charset="0"/>
              </a:rPr>
              <a:t>Disamping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itu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membuat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tidak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berfungsinya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peran</a:t>
            </a:r>
            <a:r>
              <a:rPr lang="en-US" sz="3000" dirty="0" smtClean="0">
                <a:cs typeface="Arial" pitchFamily="34" charset="0"/>
              </a:rPr>
              <a:t> DPRD </a:t>
            </a:r>
            <a:r>
              <a:rPr lang="en-US" sz="3000" dirty="0" err="1" smtClean="0">
                <a:cs typeface="Arial" pitchFamily="34" charset="0"/>
              </a:rPr>
              <a:t>baik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sebagai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legislatif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maupun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sebagai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pengawas</a:t>
            </a:r>
            <a:r>
              <a:rPr lang="en-US" sz="3000" dirty="0" smtClean="0">
                <a:cs typeface="Arial" pitchFamily="34" charset="0"/>
              </a:rPr>
              <a:t> penyelenggaraan </a:t>
            </a:r>
            <a:r>
              <a:rPr lang="en-US" sz="3000" dirty="0" err="1" smtClean="0">
                <a:cs typeface="Arial" pitchFamily="34" charset="0"/>
              </a:rPr>
              <a:t>pemerintahan</a:t>
            </a:r>
            <a:r>
              <a:rPr lang="en-US" sz="3000" dirty="0" smtClean="0">
                <a:cs typeface="Arial" pitchFamily="34" charset="0"/>
              </a:rPr>
              <a:t>.</a:t>
            </a:r>
          </a:p>
          <a:p>
            <a:r>
              <a:rPr lang="en-US" sz="3000" dirty="0" err="1" smtClean="0">
                <a:cs typeface="Arial" pitchFamily="34" charset="0"/>
              </a:rPr>
              <a:t>Karena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itu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pada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Sidang</a:t>
            </a:r>
            <a:r>
              <a:rPr lang="en-US" sz="3000" dirty="0" smtClean="0">
                <a:cs typeface="Arial" pitchFamily="34" charset="0"/>
              </a:rPr>
              <a:t> Istimewa MPR </a:t>
            </a:r>
            <a:r>
              <a:rPr lang="en-US" sz="3000" dirty="0" err="1" smtClean="0">
                <a:cs typeface="Arial" pitchFamily="34" charset="0"/>
              </a:rPr>
              <a:t>Th</a:t>
            </a:r>
            <a:r>
              <a:rPr lang="en-US" sz="3000" dirty="0" smtClean="0">
                <a:cs typeface="Arial" pitchFamily="34" charset="0"/>
              </a:rPr>
              <a:t> 1998 </a:t>
            </a:r>
            <a:r>
              <a:rPr lang="en-US" sz="3000" dirty="0" err="1" smtClean="0">
                <a:cs typeface="Arial" pitchFamily="34" charset="0"/>
              </a:rPr>
              <a:t>menelorkan</a:t>
            </a:r>
            <a:r>
              <a:rPr lang="en-US" sz="3000" dirty="0" smtClean="0">
                <a:cs typeface="Arial" pitchFamily="34" charset="0"/>
              </a:rPr>
              <a:t> Tap MPR No. XV/MPR 1998 yang </a:t>
            </a:r>
            <a:r>
              <a:rPr lang="en-US" sz="3000" dirty="0" err="1" smtClean="0">
                <a:cs typeface="Arial" pitchFamily="34" charset="0"/>
              </a:rPr>
              <a:t>mengatur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tentang</a:t>
            </a:r>
            <a:r>
              <a:rPr lang="en-US" sz="3000" dirty="0" smtClean="0">
                <a:cs typeface="Arial" pitchFamily="34" charset="0"/>
              </a:rPr>
              <a:t> penyelenggaraan </a:t>
            </a:r>
            <a:r>
              <a:rPr lang="en-US" sz="3000" dirty="0" err="1" smtClean="0">
                <a:cs typeface="Arial" pitchFamily="34" charset="0"/>
              </a:rPr>
              <a:t>otonomi</a:t>
            </a:r>
            <a:r>
              <a:rPr lang="en-US" sz="3000" dirty="0" smtClean="0">
                <a:cs typeface="Arial" pitchFamily="34" charset="0"/>
              </a:rPr>
              <a:t> </a:t>
            </a:r>
            <a:r>
              <a:rPr lang="en-US" sz="3000" dirty="0" err="1" smtClean="0">
                <a:cs typeface="Arial" pitchFamily="34" charset="0"/>
              </a:rPr>
              <a:t>daerah</a:t>
            </a:r>
            <a:endParaRPr lang="en-US" sz="3000" dirty="0" smtClean="0"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975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334000"/>
          </a:xfrm>
        </p:spPr>
        <p:txBody>
          <a:bodyPr>
            <a:noAutofit/>
          </a:bodyPr>
          <a:lstStyle/>
          <a:p>
            <a:r>
              <a:rPr lang="en-US" sz="2400" dirty="0" smtClean="0">
                <a:cs typeface="Arial" pitchFamily="34" charset="0"/>
              </a:rPr>
              <a:t>Berdasarkan </a:t>
            </a:r>
            <a:r>
              <a:rPr lang="en-US" sz="2400" dirty="0" err="1" smtClean="0">
                <a:cs typeface="Arial" pitchFamily="34" charset="0"/>
              </a:rPr>
              <a:t>itu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maka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pada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sidang</a:t>
            </a:r>
            <a:r>
              <a:rPr lang="en-US" sz="2400" dirty="0" smtClean="0">
                <a:cs typeface="Arial" pitchFamily="34" charset="0"/>
              </a:rPr>
              <a:t> DPR </a:t>
            </a:r>
            <a:r>
              <a:rPr lang="en-US" sz="2400" dirty="0" err="1" smtClean="0">
                <a:cs typeface="Arial" pitchFamily="34" charset="0"/>
              </a:rPr>
              <a:t>Th</a:t>
            </a:r>
            <a:r>
              <a:rPr lang="en-US" sz="2400" dirty="0" smtClean="0">
                <a:cs typeface="Arial" pitchFamily="34" charset="0"/>
              </a:rPr>
              <a:t> 1998/1999  </a:t>
            </a:r>
            <a:r>
              <a:rPr lang="en-US" sz="2400" dirty="0" err="1" smtClean="0">
                <a:cs typeface="Arial" pitchFamily="34" charset="0"/>
              </a:rPr>
              <a:t>mengutamakan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memprioritaskan</a:t>
            </a:r>
            <a:r>
              <a:rPr lang="en-US" sz="2400" dirty="0" smtClean="0">
                <a:cs typeface="Arial" pitchFamily="34" charset="0"/>
              </a:rPr>
              <a:t>  </a:t>
            </a:r>
            <a:r>
              <a:rPr lang="en-US" sz="2400" dirty="0" err="1" smtClean="0">
                <a:cs typeface="Arial" pitchFamily="34" charset="0"/>
              </a:rPr>
              <a:t>pembentukan</a:t>
            </a:r>
            <a:r>
              <a:rPr lang="en-US" sz="2400" dirty="0" smtClean="0">
                <a:cs typeface="Arial" pitchFamily="34" charset="0"/>
              </a:rPr>
              <a:t> undang-undang  No. 22 </a:t>
            </a:r>
            <a:r>
              <a:rPr lang="en-US" sz="2400" dirty="0" err="1" smtClean="0">
                <a:cs typeface="Arial" pitchFamily="34" charset="0"/>
              </a:rPr>
              <a:t>Tahun</a:t>
            </a:r>
            <a:r>
              <a:rPr lang="en-US" sz="2400" dirty="0" smtClean="0">
                <a:cs typeface="Arial" pitchFamily="34" charset="0"/>
              </a:rPr>
              <a:t> 1999 </a:t>
            </a:r>
            <a:r>
              <a:rPr lang="en-US" sz="2400" dirty="0" err="1" smtClean="0">
                <a:cs typeface="Arial" pitchFamily="34" charset="0"/>
              </a:rPr>
              <a:t>tentang</a:t>
            </a:r>
            <a:r>
              <a:rPr lang="en-US" sz="2400" dirty="0" smtClean="0">
                <a:cs typeface="Arial" pitchFamily="34" charset="0"/>
              </a:rPr>
              <a:t> Pemerintahan di Daerah yang  </a:t>
            </a:r>
            <a:r>
              <a:rPr lang="en-US" sz="2400" dirty="0" err="1" smtClean="0">
                <a:cs typeface="Arial" pitchFamily="34" charset="0"/>
              </a:rPr>
              <a:t>lebih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mengutamakan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asas</a:t>
            </a:r>
            <a:r>
              <a:rPr lang="en-US" sz="2400" dirty="0" smtClean="0">
                <a:cs typeface="Arial" pitchFamily="34" charset="0"/>
              </a:rPr>
              <a:t> Desentralisasi  yang </a:t>
            </a:r>
            <a:r>
              <a:rPr lang="en-US" sz="2400" dirty="0" err="1" smtClean="0">
                <a:cs typeface="Arial" pitchFamily="34" charset="0"/>
              </a:rPr>
              <a:t>berbeda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dengan</a:t>
            </a:r>
            <a:r>
              <a:rPr lang="en-US" sz="2400" dirty="0" smtClean="0">
                <a:cs typeface="Arial" pitchFamily="34" charset="0"/>
              </a:rPr>
              <a:t> Undang-undang </a:t>
            </a:r>
            <a:r>
              <a:rPr lang="en-US" sz="2400" dirty="0" err="1" smtClean="0">
                <a:cs typeface="Arial" pitchFamily="34" charset="0"/>
              </a:rPr>
              <a:t>Nomor</a:t>
            </a:r>
            <a:r>
              <a:rPr lang="en-US" sz="2400" dirty="0" smtClean="0">
                <a:cs typeface="Arial" pitchFamily="34" charset="0"/>
              </a:rPr>
              <a:t> 5 </a:t>
            </a:r>
            <a:r>
              <a:rPr lang="en-US" sz="2400" dirty="0" err="1" smtClean="0">
                <a:cs typeface="Arial" pitchFamily="34" charset="0"/>
              </a:rPr>
              <a:t>Tahun</a:t>
            </a:r>
            <a:r>
              <a:rPr lang="en-US" sz="2400" dirty="0" smtClean="0">
                <a:cs typeface="Arial" pitchFamily="34" charset="0"/>
              </a:rPr>
              <a:t> 1974 </a:t>
            </a:r>
            <a:r>
              <a:rPr lang="en-US" sz="2400" dirty="0" err="1" smtClean="0">
                <a:cs typeface="Arial" pitchFamily="34" charset="0"/>
              </a:rPr>
              <a:t>dalam</a:t>
            </a:r>
            <a:r>
              <a:rPr lang="en-US" sz="2400" dirty="0" smtClean="0">
                <a:cs typeface="Arial" pitchFamily="34" charset="0"/>
              </a:rPr>
              <a:t> penyelenggaraan Pemerintahan di Daerah </a:t>
            </a:r>
            <a:r>
              <a:rPr lang="en-US" sz="2400" dirty="0" err="1" smtClean="0">
                <a:cs typeface="Arial" pitchFamily="34" charset="0"/>
              </a:rPr>
              <a:t>melaksanakan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asas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desentralisasi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berdampingan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asas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dekonsentrasi</a:t>
            </a:r>
            <a:r>
              <a:rPr lang="en-US" sz="2400" dirty="0" smtClean="0"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b="1" dirty="0" smtClean="0"/>
              <a:t>Menurut </a:t>
            </a:r>
            <a:r>
              <a:rPr lang="en-US" sz="2400" b="1" dirty="0" smtClean="0">
                <a:cs typeface="Arial" pitchFamily="34" charset="0"/>
              </a:rPr>
              <a:t>undang-undang  No. 22 </a:t>
            </a:r>
            <a:r>
              <a:rPr lang="en-US" sz="2400" b="1" dirty="0" err="1" smtClean="0">
                <a:cs typeface="Arial" pitchFamily="34" charset="0"/>
              </a:rPr>
              <a:t>Tahun</a:t>
            </a:r>
            <a:r>
              <a:rPr lang="en-US" sz="2400" b="1" dirty="0" smtClean="0">
                <a:cs typeface="Arial" pitchFamily="34" charset="0"/>
              </a:rPr>
              <a:t> 1999 </a:t>
            </a:r>
            <a:r>
              <a:rPr lang="en-US" sz="2400" dirty="0" err="1" smtClean="0">
                <a:cs typeface="Arial" pitchFamily="34" charset="0"/>
              </a:rPr>
              <a:t>tentang</a:t>
            </a:r>
            <a:r>
              <a:rPr lang="en-US" sz="2400" dirty="0" smtClean="0">
                <a:cs typeface="Arial" pitchFamily="34" charset="0"/>
              </a:rPr>
              <a:t> Pemerintahan Daerah, yang </a:t>
            </a:r>
            <a:r>
              <a:rPr lang="en-US" sz="2400" dirty="0" err="1" smtClean="0">
                <a:cs typeface="Arial" pitchFamily="34" charset="0"/>
              </a:rPr>
              <a:t>dimaksud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b="1" dirty="0">
                <a:cs typeface="Arial" pitchFamily="34" charset="0"/>
              </a:rPr>
              <a:t>D</a:t>
            </a:r>
            <a:r>
              <a:rPr lang="en-US" sz="2400" b="1" dirty="0" smtClean="0">
                <a:cs typeface="Arial" pitchFamily="34" charset="0"/>
              </a:rPr>
              <a:t>aerah </a:t>
            </a:r>
            <a:r>
              <a:rPr lang="en-US" sz="2400" b="1" dirty="0" err="1">
                <a:cs typeface="Arial" pitchFamily="34" charset="0"/>
              </a:rPr>
              <a:t>O</a:t>
            </a:r>
            <a:r>
              <a:rPr lang="en-US" sz="2400" b="1" dirty="0" err="1" smtClean="0">
                <a:cs typeface="Arial" pitchFamily="34" charset="0"/>
              </a:rPr>
              <a:t>tonom</a:t>
            </a:r>
            <a:r>
              <a:rPr lang="en-US" sz="2400" b="1" dirty="0" smtClean="0">
                <a:cs typeface="Arial" pitchFamily="34" charset="0"/>
              </a:rPr>
              <a:t> </a:t>
            </a:r>
            <a:r>
              <a:rPr lang="en-US" sz="2400" dirty="0" smtClean="0">
                <a:cs typeface="Arial" pitchFamily="34" charset="0"/>
              </a:rPr>
              <a:t>adalah </a:t>
            </a:r>
            <a:r>
              <a:rPr lang="en-US" sz="2400" dirty="0" err="1" smtClean="0">
                <a:cs typeface="Arial" pitchFamily="34" charset="0"/>
              </a:rPr>
              <a:t>kesauan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masyarakat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hukum</a:t>
            </a:r>
            <a:r>
              <a:rPr lang="en-US" sz="2400" dirty="0" smtClean="0">
                <a:cs typeface="Arial" pitchFamily="34" charset="0"/>
              </a:rPr>
              <a:t> yang </a:t>
            </a:r>
            <a:r>
              <a:rPr lang="en-US" sz="2400" dirty="0" err="1" smtClean="0">
                <a:cs typeface="Arial" pitchFamily="34" charset="0"/>
              </a:rPr>
              <a:t>mempunyai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batas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daerah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tertentu</a:t>
            </a:r>
            <a:r>
              <a:rPr lang="en-US" sz="2400" dirty="0" smtClean="0">
                <a:cs typeface="Arial" pitchFamily="34" charset="0"/>
              </a:rPr>
              <a:t>, </a:t>
            </a:r>
            <a:r>
              <a:rPr lang="en-US" sz="2400" dirty="0" err="1" smtClean="0">
                <a:cs typeface="Arial" pitchFamily="34" charset="0"/>
              </a:rPr>
              <a:t>berwenang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mengatur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mengurus</a:t>
            </a:r>
            <a:r>
              <a:rPr lang="en-US" sz="2400" dirty="0" smtClean="0">
                <a:cs typeface="Arial" pitchFamily="34" charset="0"/>
              </a:rPr>
              <a:t>  </a:t>
            </a:r>
            <a:r>
              <a:rPr lang="en-US" sz="2400" dirty="0" err="1" smtClean="0">
                <a:cs typeface="Arial" pitchFamily="34" charset="0"/>
              </a:rPr>
              <a:t>kepentingan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masyarakat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setempat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menurut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prakarsa</a:t>
            </a:r>
            <a:r>
              <a:rPr lang="en-US" sz="2400" dirty="0" smtClean="0">
                <a:cs typeface="Arial" pitchFamily="34" charset="0"/>
              </a:rPr>
              <a:t> sendiri </a:t>
            </a:r>
            <a:r>
              <a:rPr lang="en-US" sz="2400" dirty="0" err="1" smtClean="0">
                <a:cs typeface="Arial" pitchFamily="34" charset="0"/>
              </a:rPr>
              <a:t>berdasarkan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aspirasi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masyarakat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dalam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ikatan</a:t>
            </a:r>
            <a:r>
              <a:rPr lang="en-US" sz="2400" dirty="0" smtClean="0">
                <a:cs typeface="Arial" pitchFamily="34" charset="0"/>
              </a:rPr>
              <a:t> Negara </a:t>
            </a:r>
            <a:r>
              <a:rPr lang="en-US" sz="2400" dirty="0" err="1" smtClean="0">
                <a:cs typeface="Arial" pitchFamily="34" charset="0"/>
              </a:rPr>
              <a:t>Kesatuan</a:t>
            </a:r>
            <a:r>
              <a:rPr lang="en-US" sz="2400" dirty="0" smtClean="0">
                <a:cs typeface="Arial" pitchFamily="34" charset="0"/>
              </a:rPr>
              <a:t> RI.</a:t>
            </a:r>
          </a:p>
        </p:txBody>
      </p:sp>
    </p:spTree>
    <p:extLst>
      <p:ext uri="{BB962C8B-B14F-4D97-AF65-F5344CB8AC3E}">
        <p14:creationId xmlns:p14="http://schemas.microsoft.com/office/powerpoint/2010/main" val="632335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15962"/>
          </a:xfrm>
        </p:spPr>
        <p:txBody>
          <a:bodyPr>
            <a:normAutofit fontScale="90000"/>
          </a:bodyPr>
          <a:lstStyle/>
          <a:p>
            <a:r>
              <a:rPr lang="en-US" sz="2800" b="1" dirty="0" err="1" smtClean="0">
                <a:cs typeface="Arial" pitchFamily="34" charset="0"/>
              </a:rPr>
              <a:t>Prinsip</a:t>
            </a:r>
            <a:r>
              <a:rPr lang="en-US" sz="2800" b="1" dirty="0" err="1" smtClean="0">
                <a:cs typeface="Arial" pitchFamily="34" charset="0"/>
              </a:rPr>
              <a:t>-prinsip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P</a:t>
            </a:r>
            <a:r>
              <a:rPr lang="en-US" sz="2800" b="1" dirty="0" err="1" smtClean="0">
                <a:cs typeface="Arial" pitchFamily="34" charset="0"/>
              </a:rPr>
              <a:t>emberian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b="1" dirty="0" smtClean="0">
                <a:cs typeface="Arial" pitchFamily="34" charset="0"/>
              </a:rPr>
              <a:t>Otonomi UU  No. 22 </a:t>
            </a:r>
            <a:r>
              <a:rPr lang="en-US" sz="2800" b="1" dirty="0" err="1" smtClean="0">
                <a:cs typeface="Arial" pitchFamily="34" charset="0"/>
              </a:rPr>
              <a:t>Th</a:t>
            </a:r>
            <a:r>
              <a:rPr lang="en-US" sz="2800" b="1" dirty="0" smtClean="0">
                <a:cs typeface="Arial" pitchFamily="34" charset="0"/>
              </a:rPr>
              <a:t> 1999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400" dirty="0" smtClean="0">
                <a:cs typeface="Arial" pitchFamily="34" charset="0"/>
              </a:rPr>
              <a:t>Penyelenggaraan </a:t>
            </a:r>
            <a:r>
              <a:rPr lang="en-US" sz="3400" dirty="0" err="1" smtClean="0">
                <a:cs typeface="Arial" pitchFamily="34" charset="0"/>
              </a:rPr>
              <a:t>otonomi</a:t>
            </a:r>
            <a:r>
              <a:rPr lang="en-US" sz="3400" dirty="0" smtClean="0">
                <a:cs typeface="Arial" pitchFamily="34" charset="0"/>
              </a:rPr>
              <a:t> Daerah </a:t>
            </a:r>
            <a:r>
              <a:rPr lang="en-US" sz="3400" dirty="0" err="1" smtClean="0">
                <a:cs typeface="Arial" pitchFamily="34" charset="0"/>
              </a:rPr>
              <a:t>dilaksanakan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dengan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prinsip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demokratisasi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dengan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memperhatikan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keanekaragaman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 smtClean="0">
                <a:cs typeface="Arial" pitchFamily="34" charset="0"/>
              </a:rPr>
              <a:t>Pelaksanaan </a:t>
            </a:r>
            <a:r>
              <a:rPr lang="en-US" sz="3400" dirty="0" err="1" smtClean="0">
                <a:cs typeface="Arial" pitchFamily="34" charset="0"/>
              </a:rPr>
              <a:t>otonomi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didasarkan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pd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otonomi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luas</a:t>
            </a:r>
            <a:r>
              <a:rPr lang="en-US" sz="3400" dirty="0" smtClean="0"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 smtClean="0">
                <a:cs typeface="Arial" pitchFamily="34" charset="0"/>
              </a:rPr>
              <a:t>Pelaksanaan </a:t>
            </a:r>
            <a:r>
              <a:rPr lang="en-US" sz="3400" dirty="0" err="1" smtClean="0">
                <a:cs typeface="Arial" pitchFamily="34" charset="0"/>
              </a:rPr>
              <a:t>otonomi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luas</a:t>
            </a:r>
            <a:r>
              <a:rPr lang="en-US" sz="3400" dirty="0" smtClean="0">
                <a:cs typeface="Arial" pitchFamily="34" charset="0"/>
              </a:rPr>
              <a:t> di </a:t>
            </a:r>
            <a:r>
              <a:rPr lang="en-US" sz="3400" dirty="0" err="1" smtClean="0">
                <a:cs typeface="Arial" pitchFamily="34" charset="0"/>
              </a:rPr>
              <a:t>kabupaten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kota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sedang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pelaksanaan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otonomi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terbatas</a:t>
            </a:r>
            <a:r>
              <a:rPr lang="en-US" sz="3400" dirty="0" smtClean="0">
                <a:cs typeface="Arial" pitchFamily="34" charset="0"/>
              </a:rPr>
              <a:t> di </a:t>
            </a:r>
            <a:r>
              <a:rPr lang="en-US" sz="3400" dirty="0" err="1" smtClean="0">
                <a:cs typeface="Arial" pitchFamily="34" charset="0"/>
              </a:rPr>
              <a:t>propinsi</a:t>
            </a:r>
            <a:r>
              <a:rPr lang="en-US" sz="3400" dirty="0" smtClean="0"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 smtClean="0">
                <a:cs typeface="Arial" pitchFamily="34" charset="0"/>
              </a:rPr>
              <a:t>Pelaksanaan </a:t>
            </a:r>
            <a:r>
              <a:rPr lang="en-US" sz="3400" dirty="0" err="1" smtClean="0">
                <a:cs typeface="Arial" pitchFamily="34" charset="0"/>
              </a:rPr>
              <a:t>otonomi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sesuai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dengan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konstitusi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lebih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mengutamakan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kemandirian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otonom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sehingga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kabupaten</a:t>
            </a:r>
            <a:r>
              <a:rPr lang="en-US" sz="3400" dirty="0" smtClean="0">
                <a:cs typeface="Arial" pitchFamily="34" charset="0"/>
              </a:rPr>
              <a:t> &amp; </a:t>
            </a:r>
            <a:r>
              <a:rPr lang="en-US" sz="3400" dirty="0" err="1" smtClean="0">
                <a:cs typeface="Arial" pitchFamily="34" charset="0"/>
              </a:rPr>
              <a:t>kota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tidak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ada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lagi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wilayah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administrasi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atau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kawasan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khusus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yaitu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kawasan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pelabuhan</a:t>
            </a:r>
            <a:r>
              <a:rPr lang="en-US" sz="3400" dirty="0" smtClean="0">
                <a:cs typeface="Arial" pitchFamily="34" charset="0"/>
              </a:rPr>
              <a:t>, </a:t>
            </a:r>
            <a:r>
              <a:rPr lang="en-US" sz="3400" dirty="0" err="1" smtClean="0">
                <a:cs typeface="Arial" pitchFamily="34" charset="0"/>
              </a:rPr>
              <a:t>pelabuhan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udara</a:t>
            </a:r>
            <a:r>
              <a:rPr lang="en-US" sz="3400" dirty="0" smtClean="0">
                <a:cs typeface="Arial" pitchFamily="34" charset="0"/>
              </a:rPr>
              <a:t>, </a:t>
            </a:r>
            <a:r>
              <a:rPr lang="en-US" sz="3400" dirty="0" err="1" smtClean="0">
                <a:cs typeface="Arial" pitchFamily="34" charset="0"/>
              </a:rPr>
              <a:t>pertambangan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dll</a:t>
            </a:r>
            <a:endParaRPr lang="en-US" sz="3400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400" dirty="0" smtClean="0">
                <a:cs typeface="Arial" pitchFamily="34" charset="0"/>
              </a:rPr>
              <a:t>Pelaksanaan </a:t>
            </a:r>
            <a:r>
              <a:rPr lang="en-US" sz="3400" dirty="0" err="1" smtClean="0">
                <a:cs typeface="Arial" pitchFamily="34" charset="0"/>
              </a:rPr>
              <a:t>otonomi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lebih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meningkatkan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peran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fungsi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badan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legislatif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 (DPRD).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400" dirty="0" smtClean="0">
                <a:cs typeface="Arial" pitchFamily="34" charset="0"/>
              </a:rPr>
              <a:t>Pelaksanaan </a:t>
            </a:r>
            <a:r>
              <a:rPr lang="en-US" sz="3400" dirty="0" err="1" smtClean="0">
                <a:cs typeface="Arial" pitchFamily="34" charset="0"/>
              </a:rPr>
              <a:t>asas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dekonsentrasi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diletakkan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pada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propinsi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dalam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kedudukannya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sebagai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wilayah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administratif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untuk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melaksanakan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kewenangan</a:t>
            </a:r>
            <a:r>
              <a:rPr lang="en-US" sz="3400" dirty="0" smtClean="0">
                <a:cs typeface="Arial" pitchFamily="34" charset="0"/>
              </a:rPr>
              <a:t> yang </a:t>
            </a:r>
            <a:r>
              <a:rPr lang="en-US" sz="3400" dirty="0" err="1" smtClean="0">
                <a:cs typeface="Arial" pitchFamily="34" charset="0"/>
              </a:rPr>
              <a:t>tidak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diserahkan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kepada</a:t>
            </a:r>
            <a:r>
              <a:rPr lang="en-US" sz="3400" dirty="0" smtClean="0">
                <a:cs typeface="Arial" pitchFamily="34" charset="0"/>
              </a:rPr>
              <a:t> </a:t>
            </a:r>
            <a:r>
              <a:rPr lang="en-US" sz="3400" dirty="0" err="1" smtClean="0">
                <a:cs typeface="Arial" pitchFamily="34" charset="0"/>
              </a:rPr>
              <a:t>daerah</a:t>
            </a:r>
            <a:r>
              <a:rPr lang="en-US" sz="3400" dirty="0" smtClean="0"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3400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3400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430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305800" cy="457201"/>
          </a:xfrm>
        </p:spPr>
        <p:txBody>
          <a:bodyPr>
            <a:noAutofit/>
          </a:bodyPr>
          <a:lstStyle/>
          <a:p>
            <a:pPr marL="0" indent="0"/>
            <a:r>
              <a:rPr lang="en-US" sz="2800" b="1" dirty="0" smtClean="0">
                <a:cs typeface="Arial" pitchFamily="34" charset="0"/>
              </a:rPr>
              <a:t>Penyelenggaraan </a:t>
            </a:r>
            <a:r>
              <a:rPr lang="en-US" sz="2800" b="1" dirty="0" err="1" smtClean="0">
                <a:cs typeface="Arial" pitchFamily="34" charset="0"/>
              </a:rPr>
              <a:t>Pem</a:t>
            </a:r>
            <a:r>
              <a:rPr lang="en-US" sz="2800" b="1" dirty="0" smtClean="0">
                <a:cs typeface="Arial" pitchFamily="34" charset="0"/>
              </a:rPr>
              <a:t> </a:t>
            </a:r>
            <a:r>
              <a:rPr lang="en-US" sz="2800" b="1" dirty="0" smtClean="0">
                <a:cs typeface="Arial" pitchFamily="34" charset="0"/>
              </a:rPr>
              <a:t>-Da  </a:t>
            </a:r>
            <a:r>
              <a:rPr lang="en-US" sz="2800" b="1" dirty="0" err="1" smtClean="0">
                <a:cs typeface="Arial" pitchFamily="34" charset="0"/>
              </a:rPr>
              <a:t>dalam</a:t>
            </a:r>
            <a:r>
              <a:rPr lang="en-US" sz="2800" b="1" dirty="0" smtClean="0">
                <a:cs typeface="Arial" pitchFamily="34" charset="0"/>
              </a:rPr>
              <a:t>  UU No 22 </a:t>
            </a:r>
            <a:r>
              <a:rPr lang="en-US" sz="2800" b="1" dirty="0" err="1" smtClean="0">
                <a:cs typeface="Arial" pitchFamily="34" charset="0"/>
              </a:rPr>
              <a:t>Th</a:t>
            </a:r>
            <a:r>
              <a:rPr lang="en-US" sz="2800" b="1" dirty="0" smtClean="0">
                <a:cs typeface="Arial" pitchFamily="34" charset="0"/>
              </a:rPr>
              <a:t> 1999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8001000" cy="57150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Menganut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Desentralisasi  </a:t>
            </a:r>
            <a:r>
              <a:rPr lang="en-US" sz="2400" dirty="0" err="1"/>
              <a:t>p</a:t>
            </a:r>
            <a:r>
              <a:rPr lang="en-US" sz="2400" dirty="0" err="1" smtClean="0"/>
              <a:t>emberian</a:t>
            </a:r>
            <a:r>
              <a:rPr lang="en-US" sz="2400" dirty="0" smtClean="0"/>
              <a:t> </a:t>
            </a:r>
            <a:r>
              <a:rPr lang="en-US" sz="2400" dirty="0" err="1" smtClean="0"/>
              <a:t>wewenang</a:t>
            </a:r>
            <a:r>
              <a:rPr lang="en-US" sz="2400" dirty="0" smtClean="0"/>
              <a:t>  yang </a:t>
            </a:r>
            <a:r>
              <a:rPr lang="en-US" sz="2400" dirty="0" err="1" smtClean="0"/>
              <a:t>luas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 smtClean="0"/>
              <a:t> </a:t>
            </a:r>
            <a:r>
              <a:rPr lang="en-US" sz="2400" dirty="0" err="1" smtClean="0"/>
              <a:t>otonom</a:t>
            </a:r>
            <a:r>
              <a:rPr lang="en-US" sz="2400" dirty="0" smtClean="0"/>
              <a:t>, </a:t>
            </a:r>
            <a:r>
              <a:rPr lang="en-US" sz="2400" dirty="0" err="1" smtClean="0"/>
              <a:t>kecuali</a:t>
            </a:r>
            <a:r>
              <a:rPr lang="en-US" sz="2400" dirty="0" smtClean="0"/>
              <a:t> </a:t>
            </a:r>
            <a:r>
              <a:rPr lang="en-US" sz="2400" dirty="0" err="1" smtClean="0"/>
              <a:t>wewenang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bidang</a:t>
            </a:r>
            <a:r>
              <a:rPr lang="en-US" sz="2400" dirty="0" smtClean="0"/>
              <a:t>:     a) pertahanan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Keamanan</a:t>
            </a:r>
            <a:r>
              <a:rPr lang="en-US" sz="2400" dirty="0" smtClean="0"/>
              <a:t>; b) Agama;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c)Politik </a:t>
            </a:r>
            <a:r>
              <a:rPr lang="en-US" sz="2400" dirty="0" err="1" smtClean="0"/>
              <a:t>Luar</a:t>
            </a:r>
            <a:r>
              <a:rPr lang="en-US" sz="2400" dirty="0" smtClean="0"/>
              <a:t> </a:t>
            </a:r>
            <a:r>
              <a:rPr lang="en-US" sz="2400" dirty="0" err="1" smtClean="0"/>
              <a:t>Negeri</a:t>
            </a:r>
            <a:r>
              <a:rPr lang="en-US" sz="2400" dirty="0" smtClean="0"/>
              <a:t> ; d) </a:t>
            </a:r>
            <a:r>
              <a:rPr lang="en-US" sz="2400" dirty="0" err="1" smtClean="0"/>
              <a:t>Peradilan</a:t>
            </a:r>
            <a:r>
              <a:rPr lang="en-US" sz="2400" dirty="0"/>
              <a:t> </a:t>
            </a:r>
            <a:r>
              <a:rPr lang="en-US" sz="2400" dirty="0" smtClean="0"/>
              <a:t>; e)   </a:t>
            </a:r>
            <a:r>
              <a:rPr lang="en-US" sz="2400" dirty="0" err="1" smtClean="0"/>
              <a:t>moneter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fiskal</a:t>
            </a:r>
            <a:endParaRPr lang="en-US" sz="2400" dirty="0" smtClean="0"/>
          </a:p>
          <a:p>
            <a:pPr marL="0" indent="0">
              <a:buNone/>
            </a:pPr>
            <a:r>
              <a:rPr lang="en-US" sz="2800" b="1" dirty="0" smtClean="0"/>
              <a:t>2.    </a:t>
            </a:r>
            <a:r>
              <a:rPr lang="en-US" sz="2800" b="1" dirty="0" err="1" smtClean="0"/>
              <a:t>Asas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Dekonsentrasi</a:t>
            </a:r>
            <a:r>
              <a:rPr lang="en-US" sz="2800" b="1" dirty="0" smtClean="0"/>
              <a:t> </a:t>
            </a:r>
            <a:r>
              <a:rPr lang="en-US" sz="2800" dirty="0" smtClean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/>
              <a:t>Pelimphan </a:t>
            </a:r>
            <a:r>
              <a:rPr lang="en-US" sz="2400" dirty="0" err="1" smtClean="0"/>
              <a:t>wewenang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/>
              <a:t>P</a:t>
            </a:r>
            <a:r>
              <a:rPr lang="en-US" sz="2400" dirty="0" smtClean="0"/>
              <a:t>emerintah </a:t>
            </a:r>
            <a:r>
              <a:rPr lang="en-US" sz="2400" dirty="0" err="1" smtClean="0"/>
              <a:t>Pusat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perangkat</a:t>
            </a:r>
            <a:r>
              <a:rPr lang="en-US" sz="2400" dirty="0" smtClean="0"/>
              <a:t> </a:t>
            </a:r>
            <a:r>
              <a:rPr lang="en-US" sz="2400" dirty="0" err="1" smtClean="0"/>
              <a:t>daerah</a:t>
            </a:r>
            <a:r>
              <a:rPr lang="en-US" sz="2400" dirty="0"/>
              <a:t> </a:t>
            </a:r>
            <a:r>
              <a:rPr lang="en-US" sz="2400" dirty="0" smtClean="0"/>
              <a:t>Pemerintah </a:t>
            </a:r>
            <a:r>
              <a:rPr lang="en-US" sz="2400" dirty="0" err="1" smtClean="0"/>
              <a:t>propinsi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wilayah</a:t>
            </a:r>
            <a:r>
              <a:rPr lang="en-US" sz="2400" dirty="0" smtClean="0"/>
              <a:t> </a:t>
            </a:r>
            <a:r>
              <a:rPr lang="en-US" sz="2400" dirty="0" err="1" smtClean="0"/>
              <a:t>administrasi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pelimpahan</a:t>
            </a:r>
            <a:r>
              <a:rPr lang="en-US" sz="2400" dirty="0" smtClean="0"/>
              <a:t> </a:t>
            </a:r>
            <a:r>
              <a:rPr lang="en-US" sz="2400" dirty="0" err="1" smtClean="0"/>
              <a:t>wewenang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pemerintah</a:t>
            </a:r>
            <a:r>
              <a:rPr lang="en-US" sz="2400" dirty="0" smtClean="0"/>
              <a:t> </a:t>
            </a:r>
            <a:r>
              <a:rPr lang="en-US" sz="2400" dirty="0" err="1" smtClean="0"/>
              <a:t>pusat</a:t>
            </a:r>
            <a:r>
              <a:rPr lang="en-US" sz="2400" dirty="0" smtClean="0"/>
              <a:t> </a:t>
            </a:r>
            <a:r>
              <a:rPr lang="en-US" sz="2400" dirty="0" err="1" smtClean="0"/>
              <a:t>kepada</a:t>
            </a:r>
            <a:r>
              <a:rPr lang="en-US" sz="2400" dirty="0" smtClean="0"/>
              <a:t> </a:t>
            </a:r>
            <a:r>
              <a:rPr lang="en-US" sz="2400" dirty="0" err="1" smtClean="0"/>
              <a:t>Gubernur</a:t>
            </a:r>
            <a:r>
              <a:rPr lang="en-US" sz="2400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cs typeface="Arial" pitchFamily="34" charset="0"/>
              </a:rPr>
              <a:t>Dalam </a:t>
            </a:r>
            <a:r>
              <a:rPr lang="en-US" sz="2400" dirty="0" err="1" smtClean="0">
                <a:cs typeface="Arial" pitchFamily="34" charset="0"/>
              </a:rPr>
              <a:t>pemerintahan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daerah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lagi</a:t>
            </a:r>
            <a:r>
              <a:rPr lang="en-US" sz="2400" dirty="0" smtClean="0"/>
              <a:t> </a:t>
            </a:r>
            <a:r>
              <a:rPr lang="en-US" sz="2400" dirty="0" err="1" smtClean="0"/>
              <a:t>perangkat</a:t>
            </a:r>
            <a:r>
              <a:rPr lang="en-US" sz="2400" dirty="0" smtClean="0"/>
              <a:t> (</a:t>
            </a:r>
            <a:r>
              <a:rPr lang="en-US" sz="2400" dirty="0" err="1" smtClean="0"/>
              <a:t>pembantu</a:t>
            </a:r>
            <a:r>
              <a:rPr lang="en-US" sz="2400" dirty="0" smtClean="0"/>
              <a:t> </a:t>
            </a:r>
            <a:r>
              <a:rPr lang="en-US" sz="2400" dirty="0" err="1" smtClean="0"/>
              <a:t>Gubernur</a:t>
            </a:r>
            <a:r>
              <a:rPr lang="en-US" sz="2400" dirty="0" smtClean="0"/>
              <a:t>, </a:t>
            </a:r>
            <a:r>
              <a:rPr lang="en-US" sz="2400" dirty="0" err="1" smtClean="0"/>
              <a:t>pembamtu</a:t>
            </a:r>
            <a:r>
              <a:rPr lang="en-US" sz="2400" dirty="0" smtClean="0"/>
              <a:t> </a:t>
            </a:r>
            <a:r>
              <a:rPr lang="en-US" sz="2400" dirty="0" err="1" smtClean="0"/>
              <a:t>Bupati</a:t>
            </a:r>
            <a:r>
              <a:rPr lang="en-US" sz="2400" dirty="0" smtClean="0"/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cs typeface="Arial" pitchFamily="34" charset="0"/>
              </a:rPr>
              <a:t>Penyelenggaraan Pemerintahan Daerah </a:t>
            </a:r>
            <a:r>
              <a:rPr lang="en-US" sz="2400" dirty="0" err="1" smtClean="0">
                <a:cs typeface="Arial" pitchFamily="34" charset="0"/>
              </a:rPr>
              <a:t>wajib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meningkatkan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kemakmuran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daerah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memelihara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hubungan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dengan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pusat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untuk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menjaga</a:t>
            </a:r>
            <a:r>
              <a:rPr lang="en-US" sz="2400" dirty="0" smtClean="0">
                <a:cs typeface="Arial" pitchFamily="34" charset="0"/>
              </a:rPr>
              <a:t> </a:t>
            </a:r>
            <a:r>
              <a:rPr lang="en-US" sz="2400" dirty="0" err="1" smtClean="0">
                <a:cs typeface="Arial" pitchFamily="34" charset="0"/>
              </a:rPr>
              <a:t>kesatuan</a:t>
            </a:r>
            <a:r>
              <a:rPr lang="en-US" sz="2400" dirty="0" smtClean="0">
                <a:cs typeface="Arial" pitchFamily="34" charset="0"/>
              </a:rPr>
              <a:t>. 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3163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3.  Kepala Daerah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>
                <a:cs typeface="Arial" pitchFamily="34" charset="0"/>
              </a:rPr>
              <a:t>Kepala </a:t>
            </a:r>
            <a:r>
              <a:rPr lang="en-US" sz="2800" dirty="0" err="1" smtClean="0">
                <a:cs typeface="Arial" pitchFamily="34" charset="0"/>
              </a:rPr>
              <a:t>daerah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propinsi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disebut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gubernur</a:t>
            </a:r>
            <a:r>
              <a:rPr lang="en-US" sz="2800" dirty="0" smtClean="0">
                <a:cs typeface="Arial" pitchFamily="34" charset="0"/>
              </a:rPr>
              <a:t>; Kepala Daerah Kabupaten </a:t>
            </a:r>
            <a:r>
              <a:rPr lang="en-US" sz="2800" dirty="0" err="1" smtClean="0">
                <a:cs typeface="Arial" pitchFamily="34" charset="0"/>
              </a:rPr>
              <a:t>disebut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Bupati</a:t>
            </a:r>
            <a:r>
              <a:rPr lang="en-US" sz="2800" dirty="0" smtClean="0">
                <a:cs typeface="Arial" pitchFamily="34" charset="0"/>
              </a:rPr>
              <a:t>;  Kepala Daerah </a:t>
            </a:r>
            <a:r>
              <a:rPr lang="en-US" sz="2800" dirty="0" err="1" smtClean="0">
                <a:cs typeface="Arial" pitchFamily="34" charset="0"/>
              </a:rPr>
              <a:t>kota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disebut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walikota</a:t>
            </a:r>
            <a:r>
              <a:rPr lang="en-US" sz="2800" dirty="0" smtClean="0"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smtClean="0">
                <a:cs typeface="Arial" pitchFamily="34" charset="0"/>
              </a:rPr>
              <a:t>Kepala Daerah </a:t>
            </a:r>
            <a:r>
              <a:rPr lang="en-US" sz="2800" dirty="0" err="1" smtClean="0">
                <a:cs typeface="Arial" pitchFamily="34" charset="0"/>
              </a:rPr>
              <a:t>sebagai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lembaga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eksekutif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daerah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pemimpin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pemerintah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daerah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dan</a:t>
            </a:r>
            <a:r>
              <a:rPr lang="en-US" sz="2800" dirty="0" smtClean="0">
                <a:cs typeface="Arial" pitchFamily="34" charset="0"/>
              </a:rPr>
              <a:t> bertanggung </a:t>
            </a:r>
            <a:r>
              <a:rPr lang="en-US" sz="2800" dirty="0" err="1" smtClean="0">
                <a:cs typeface="Arial" pitchFamily="34" charset="0"/>
              </a:rPr>
              <a:t>jawab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kepada</a:t>
            </a:r>
            <a:r>
              <a:rPr lang="en-US" sz="2800" dirty="0" smtClean="0">
                <a:cs typeface="Arial" pitchFamily="34" charset="0"/>
              </a:rPr>
              <a:t> DPRD </a:t>
            </a:r>
            <a:r>
              <a:rPr lang="en-US" sz="2800" dirty="0" err="1" smtClean="0">
                <a:cs typeface="Arial" pitchFamily="34" charset="0"/>
              </a:rPr>
              <a:t>untuk</a:t>
            </a:r>
            <a:r>
              <a:rPr lang="en-US" sz="2800" dirty="0" smtClean="0">
                <a:cs typeface="Arial" pitchFamily="34" charset="0"/>
              </a:rPr>
              <a:t> urusan </a:t>
            </a:r>
            <a:r>
              <a:rPr lang="en-US" sz="2800" dirty="0" err="1" smtClean="0">
                <a:cs typeface="Arial" pitchFamily="34" charset="0"/>
              </a:rPr>
              <a:t>otonomi</a:t>
            </a:r>
            <a:r>
              <a:rPr lang="en-US" sz="2800" dirty="0" smtClean="0">
                <a:cs typeface="Arial" pitchFamily="34" charset="0"/>
              </a:rPr>
              <a:t> 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 smtClean="0">
                <a:cs typeface="Arial" pitchFamily="34" charset="0"/>
              </a:rPr>
              <a:t>Kepala Daerah </a:t>
            </a:r>
            <a:r>
              <a:rPr lang="en-US" sz="2800" dirty="0" err="1" smtClean="0">
                <a:cs typeface="Arial" pitchFamily="34" charset="0"/>
              </a:rPr>
              <a:t>wajib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menyampaikan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pertanggungjawaban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pemerintah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daerah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setiap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tahun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sekali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kepada</a:t>
            </a:r>
            <a:r>
              <a:rPr lang="en-US" sz="2800" dirty="0" smtClean="0">
                <a:cs typeface="Arial" pitchFamily="34" charset="0"/>
              </a:rPr>
              <a:t> DPRD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 smtClean="0">
                <a:cs typeface="Arial" pitchFamily="34" charset="0"/>
              </a:rPr>
              <a:t>Kepala Daerah </a:t>
            </a:r>
            <a:r>
              <a:rPr lang="en-US" sz="2800" dirty="0" err="1" smtClean="0">
                <a:cs typeface="Arial" pitchFamily="34" charset="0"/>
              </a:rPr>
              <a:t>dipilih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ditetapkan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oleh</a:t>
            </a:r>
            <a:r>
              <a:rPr lang="en-US" sz="2800" dirty="0" smtClean="0">
                <a:cs typeface="Arial" pitchFamily="34" charset="0"/>
              </a:rPr>
              <a:t> DPRD </a:t>
            </a:r>
            <a:r>
              <a:rPr lang="en-US" sz="2800" dirty="0" err="1" smtClean="0">
                <a:cs typeface="Arial" pitchFamily="34" charset="0"/>
              </a:rPr>
              <a:t>dan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disahkan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oleh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en-US" sz="2800" dirty="0" err="1" smtClean="0">
                <a:cs typeface="Arial" pitchFamily="34" charset="0"/>
              </a:rPr>
              <a:t>presiden</a:t>
            </a:r>
            <a:r>
              <a:rPr lang="en-US" sz="2800" dirty="0" smtClean="0"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52873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873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305800" cy="53641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4.  </a:t>
            </a:r>
            <a:r>
              <a:rPr lang="en-US" b="1" dirty="0" smtClean="0"/>
              <a:t>Organisasi Daerah </a:t>
            </a:r>
            <a:r>
              <a:rPr lang="en-US" dirty="0" smtClean="0"/>
              <a:t>meliputi 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DPRD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DPRD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dipisahkan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memmberdayakan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DPRD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meningkatkan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pertanggungjawaban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rakyat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0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5. Hak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/>
              <a:t>DPRD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Lembaga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Perwakilan</a:t>
            </a:r>
            <a:r>
              <a:rPr lang="en-US" dirty="0" smtClean="0">
                <a:cs typeface="Arial" pitchFamily="34" charset="0"/>
              </a:rPr>
              <a:t> Rakyat/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representative function </a:t>
            </a:r>
            <a:endParaRPr lang="en-US" dirty="0" smtClean="0"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cs typeface="Arial" pitchFamily="34" charset="0"/>
              </a:rPr>
              <a:t>Pembentukan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Peraturan</a:t>
            </a:r>
            <a:r>
              <a:rPr lang="en-US" dirty="0" smtClean="0">
                <a:cs typeface="Arial" pitchFamily="34" charset="0"/>
              </a:rPr>
              <a:t> Daerah</a:t>
            </a:r>
            <a:r>
              <a:rPr lang="en-US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(</a:t>
            </a:r>
            <a:r>
              <a:rPr lang="en-US" dirty="0" err="1" smtClean="0">
                <a:cs typeface="Arial" pitchFamily="34" charset="0"/>
              </a:rPr>
              <a:t>legislatif</a:t>
            </a:r>
            <a:r>
              <a:rPr lang="en-US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function</a:t>
            </a:r>
            <a:r>
              <a:rPr lang="en-US" dirty="0" smtClean="0">
                <a:cs typeface="Arial" pitchFamily="34" charset="0"/>
              </a:rPr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Pengawasan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jalannya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.</a:t>
            </a:r>
            <a:r>
              <a:rPr lang="en-US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(control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function)</a:t>
            </a:r>
            <a:endParaRPr lang="en-US" dirty="0" smtClean="0">
              <a:cs typeface="Arial" pitchFamily="34" charset="0"/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48976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Berdasar</a:t>
            </a:r>
            <a:r>
              <a:rPr lang="en-US" dirty="0" smtClean="0"/>
              <a:t> pasal 19 Undang-undang </a:t>
            </a:r>
            <a:r>
              <a:rPr lang="en-US" dirty="0" err="1" smtClean="0"/>
              <a:t>Nomor</a:t>
            </a:r>
            <a:r>
              <a:rPr lang="en-US" dirty="0" smtClean="0"/>
              <a:t> 22 </a:t>
            </a:r>
            <a:r>
              <a:rPr lang="en-US" dirty="0" err="1" smtClean="0"/>
              <a:t>Tahun</a:t>
            </a:r>
            <a:r>
              <a:rPr lang="en-US" dirty="0" smtClean="0"/>
              <a:t> 1999,  Untuk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, </a:t>
            </a:r>
            <a:r>
              <a:rPr lang="en-US" dirty="0" err="1" smtClean="0"/>
              <a:t>kepada</a:t>
            </a:r>
            <a:r>
              <a:rPr lang="en-US" dirty="0" smtClean="0"/>
              <a:t> DPRD </a:t>
            </a:r>
            <a:r>
              <a:rPr lang="en-US" dirty="0" err="1" smtClean="0"/>
              <a:t>diberkan</a:t>
            </a:r>
            <a:r>
              <a:rPr lang="en-US" dirty="0" smtClean="0"/>
              <a:t> </a:t>
            </a:r>
            <a:r>
              <a:rPr lang="en-US" dirty="0" err="1" smtClean="0"/>
              <a:t>hak-hak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minta</a:t>
            </a:r>
            <a:r>
              <a:rPr lang="en-US" dirty="0" smtClean="0"/>
              <a:t> </a:t>
            </a:r>
            <a:r>
              <a:rPr lang="en-US" dirty="0" err="1" smtClean="0"/>
              <a:t>pertanggungjawaban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, </a:t>
            </a:r>
            <a:r>
              <a:rPr lang="en-US" dirty="0" err="1" smtClean="0"/>
              <a:t>bupati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walikota</a:t>
            </a:r>
            <a:r>
              <a:rPr lang="en-US" dirty="0" smtClean="0"/>
              <a:t>,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Pemerintah Daerah  (</a:t>
            </a:r>
            <a:r>
              <a:rPr lang="en-US" b="1" i="1" dirty="0" err="1" smtClean="0"/>
              <a:t>hak</a:t>
            </a:r>
            <a:r>
              <a:rPr lang="en-US" b="1" i="1" dirty="0" smtClean="0"/>
              <a:t> </a:t>
            </a:r>
            <a:r>
              <a:rPr lang="en-US" b="1" i="1" dirty="0" err="1" smtClean="0"/>
              <a:t>interpelasi</a:t>
            </a:r>
            <a:r>
              <a:rPr lang="en-US" dirty="0" smtClean="0"/>
              <a:t>),</a:t>
            </a:r>
          </a:p>
          <a:p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penyelidikan</a:t>
            </a:r>
            <a:r>
              <a:rPr lang="en-US" dirty="0" smtClean="0"/>
              <a:t> (</a:t>
            </a:r>
            <a:r>
              <a:rPr lang="en-US" b="1" i="1" dirty="0" err="1" smtClean="0"/>
              <a:t>hak</a:t>
            </a:r>
            <a:r>
              <a:rPr lang="en-US" b="1" i="1" dirty="0" smtClean="0"/>
              <a:t> </a:t>
            </a:r>
            <a:r>
              <a:rPr lang="en-US" b="1" i="1" dirty="0" err="1" smtClean="0"/>
              <a:t>angket</a:t>
            </a:r>
            <a:r>
              <a:rPr lang="en-US" dirty="0" smtClean="0"/>
              <a:t>), </a:t>
            </a:r>
          </a:p>
          <a:p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(</a:t>
            </a:r>
            <a:r>
              <a:rPr lang="en-US" b="1" i="1" dirty="0" err="1" smtClean="0"/>
              <a:t>hak</a:t>
            </a:r>
            <a:r>
              <a:rPr lang="en-US" b="1" i="1" dirty="0" smtClean="0"/>
              <a:t> </a:t>
            </a:r>
            <a:r>
              <a:rPr lang="en-US" b="1" i="1" dirty="0" err="1" smtClean="0"/>
              <a:t>amandemen</a:t>
            </a:r>
            <a:r>
              <a:rPr lang="en-US" dirty="0" smtClean="0"/>
              <a:t>), </a:t>
            </a:r>
          </a:p>
          <a:p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(</a:t>
            </a:r>
            <a:r>
              <a:rPr lang="en-US" b="1" i="1" dirty="0" err="1" smtClean="0"/>
              <a:t>hak</a:t>
            </a:r>
            <a:r>
              <a:rPr lang="en-US" b="1" i="1" dirty="0" smtClean="0"/>
              <a:t> </a:t>
            </a:r>
            <a:r>
              <a:rPr lang="en-US" b="1" i="1" dirty="0" err="1" smtClean="0"/>
              <a:t>inisiatif</a:t>
            </a:r>
            <a:r>
              <a:rPr lang="en-US" dirty="0" smtClean="0"/>
              <a:t>),</a:t>
            </a:r>
          </a:p>
          <a:p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belanja</a:t>
            </a:r>
            <a:r>
              <a:rPr lang="en-US" dirty="0" smtClean="0"/>
              <a:t> DPRD (</a:t>
            </a:r>
            <a:r>
              <a:rPr lang="en-US" b="1" i="1" dirty="0" err="1" smtClean="0"/>
              <a:t>hak</a:t>
            </a:r>
            <a:r>
              <a:rPr lang="en-US" b="1" i="1" dirty="0" smtClean="0"/>
              <a:t> budget</a:t>
            </a:r>
            <a:r>
              <a:rPr lang="en-US" dirty="0" smtClean="0"/>
              <a:t>),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tertib</a:t>
            </a:r>
            <a:r>
              <a:rPr lang="en-US" dirty="0" smtClean="0"/>
              <a:t> DPRD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236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>
                <a:cs typeface="Arial" pitchFamily="34" charset="0"/>
              </a:rPr>
              <a:t>5. </a:t>
            </a:r>
            <a:r>
              <a:rPr lang="en-US" sz="3600" b="1" dirty="0" err="1" smtClean="0">
                <a:cs typeface="Arial" pitchFamily="34" charset="0"/>
              </a:rPr>
              <a:t>Kepegawaian</a:t>
            </a:r>
            <a:r>
              <a:rPr lang="en-US" sz="3600" b="1" dirty="0" smtClean="0">
                <a:cs typeface="Arial" pitchFamily="34" charset="0"/>
              </a:rPr>
              <a:t> Daerah</a:t>
            </a:r>
          </a:p>
          <a:p>
            <a:r>
              <a:rPr lang="en-US" dirty="0" smtClean="0">
                <a:cs typeface="Arial" pitchFamily="34" charset="0"/>
              </a:rPr>
              <a:t>Kebijakan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kepegawaian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disesuaikan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kebutuhannya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baik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pengangkatan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pemberhentian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penempatan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mutasi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sesuai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peraturan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perundang-undangan</a:t>
            </a:r>
            <a:endParaRPr lang="en-US" dirty="0" smtClean="0">
              <a:cs typeface="Arial" pitchFamily="34" charset="0"/>
            </a:endParaRPr>
          </a:p>
          <a:p>
            <a:r>
              <a:rPr lang="en-US" dirty="0" err="1" smtClean="0">
                <a:cs typeface="Arial" pitchFamily="34" charset="0"/>
              </a:rPr>
              <a:t>Mutasi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antar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kabupaten</a:t>
            </a:r>
            <a:r>
              <a:rPr lang="en-US" dirty="0" smtClean="0">
                <a:cs typeface="Arial" pitchFamily="34" charset="0"/>
              </a:rPr>
              <a:t>/</a:t>
            </a:r>
            <a:r>
              <a:rPr lang="en-US" dirty="0" err="1" smtClean="0">
                <a:cs typeface="Arial" pitchFamily="34" charset="0"/>
              </a:rPr>
              <a:t>kota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diatur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Gubernur</a:t>
            </a:r>
            <a:r>
              <a:rPr lang="en-US" dirty="0" smtClean="0">
                <a:cs typeface="Arial" pitchFamily="34" charset="0"/>
              </a:rPr>
              <a:t> (</a:t>
            </a:r>
            <a:r>
              <a:rPr lang="en-US" dirty="0" err="1" smtClean="0">
                <a:cs typeface="Arial" pitchFamily="34" charset="0"/>
              </a:rPr>
              <a:t>satu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propinsi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sedang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mutasi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antar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propinsi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diatur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pusat</a:t>
            </a:r>
            <a:r>
              <a:rPr lang="en-US" dirty="0" smtClean="0">
                <a:cs typeface="Arial" pitchFamily="34" charset="0"/>
              </a:rPr>
              <a:t> (</a:t>
            </a:r>
            <a:r>
              <a:rPr lang="en-US" dirty="0" err="1" smtClean="0">
                <a:cs typeface="Arial" pitchFamily="34" charset="0"/>
              </a:rPr>
              <a:t>Depdagri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sepanjang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kesepakatan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antar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daerah</a:t>
            </a:r>
            <a:r>
              <a:rPr lang="en-US" dirty="0" smtClean="0">
                <a:cs typeface="Arial" pitchFamily="34" charset="0"/>
              </a:rPr>
              <a:t>. </a:t>
            </a:r>
          </a:p>
          <a:p>
            <a:pPr marL="0" indent="0">
              <a:buNone/>
            </a:pPr>
            <a:r>
              <a:rPr lang="en-US" sz="3600" b="1" dirty="0" smtClean="0">
                <a:cs typeface="Arial" pitchFamily="34" charset="0"/>
              </a:rPr>
              <a:t>6. Keuangan Daerah</a:t>
            </a:r>
            <a:r>
              <a:rPr lang="en-US" sz="3600" dirty="0" smtClean="0">
                <a:cs typeface="Arial" pitchFamily="34" charset="0"/>
              </a:rPr>
              <a:t>. </a:t>
            </a:r>
          </a:p>
          <a:p>
            <a:r>
              <a:rPr lang="en-US" dirty="0" smtClean="0">
                <a:cs typeface="Arial" pitchFamily="34" charset="0"/>
              </a:rPr>
              <a:t>Guna </a:t>
            </a:r>
            <a:r>
              <a:rPr lang="en-US" dirty="0" err="1" smtClean="0">
                <a:cs typeface="Arial" pitchFamily="34" charset="0"/>
              </a:rPr>
              <a:t>untuk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menyelenggarakan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otonomi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nyata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bertanggung </a:t>
            </a:r>
            <a:r>
              <a:rPr lang="en-US" dirty="0" err="1" smtClean="0">
                <a:cs typeface="Arial" pitchFamily="34" charset="0"/>
              </a:rPr>
              <a:t>jawab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diperlukan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keuangan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kemampuan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menggali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sumber-sumber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keuangan</a:t>
            </a:r>
            <a:r>
              <a:rPr lang="en-US" dirty="0" smtClean="0">
                <a:cs typeface="Arial" pitchFamily="34" charset="0"/>
              </a:rPr>
              <a:t> sendiri yang </a:t>
            </a:r>
            <a:r>
              <a:rPr lang="en-US" dirty="0" err="1" smtClean="0">
                <a:cs typeface="Arial" pitchFamily="34" charset="0"/>
              </a:rPr>
              <a:t>didukung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keuangan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antara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pusat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daerah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merupakan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persyaratan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sistem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administrasi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negara</a:t>
            </a:r>
            <a:r>
              <a:rPr lang="en-US" dirty="0" smtClean="0"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776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795</Words>
  <Application>Microsoft Office PowerPoint</Application>
  <PresentationFormat>On-screen Show (4:3)</PresentationFormat>
  <Paragraphs>102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Pemerintahan Daerah pada masa Th1999</vt:lpstr>
      <vt:lpstr>Lanjutan </vt:lpstr>
      <vt:lpstr>Prinsip-prinsip  Pemberian Otonomi UU  No. 22 Th 1999 </vt:lpstr>
      <vt:lpstr>Penyelenggaraan Pem -Da  dalam  UU No 22 Th 1999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Pemerintahan Daerah  masa UU No 32 Tahun 2004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38</cp:revision>
  <dcterms:created xsi:type="dcterms:W3CDTF">2020-11-08T05:26:18Z</dcterms:created>
  <dcterms:modified xsi:type="dcterms:W3CDTF">2020-11-09T07:25:32Z</dcterms:modified>
</cp:coreProperties>
</file>