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67" r:id="rId4"/>
    <p:sldId id="268" r:id="rId5"/>
    <p:sldId id="269" r:id="rId6"/>
    <p:sldId id="270" r:id="rId7"/>
    <p:sldId id="273" r:id="rId8"/>
    <p:sldId id="258" r:id="rId9"/>
    <p:sldId id="259" r:id="rId10"/>
    <p:sldId id="260" r:id="rId11"/>
    <p:sldId id="261" r:id="rId12"/>
    <p:sldId id="265" r:id="rId13"/>
    <p:sldId id="263" r:id="rId14"/>
    <p:sldId id="264" r:id="rId15"/>
    <p:sldId id="274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50" d="100"/>
          <a:sy n="50" d="100"/>
        </p:scale>
        <p:origin x="-99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944EF0-CB55-411A-99DA-E469A1328DCD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6944EF0-CB55-411A-99DA-E469A1328DCD}" type="datetimeFigureOut">
              <a:rPr lang="en-US" smtClean="0"/>
              <a:pPr/>
              <a:t>8/11/2020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0B946FC-FC80-4851-BA12-AB475CA4FC2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 smtClean="0"/>
              <a:t>Hery</a:t>
            </a:r>
            <a:r>
              <a:rPr lang="en-US" dirty="0" smtClean="0"/>
              <a:t> </a:t>
            </a:r>
            <a:r>
              <a:rPr lang="en-US" dirty="0" err="1" smtClean="0"/>
              <a:t>Purnomo</a:t>
            </a:r>
            <a:r>
              <a:rPr lang="en-US" dirty="0" smtClean="0"/>
              <a:t>., </a:t>
            </a:r>
            <a:r>
              <a:rPr lang="en-US" dirty="0" err="1" smtClean="0"/>
              <a:t>S.Sos</a:t>
            </a:r>
            <a:r>
              <a:rPr lang="en-US" dirty="0" smtClean="0"/>
              <a:t> MPA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Lanjutan</a:t>
            </a:r>
            <a:r>
              <a:rPr lang="en-US" dirty="0" smtClean="0"/>
              <a:t>…,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81000" y="1600200"/>
            <a:ext cx="7924800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/>
              <a:t>Sifat</a:t>
            </a:r>
            <a:r>
              <a:rPr lang="en-US" sz="2400" dirty="0" smtClean="0"/>
              <a:t> </a:t>
            </a:r>
            <a:r>
              <a:rPr lang="en-US" sz="2400" dirty="0" err="1"/>
              <a:t>kedua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i="1" dirty="0" err="1"/>
              <a:t>exlusive</a:t>
            </a:r>
            <a:r>
              <a:rPr lang="en-US" sz="2400" dirty="0"/>
              <a:t>, </a:t>
            </a:r>
            <a:r>
              <a:rPr lang="en-US" sz="2400" dirty="0" err="1"/>
              <a:t>sifat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tidaknya</a:t>
            </a:r>
            <a:r>
              <a:rPr lang="en-US" sz="2400" dirty="0"/>
              <a:t> </a:t>
            </a:r>
            <a:r>
              <a:rPr lang="en-US" sz="2400" dirty="0" err="1"/>
              <a:t>konsumsi</a:t>
            </a:r>
            <a:r>
              <a:rPr lang="en-US" sz="2400" dirty="0"/>
              <a:t>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dipisahkan</a:t>
            </a:r>
            <a:r>
              <a:rPr lang="en-US" sz="2400" dirty="0"/>
              <a:t> </a:t>
            </a:r>
            <a:r>
              <a:rPr lang="en-US" sz="2400" dirty="0" err="1" smtClean="0"/>
              <a:t>penggunaanya</a:t>
            </a:r>
            <a:endParaRPr lang="en-US" sz="2400" dirty="0" smtClean="0"/>
          </a:p>
          <a:p>
            <a:pPr algn="just"/>
            <a:endParaRPr lang="en-US" sz="2400" dirty="0" smtClean="0"/>
          </a:p>
          <a:p>
            <a:pPr algn="just"/>
            <a:endParaRPr lang="en-US" sz="2400" dirty="0" smtClean="0"/>
          </a:p>
          <a:p>
            <a:pPr algn="just">
              <a:buFont typeface="Arial" pitchFamily="34" charset="0"/>
              <a:buChar char="•"/>
            </a:pP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i="1" dirty="0" smtClean="0"/>
              <a:t>exclusive: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diperlukan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membuat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dikonsumsi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 smtClean="0"/>
              <a:t>pribadi</a:t>
            </a:r>
            <a:r>
              <a:rPr lang="en-US" sz="2400" dirty="0" smtClean="0"/>
              <a:t>. (ex: </a:t>
            </a:r>
            <a:r>
              <a:rPr lang="en-US" sz="2400" dirty="0" err="1" smtClean="0"/>
              <a:t>sepatu</a:t>
            </a:r>
            <a:r>
              <a:rPr lang="en-US" sz="2400" dirty="0" smtClean="0"/>
              <a:t>)</a:t>
            </a:r>
          </a:p>
          <a:p>
            <a:pPr algn="just">
              <a:buFont typeface="Arial" pitchFamily="34" charset="0"/>
              <a:buChar char="•"/>
            </a:pP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i="1" dirty="0" smtClean="0"/>
              <a:t>non exclusive: </a:t>
            </a:r>
            <a:r>
              <a:rPr lang="en-US" sz="2400" dirty="0" err="1"/>
              <a:t>memerlukan</a:t>
            </a:r>
            <a:r>
              <a:rPr lang="en-US" sz="2400" dirty="0"/>
              <a:t> </a:t>
            </a:r>
            <a:r>
              <a:rPr lang="en-US" sz="2400" dirty="0" err="1"/>
              <a:t>biaya</a:t>
            </a:r>
            <a:r>
              <a:rPr lang="en-US" sz="2400" dirty="0"/>
              <a:t> agar </a:t>
            </a: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dikonsumsi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pihak</a:t>
            </a:r>
            <a:r>
              <a:rPr lang="en-US" sz="2400" dirty="0"/>
              <a:t> lain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berhak</a:t>
            </a:r>
            <a:r>
              <a:rPr lang="en-US" sz="2400" dirty="0"/>
              <a:t> (agar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dikonsumsi</a:t>
            </a:r>
            <a:r>
              <a:rPr lang="en-US" sz="2400" dirty="0"/>
              <a:t> </a:t>
            </a: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pribadi</a:t>
            </a:r>
            <a:r>
              <a:rPr lang="en-US" sz="2400" dirty="0" smtClean="0"/>
              <a:t>). </a:t>
            </a:r>
            <a:r>
              <a:rPr lang="en-US" sz="2400" dirty="0" err="1" smtClean="0"/>
              <a:t>Ex:jalan</a:t>
            </a:r>
            <a:r>
              <a:rPr lang="en-US" sz="2400" dirty="0" smtClean="0"/>
              <a:t> </a:t>
            </a:r>
            <a:r>
              <a:rPr lang="en-US" sz="2400" dirty="0" err="1" smtClean="0"/>
              <a:t>tol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Murni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457200" y="1752600"/>
            <a:ext cx="7467600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yang </a:t>
            </a:r>
            <a:r>
              <a:rPr lang="en-US" sz="2800" dirty="0" err="1" smtClean="0"/>
              <a:t>dimana</a:t>
            </a:r>
            <a:r>
              <a:rPr lang="en-US" sz="2800" dirty="0" smtClean="0"/>
              <a:t> </a:t>
            </a:r>
            <a:r>
              <a:rPr lang="en-US" sz="2800" dirty="0" err="1"/>
              <a:t>semua</a:t>
            </a:r>
            <a:r>
              <a:rPr lang="en-US" sz="2800" dirty="0"/>
              <a:t> </a:t>
            </a:r>
            <a:r>
              <a:rPr lang="en-US" sz="2800" dirty="0" err="1"/>
              <a:t>konsumen</a:t>
            </a:r>
            <a:r>
              <a:rPr lang="en-US" sz="2800" dirty="0"/>
              <a:t> </a:t>
            </a:r>
            <a:r>
              <a:rPr lang="en-US" sz="2800" dirty="0" err="1"/>
              <a:t>membutuhkan</a:t>
            </a:r>
            <a:r>
              <a:rPr lang="en-US" sz="2800" dirty="0"/>
              <a:t> </a:t>
            </a:r>
            <a:r>
              <a:rPr lang="en-US" sz="2800" dirty="0" err="1"/>
              <a:t>tetapi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satu</a:t>
            </a:r>
            <a:r>
              <a:rPr lang="en-US" sz="2800" dirty="0"/>
              <a:t> (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hanya</a:t>
            </a:r>
            <a:r>
              <a:rPr lang="en-US" sz="2800" dirty="0"/>
              <a:t> </a:t>
            </a:r>
            <a:r>
              <a:rPr lang="en-US" sz="2800" dirty="0" err="1"/>
              <a:t>ada</a:t>
            </a:r>
            <a:r>
              <a:rPr lang="en-US" sz="2800" dirty="0"/>
              <a:t> </a:t>
            </a:r>
            <a:r>
              <a:rPr lang="en-US" sz="2800" dirty="0" err="1"/>
              <a:t>sedikit</a:t>
            </a:r>
            <a:r>
              <a:rPr lang="en-US" sz="2800" dirty="0"/>
              <a:t> </a:t>
            </a:r>
            <a:r>
              <a:rPr lang="en-US" sz="2800" dirty="0" err="1"/>
              <a:t>orang</a:t>
            </a:r>
            <a:r>
              <a:rPr lang="en-US" sz="2800" dirty="0"/>
              <a:t>/</a:t>
            </a:r>
            <a:r>
              <a:rPr lang="en-US" sz="2800" dirty="0" err="1"/>
              <a:t>konsumen</a:t>
            </a:r>
            <a:r>
              <a:rPr lang="en-US" sz="2800" dirty="0"/>
              <a:t>) yang </a:t>
            </a:r>
            <a:r>
              <a:rPr lang="en-US" sz="2800" dirty="0" err="1"/>
              <a:t>mau</a:t>
            </a:r>
            <a:r>
              <a:rPr lang="en-US" sz="2800" dirty="0"/>
              <a:t> </a:t>
            </a:r>
            <a:r>
              <a:rPr lang="en-US" sz="2800" dirty="0" err="1"/>
              <a:t>mengungkapkan</a:t>
            </a:r>
            <a:r>
              <a:rPr lang="en-US" sz="2800" dirty="0"/>
              <a:t> </a:t>
            </a:r>
            <a:r>
              <a:rPr lang="en-US" sz="2800" dirty="0" err="1" smtClean="0"/>
              <a:t>keinginannya</a:t>
            </a:r>
            <a:r>
              <a:rPr lang="en-US" sz="2800" dirty="0" smtClean="0"/>
              <a:t> </a:t>
            </a:r>
            <a:r>
              <a:rPr lang="en-US" sz="2800" dirty="0" err="1"/>
              <a:t>atas</a:t>
            </a:r>
            <a:r>
              <a:rPr lang="en-US" sz="2800" dirty="0"/>
              <a:t> </a:t>
            </a:r>
            <a:r>
              <a:rPr lang="en-US" sz="2800" dirty="0" err="1"/>
              <a:t>barang</a:t>
            </a:r>
            <a:r>
              <a:rPr lang="en-US" sz="2800" dirty="0"/>
              <a:t> </a:t>
            </a:r>
            <a:r>
              <a:rPr lang="en-US" sz="2800" dirty="0" err="1"/>
              <a:t>itu</a:t>
            </a:r>
            <a:r>
              <a:rPr lang="en-US" sz="2800" dirty="0"/>
              <a:t> (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mau</a:t>
            </a:r>
            <a:r>
              <a:rPr lang="en-US" sz="2800" dirty="0"/>
              <a:t> </a:t>
            </a:r>
            <a:r>
              <a:rPr lang="en-US" sz="2800" dirty="0" err="1"/>
              <a:t>membayar</a:t>
            </a:r>
            <a:r>
              <a:rPr lang="en-US" sz="2800" dirty="0"/>
              <a:t> </a:t>
            </a:r>
            <a:r>
              <a:rPr lang="en-US" sz="2800" dirty="0" err="1"/>
              <a:t>produksinya</a:t>
            </a:r>
            <a:r>
              <a:rPr lang="en-US" sz="2800" dirty="0" smtClean="0"/>
              <a:t>).</a:t>
            </a:r>
            <a:r>
              <a:rPr lang="en-US" sz="2800" dirty="0" smtClean="0">
                <a:sym typeface="Wingdings" pitchFamily="2" charset="2"/>
              </a:rPr>
              <a:t> NEGARA (Ex: </a:t>
            </a:r>
            <a:r>
              <a:rPr lang="en-US" sz="2800" dirty="0" err="1" smtClean="0">
                <a:sym typeface="Wingdings" pitchFamily="2" charset="2"/>
              </a:rPr>
              <a:t>keamanan</a:t>
            </a:r>
            <a:r>
              <a:rPr lang="en-US" sz="2800" dirty="0" smtClean="0">
                <a:sym typeface="Wingdings" pitchFamily="2" charset="2"/>
              </a:rPr>
              <a:t>)</a:t>
            </a:r>
            <a:r>
              <a:rPr lang="en-US" sz="2800" dirty="0" smtClean="0"/>
              <a:t>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err="1" smtClean="0"/>
              <a:t>Biaya</a:t>
            </a:r>
            <a:r>
              <a:rPr lang="en-US" sz="2800" dirty="0" smtClean="0"/>
              <a:t> </a:t>
            </a:r>
            <a:r>
              <a:rPr lang="en-US" sz="2800" dirty="0" err="1" smtClean="0"/>
              <a:t>untuk</a:t>
            </a:r>
            <a:r>
              <a:rPr lang="en-US" sz="2800" dirty="0" smtClean="0"/>
              <a:t> </a:t>
            </a:r>
            <a:r>
              <a:rPr lang="en-US" sz="2800" dirty="0" err="1" smtClean="0"/>
              <a:t>memproduksi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 smtClean="0"/>
              <a:t>publik</a:t>
            </a:r>
            <a:r>
              <a:rPr lang="en-US" sz="2800" dirty="0" smtClean="0"/>
              <a:t> </a:t>
            </a:r>
            <a:r>
              <a:rPr lang="en-US" sz="2800" dirty="0" err="1" smtClean="0"/>
              <a:t>murni</a:t>
            </a:r>
            <a:r>
              <a:rPr lang="en-US" sz="2800" dirty="0" smtClean="0"/>
              <a:t> </a:t>
            </a:r>
            <a:r>
              <a:rPr lang="en-US" sz="2800" dirty="0" err="1" smtClean="0"/>
              <a:t>berasal</a:t>
            </a:r>
            <a:r>
              <a:rPr lang="en-US" sz="2800" dirty="0" smtClean="0"/>
              <a:t> </a:t>
            </a:r>
            <a:r>
              <a:rPr lang="en-US" sz="2800" dirty="0" err="1" smtClean="0"/>
              <a:t>dari</a:t>
            </a:r>
            <a:r>
              <a:rPr lang="en-US" sz="2800" dirty="0" smtClean="0"/>
              <a:t> </a:t>
            </a:r>
            <a:r>
              <a:rPr lang="en-US" sz="2800" dirty="0" err="1" smtClean="0"/>
              <a:t>pajak</a:t>
            </a:r>
            <a:r>
              <a:rPr lang="en-US" sz="2800" dirty="0" smtClean="0"/>
              <a:t> </a:t>
            </a:r>
            <a:r>
              <a:rPr lang="en-US" sz="2800" dirty="0" err="1" smtClean="0"/>
              <a:t>negara</a:t>
            </a:r>
            <a:endParaRPr lang="en-US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Barang</a:t>
            </a:r>
            <a:r>
              <a:rPr lang="en-US" dirty="0" smtClean="0"/>
              <a:t> Semi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609600" y="1600200"/>
            <a:ext cx="79248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 smtClean="0"/>
              <a:t>Barang</a:t>
            </a:r>
            <a:r>
              <a:rPr lang="en-US" sz="2400" dirty="0" smtClean="0"/>
              <a:t> semi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yang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aspek</a:t>
            </a:r>
            <a:r>
              <a:rPr lang="en-US" sz="2400" dirty="0" smtClean="0"/>
              <a:t> </a:t>
            </a:r>
            <a:r>
              <a:rPr lang="en-US" sz="2400" dirty="0" err="1" smtClean="0"/>
              <a:t>penggunaanya</a:t>
            </a:r>
            <a:r>
              <a:rPr lang="en-US" sz="2400" dirty="0" smtClean="0"/>
              <a:t> </a:t>
            </a:r>
            <a:r>
              <a:rPr lang="en-US" sz="2400" i="1" dirty="0" smtClean="0"/>
              <a:t>non rivalry</a:t>
            </a:r>
            <a:r>
              <a:rPr lang="en-US" sz="2400" dirty="0" smtClean="0"/>
              <a:t>, </a:t>
            </a:r>
            <a:r>
              <a:rPr lang="en-US" sz="2400" dirty="0" err="1" smtClean="0"/>
              <a:t>artinya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dirty="0" err="1" smtClean="0"/>
              <a:t>itu</a:t>
            </a:r>
            <a:r>
              <a:rPr lang="en-US" sz="2400" dirty="0" smtClean="0"/>
              <a:t> </a:t>
            </a:r>
            <a:r>
              <a:rPr lang="en-US" sz="2400" dirty="0" err="1" smtClean="0"/>
              <a:t>bisa</a:t>
            </a:r>
            <a:r>
              <a:rPr lang="en-US" sz="2400" dirty="0" smtClean="0"/>
              <a:t> </a:t>
            </a:r>
            <a:r>
              <a:rPr lang="en-US" sz="2400" dirty="0" err="1" smtClean="0"/>
              <a:t>dinikmati</a:t>
            </a:r>
            <a:r>
              <a:rPr lang="en-US" sz="2400" dirty="0" smtClean="0"/>
              <a:t> </a:t>
            </a:r>
            <a:r>
              <a:rPr lang="en-US" sz="2400" dirty="0" err="1" smtClean="0"/>
              <a:t>secara</a:t>
            </a:r>
            <a:r>
              <a:rPr lang="en-US" sz="2400" dirty="0" smtClean="0"/>
              <a:t> </a:t>
            </a:r>
            <a:r>
              <a:rPr lang="en-US" sz="2400" dirty="0" err="1" smtClean="0"/>
              <a:t>bersama-sama</a:t>
            </a:r>
            <a:r>
              <a:rPr lang="en-US" sz="2400" dirty="0" smtClean="0"/>
              <a:t> </a:t>
            </a:r>
            <a:r>
              <a:rPr lang="en-US" sz="2400" dirty="0" err="1" smtClean="0"/>
              <a:t>tetapi</a:t>
            </a:r>
            <a:r>
              <a:rPr lang="en-US" sz="2400" dirty="0" smtClean="0"/>
              <a:t> </a:t>
            </a:r>
            <a:r>
              <a:rPr lang="en-US" sz="2400" dirty="0" err="1" smtClean="0"/>
              <a:t>biaya</a:t>
            </a:r>
            <a:r>
              <a:rPr lang="en-US" sz="2400" dirty="0" smtClean="0"/>
              <a:t> </a:t>
            </a:r>
            <a:r>
              <a:rPr lang="en-US" sz="2400" dirty="0" err="1" smtClean="0"/>
              <a:t>pengecualian</a:t>
            </a:r>
            <a:r>
              <a:rPr lang="en-US" sz="2400" dirty="0" smtClean="0"/>
              <a:t> </a:t>
            </a:r>
            <a:r>
              <a:rPr lang="en-US" sz="2400" dirty="0" err="1" smtClean="0"/>
              <a:t>relatif</a:t>
            </a:r>
            <a:r>
              <a:rPr lang="en-US" sz="2400" dirty="0" smtClean="0"/>
              <a:t> </a:t>
            </a:r>
            <a:r>
              <a:rPr lang="en-US" sz="2400" dirty="0" err="1" smtClean="0"/>
              <a:t>rendah</a:t>
            </a:r>
            <a:r>
              <a:rPr lang="en-US" sz="2400" dirty="0" smtClean="0"/>
              <a:t> 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err="1" smtClean="0"/>
              <a:t>Contoh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dirty="0" err="1" smtClean="0"/>
              <a:t>ini</a:t>
            </a:r>
            <a:r>
              <a:rPr lang="en-US" sz="2400" dirty="0" smtClean="0"/>
              <a:t> </a:t>
            </a:r>
            <a:r>
              <a:rPr lang="en-US" sz="2400" dirty="0" err="1" smtClean="0"/>
              <a:t>adalah</a:t>
            </a:r>
            <a:r>
              <a:rPr lang="en-US" sz="2400" dirty="0" smtClean="0"/>
              <a:t> </a:t>
            </a:r>
            <a:r>
              <a:rPr lang="en-US" sz="2400" dirty="0" err="1" smtClean="0"/>
              <a:t>pantai</a:t>
            </a:r>
            <a:r>
              <a:rPr lang="en-US" sz="2400" dirty="0" smtClean="0"/>
              <a:t>, public space/</a:t>
            </a:r>
            <a:r>
              <a:rPr lang="en-US" sz="2400" dirty="0" err="1" smtClean="0"/>
              <a:t>taman</a:t>
            </a:r>
            <a:r>
              <a:rPr lang="en-US" sz="2400" dirty="0" smtClean="0"/>
              <a:t> </a:t>
            </a:r>
            <a:r>
              <a:rPr lang="en-US" sz="2400" dirty="0" err="1" smtClean="0"/>
              <a:t>kota</a:t>
            </a:r>
            <a:r>
              <a:rPr lang="en-US" sz="2400" dirty="0" smtClean="0"/>
              <a:t>.</a:t>
            </a:r>
          </a:p>
          <a:p>
            <a:pPr algn="just"/>
            <a:endParaRPr lang="en-US" sz="2400" dirty="0" smtClean="0"/>
          </a:p>
          <a:p>
            <a:pPr algn="just"/>
            <a:r>
              <a:rPr lang="en-US" sz="2400" dirty="0" err="1" smtClean="0"/>
              <a:t>Produksi</a:t>
            </a:r>
            <a:r>
              <a:rPr lang="en-US" sz="2400" dirty="0" smtClean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 semi </a:t>
            </a:r>
            <a:r>
              <a:rPr lang="en-US" sz="2400" dirty="0" err="1" smtClean="0"/>
              <a:t>publik</a:t>
            </a:r>
            <a:r>
              <a:rPr lang="en-US" sz="2400" dirty="0" smtClean="0"/>
              <a:t> </a:t>
            </a:r>
            <a:r>
              <a:rPr lang="en-US" sz="2400" dirty="0" err="1" smtClean="0"/>
              <a:t>umumnya</a:t>
            </a:r>
            <a:r>
              <a:rPr lang="en-US" sz="2400" dirty="0" smtClean="0"/>
              <a:t> </a:t>
            </a:r>
            <a:r>
              <a:rPr lang="en-US" sz="2400" dirty="0" err="1" smtClean="0"/>
              <a:t>juga</a:t>
            </a:r>
            <a:r>
              <a:rPr lang="en-US" sz="2400" dirty="0" smtClean="0"/>
              <a:t> </a:t>
            </a:r>
            <a:r>
              <a:rPr lang="en-US" sz="2400" dirty="0" err="1" smtClean="0"/>
              <a:t>disediakan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Negara </a:t>
            </a:r>
            <a:r>
              <a:rPr lang="en-US" sz="2400" dirty="0" err="1" smtClean="0"/>
              <a:t>atau</a:t>
            </a:r>
            <a:r>
              <a:rPr lang="en-US" sz="2400" dirty="0" smtClean="0"/>
              <a:t> </a:t>
            </a:r>
            <a:r>
              <a:rPr lang="en-US" sz="2400" dirty="0" err="1" smtClean="0"/>
              <a:t>setidaknya</a:t>
            </a:r>
            <a:r>
              <a:rPr lang="en-US" sz="2400" dirty="0" smtClean="0"/>
              <a:t> </a:t>
            </a:r>
            <a:r>
              <a:rPr lang="en-US" sz="2400" dirty="0" err="1" smtClean="0"/>
              <a:t>negara</a:t>
            </a:r>
            <a:r>
              <a:rPr lang="en-US" sz="2400" dirty="0" smtClean="0"/>
              <a:t> </a:t>
            </a:r>
            <a:r>
              <a:rPr lang="en-US" sz="2400" dirty="0" err="1" smtClean="0"/>
              <a:t>mengatur</a:t>
            </a:r>
            <a:r>
              <a:rPr lang="en-US" sz="2400" dirty="0" smtClean="0"/>
              <a:t> </a:t>
            </a:r>
            <a:r>
              <a:rPr lang="en-US" sz="2400" dirty="0" err="1" smtClean="0"/>
              <a:t>peruntukannya</a:t>
            </a:r>
            <a:r>
              <a:rPr lang="en-US" sz="2400" dirty="0" smtClean="0"/>
              <a:t>, </a:t>
            </a:r>
            <a:r>
              <a:rPr lang="en-US" sz="2400" dirty="0" err="1" smtClean="0"/>
              <a:t>misalnya</a:t>
            </a:r>
            <a:r>
              <a:rPr lang="en-US" sz="2400" dirty="0" smtClean="0"/>
              <a:t> </a:t>
            </a:r>
            <a:r>
              <a:rPr lang="en-US" sz="2400" dirty="0" err="1" smtClean="0"/>
              <a:t>penetapan</a:t>
            </a:r>
            <a:r>
              <a:rPr lang="en-US" sz="2400" dirty="0" smtClean="0"/>
              <a:t> </a:t>
            </a:r>
            <a:r>
              <a:rPr lang="en-US" sz="2400" dirty="0" err="1" smtClean="0"/>
              <a:t>taman</a:t>
            </a:r>
            <a:r>
              <a:rPr lang="en-US" sz="2400" dirty="0" smtClean="0"/>
              <a:t> </a:t>
            </a:r>
            <a:r>
              <a:rPr lang="en-US" sz="2400" dirty="0" err="1" smtClean="0"/>
              <a:t>berburu</a:t>
            </a:r>
            <a:r>
              <a:rPr lang="en-US" sz="2400" dirty="0" smtClean="0"/>
              <a:t>. </a:t>
            </a:r>
            <a:r>
              <a:rPr lang="en-US" sz="2400" dirty="0" err="1" smtClean="0"/>
              <a:t>Sementara</a:t>
            </a:r>
            <a:r>
              <a:rPr lang="en-US" sz="2400" dirty="0" smtClean="0"/>
              <a:t> </a:t>
            </a:r>
            <a:r>
              <a:rPr lang="en-US" sz="2400" dirty="0" err="1" smtClean="0"/>
              <a:t>distribusinya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umumnya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melalui</a:t>
            </a:r>
            <a:r>
              <a:rPr lang="en-US" sz="2400" dirty="0" smtClean="0"/>
              <a:t> </a:t>
            </a:r>
            <a:r>
              <a:rPr lang="en-US" sz="2400" dirty="0" err="1" smtClean="0"/>
              <a:t>mekanisme</a:t>
            </a:r>
            <a:r>
              <a:rPr lang="en-US" sz="2400" dirty="0" smtClean="0"/>
              <a:t> </a:t>
            </a:r>
            <a:r>
              <a:rPr lang="en-US" sz="2400" dirty="0" err="1" smtClean="0"/>
              <a:t>pasar</a:t>
            </a:r>
            <a:r>
              <a:rPr lang="en-US" sz="2400" dirty="0" smtClean="0"/>
              <a:t> </a:t>
            </a:r>
            <a:r>
              <a:rPr lang="en-US" sz="2400" dirty="0" err="1" smtClean="0"/>
              <a:t>tetapi</a:t>
            </a:r>
            <a:r>
              <a:rPr lang="en-US" sz="2400" dirty="0" smtClean="0"/>
              <a:t> </a:t>
            </a:r>
            <a:r>
              <a:rPr lang="en-US" sz="2400" dirty="0" err="1" smtClean="0"/>
              <a:t>langsung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</a:t>
            </a:r>
            <a:r>
              <a:rPr lang="en-US" sz="2400" dirty="0" err="1" smtClean="0"/>
              <a:t>konsumen</a:t>
            </a:r>
            <a:r>
              <a:rPr lang="en-US" sz="2400" dirty="0" smtClean="0"/>
              <a:t>.</a:t>
            </a:r>
          </a:p>
          <a:p>
            <a:pPr algn="just"/>
            <a:endParaRPr lang="en-US" sz="2400" dirty="0" smtClean="0"/>
          </a:p>
          <a:p>
            <a:pPr algn="just"/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Privat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1447800" y="1600200"/>
            <a:ext cx="54102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 smtClean="0"/>
              <a:t>Privat:barang</a:t>
            </a:r>
            <a:r>
              <a:rPr lang="en-US" sz="2800" dirty="0" smtClean="0"/>
              <a:t> yang </a:t>
            </a:r>
            <a:r>
              <a:rPr lang="en-US" sz="2800" dirty="0" err="1" smtClean="0"/>
              <a:t>derajat</a:t>
            </a:r>
            <a:r>
              <a:rPr lang="en-US" sz="2800" dirty="0" smtClean="0"/>
              <a:t> </a:t>
            </a:r>
            <a:r>
              <a:rPr lang="en-US" sz="2800" dirty="0" err="1" smtClean="0"/>
              <a:t>ekslusivitas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derajat</a:t>
            </a:r>
            <a:r>
              <a:rPr lang="en-US" sz="2800" dirty="0" smtClean="0"/>
              <a:t> </a:t>
            </a:r>
            <a:r>
              <a:rPr lang="en-US" sz="2800" dirty="0" err="1" smtClean="0"/>
              <a:t>keterhabisannya</a:t>
            </a:r>
            <a:r>
              <a:rPr lang="en-US" sz="2800" dirty="0" smtClean="0"/>
              <a:t> </a:t>
            </a:r>
            <a:r>
              <a:rPr lang="en-US" sz="2800" dirty="0" err="1" smtClean="0"/>
              <a:t>sangat</a:t>
            </a:r>
            <a:r>
              <a:rPr lang="en-US" sz="2800" dirty="0" smtClean="0"/>
              <a:t> </a:t>
            </a:r>
            <a:r>
              <a:rPr lang="en-US" sz="2800" dirty="0" err="1" smtClean="0"/>
              <a:t>tinggi</a:t>
            </a:r>
            <a:r>
              <a:rPr lang="en-US" sz="2800" dirty="0" smtClean="0"/>
              <a:t>. 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 err="1" smtClean="0"/>
              <a:t>Sifat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 smtClean="0"/>
              <a:t>privat</a:t>
            </a:r>
            <a:r>
              <a:rPr lang="en-US" sz="2800" dirty="0" smtClean="0"/>
              <a:t> </a:t>
            </a:r>
            <a:r>
              <a:rPr lang="en-US" sz="2800" dirty="0" err="1" smtClean="0"/>
              <a:t>permintaanya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memudahkan</a:t>
            </a:r>
            <a:r>
              <a:rPr lang="en-US" sz="2800" dirty="0" smtClean="0"/>
              <a:t> </a:t>
            </a:r>
            <a:r>
              <a:rPr lang="en-US" sz="2800" dirty="0" err="1" smtClean="0"/>
              <a:t>produksi</a:t>
            </a:r>
            <a:r>
              <a:rPr lang="en-US" sz="2800" dirty="0" smtClean="0"/>
              <a:t> </a:t>
            </a:r>
            <a:r>
              <a:rPr lang="en-US" sz="2800" dirty="0" err="1" smtClean="0"/>
              <a:t>sebab</a:t>
            </a:r>
            <a:r>
              <a:rPr lang="en-US" sz="2800" dirty="0" smtClean="0"/>
              <a:t> </a:t>
            </a:r>
            <a:r>
              <a:rPr lang="en-US" sz="2800" dirty="0" err="1" smtClean="0"/>
              <a:t>pihak</a:t>
            </a:r>
            <a:r>
              <a:rPr lang="en-US" sz="2800" dirty="0" smtClean="0"/>
              <a:t> </a:t>
            </a:r>
            <a:r>
              <a:rPr lang="en-US" sz="2800" dirty="0" err="1" smtClean="0"/>
              <a:t>swasta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pemerintah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mau</a:t>
            </a:r>
            <a:r>
              <a:rPr lang="en-US" sz="2800" dirty="0" smtClean="0"/>
              <a:t> </a:t>
            </a:r>
            <a:r>
              <a:rPr lang="en-US" sz="2800" dirty="0" err="1" smtClean="0"/>
              <a:t>memproduksi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. </a:t>
            </a:r>
          </a:p>
          <a:p>
            <a:pPr algn="just"/>
            <a:r>
              <a:rPr lang="en-US" sz="2800" dirty="0" smtClean="0"/>
              <a:t>Ex: </a:t>
            </a:r>
            <a:r>
              <a:rPr lang="en-US" sz="2800" dirty="0" err="1" smtClean="0"/>
              <a:t>sepatu</a:t>
            </a:r>
            <a:r>
              <a:rPr lang="en-US" sz="2800" dirty="0" smtClean="0"/>
              <a:t>, </a:t>
            </a:r>
            <a:r>
              <a:rPr lang="en-US" sz="2800" dirty="0" err="1" smtClean="0"/>
              <a:t>baju</a:t>
            </a:r>
            <a:r>
              <a:rPr lang="en-US" sz="2800" dirty="0" smtClean="0"/>
              <a:t>, </a:t>
            </a:r>
            <a:r>
              <a:rPr lang="en-US" sz="2800" dirty="0" err="1" smtClean="0"/>
              <a:t>mobil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lain-lain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Barang</a:t>
            </a:r>
            <a:r>
              <a:rPr lang="en-US" dirty="0" smtClean="0"/>
              <a:t> Semi </a:t>
            </a:r>
            <a:r>
              <a:rPr lang="en-US" dirty="0" err="1" smtClean="0"/>
              <a:t>Privat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914400" y="1447800"/>
            <a:ext cx="7543800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err="1" smtClean="0"/>
              <a:t>Barang</a:t>
            </a:r>
            <a:r>
              <a:rPr lang="en-US" sz="2800" dirty="0" smtClean="0"/>
              <a:t> semi </a:t>
            </a:r>
            <a:r>
              <a:rPr lang="en-US" sz="2800" dirty="0" err="1" smtClean="0"/>
              <a:t>privat</a:t>
            </a:r>
            <a:r>
              <a:rPr lang="en-US" sz="2800" dirty="0" smtClean="0"/>
              <a:t> </a:t>
            </a:r>
            <a:r>
              <a:rPr lang="en-US" sz="2800" dirty="0" err="1" smtClean="0"/>
              <a:t>merupakan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yang </a:t>
            </a:r>
            <a:r>
              <a:rPr lang="en-US" sz="2800" dirty="0" err="1" smtClean="0"/>
              <a:t>penggunaannya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i="1" dirty="0" smtClean="0"/>
              <a:t>rivalry</a:t>
            </a:r>
            <a:r>
              <a:rPr lang="en-US" sz="2800" dirty="0" smtClean="0"/>
              <a:t>, </a:t>
            </a:r>
            <a:r>
              <a:rPr lang="en-US" sz="2800" dirty="0" err="1" smtClean="0"/>
              <a:t>jadi</a:t>
            </a:r>
            <a:r>
              <a:rPr lang="en-US" sz="2800" dirty="0" smtClean="0"/>
              <a:t> </a:t>
            </a:r>
            <a:r>
              <a:rPr lang="en-US" sz="2800" dirty="0" err="1" smtClean="0"/>
              <a:t>ketika</a:t>
            </a:r>
            <a:r>
              <a:rPr lang="en-US" sz="2800" dirty="0" smtClean="0"/>
              <a:t> </a:t>
            </a:r>
            <a:r>
              <a:rPr lang="en-US" sz="2800" dirty="0" err="1" smtClean="0"/>
              <a:t>telah</a:t>
            </a:r>
            <a:r>
              <a:rPr lang="en-US" sz="2800" dirty="0" smtClean="0"/>
              <a:t> </a:t>
            </a:r>
            <a:r>
              <a:rPr lang="en-US" sz="2800" dirty="0" err="1" smtClean="0"/>
              <a:t>dikonsumsi</a:t>
            </a:r>
            <a:r>
              <a:rPr lang="en-US" sz="2800" dirty="0" smtClean="0"/>
              <a:t> </a:t>
            </a:r>
            <a:r>
              <a:rPr lang="en-US" sz="2800" dirty="0" err="1" smtClean="0"/>
              <a:t>oleh</a:t>
            </a:r>
            <a:r>
              <a:rPr lang="en-US" sz="2800" dirty="0" smtClean="0"/>
              <a:t> </a:t>
            </a:r>
            <a:r>
              <a:rPr lang="en-US" sz="2800" dirty="0" err="1" smtClean="0"/>
              <a:t>seseorang</a:t>
            </a:r>
            <a:r>
              <a:rPr lang="en-US" sz="2800" dirty="0" smtClean="0"/>
              <a:t> </a:t>
            </a:r>
            <a:r>
              <a:rPr lang="en-US" sz="2800" dirty="0" err="1" smtClean="0"/>
              <a:t>maka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lain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mengkonsumsinya</a:t>
            </a:r>
            <a:r>
              <a:rPr lang="en-US" sz="2800" dirty="0" smtClean="0"/>
              <a:t>,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</a:t>
            </a:r>
            <a:r>
              <a:rPr lang="en-US" sz="2800" dirty="0" err="1" smtClean="0"/>
              <a:t>pemanfataan</a:t>
            </a:r>
            <a:r>
              <a:rPr lang="en-US" sz="2800" dirty="0" smtClean="0"/>
              <a:t> </a:t>
            </a:r>
            <a:r>
              <a:rPr lang="en-US" sz="2800" dirty="0" err="1" smtClean="0"/>
              <a:t>tidak</a:t>
            </a:r>
            <a:r>
              <a:rPr lang="en-US" sz="2800" dirty="0" smtClean="0"/>
              <a:t> </a:t>
            </a:r>
            <a:r>
              <a:rPr lang="en-US" sz="2800" dirty="0" err="1" smtClean="0"/>
              <a:t>bersifat</a:t>
            </a:r>
            <a:r>
              <a:rPr lang="en-US" sz="2800" dirty="0" smtClean="0"/>
              <a:t> </a:t>
            </a:r>
            <a:r>
              <a:rPr lang="en-US" sz="2800" i="1" dirty="0" err="1" smtClean="0"/>
              <a:t>exlusive</a:t>
            </a:r>
            <a:r>
              <a:rPr lang="en-US" sz="2800" dirty="0" smtClean="0"/>
              <a:t>, </a:t>
            </a:r>
            <a:r>
              <a:rPr lang="en-US" sz="2800" dirty="0" err="1" smtClean="0"/>
              <a:t>artinya</a:t>
            </a:r>
            <a:r>
              <a:rPr lang="en-US" sz="2800" dirty="0" smtClean="0"/>
              <a:t> </a:t>
            </a:r>
            <a:r>
              <a:rPr lang="en-US" sz="2800" dirty="0" err="1" smtClean="0"/>
              <a:t>barang</a:t>
            </a:r>
            <a:r>
              <a:rPr lang="en-US" sz="2800" dirty="0" smtClean="0"/>
              <a:t> </a:t>
            </a:r>
            <a:r>
              <a:rPr lang="en-US" sz="2800" dirty="0" err="1" smtClean="0"/>
              <a:t>itu</a:t>
            </a:r>
            <a:r>
              <a:rPr lang="en-US" sz="2800" dirty="0" smtClean="0"/>
              <a:t> </a:t>
            </a:r>
            <a:r>
              <a:rPr lang="en-US" sz="2800" dirty="0" err="1" smtClean="0"/>
              <a:t>bisa</a:t>
            </a:r>
            <a:r>
              <a:rPr lang="en-US" sz="2800" dirty="0" smtClean="0"/>
              <a:t> </a:t>
            </a:r>
            <a:r>
              <a:rPr lang="en-US" sz="2800" dirty="0" err="1" smtClean="0"/>
              <a:t>dikonsumsi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bersamaan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lain. </a:t>
            </a:r>
          </a:p>
          <a:p>
            <a:endParaRPr lang="en-US" sz="2800" dirty="0" smtClean="0"/>
          </a:p>
          <a:p>
            <a:r>
              <a:rPr lang="en-US" sz="2800" dirty="0" smtClean="0"/>
              <a:t>Ex: </a:t>
            </a:r>
            <a:r>
              <a:rPr lang="en-US" sz="2800" dirty="0" err="1" smtClean="0"/>
              <a:t>rumah</a:t>
            </a:r>
            <a:r>
              <a:rPr lang="en-US" sz="2800" dirty="0" smtClean="0"/>
              <a:t> </a:t>
            </a:r>
            <a:r>
              <a:rPr lang="en-US" sz="2800" dirty="0" err="1" smtClean="0"/>
              <a:t>sakit</a:t>
            </a:r>
            <a:r>
              <a:rPr lang="en-US" sz="2800" dirty="0" smtClean="0"/>
              <a:t> </a:t>
            </a:r>
            <a:r>
              <a:rPr lang="en-US" sz="2800" dirty="0" err="1" smtClean="0"/>
              <a:t>atau</a:t>
            </a:r>
            <a:r>
              <a:rPr lang="en-US" sz="2800" dirty="0" smtClean="0"/>
              <a:t> </a:t>
            </a:r>
            <a:r>
              <a:rPr lang="en-US" sz="2800" dirty="0" err="1" smtClean="0"/>
              <a:t>sekolah</a:t>
            </a:r>
            <a:r>
              <a:rPr lang="en-US" sz="2800" dirty="0" smtClean="0"/>
              <a:t> </a:t>
            </a:r>
            <a:r>
              <a:rPr lang="en-US" sz="2800" dirty="0" err="1" smtClean="0"/>
              <a:t>dan</a:t>
            </a:r>
            <a:r>
              <a:rPr lang="en-US" sz="2800" dirty="0" smtClean="0"/>
              <a:t> </a:t>
            </a:r>
            <a:r>
              <a:rPr lang="en-US" sz="2800" dirty="0" err="1" smtClean="0"/>
              <a:t>pemancar</a:t>
            </a:r>
            <a:r>
              <a:rPr lang="en-US" sz="2800" dirty="0" smtClean="0"/>
              <a:t> radio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dinikmati</a:t>
            </a:r>
            <a:r>
              <a:rPr lang="en-US" sz="2800" dirty="0" smtClean="0"/>
              <a:t> </a:t>
            </a:r>
            <a:r>
              <a:rPr lang="en-US" sz="2800" dirty="0" err="1" smtClean="0"/>
              <a:t>secara</a:t>
            </a:r>
            <a:r>
              <a:rPr lang="en-US" sz="2800" dirty="0" smtClean="0"/>
              <a:t> </a:t>
            </a:r>
            <a:r>
              <a:rPr lang="en-US" sz="2800" dirty="0" err="1" smtClean="0"/>
              <a:t>pribadi</a:t>
            </a:r>
            <a:r>
              <a:rPr lang="en-US" sz="2800" dirty="0" smtClean="0"/>
              <a:t> </a:t>
            </a:r>
            <a:r>
              <a:rPr lang="en-US" sz="2800" dirty="0" err="1" smtClean="0"/>
              <a:t>tetapi</a:t>
            </a:r>
            <a:r>
              <a:rPr lang="en-US" sz="2800" dirty="0" smtClean="0"/>
              <a:t> </a:t>
            </a:r>
            <a:r>
              <a:rPr lang="en-US" sz="2800" dirty="0" err="1" smtClean="0"/>
              <a:t>orang</a:t>
            </a:r>
            <a:r>
              <a:rPr lang="en-US" sz="2800" dirty="0" smtClean="0"/>
              <a:t> lain </a:t>
            </a:r>
            <a:r>
              <a:rPr lang="en-US" sz="2800" dirty="0" err="1" smtClean="0"/>
              <a:t>juga</a:t>
            </a:r>
            <a:r>
              <a:rPr lang="en-US" sz="2800" dirty="0" smtClean="0"/>
              <a:t> </a:t>
            </a:r>
            <a:r>
              <a:rPr lang="en-US" sz="2800" dirty="0" err="1" smtClean="0"/>
              <a:t>dapat</a:t>
            </a:r>
            <a:r>
              <a:rPr lang="en-US" sz="2800" dirty="0" smtClean="0"/>
              <a:t> </a:t>
            </a:r>
            <a:r>
              <a:rPr lang="en-US" sz="2800" dirty="0" err="1" smtClean="0"/>
              <a:t>menggunakannya</a:t>
            </a:r>
            <a:r>
              <a:rPr lang="en-US" sz="2800" dirty="0" smtClean="0"/>
              <a:t> </a:t>
            </a:r>
            <a:r>
              <a:rPr lang="en-US" sz="2800" dirty="0" err="1" smtClean="0"/>
              <a:t>tanpa</a:t>
            </a:r>
            <a:r>
              <a:rPr lang="en-US" sz="2800" dirty="0" smtClean="0"/>
              <a:t> </a:t>
            </a:r>
            <a:r>
              <a:rPr lang="en-US" sz="2800" dirty="0" err="1" smtClean="0"/>
              <a:t>saling</a:t>
            </a:r>
            <a:r>
              <a:rPr lang="en-US" sz="2800" dirty="0" smtClean="0"/>
              <a:t> </a:t>
            </a:r>
            <a:r>
              <a:rPr lang="en-US" sz="2800" dirty="0" err="1" smtClean="0"/>
              <a:t>mengganggu</a:t>
            </a:r>
            <a:r>
              <a:rPr lang="en-US" sz="2800" dirty="0" smtClean="0"/>
              <a:t>. 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Bersambung</a:t>
            </a:r>
            <a:r>
              <a:rPr lang="en-US" dirty="0" smtClean="0"/>
              <a:t> …..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Pelayan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: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jasa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BARANG PUBLIK </a:t>
            </a:r>
            <a:r>
              <a:rPr lang="en-US" dirty="0" err="1" smtClean="0"/>
              <a:t>maupun</a:t>
            </a:r>
            <a:r>
              <a:rPr lang="en-US" dirty="0" smtClean="0"/>
              <a:t> JASA PUBLIK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jalankan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INSTITUSI PEMERINTAHAN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rangka</a:t>
            </a:r>
            <a:r>
              <a:rPr lang="en-US" dirty="0" smtClean="0"/>
              <a:t> PEMENUHAN KEBUTUHAN MASYARAKAT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Undang-Undang</a:t>
            </a:r>
            <a:r>
              <a:rPr lang="en-US" dirty="0" smtClean="0"/>
              <a:t>.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Pendekatan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salah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isu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penting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meliputi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jasa-jasa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</a:t>
            </a:r>
            <a:r>
              <a:rPr lang="en-US" dirty="0" err="1" smtClean="0"/>
              <a:t>urusan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pemberian</a:t>
            </a:r>
            <a:r>
              <a:rPr lang="en-US" dirty="0" smtClean="0"/>
              <a:t> </a:t>
            </a:r>
            <a:r>
              <a:rPr lang="en-US" dirty="0" err="1" smtClean="0"/>
              <a:t>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adil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Perkembangannnya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3 </a:t>
            </a:r>
            <a:r>
              <a:rPr lang="en-US" dirty="0" err="1" smtClean="0"/>
              <a:t>perspektif</a:t>
            </a:r>
            <a:r>
              <a:rPr lang="en-US" dirty="0" smtClean="0"/>
              <a:t> yang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gunakan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mengkaji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: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Lama (OPA), </a:t>
            </a:r>
            <a:r>
              <a:rPr lang="en-US" i="1" dirty="0" smtClean="0"/>
              <a:t>New Public Management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i="1" dirty="0" smtClean="0"/>
              <a:t>New Public Service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Administrasi</a:t>
            </a:r>
            <a:r>
              <a:rPr lang="en-US" dirty="0" smtClean="0"/>
              <a:t> Lama (OPA)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OPA</a:t>
            </a:r>
            <a:r>
              <a:rPr lang="en-US" dirty="0" err="1" smtClean="0">
                <a:sym typeface="Wingdings" pitchFamily="2" charset="2"/>
              </a:rPr>
              <a:t>praktek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menggambarkan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bahwa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hubunga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pemerintah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sebagai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penyelenggara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pelayanan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publiknya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semata-mata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sebagai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klien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err="1" smtClean="0">
                <a:sym typeface="Wingdings" pitchFamily="2" charset="2"/>
              </a:rPr>
              <a:t>Pemerintah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secara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politis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mendefinisikan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apa</a:t>
            </a:r>
            <a:r>
              <a:rPr lang="en-US" dirty="0" smtClean="0">
                <a:sym typeface="Wingdings" pitchFamily="2" charset="2"/>
              </a:rPr>
              <a:t> yang </a:t>
            </a:r>
            <a:r>
              <a:rPr lang="en-US" dirty="0" err="1" smtClean="0">
                <a:sym typeface="Wingdings" pitchFamily="2" charset="2"/>
              </a:rPr>
              <a:t>menjadi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kebutuhan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kepentingan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tanpa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melibatkan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r>
              <a:rPr lang="en-US" dirty="0" smtClean="0">
                <a:sym typeface="Wingdings" pitchFamily="2" charset="2"/>
              </a:rPr>
              <a:t>.</a:t>
            </a:r>
          </a:p>
          <a:p>
            <a:r>
              <a:rPr lang="en-US" dirty="0" err="1" smtClean="0">
                <a:sym typeface="Wingdings" pitchFamily="2" charset="2"/>
              </a:rPr>
              <a:t>Pemerintah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mengganggap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dirinya-mengetahui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memiliki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sumberdaya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 smtClean="0">
                <a:sym typeface="Wingdings" pitchFamily="2" charset="2"/>
              </a:rPr>
              <a:t>dan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kemampuan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memecahkan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masalah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publik</a:t>
            </a:r>
            <a:endParaRPr lang="en-US" dirty="0" smtClean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Top-down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New Public Management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segi</a:t>
            </a:r>
            <a:r>
              <a:rPr lang="en-US" dirty="0" smtClean="0"/>
              <a:t> </a:t>
            </a:r>
            <a:r>
              <a:rPr lang="en-US" dirty="0" err="1" smtClean="0"/>
              <a:t>institusi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pro </a:t>
            </a:r>
            <a:r>
              <a:rPr lang="en-US" dirty="0" err="1" smtClean="0"/>
              <a:t>pasar</a:t>
            </a:r>
            <a:endParaRPr lang="en-US" dirty="0" smtClean="0"/>
          </a:p>
          <a:p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 yang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pengambil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diposisikan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pelanggan</a:t>
            </a:r>
            <a:r>
              <a:rPr lang="en-US" dirty="0" smtClean="0"/>
              <a:t> (costumer) </a:t>
            </a:r>
            <a:r>
              <a:rPr lang="en-US" dirty="0" err="1" smtClean="0"/>
              <a:t>sedangkan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berperan</a:t>
            </a:r>
            <a:r>
              <a:rPr lang="en-US" dirty="0" smtClean="0"/>
              <a:t> </a:t>
            </a:r>
            <a:r>
              <a:rPr lang="en-US" dirty="0" err="1" smtClean="0"/>
              <a:t>mengarahkan</a:t>
            </a:r>
            <a:r>
              <a:rPr lang="en-US" dirty="0" smtClean="0"/>
              <a:t> (steering) </a:t>
            </a:r>
            <a:r>
              <a:rPr lang="en-US" dirty="0" err="1" smtClean="0"/>
              <a:t>pasar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Pandangan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dipaksakan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berkembang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masa</a:t>
            </a:r>
            <a:r>
              <a:rPr lang="en-US" dirty="0" smtClean="0"/>
              <a:t> </a:t>
            </a:r>
            <a:r>
              <a:rPr lang="en-US" dirty="0" err="1" smtClean="0"/>
              <a:t>transisi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i="1" dirty="0" smtClean="0"/>
              <a:t>Structural </a:t>
            </a:r>
            <a:r>
              <a:rPr lang="en-US" i="1" dirty="0" err="1" smtClean="0"/>
              <a:t>Adjusment</a:t>
            </a:r>
            <a:r>
              <a:rPr lang="en-US" i="1" dirty="0" smtClean="0"/>
              <a:t> Program</a:t>
            </a:r>
            <a:r>
              <a:rPr lang="en-US" dirty="0" smtClean="0"/>
              <a:t> (SAP)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New Public Service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Pelayanan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upaya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mengakomodasi</a:t>
            </a:r>
            <a:r>
              <a:rPr lang="en-US" dirty="0" smtClean="0"/>
              <a:t> </a:t>
            </a:r>
            <a:r>
              <a:rPr lang="en-US" dirty="0" err="1" smtClean="0"/>
              <a:t>nilai-nilai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kepentingan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melalui</a:t>
            </a:r>
            <a:r>
              <a:rPr lang="en-US" dirty="0" smtClean="0"/>
              <a:t> </a:t>
            </a:r>
            <a:r>
              <a:rPr lang="en-US" dirty="0" err="1" smtClean="0"/>
              <a:t>proses</a:t>
            </a:r>
            <a:r>
              <a:rPr lang="en-US" dirty="0" smtClean="0"/>
              <a:t> dialog </a:t>
            </a:r>
            <a:r>
              <a:rPr lang="en-US" dirty="0" err="1" smtClean="0"/>
              <a:t>publik</a:t>
            </a:r>
            <a:r>
              <a:rPr lang="en-US" dirty="0" smtClean="0"/>
              <a:t> yang </a:t>
            </a:r>
            <a:r>
              <a:rPr lang="en-US" dirty="0" err="1" smtClean="0"/>
              <a:t>rasional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pertimbangan</a:t>
            </a:r>
            <a:r>
              <a:rPr lang="en-US" dirty="0" smtClean="0"/>
              <a:t>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organisasional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melayani</a:t>
            </a:r>
            <a:r>
              <a:rPr lang="en-US" dirty="0" smtClean="0"/>
              <a:t> (serving)</a:t>
            </a:r>
          </a:p>
          <a:p>
            <a:r>
              <a:rPr lang="en-US" dirty="0" err="1" smtClean="0"/>
              <a:t>Posisi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r>
              <a:rPr lang="en-US" dirty="0" smtClean="0"/>
              <a:t> </a:t>
            </a:r>
            <a:r>
              <a:rPr lang="en-US" dirty="0" err="1" smtClean="0"/>
              <a:t>bukan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klien</a:t>
            </a:r>
            <a:r>
              <a:rPr lang="en-US" dirty="0" smtClean="0"/>
              <a:t>, </a:t>
            </a:r>
            <a:r>
              <a:rPr lang="en-US" dirty="0" err="1" smtClean="0"/>
              <a:t>pelanggan</a:t>
            </a:r>
            <a:r>
              <a:rPr lang="en-US" dirty="0" smtClean="0"/>
              <a:t>,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warganegara</a:t>
            </a:r>
            <a:r>
              <a:rPr lang="en-US" dirty="0" smtClean="0"/>
              <a:t> (citizen)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lvl="0" indent="0">
              <a:spcBef>
                <a:spcPts val="600"/>
              </a:spcBef>
              <a:buClr>
                <a:schemeClr val="accent1"/>
              </a:buClr>
              <a:buSzPct val="80000"/>
              <a:buNone/>
              <a:defRPr/>
            </a:pPr>
            <a:r>
              <a:rPr lang="en-US" b="1" dirty="0" err="1" smtClean="0">
                <a:sym typeface="Wingdings" pitchFamily="2" charset="2"/>
              </a:rPr>
              <a:t>Dalam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pelayanan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sektor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publik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ada</a:t>
            </a:r>
            <a:r>
              <a:rPr lang="en-US" b="1" dirty="0" smtClean="0">
                <a:sym typeface="Wingdings" pitchFamily="2" charset="2"/>
              </a:rPr>
              <a:t> 3 </a:t>
            </a:r>
            <a:r>
              <a:rPr lang="en-US" b="1" dirty="0" err="1" smtClean="0">
                <a:sym typeface="Wingdings" pitchFamily="2" charset="2"/>
              </a:rPr>
              <a:t>aspek</a:t>
            </a:r>
            <a:r>
              <a:rPr lang="en-US" b="1" dirty="0" smtClean="0">
                <a:sym typeface="Wingdings" pitchFamily="2" charset="2"/>
              </a:rPr>
              <a:t> :</a:t>
            </a:r>
          </a:p>
          <a:p>
            <a:pPr marL="514350" lvl="0" indent="-514350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AutoNum type="alphaLcPeriod"/>
              <a:defRPr/>
            </a:pPr>
            <a:r>
              <a:rPr lang="en-US" b="1" dirty="0" err="1" smtClean="0">
                <a:sym typeface="Wingdings" pitchFamily="2" charset="2"/>
              </a:rPr>
              <a:t>Pemberi</a:t>
            </a:r>
            <a:r>
              <a:rPr lang="en-US" b="1" dirty="0" smtClean="0">
                <a:sym typeface="Wingdings" pitchFamily="2" charset="2"/>
              </a:rPr>
              <a:t>  </a:t>
            </a:r>
            <a:r>
              <a:rPr lang="en-US" b="1" dirty="0" err="1" smtClean="0">
                <a:sym typeface="Wingdings" pitchFamily="2" charset="2"/>
              </a:rPr>
              <a:t>layanan</a:t>
            </a:r>
            <a:endParaRPr lang="en-US" b="1" dirty="0" smtClean="0">
              <a:sym typeface="Wingdings" pitchFamily="2" charset="2"/>
            </a:endParaRPr>
          </a:p>
          <a:p>
            <a:pPr marL="514350" lvl="0" indent="-514350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AutoNum type="alphaLcPeriod"/>
              <a:defRPr/>
            </a:pPr>
            <a:r>
              <a:rPr lang="en-US" b="1" dirty="0" err="1" smtClean="0">
                <a:sym typeface="Wingdings" pitchFamily="2" charset="2"/>
              </a:rPr>
              <a:t>Penguna</a:t>
            </a:r>
            <a:r>
              <a:rPr lang="en-US" b="1" dirty="0" smtClean="0">
                <a:sym typeface="Wingdings" pitchFamily="2" charset="2"/>
              </a:rPr>
              <a:t> </a:t>
            </a:r>
            <a:r>
              <a:rPr lang="en-US" b="1" dirty="0" err="1" smtClean="0">
                <a:sym typeface="Wingdings" pitchFamily="2" charset="2"/>
              </a:rPr>
              <a:t>layanan</a:t>
            </a:r>
            <a:endParaRPr lang="en-US" b="1" dirty="0" smtClean="0">
              <a:sym typeface="Wingdings" pitchFamily="2" charset="2"/>
            </a:endParaRPr>
          </a:p>
          <a:p>
            <a:pPr marL="514350" lvl="0" indent="-514350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AutoNum type="alphaLcPeriod"/>
              <a:defRPr/>
            </a:pPr>
            <a:r>
              <a:rPr lang="en-US" b="1" dirty="0" smtClean="0">
                <a:sym typeface="Wingdings" pitchFamily="2" charset="2"/>
              </a:rPr>
              <a:t>BARANG/JASA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sz="3200" dirty="0" err="1" smtClean="0"/>
              <a:t>Pelayanan</a:t>
            </a:r>
            <a:r>
              <a:rPr lang="en-US" sz="3200" dirty="0" smtClean="0"/>
              <a:t> </a:t>
            </a:r>
            <a:r>
              <a:rPr lang="en-US" sz="3200" dirty="0" err="1" smtClean="0"/>
              <a:t>sektor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r>
              <a:rPr lang="en-US" sz="3200" dirty="0" smtClean="0"/>
              <a:t> </a:t>
            </a:r>
            <a:r>
              <a:rPr lang="en-US" sz="3200" dirty="0" err="1" smtClean="0"/>
              <a:t>sangat</a:t>
            </a:r>
            <a:r>
              <a:rPr lang="en-US" sz="3200" dirty="0" smtClean="0"/>
              <a:t> </a:t>
            </a:r>
            <a:r>
              <a:rPr lang="en-US" sz="3200" dirty="0" err="1" smtClean="0"/>
              <a:t>terkait</a:t>
            </a:r>
            <a:r>
              <a:rPr lang="en-US" sz="3200" dirty="0" smtClean="0"/>
              <a:t> </a:t>
            </a:r>
            <a:r>
              <a:rPr lang="en-US" sz="3200" dirty="0" err="1" smtClean="0"/>
              <a:t>dengan</a:t>
            </a:r>
            <a:r>
              <a:rPr lang="en-US" sz="3200" dirty="0" smtClean="0"/>
              <a:t> </a:t>
            </a:r>
            <a:r>
              <a:rPr lang="en-US" sz="3200" dirty="0" err="1" smtClean="0"/>
              <a:t>upaya</a:t>
            </a:r>
            <a:r>
              <a:rPr lang="en-US" sz="3200" dirty="0" smtClean="0"/>
              <a:t> </a:t>
            </a:r>
            <a:r>
              <a:rPr lang="en-US" sz="3200" dirty="0" err="1" smtClean="0"/>
              <a:t>penyediaan</a:t>
            </a:r>
            <a:r>
              <a:rPr lang="en-US" sz="3200" dirty="0" smtClean="0"/>
              <a:t> BARANG </a:t>
            </a:r>
            <a:r>
              <a:rPr lang="en-US" sz="3200" dirty="0" err="1" smtClean="0"/>
              <a:t>dan</a:t>
            </a:r>
            <a:r>
              <a:rPr lang="en-US" sz="3200" dirty="0" smtClean="0"/>
              <a:t> JASA </a:t>
            </a:r>
            <a:r>
              <a:rPr lang="en-US" sz="3200" dirty="0" err="1" smtClean="0"/>
              <a:t>publik</a:t>
            </a:r>
            <a:endParaRPr lang="en-US" sz="3200" dirty="0" smtClean="0"/>
          </a:p>
          <a:p>
            <a:r>
              <a:rPr lang="en-US" sz="3200" dirty="0" err="1" smtClean="0"/>
              <a:t>Barang</a:t>
            </a:r>
            <a:r>
              <a:rPr lang="en-US" sz="3200" dirty="0" smtClean="0"/>
              <a:t>/</a:t>
            </a:r>
            <a:r>
              <a:rPr lang="en-US" sz="3200" dirty="0" err="1" smtClean="0"/>
              <a:t>Jasa</a:t>
            </a:r>
            <a:r>
              <a:rPr lang="en-US" sz="3200" dirty="0" smtClean="0"/>
              <a:t> </a:t>
            </a:r>
            <a:r>
              <a:rPr lang="en-US" sz="3200" dirty="0" err="1" smtClean="0"/>
              <a:t>Publik</a:t>
            </a:r>
            <a:r>
              <a:rPr lang="en-US" sz="3200" dirty="0" smtClean="0"/>
              <a:t> </a:t>
            </a:r>
            <a:r>
              <a:rPr lang="en-US" sz="3200" dirty="0" err="1" smtClean="0"/>
              <a:t>dapat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bagi</a:t>
            </a:r>
            <a:r>
              <a:rPr lang="en-US" sz="3200" dirty="0" smtClean="0"/>
              <a:t> </a:t>
            </a:r>
            <a:r>
              <a:rPr lang="en-US" sz="3200" dirty="0" err="1" smtClean="0"/>
              <a:t>menjadi</a:t>
            </a:r>
            <a:r>
              <a:rPr lang="en-US" sz="3200" dirty="0" smtClean="0"/>
              <a:t> 4 (</a:t>
            </a:r>
            <a:r>
              <a:rPr lang="en-US" sz="3200" dirty="0" err="1" smtClean="0"/>
              <a:t>Howlett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Ramesh</a:t>
            </a:r>
            <a:r>
              <a:rPr lang="en-US" sz="3200" dirty="0" smtClean="0"/>
              <a:t>):</a:t>
            </a:r>
          </a:p>
          <a:p>
            <a:pPr marL="914400" lvl="1" indent="-514350">
              <a:buFont typeface="+mj-lt"/>
              <a:buAutoNum type="alphaLcPeriod"/>
            </a:pPr>
            <a:r>
              <a:rPr lang="en-US" sz="3200" dirty="0" err="1" smtClean="0"/>
              <a:t>Barang</a:t>
            </a:r>
            <a:r>
              <a:rPr lang="en-US" sz="3200" dirty="0" smtClean="0"/>
              <a:t>/</a:t>
            </a:r>
            <a:r>
              <a:rPr lang="en-US" sz="3200" dirty="0" err="1" smtClean="0"/>
              <a:t>Jasa</a:t>
            </a:r>
            <a:r>
              <a:rPr lang="en-US" sz="3200" dirty="0"/>
              <a:t> </a:t>
            </a:r>
            <a:r>
              <a:rPr lang="en-US" sz="3200" dirty="0" err="1" smtClean="0"/>
              <a:t>Publik</a:t>
            </a:r>
            <a:endParaRPr lang="en-US" sz="3200" dirty="0" smtClean="0"/>
          </a:p>
          <a:p>
            <a:pPr marL="1314450" lvl="2" indent="-514350">
              <a:buFont typeface="Wingdings" pitchFamily="2" charset="2"/>
              <a:buChar char="ü"/>
            </a:pPr>
            <a:r>
              <a:rPr lang="en-US" sz="3200" dirty="0" err="1" smtClean="0"/>
              <a:t>Barang</a:t>
            </a:r>
            <a:r>
              <a:rPr lang="en-US" sz="3200" dirty="0" smtClean="0"/>
              <a:t> Semi </a:t>
            </a:r>
            <a:r>
              <a:rPr lang="en-US" sz="3200" dirty="0" err="1" smtClean="0"/>
              <a:t>Publik</a:t>
            </a:r>
            <a:endParaRPr lang="en-US" sz="3200" dirty="0" smtClean="0"/>
          </a:p>
          <a:p>
            <a:pPr marL="914400" lvl="1" indent="-514350">
              <a:buFont typeface="+mj-lt"/>
              <a:buAutoNum type="alphaLcPeriod"/>
            </a:pPr>
            <a:r>
              <a:rPr lang="en-US" sz="3200" dirty="0" err="1" smtClean="0"/>
              <a:t>Barang</a:t>
            </a:r>
            <a:r>
              <a:rPr lang="en-US" sz="3200" dirty="0" smtClean="0"/>
              <a:t>/</a:t>
            </a:r>
            <a:r>
              <a:rPr lang="en-US" sz="3200" dirty="0" err="1" smtClean="0"/>
              <a:t>Jasa</a:t>
            </a:r>
            <a:r>
              <a:rPr lang="en-US" sz="3200" dirty="0" smtClean="0"/>
              <a:t> </a:t>
            </a:r>
            <a:r>
              <a:rPr lang="en-US" sz="3200" dirty="0" err="1" smtClean="0"/>
              <a:t>Privat</a:t>
            </a:r>
            <a:endParaRPr lang="en-US" sz="3200" dirty="0" smtClean="0"/>
          </a:p>
          <a:p>
            <a:pPr marL="1314450" lvl="2" indent="-514350">
              <a:buFont typeface="Wingdings" pitchFamily="2" charset="2"/>
              <a:buChar char="ü"/>
            </a:pPr>
            <a:r>
              <a:rPr lang="en-US" sz="3200" dirty="0" err="1" smtClean="0"/>
              <a:t>Barang</a:t>
            </a:r>
            <a:r>
              <a:rPr lang="en-US" sz="3200" dirty="0" smtClean="0"/>
              <a:t> Semi </a:t>
            </a:r>
            <a:r>
              <a:rPr lang="en-US" sz="3200" dirty="0" err="1" smtClean="0"/>
              <a:t>Privat</a:t>
            </a:r>
            <a:endParaRPr lang="en-US" sz="3200" dirty="0" smtClean="0"/>
          </a:p>
          <a:p>
            <a:pPr marL="914400" lvl="1" indent="-514350">
              <a:buFont typeface="+mj-lt"/>
              <a:buAutoNum type="alphaLcPeriod"/>
            </a:pPr>
            <a:endParaRPr lang="en-US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/>
          <a:lstStyle/>
          <a:p>
            <a:r>
              <a:rPr lang="en-US" dirty="0" err="1" smtClean="0"/>
              <a:t>Barang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533400" y="1219200"/>
            <a:ext cx="7239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800" dirty="0" err="1"/>
              <a:t>Terdapat</a:t>
            </a:r>
            <a:r>
              <a:rPr lang="en-US" sz="2800" dirty="0"/>
              <a:t> </a:t>
            </a:r>
            <a:r>
              <a:rPr lang="en-US" sz="2800" dirty="0" err="1"/>
              <a:t>dua</a:t>
            </a:r>
            <a:r>
              <a:rPr lang="en-US" sz="2800" dirty="0"/>
              <a:t> </a:t>
            </a:r>
            <a:r>
              <a:rPr lang="en-US" sz="2800" dirty="0" err="1"/>
              <a:t>sifat</a:t>
            </a:r>
            <a:r>
              <a:rPr lang="en-US" sz="2800" dirty="0"/>
              <a:t> yang </a:t>
            </a:r>
            <a:r>
              <a:rPr lang="en-US" sz="2800" dirty="0" err="1"/>
              <a:t>dapat</a:t>
            </a:r>
            <a:r>
              <a:rPr lang="en-US" sz="2800" dirty="0"/>
              <a:t> </a:t>
            </a:r>
            <a:r>
              <a:rPr lang="en-US" sz="2800" dirty="0" err="1"/>
              <a:t>membedakan</a:t>
            </a:r>
            <a:r>
              <a:rPr lang="en-US" sz="2800" dirty="0"/>
              <a:t> </a:t>
            </a:r>
            <a:r>
              <a:rPr lang="en-US" sz="2800" dirty="0" err="1"/>
              <a:t>dengan</a:t>
            </a:r>
            <a:r>
              <a:rPr lang="en-US" sz="2800" dirty="0"/>
              <a:t> </a:t>
            </a:r>
            <a:r>
              <a:rPr lang="en-US" sz="2800" dirty="0" err="1"/>
              <a:t>baik</a:t>
            </a:r>
            <a:r>
              <a:rPr lang="en-US" sz="2800" dirty="0"/>
              <a:t> </a:t>
            </a:r>
            <a:r>
              <a:rPr lang="en-US" sz="2800" dirty="0" err="1"/>
              <a:t>barang</a:t>
            </a:r>
            <a:r>
              <a:rPr lang="en-US" sz="2800" dirty="0"/>
              <a:t> </a:t>
            </a:r>
            <a:r>
              <a:rPr lang="en-US" sz="2800" dirty="0" err="1" smtClean="0"/>
              <a:t>publik</a:t>
            </a:r>
            <a:r>
              <a:rPr lang="en-US" sz="2800" dirty="0" smtClean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barang</a:t>
            </a:r>
            <a:r>
              <a:rPr lang="en-US" sz="2800" dirty="0"/>
              <a:t> </a:t>
            </a:r>
            <a:r>
              <a:rPr lang="en-US" sz="2800" dirty="0" err="1" smtClean="0"/>
              <a:t>privat</a:t>
            </a:r>
            <a:r>
              <a:rPr lang="en-US" sz="2800" dirty="0" smtClean="0"/>
              <a:t> </a:t>
            </a:r>
            <a:r>
              <a:rPr lang="en-US" sz="2800" dirty="0" err="1"/>
              <a:t>yakni</a:t>
            </a:r>
            <a:r>
              <a:rPr lang="en-US" sz="2800" dirty="0"/>
              <a:t> </a:t>
            </a:r>
            <a:r>
              <a:rPr lang="en-US" sz="2800" dirty="0" err="1"/>
              <a:t>sifat</a:t>
            </a:r>
            <a:r>
              <a:rPr lang="en-US" sz="2800" dirty="0"/>
              <a:t> </a:t>
            </a:r>
            <a:r>
              <a:rPr lang="en-US" sz="2800" i="1" dirty="0"/>
              <a:t>rivalry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i="1" dirty="0" err="1"/>
              <a:t>exlusive</a:t>
            </a:r>
            <a:r>
              <a:rPr lang="en-US" sz="2800" dirty="0"/>
              <a:t> </a:t>
            </a:r>
            <a:r>
              <a:rPr lang="en-US" sz="2800" dirty="0" err="1"/>
              <a:t>nya</a:t>
            </a:r>
            <a:endParaRPr lang="en-US" sz="2800" dirty="0"/>
          </a:p>
        </p:txBody>
      </p:sp>
      <p:sp>
        <p:nvSpPr>
          <p:cNvPr id="5" name="Rectangle 4"/>
          <p:cNvSpPr/>
          <p:nvPr/>
        </p:nvSpPr>
        <p:spPr>
          <a:xfrm>
            <a:off x="381000" y="2667000"/>
            <a:ext cx="7924800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2400" dirty="0" err="1"/>
              <a:t>Sifat</a:t>
            </a:r>
            <a:r>
              <a:rPr lang="en-US" sz="2400" dirty="0"/>
              <a:t> </a:t>
            </a:r>
            <a:r>
              <a:rPr lang="en-US" sz="2400" i="1" dirty="0" smtClean="0"/>
              <a:t>rivalry:</a:t>
            </a:r>
            <a:r>
              <a:rPr lang="en-US" sz="2400" dirty="0" smtClean="0"/>
              <a:t> </a:t>
            </a:r>
            <a:r>
              <a:rPr lang="en-US" sz="2400" dirty="0" err="1"/>
              <a:t>terkait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sifat</a:t>
            </a:r>
            <a:r>
              <a:rPr lang="en-US" sz="2400" dirty="0"/>
              <a:t> </a:t>
            </a:r>
            <a:r>
              <a:rPr lang="en-US" sz="2400" dirty="0" err="1" smtClean="0"/>
              <a:t>barang</a:t>
            </a:r>
            <a:r>
              <a:rPr lang="en-US" sz="2400" dirty="0" smtClean="0"/>
              <a:t>, </a:t>
            </a:r>
            <a:r>
              <a:rPr lang="en-US" sz="2400" dirty="0" err="1" smtClean="0"/>
              <a:t>apakah</a:t>
            </a:r>
            <a:r>
              <a:rPr lang="en-US" sz="2400" dirty="0" smtClean="0"/>
              <a:t> </a:t>
            </a:r>
            <a:r>
              <a:rPr lang="en-US" sz="2400" dirty="0" err="1"/>
              <a:t>ada</a:t>
            </a:r>
            <a:r>
              <a:rPr lang="en-US" sz="2400" dirty="0"/>
              <a:t> </a:t>
            </a:r>
            <a:r>
              <a:rPr lang="en-US" sz="2400" dirty="0" err="1"/>
              <a:t>persaingan</a:t>
            </a:r>
            <a:r>
              <a:rPr lang="en-US" sz="2400" dirty="0"/>
              <a:t> </a:t>
            </a:r>
            <a:r>
              <a:rPr lang="en-US" sz="2400" dirty="0" err="1"/>
              <a:t>penggunaan</a:t>
            </a:r>
            <a:r>
              <a:rPr lang="en-US" sz="2400" dirty="0"/>
              <a:t> (</a:t>
            </a:r>
            <a:r>
              <a:rPr lang="en-US" sz="2400" dirty="0" err="1"/>
              <a:t>konsumsi</a:t>
            </a:r>
            <a:r>
              <a:rPr lang="en-US" sz="2400" dirty="0"/>
              <a:t>)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 smtClean="0"/>
              <a:t>tidak</a:t>
            </a:r>
            <a:endParaRPr lang="en-US" sz="2400" dirty="0" smtClean="0"/>
          </a:p>
          <a:p>
            <a:pPr algn="just"/>
            <a:endParaRPr lang="en-US" sz="2400" dirty="0" smtClean="0"/>
          </a:p>
          <a:p>
            <a:pPr algn="just">
              <a:buFont typeface="Arial" pitchFamily="34" charset="0"/>
              <a:buChar char="•"/>
            </a:pPr>
            <a:r>
              <a:rPr lang="en-US" sz="2400" dirty="0" err="1" smtClean="0"/>
              <a:t>Barang</a:t>
            </a:r>
            <a:r>
              <a:rPr lang="en-US" sz="2400" dirty="0" smtClean="0"/>
              <a:t> </a:t>
            </a:r>
            <a:r>
              <a:rPr lang="en-US" sz="2400" i="1" dirty="0"/>
              <a:t>rivalry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dikonsumsi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tertutup</a:t>
            </a:r>
            <a:r>
              <a:rPr lang="en-US" sz="2400" dirty="0"/>
              <a:t> </a:t>
            </a:r>
            <a:r>
              <a:rPr lang="en-US" sz="2400" dirty="0" err="1"/>
              <a:t>kemungkinan</a:t>
            </a:r>
            <a:r>
              <a:rPr lang="en-US" sz="2400" dirty="0"/>
              <a:t> </a:t>
            </a:r>
            <a:r>
              <a:rPr lang="en-US" sz="2400" dirty="0" err="1"/>
              <a:t>orang</a:t>
            </a:r>
            <a:r>
              <a:rPr lang="en-US" sz="2400" dirty="0"/>
              <a:t> lain </a:t>
            </a: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 smtClean="0"/>
              <a:t>mengkonsumsinya</a:t>
            </a:r>
            <a:r>
              <a:rPr lang="en-US" sz="2400" dirty="0" smtClean="0"/>
              <a:t> (ex: </a:t>
            </a:r>
            <a:r>
              <a:rPr lang="en-US" sz="2400" dirty="0" err="1" smtClean="0"/>
              <a:t>sepatu</a:t>
            </a:r>
            <a:r>
              <a:rPr lang="en-US" sz="2400" dirty="0" smtClean="0"/>
              <a:t>)</a:t>
            </a:r>
          </a:p>
          <a:p>
            <a:pPr algn="just">
              <a:buFont typeface="Arial" pitchFamily="34" charset="0"/>
              <a:buChar char="•"/>
            </a:pPr>
            <a:r>
              <a:rPr lang="en-US" sz="2400" dirty="0" err="1"/>
              <a:t>Barang</a:t>
            </a:r>
            <a:r>
              <a:rPr lang="en-US" sz="2400" dirty="0"/>
              <a:t> yang </a:t>
            </a:r>
            <a:r>
              <a:rPr lang="en-US" sz="2400" i="1" dirty="0"/>
              <a:t>non rivalry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barang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jasa</a:t>
            </a:r>
            <a:r>
              <a:rPr lang="en-US" sz="2400" dirty="0"/>
              <a:t> yang </a:t>
            </a:r>
            <a:r>
              <a:rPr lang="en-US" sz="2400" dirty="0" err="1"/>
              <a:t>ketika</a:t>
            </a:r>
            <a:r>
              <a:rPr lang="en-US" sz="2400" dirty="0"/>
              <a:t> </a:t>
            </a:r>
            <a:r>
              <a:rPr lang="en-US" sz="2400" dirty="0" err="1"/>
              <a:t>telah</a:t>
            </a:r>
            <a:r>
              <a:rPr lang="en-US" sz="2400" dirty="0"/>
              <a:t> </a:t>
            </a:r>
            <a:r>
              <a:rPr lang="en-US" sz="2400" dirty="0" err="1"/>
              <a:t>dikonsumsi</a:t>
            </a:r>
            <a:r>
              <a:rPr lang="en-US" sz="2400" dirty="0"/>
              <a:t> </a:t>
            </a:r>
            <a:r>
              <a:rPr lang="en-US" sz="2400" dirty="0" err="1"/>
              <a:t>oleh</a:t>
            </a:r>
            <a:r>
              <a:rPr lang="en-US" sz="2400" dirty="0"/>
              <a:t> </a:t>
            </a:r>
            <a:r>
              <a:rPr lang="en-US" sz="2400" dirty="0" err="1"/>
              <a:t>seseorang</a:t>
            </a:r>
            <a:r>
              <a:rPr lang="en-US" sz="2400" dirty="0"/>
              <a:t>, </a:t>
            </a:r>
            <a:r>
              <a:rPr lang="en-US" sz="2400" dirty="0" err="1"/>
              <a:t>orang</a:t>
            </a:r>
            <a:r>
              <a:rPr lang="en-US" sz="2400" dirty="0"/>
              <a:t> lain </a:t>
            </a:r>
            <a:r>
              <a:rPr lang="en-US" sz="2400" dirty="0" err="1"/>
              <a:t>masih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mengkonsumsinya</a:t>
            </a:r>
            <a:r>
              <a:rPr lang="en-US" sz="2400" dirty="0"/>
              <a:t> </a:t>
            </a:r>
            <a:r>
              <a:rPr lang="en-US" sz="2400" dirty="0" err="1"/>
              <a:t>tanpa</a:t>
            </a:r>
            <a:r>
              <a:rPr lang="en-US" sz="2400" dirty="0"/>
              <a:t> </a:t>
            </a:r>
            <a:r>
              <a:rPr lang="en-US" sz="2400" dirty="0" err="1" smtClean="0"/>
              <a:t>persaingan</a:t>
            </a:r>
            <a:r>
              <a:rPr lang="en-US" sz="2400" dirty="0" smtClean="0"/>
              <a:t> (ex:</a:t>
            </a:r>
          </a:p>
          <a:p>
            <a:pPr algn="just">
              <a:buFont typeface="Arial" pitchFamily="34" charset="0"/>
              <a:buChar char="•"/>
            </a:pP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422</TotalTime>
  <Words>711</Words>
  <Application>Microsoft Office PowerPoint</Application>
  <PresentationFormat>On-screen Show (4:3)</PresentationFormat>
  <Paragraphs>63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Equity</vt:lpstr>
      <vt:lpstr>Pelayanan Sektor Publik dan Barang Publik</vt:lpstr>
      <vt:lpstr>Pelayan Publik</vt:lpstr>
      <vt:lpstr>Pendekatan Konsep Tentang Pelayanan Publik</vt:lpstr>
      <vt:lpstr>Teori Administrasi Lama (OPA)</vt:lpstr>
      <vt:lpstr>New Public Management</vt:lpstr>
      <vt:lpstr>New Public Service</vt:lpstr>
      <vt:lpstr>Slide 7</vt:lpstr>
      <vt:lpstr>Barang Publik</vt:lpstr>
      <vt:lpstr>Barang Publik</vt:lpstr>
      <vt:lpstr>Lanjutan…,</vt:lpstr>
      <vt:lpstr>Barang Publik Murni</vt:lpstr>
      <vt:lpstr>Barang Semi Publik</vt:lpstr>
      <vt:lpstr>Barang Privat</vt:lpstr>
      <vt:lpstr>Barang Semi Privat</vt:lpstr>
      <vt:lpstr>Bersambung …..</vt:lpstr>
    </vt:vector>
  </TitlesOfParts>
  <Company>Atom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Heri</dc:creator>
  <cp:lastModifiedBy>Heri</cp:lastModifiedBy>
  <cp:revision>7</cp:revision>
  <dcterms:created xsi:type="dcterms:W3CDTF">2018-10-04T02:07:09Z</dcterms:created>
  <dcterms:modified xsi:type="dcterms:W3CDTF">2020-08-11T08:22:48Z</dcterms:modified>
</cp:coreProperties>
</file>