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0" r:id="rId5"/>
    <p:sldId id="261" r:id="rId6"/>
    <p:sldId id="263" r:id="rId7"/>
    <p:sldId id="269" r:id="rId8"/>
    <p:sldId id="270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7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3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0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03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8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7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6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6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7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52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8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407C4-C509-4C6D-A31D-FA951793E078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8869C-14C1-458B-90DA-EDEAD81B7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7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Perencanaan Pembangunan Daerah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6388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+mj-lt"/>
              </a:rPr>
              <a:t>Perencanaan </a:t>
            </a:r>
            <a:r>
              <a:rPr lang="en-US" sz="2400" dirty="0">
                <a:latin typeface="+mj-lt"/>
              </a:rPr>
              <a:t>adalah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proses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menentukan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tindakan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depan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tepat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melalui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pilihan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memperhitungkan</a:t>
            </a:r>
            <a:r>
              <a:rPr lang="en-US" sz="2400" dirty="0">
                <a:latin typeface="+mj-lt"/>
              </a:rPr>
              <a:t> sumber </a:t>
            </a:r>
            <a:r>
              <a:rPr lang="en-US" sz="2400" dirty="0" err="1">
                <a:latin typeface="+mj-lt"/>
              </a:rPr>
              <a:t>daya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tersedia</a:t>
            </a:r>
            <a:r>
              <a:rPr lang="en-US" sz="2400" dirty="0">
                <a:latin typeface="+mj-lt"/>
              </a:rPr>
              <a:t>.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Pembangunan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adalah </a:t>
            </a:r>
            <a:r>
              <a:rPr lang="en-US" sz="2400" dirty="0" err="1">
                <a:latin typeface="+mj-lt"/>
              </a:rPr>
              <a:t>pemanfaatan</a:t>
            </a:r>
            <a:r>
              <a:rPr lang="en-US" sz="2400" dirty="0">
                <a:latin typeface="+mj-lt"/>
              </a:rPr>
              <a:t> sumber </a:t>
            </a:r>
            <a:r>
              <a:rPr lang="en-US" sz="2400" dirty="0" err="1">
                <a:latin typeface="+mj-lt"/>
              </a:rPr>
              <a:t>daya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dimiliki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peningkatan </a:t>
            </a:r>
            <a:r>
              <a:rPr lang="en-US" sz="2400" dirty="0" err="1">
                <a:latin typeface="+mj-lt"/>
              </a:rPr>
              <a:t>kesejahteraan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masyarakat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yang </a:t>
            </a:r>
            <a:r>
              <a:rPr lang="en-US" sz="2400" dirty="0" err="1">
                <a:latin typeface="+mj-lt"/>
              </a:rPr>
              <a:t>nyata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baik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aspek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pendapatan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kesempatan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lapangan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berusaha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akses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terhadap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pengambilan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kebijakan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berdaya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saing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&amp; </a:t>
            </a:r>
            <a:r>
              <a:rPr lang="en-US" sz="2400" dirty="0">
                <a:latin typeface="+mj-lt"/>
              </a:rPr>
              <a:t>peningkatan </a:t>
            </a:r>
            <a:r>
              <a:rPr lang="en-US" sz="2400" dirty="0" err="1">
                <a:latin typeface="+mj-lt"/>
              </a:rPr>
              <a:t>indeks</a:t>
            </a:r>
            <a:r>
              <a:rPr lang="en-US" sz="2400" dirty="0">
                <a:latin typeface="+mj-lt"/>
              </a:rPr>
              <a:t> pembangunan </a:t>
            </a:r>
            <a:r>
              <a:rPr lang="en-US" sz="2400" dirty="0" err="1">
                <a:latin typeface="+mj-lt"/>
              </a:rPr>
              <a:t>manusia</a:t>
            </a:r>
            <a:r>
              <a:rPr lang="en-US" sz="2400" dirty="0">
                <a:latin typeface="+mj-lt"/>
              </a:rPr>
              <a:t>. </a:t>
            </a:r>
          </a:p>
          <a:p>
            <a:r>
              <a:rPr lang="en-US" sz="2400" dirty="0" smtClean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Perencanaan Pembangunan Daerah </a:t>
            </a:r>
            <a:r>
              <a:rPr lang="en-US" sz="2400" dirty="0">
                <a:latin typeface="+mj-lt"/>
              </a:rPr>
              <a:t>adalah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proses penyusunan </a:t>
            </a:r>
            <a:r>
              <a:rPr lang="en-US" sz="2400" dirty="0" err="1">
                <a:latin typeface="+mj-lt"/>
              </a:rPr>
              <a:t>tahapan-tahapan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kegiatan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melibatkan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pemangku</a:t>
            </a:r>
            <a:r>
              <a:rPr lang="en-US" sz="2400" dirty="0">
                <a:latin typeface="+mj-lt"/>
              </a:rPr>
              <a:t> kepentingan </a:t>
            </a:r>
            <a:r>
              <a:rPr lang="en-US" sz="2400" dirty="0" err="1">
                <a:latin typeface="+mj-lt"/>
              </a:rPr>
              <a:t>didalamnya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guna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pemanfaatan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pengalokasian</a:t>
            </a:r>
            <a:r>
              <a:rPr lang="en-US" sz="2400" dirty="0">
                <a:latin typeface="+mj-lt"/>
              </a:rPr>
              <a:t> sumber </a:t>
            </a:r>
            <a:r>
              <a:rPr lang="en-US" sz="2400" dirty="0" err="1">
                <a:latin typeface="+mj-lt"/>
              </a:rPr>
              <a:t>daya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rangka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meningkatkan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kesejahteraan</a:t>
            </a:r>
            <a:r>
              <a:rPr lang="en-US" sz="2400" dirty="0">
                <a:latin typeface="+mj-lt"/>
              </a:rPr>
              <a:t> sosial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lingkungan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wilayah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jangka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tertentu</a:t>
            </a:r>
            <a:r>
              <a:rPr lang="en-US" sz="24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8963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Tahap Penyusunan </a:t>
            </a:r>
            <a:r>
              <a:rPr lang="en-US" sz="3200" b="1" dirty="0" err="1" smtClean="0"/>
              <a:t>Rancangan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Awal</a:t>
            </a:r>
            <a:r>
              <a:rPr lang="en-US" sz="3200" b="1" dirty="0" smtClean="0"/>
              <a:t> RPJMD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102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b="1" dirty="0" smtClean="0"/>
              <a:t>Data</a:t>
            </a:r>
            <a:r>
              <a:rPr lang="en-US" dirty="0" smtClean="0"/>
              <a:t>/</a:t>
            </a:r>
            <a:r>
              <a:rPr lang="en-US" b="1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Penyelenggaraan Pemerintah Daerah 5 </a:t>
            </a:r>
            <a:r>
              <a:rPr lang="en-US" dirty="0" err="1" smtClean="0"/>
              <a:t>thnan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 Penyusunan </a:t>
            </a:r>
            <a:r>
              <a:rPr lang="en-US" b="1" dirty="0" err="1" smtClean="0"/>
              <a:t>profil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RPJMD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Visi,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Program </a:t>
            </a:r>
            <a:r>
              <a:rPr lang="en-US" dirty="0" err="1" smtClean="0"/>
              <a:t>Prioritas</a:t>
            </a:r>
            <a:r>
              <a:rPr lang="en-US" dirty="0" smtClean="0"/>
              <a:t> Kepala Daerah </a:t>
            </a:r>
            <a:r>
              <a:rPr lang="en-US" dirty="0" err="1" smtClean="0"/>
              <a:t>terpilih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6.     </a:t>
            </a:r>
            <a:r>
              <a:rPr lang="en-US" dirty="0" err="1" smtClean="0"/>
              <a:t>Kajian</a:t>
            </a:r>
            <a:r>
              <a:rPr lang="en-US" dirty="0" smtClean="0"/>
              <a:t> RTRW-D</a:t>
            </a:r>
          </a:p>
          <a:p>
            <a:pPr marL="514350" indent="-514350">
              <a:buAutoNum type="arabicPeriod" startAt="7"/>
            </a:pPr>
            <a:r>
              <a:rPr lang="en-US" dirty="0" smtClean="0"/>
              <a:t>Review RPJMD Provinsi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</a:p>
          <a:p>
            <a:pPr marL="514350" indent="-514350">
              <a:buAutoNum type="arabicPeriod" startAt="7"/>
            </a:pPr>
            <a:r>
              <a:rPr lang="en-US" dirty="0" err="1" smtClean="0"/>
              <a:t>Jaring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: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9.     Formulasi </a:t>
            </a:r>
            <a:r>
              <a:rPr lang="en-US" dirty="0" err="1" smtClean="0"/>
              <a:t>Dok</a:t>
            </a:r>
            <a:r>
              <a:rPr lang="en-US" dirty="0" smtClean="0"/>
              <a:t>.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RPJMD</a:t>
            </a:r>
          </a:p>
          <a:p>
            <a:pPr marL="514350" indent="-514350">
              <a:buNone/>
            </a:pPr>
            <a:r>
              <a:rPr lang="en-US" dirty="0" smtClean="0"/>
              <a:t>10.   FGDs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11.  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Ranwal</a:t>
            </a:r>
            <a:r>
              <a:rPr lang="en-US" dirty="0" smtClean="0"/>
              <a:t> RPJMD </a:t>
            </a:r>
            <a:r>
              <a:rPr lang="en-US" dirty="0" err="1" smtClean="0"/>
              <a:t>bersama</a:t>
            </a:r>
            <a:r>
              <a:rPr lang="en-US" dirty="0" smtClean="0"/>
              <a:t> SKPDs</a:t>
            </a:r>
          </a:p>
          <a:p>
            <a:pPr marL="514350" indent="-514350">
              <a:buNone/>
            </a:pPr>
            <a:r>
              <a:rPr lang="en-US" dirty="0" smtClean="0"/>
              <a:t>12.    Penyusunan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RPJMD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RPJMD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30458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Langkah</a:t>
            </a:r>
            <a:r>
              <a:rPr lang="en-US" b="1" dirty="0" smtClean="0"/>
              <a:t> Penyusunan RPJMD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4102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Visi, </a:t>
            </a:r>
            <a:r>
              <a:rPr lang="en-US" dirty="0" err="1" smtClean="0"/>
              <a:t>Misi</a:t>
            </a:r>
            <a:r>
              <a:rPr lang="en-US" dirty="0" smtClean="0"/>
              <a:t>, Program Indikator Kepala Daerah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Bappeda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  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Organisasi </a:t>
            </a:r>
            <a:r>
              <a:rPr lang="en-US" dirty="0" err="1" smtClean="0"/>
              <a:t>Perangkat</a:t>
            </a:r>
            <a:r>
              <a:rPr lang="en-US" dirty="0" smtClean="0"/>
              <a:t> Daerah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OPD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Renstra</a:t>
            </a:r>
            <a:r>
              <a:rPr lang="en-US" dirty="0" smtClean="0"/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OPD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/>
              <a:t>RPJMD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Program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OPD </a:t>
            </a:r>
            <a:r>
              <a:rPr lang="en-US" dirty="0" smtClean="0"/>
              <a:t>:  a) </a:t>
            </a:r>
            <a:r>
              <a:rPr lang="en-US" dirty="0" err="1" smtClean="0"/>
              <a:t>Visi,Misi</a:t>
            </a:r>
            <a:r>
              <a:rPr lang="en-US" dirty="0" smtClean="0"/>
              <a:t> Kepala Daerah b)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Pembangunan Daerah c) Kebijakan </a:t>
            </a:r>
            <a:r>
              <a:rPr lang="en-US" dirty="0" err="1" smtClean="0"/>
              <a:t>Umum</a:t>
            </a:r>
            <a:r>
              <a:rPr lang="en-US" dirty="0" smtClean="0"/>
              <a:t> d) Kerangka 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Ekonomi</a:t>
            </a:r>
            <a:r>
              <a:rPr lang="en-US" dirty="0" smtClean="0"/>
              <a:t> Daerah </a:t>
            </a:r>
          </a:p>
          <a:p>
            <a:pPr>
              <a:buNone/>
            </a:pPr>
            <a:r>
              <a:rPr lang="en-US" dirty="0" smtClean="0"/>
              <a:t>4 .  </a:t>
            </a:r>
            <a:r>
              <a:rPr lang="en-US" dirty="0" err="1" smtClean="0"/>
              <a:t>Bappeda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MUSRENBANG RPJMD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 </a:t>
            </a:r>
            <a:r>
              <a:rPr lang="en-US" dirty="0" smtClean="0"/>
              <a:t>.   </a:t>
            </a:r>
            <a:r>
              <a:rPr lang="en-US" dirty="0" err="1" smtClean="0"/>
              <a:t>Bappeda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RPJMD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RPJMD a) Visi, </a:t>
            </a:r>
            <a:r>
              <a:rPr lang="en-US" dirty="0" err="1" smtClean="0"/>
              <a:t>Misi</a:t>
            </a:r>
            <a:r>
              <a:rPr lang="en-US" dirty="0" smtClean="0"/>
              <a:t> Kepala Daerah b) </a:t>
            </a:r>
            <a:r>
              <a:rPr lang="en-US" dirty="0" err="1" smtClean="0"/>
              <a:t>Strategi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Pembangunan Daerah c) Kebijakan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sebagai</a:t>
            </a:r>
            <a:r>
              <a:rPr lang="en-US" dirty="0" smtClean="0"/>
              <a:t> d) Kerangka </a:t>
            </a:r>
            <a:r>
              <a:rPr lang="en-US" dirty="0" err="1" smtClean="0"/>
              <a:t>Ekonomi</a:t>
            </a:r>
            <a:r>
              <a:rPr lang="en-US" dirty="0" smtClean="0"/>
              <a:t> Daerah </a:t>
            </a:r>
            <a:r>
              <a:rPr lang="en-US" dirty="0" err="1" smtClean="0"/>
              <a:t>pedoman</a:t>
            </a:r>
            <a:r>
              <a:rPr lang="en-US" dirty="0" smtClean="0"/>
              <a:t> penyusunan e) Program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Rancangan</a:t>
            </a:r>
            <a:r>
              <a:rPr lang="en-US" dirty="0" smtClean="0"/>
              <a:t> RKPD</a:t>
            </a:r>
          </a:p>
        </p:txBody>
      </p:sp>
    </p:spTree>
    <p:extLst>
      <p:ext uri="{BB962C8B-B14F-4D97-AF65-F5344CB8AC3E}">
        <p14:creationId xmlns:p14="http://schemas.microsoft.com/office/powerpoint/2010/main" val="4259707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cs typeface="Arial" pitchFamily="34" charset="0"/>
              </a:rPr>
              <a:t>Rencana </a:t>
            </a:r>
            <a:r>
              <a:rPr lang="en-US" sz="3200" b="1" dirty="0" err="1" smtClean="0">
                <a:cs typeface="Arial" pitchFamily="34" charset="0"/>
              </a:rPr>
              <a:t>Kerja</a:t>
            </a:r>
            <a:r>
              <a:rPr lang="en-US" sz="3200" b="1" dirty="0" smtClean="0">
                <a:cs typeface="Arial" pitchFamily="34" charset="0"/>
              </a:rPr>
              <a:t> Organisasi </a:t>
            </a:r>
            <a:r>
              <a:rPr lang="en-US" sz="3200" b="1" dirty="0" err="1" smtClean="0">
                <a:cs typeface="Arial" pitchFamily="34" charset="0"/>
              </a:rPr>
              <a:t>Perangkat</a:t>
            </a:r>
            <a:r>
              <a:rPr lang="en-US" sz="3200" b="1" dirty="0" smtClean="0">
                <a:cs typeface="Arial" pitchFamily="34" charset="0"/>
              </a:rPr>
              <a:t> Daerah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Rencana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Daerah OPD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dipersyaratkan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smtClean="0"/>
              <a:t>pembangunan </a:t>
            </a:r>
            <a:r>
              <a:rPr lang="en-US" b="1" dirty="0" err="1" smtClean="0"/>
              <a:t>tahunan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umumnya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OPD adalah perencanaan </a:t>
            </a:r>
            <a:r>
              <a:rPr lang="en-US" dirty="0" err="1" smtClean="0"/>
              <a:t>pada</a:t>
            </a:r>
            <a:r>
              <a:rPr lang="en-US" dirty="0" smtClean="0"/>
              <a:t> unit organisasi </a:t>
            </a:r>
            <a:r>
              <a:rPr lang="en-US" dirty="0" err="1" smtClean="0"/>
              <a:t>terendah</a:t>
            </a:r>
            <a:r>
              <a:rPr lang="en-US" dirty="0" smtClean="0"/>
              <a:t> &amp; </a:t>
            </a:r>
            <a:r>
              <a:rPr lang="en-US" dirty="0" err="1" smtClean="0"/>
              <a:t>terkecil</a:t>
            </a:r>
            <a:r>
              <a:rPr lang="en-US" dirty="0" smtClean="0"/>
              <a:t> di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&amp;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perencanaan di </a:t>
            </a:r>
            <a:r>
              <a:rPr lang="en-US" dirty="0" err="1" smtClean="0"/>
              <a:t>peringkat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RKPD, </a:t>
            </a:r>
            <a:r>
              <a:rPr lang="en-US" dirty="0" err="1" smtClean="0"/>
              <a:t>Renstra</a:t>
            </a:r>
            <a:r>
              <a:rPr lang="en-US" dirty="0" smtClean="0"/>
              <a:t> OPD, RPJMD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RPJPD.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OPD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penyelenggaraan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6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6388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j-lt"/>
              </a:rPr>
              <a:t>Sejak </a:t>
            </a:r>
            <a:r>
              <a:rPr lang="en-US" sz="2400" dirty="0" err="1" smtClean="0">
                <a:latin typeface="+mj-lt"/>
              </a:rPr>
              <a:t>diterbitkan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UU No 25 </a:t>
            </a:r>
            <a:r>
              <a:rPr lang="en-US" sz="2400" b="1" dirty="0" err="1" smtClean="0">
                <a:latin typeface="+mj-lt"/>
              </a:rPr>
              <a:t>Tahun</a:t>
            </a:r>
            <a:r>
              <a:rPr lang="en-US" sz="2400" b="1" dirty="0" smtClean="0">
                <a:latin typeface="+mj-lt"/>
              </a:rPr>
              <a:t> 2004 </a:t>
            </a:r>
            <a:r>
              <a:rPr lang="en-US" sz="2400" dirty="0" err="1" smtClean="0">
                <a:latin typeface="+mj-lt"/>
              </a:rPr>
              <a:t>tentang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Sistem</a:t>
            </a:r>
            <a:r>
              <a:rPr lang="en-US" sz="2400" dirty="0" smtClean="0">
                <a:latin typeface="+mj-lt"/>
              </a:rPr>
              <a:t> Perencanaan Pembangunan </a:t>
            </a:r>
            <a:r>
              <a:rPr lang="en-US" sz="2400" dirty="0" err="1" smtClean="0">
                <a:latin typeface="+mj-lt"/>
              </a:rPr>
              <a:t>Nasional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(SPPN), </a:t>
            </a:r>
            <a:r>
              <a:rPr lang="en-US" sz="2400" dirty="0" smtClean="0">
                <a:latin typeface="+mj-lt"/>
              </a:rPr>
              <a:t>perencanaan pembangunan </a:t>
            </a:r>
            <a:r>
              <a:rPr lang="en-US" sz="2400" dirty="0" err="1" smtClean="0">
                <a:latin typeface="+mj-lt"/>
              </a:rPr>
              <a:t>terintegrasi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secara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nasional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mulai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desa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sampai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. </a:t>
            </a:r>
            <a:r>
              <a:rPr lang="en-US" sz="2400" dirty="0" err="1" smtClean="0">
                <a:latin typeface="+mj-lt"/>
              </a:rPr>
              <a:t>Bahkan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melalui</a:t>
            </a:r>
            <a:r>
              <a:rPr lang="en-US" sz="2400" dirty="0" smtClean="0">
                <a:latin typeface="+mj-lt"/>
              </a:rPr>
              <a:t> SPPN </a:t>
            </a:r>
            <a:r>
              <a:rPr lang="en-US" sz="2400" dirty="0" err="1" smtClean="0">
                <a:latin typeface="+mj-lt"/>
              </a:rPr>
              <a:t>ini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masyarakat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diberi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ruang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berpartisipasi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proses </a:t>
            </a:r>
            <a:r>
              <a:rPr lang="en-US" sz="2400" dirty="0" err="1" smtClean="0">
                <a:latin typeface="+mj-lt"/>
              </a:rPr>
              <a:t>isu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strategis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mendesak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utk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diselesaikan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pembangunan</a:t>
            </a:r>
          </a:p>
          <a:p>
            <a:r>
              <a:rPr lang="en-US" sz="2400" dirty="0" smtClean="0">
                <a:latin typeface="+mj-lt"/>
              </a:rPr>
              <a:t>RPJPD (Rencana Pembangunan </a:t>
            </a:r>
            <a:r>
              <a:rPr lang="en-US" sz="2400" dirty="0" err="1" smtClean="0">
                <a:latin typeface="+mj-lt"/>
              </a:rPr>
              <a:t>Jangka-Panjang</a:t>
            </a:r>
            <a:r>
              <a:rPr lang="en-US" sz="2400" dirty="0" smtClean="0">
                <a:latin typeface="+mj-lt"/>
              </a:rPr>
              <a:t> Daerah) </a:t>
            </a:r>
            <a:r>
              <a:rPr lang="en-US" sz="2400" dirty="0" err="1" smtClean="0">
                <a:latin typeface="+mj-lt"/>
              </a:rPr>
              <a:t>mengacu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pada</a:t>
            </a:r>
            <a:r>
              <a:rPr lang="en-US" sz="2400" dirty="0" smtClean="0">
                <a:latin typeface="+mj-lt"/>
              </a:rPr>
              <a:t> Rencana Pembangunan </a:t>
            </a:r>
            <a:r>
              <a:rPr lang="en-US" sz="2400" dirty="0" err="1" smtClean="0">
                <a:latin typeface="+mj-lt"/>
              </a:rPr>
              <a:t>Jangka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Panjang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Nasional</a:t>
            </a:r>
            <a:r>
              <a:rPr lang="en-US" sz="2400" dirty="0" smtClean="0">
                <a:latin typeface="+mj-lt"/>
              </a:rPr>
              <a:t> (RPJPN) </a:t>
            </a:r>
            <a:r>
              <a:rPr lang="en-US" sz="2400" dirty="0">
                <a:latin typeface="+mj-lt"/>
              </a:rPr>
              <a:t>adalah </a:t>
            </a:r>
            <a:r>
              <a:rPr lang="en-US" sz="2400" dirty="0" err="1">
                <a:latin typeface="+mj-lt"/>
              </a:rPr>
              <a:t>dokumen</a:t>
            </a:r>
            <a:r>
              <a:rPr lang="en-US" sz="2400" dirty="0">
                <a:latin typeface="+mj-lt"/>
              </a:rPr>
              <a:t> perencanaan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periode</a:t>
            </a:r>
            <a:r>
              <a:rPr lang="en-US" sz="2400" dirty="0">
                <a:latin typeface="+mj-lt"/>
              </a:rPr>
              <a:t> 20 (</a:t>
            </a:r>
            <a:r>
              <a:rPr lang="en-US" sz="2400" dirty="0" err="1">
                <a:latin typeface="+mj-lt"/>
              </a:rPr>
              <a:t>dua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puluh</a:t>
            </a:r>
            <a:r>
              <a:rPr lang="en-US" sz="2400" dirty="0">
                <a:latin typeface="+mj-lt"/>
              </a:rPr>
              <a:t>) </a:t>
            </a:r>
            <a:r>
              <a:rPr lang="en-US" sz="2400" dirty="0" err="1">
                <a:latin typeface="+mj-lt"/>
              </a:rPr>
              <a:t>tahun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  <a:cs typeface="Times New Roman" pitchFamily="18" charset="0"/>
              </a:rPr>
              <a:t>Berdasarkan </a:t>
            </a:r>
            <a:r>
              <a:rPr lang="en-US" sz="2400" b="1" dirty="0" smtClean="0">
                <a:latin typeface="+mj-lt"/>
                <a:cs typeface="Times New Roman" pitchFamily="18" charset="0"/>
              </a:rPr>
              <a:t>UU No. 25/2004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tentang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Sistem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Perencanaan Pembangunan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Nasional</a:t>
            </a:r>
            <a:r>
              <a:rPr lang="en-US" sz="2400" dirty="0" smtClean="0">
                <a:latin typeface="+mj-lt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menegaskan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bahwa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(RPJM-D)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disusun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berpedoman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pada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Rencana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Jangka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Panjang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Daerah (RPJP-D)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dan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memperhatikan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Rencana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Jangka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Menengah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Nasional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(RPJM-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Nas</a:t>
            </a:r>
            <a:r>
              <a:rPr lang="en-US" sz="2400" dirty="0" smtClean="0">
                <a:latin typeface="+mj-lt"/>
                <a:cs typeface="Times New Roman" pitchFamily="18" charset="0"/>
              </a:rPr>
              <a:t>). </a:t>
            </a: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5792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RPJMD (Rencana Pembangunan </a:t>
            </a:r>
            <a:r>
              <a:rPr lang="en-US" sz="2400" dirty="0" err="1" smtClean="0">
                <a:latin typeface="+mj-lt"/>
              </a:rPr>
              <a:t>Jangka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Menengah</a:t>
            </a:r>
            <a:r>
              <a:rPr lang="en-US" sz="2400" dirty="0" smtClean="0">
                <a:latin typeface="+mj-lt"/>
              </a:rPr>
              <a:t> Daerah) </a:t>
            </a:r>
            <a:r>
              <a:rPr lang="en-US" sz="2400" dirty="0" err="1" smtClean="0">
                <a:latin typeface="+mj-lt"/>
              </a:rPr>
              <a:t>merupakan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penjabaran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RPJPD, </a:t>
            </a:r>
            <a:r>
              <a:rPr lang="en-US" sz="2400" dirty="0" err="1" smtClean="0">
                <a:latin typeface="+mj-lt"/>
              </a:rPr>
              <a:t>dokumen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perencanaan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periode</a:t>
            </a:r>
            <a:r>
              <a:rPr lang="en-US" sz="2400" dirty="0">
                <a:latin typeface="+mj-lt"/>
              </a:rPr>
              <a:t> 5 (lima) </a:t>
            </a:r>
            <a:r>
              <a:rPr lang="en-US" sz="2400" dirty="0" err="1">
                <a:latin typeface="+mj-lt"/>
              </a:rPr>
              <a:t>tahun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RPJMD </a:t>
            </a:r>
            <a:r>
              <a:rPr lang="en-US" sz="2400" dirty="0" err="1" smtClean="0">
                <a:latin typeface="+mj-lt"/>
              </a:rPr>
              <a:t>disusun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berdasarkan</a:t>
            </a:r>
            <a:r>
              <a:rPr lang="en-US" sz="2400" dirty="0" smtClean="0">
                <a:latin typeface="+mj-lt"/>
              </a:rPr>
              <a:t> Rencana Pembangunan </a:t>
            </a:r>
            <a:r>
              <a:rPr lang="en-US" sz="2400" dirty="0" err="1" smtClean="0">
                <a:latin typeface="+mj-lt"/>
              </a:rPr>
              <a:t>Jangka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Menengah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Nasional</a:t>
            </a:r>
            <a:r>
              <a:rPr lang="en-US" sz="2400" dirty="0" smtClean="0">
                <a:latin typeface="+mj-lt"/>
              </a:rPr>
              <a:t> (RPJMN). </a:t>
            </a:r>
          </a:p>
          <a:p>
            <a:r>
              <a:rPr lang="en-US" sz="2400" dirty="0" smtClean="0">
                <a:latin typeface="+mj-lt"/>
              </a:rPr>
              <a:t>RKPD (Rencana </a:t>
            </a:r>
            <a:r>
              <a:rPr lang="en-US" sz="2400" dirty="0" err="1" smtClean="0">
                <a:latin typeface="+mj-lt"/>
              </a:rPr>
              <a:t>Kerja</a:t>
            </a:r>
            <a:r>
              <a:rPr lang="en-US" sz="2400" dirty="0" smtClean="0">
                <a:latin typeface="+mj-lt"/>
              </a:rPr>
              <a:t> Pemerintah Daerah) </a:t>
            </a:r>
            <a:r>
              <a:rPr lang="en-US" sz="2400" dirty="0" err="1" smtClean="0">
                <a:latin typeface="+mj-lt"/>
              </a:rPr>
              <a:t>merupakan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penjabaran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RPJMD. RKPD </a:t>
            </a:r>
            <a:r>
              <a:rPr lang="en-US" sz="2400" dirty="0" err="1" smtClean="0">
                <a:latin typeface="+mj-lt"/>
              </a:rPr>
              <a:t>disusun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selaras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Rencana </a:t>
            </a:r>
            <a:r>
              <a:rPr lang="en-US" sz="2400" dirty="0" err="1" smtClean="0">
                <a:latin typeface="+mj-lt"/>
              </a:rPr>
              <a:t>Kerja</a:t>
            </a:r>
            <a:r>
              <a:rPr lang="en-US" sz="2400" dirty="0" smtClean="0">
                <a:latin typeface="+mj-lt"/>
              </a:rPr>
              <a:t> Pemerintah (RKP),  </a:t>
            </a:r>
            <a:r>
              <a:rPr lang="en-US" sz="2400" dirty="0">
                <a:latin typeface="+mj-lt"/>
              </a:rPr>
              <a:t>adalah </a:t>
            </a:r>
            <a:r>
              <a:rPr lang="en-US" sz="2400" dirty="0" err="1">
                <a:latin typeface="+mj-lt"/>
              </a:rPr>
              <a:t>dokumen</a:t>
            </a:r>
            <a:r>
              <a:rPr lang="en-US" sz="2400" dirty="0">
                <a:latin typeface="+mj-lt"/>
              </a:rPr>
              <a:t> perencanaan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periode</a:t>
            </a:r>
            <a:r>
              <a:rPr lang="en-US" sz="2400" dirty="0">
                <a:latin typeface="+mj-lt"/>
              </a:rPr>
              <a:t> 1 (</a:t>
            </a:r>
            <a:r>
              <a:rPr lang="en-US" sz="2400" dirty="0" err="1">
                <a:latin typeface="+mj-lt"/>
              </a:rPr>
              <a:t>satu</a:t>
            </a:r>
            <a:r>
              <a:rPr lang="en-US" sz="2400" dirty="0">
                <a:latin typeface="+mj-lt"/>
              </a:rPr>
              <a:t>)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.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RAPBD (</a:t>
            </a:r>
            <a:r>
              <a:rPr lang="en-US" sz="2400" dirty="0" err="1" smtClean="0">
                <a:latin typeface="+mj-lt"/>
              </a:rPr>
              <a:t>Rancangan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Anggaran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Pendapatan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Belanja</a:t>
            </a:r>
            <a:r>
              <a:rPr lang="en-US" sz="2400" dirty="0" smtClean="0">
                <a:latin typeface="+mj-lt"/>
              </a:rPr>
              <a:t> Daerah) </a:t>
            </a:r>
            <a:r>
              <a:rPr lang="en-US" sz="2400" dirty="0" err="1" smtClean="0">
                <a:latin typeface="+mj-lt"/>
              </a:rPr>
              <a:t>merupakan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penjabaran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RKPD. APBD (</a:t>
            </a:r>
            <a:r>
              <a:rPr lang="en-US" sz="2400" dirty="0" err="1" smtClean="0">
                <a:latin typeface="+mj-lt"/>
              </a:rPr>
              <a:t>Anggaran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Pendapatan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Belanja</a:t>
            </a:r>
            <a:r>
              <a:rPr lang="en-US" sz="2400" dirty="0" smtClean="0">
                <a:latin typeface="+mj-lt"/>
              </a:rPr>
              <a:t> Daerah) </a:t>
            </a:r>
            <a:r>
              <a:rPr lang="en-US" sz="2400" dirty="0" err="1" smtClean="0">
                <a:latin typeface="+mj-lt"/>
              </a:rPr>
              <a:t>merupakan</a:t>
            </a:r>
            <a:r>
              <a:rPr lang="en-US" sz="2400" dirty="0" smtClean="0">
                <a:latin typeface="+mj-lt"/>
              </a:rPr>
              <a:t> RAPBD yang </a:t>
            </a:r>
            <a:r>
              <a:rPr lang="en-US" sz="2400" dirty="0" err="1" smtClean="0">
                <a:latin typeface="+mj-lt"/>
              </a:rPr>
              <a:t>sudah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disahkan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3301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PRINSIP PERENCANAAN PEMBANGUNAN DAERAH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Perencanaan </a:t>
            </a:r>
            <a:r>
              <a:rPr lang="en-US" sz="2400" dirty="0">
                <a:latin typeface="+mj-lt"/>
              </a:rPr>
              <a:t>pembangunan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merupakan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perencanaan pembangunan </a:t>
            </a:r>
            <a:r>
              <a:rPr lang="en-US" sz="2400" dirty="0" err="1" smtClean="0">
                <a:latin typeface="+mj-lt"/>
              </a:rPr>
              <a:t>nasional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Perencanaan </a:t>
            </a:r>
            <a:r>
              <a:rPr lang="en-US" sz="2400" dirty="0">
                <a:latin typeface="+mj-lt"/>
              </a:rPr>
              <a:t>pembangunan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dilakukan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bersama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pemangku</a:t>
            </a:r>
            <a:r>
              <a:rPr lang="en-US" sz="2400" dirty="0">
                <a:latin typeface="+mj-lt"/>
              </a:rPr>
              <a:t> kepentingan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masing-masing</a:t>
            </a:r>
            <a:r>
              <a:rPr lang="en-US" sz="2400" dirty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 Perencanaan </a:t>
            </a:r>
            <a:r>
              <a:rPr lang="en-US" sz="2400" dirty="0">
                <a:latin typeface="+mj-lt"/>
              </a:rPr>
              <a:t>pembangunan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mengintegrasikan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rencana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ruang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rencana</a:t>
            </a:r>
            <a:r>
              <a:rPr lang="en-US" sz="2400" dirty="0">
                <a:latin typeface="+mj-lt"/>
              </a:rPr>
              <a:t> pembangunan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Perencanaan pembangunan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kondisi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potensi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dimiliki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masing-masing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sesuai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dinamika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perkembangan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nasional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smtClean="0">
                <a:latin typeface="+mj-lt"/>
              </a:rPr>
              <a:t>Perencanaan </a:t>
            </a:r>
            <a:r>
              <a:rPr lang="en-US" sz="2400" dirty="0">
                <a:latin typeface="+mj-lt"/>
              </a:rPr>
              <a:t>pembangunan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dirumuskan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secara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transparan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responsif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efisien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efektif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akuntabel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partisipatif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terukur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berkeadilan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berkelanjutan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3336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cs typeface="Arial" pitchFamily="34" charset="0"/>
              </a:rPr>
              <a:t>Prinsip-Prinsip Penyusunan RPJMD (UU 25/2004)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0593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latin typeface="+mj-lt"/>
                <a:cs typeface="Arial" pitchFamily="34" charset="0"/>
              </a:rPr>
              <a:t>1.Strategis</a:t>
            </a:r>
            <a:r>
              <a:rPr lang="en-US" dirty="0" smtClean="0">
                <a:latin typeface="+mj-lt"/>
                <a:cs typeface="Arial" pitchFamily="34" charset="0"/>
              </a:rPr>
              <a:t/>
            </a:r>
            <a:br>
              <a:rPr lang="en-US" dirty="0" smtClean="0">
                <a:latin typeface="+mj-lt"/>
                <a:cs typeface="Arial" pitchFamily="34" charset="0"/>
              </a:rPr>
            </a:br>
            <a:r>
              <a:rPr lang="en-US" dirty="0" smtClean="0">
                <a:latin typeface="+mj-lt"/>
                <a:cs typeface="Arial" pitchFamily="34" charset="0"/>
              </a:rPr>
              <a:t>RPJMD </a:t>
            </a:r>
            <a:r>
              <a:rPr lang="en-US" dirty="0" err="1" smtClean="0">
                <a:latin typeface="+mj-lt"/>
                <a:cs typeface="Arial" pitchFamily="34" charset="0"/>
              </a:rPr>
              <a:t>harus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erat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kaitannya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proses </a:t>
            </a:r>
            <a:r>
              <a:rPr lang="en-US" dirty="0" err="1" smtClean="0">
                <a:latin typeface="+mj-lt"/>
                <a:cs typeface="Arial" pitchFamily="34" charset="0"/>
              </a:rPr>
              <a:t>penetapan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kearah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diarahkan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pengembangannya</a:t>
            </a:r>
            <a:endParaRPr lang="en-US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apa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hendak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dicapai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5 </a:t>
            </a:r>
            <a:r>
              <a:rPr lang="en-US" dirty="0" err="1" smtClean="0">
                <a:latin typeface="+mj-lt"/>
                <a:cs typeface="Arial" pitchFamily="34" charset="0"/>
              </a:rPr>
              <a:t>tahun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mendatang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bagaimana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mencapainya</a:t>
            </a:r>
            <a:r>
              <a:rPr lang="en-US" dirty="0" smtClean="0">
                <a:latin typeface="+mj-lt"/>
                <a:cs typeface="Arial" pitchFamily="34" charset="0"/>
              </a:rPr>
              <a:t> , </a:t>
            </a:r>
            <a:r>
              <a:rPr lang="en-US" dirty="0" err="1" smtClean="0">
                <a:latin typeface="+mj-lt"/>
                <a:cs typeface="Arial" pitchFamily="34" charset="0"/>
              </a:rPr>
              <a:t>langkah-langkah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strategis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apa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perlu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dilakukan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mencapai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tujuan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r>
              <a:rPr lang="en-US" b="1" dirty="0" smtClean="0">
                <a:latin typeface="+mj-lt"/>
                <a:cs typeface="Arial" pitchFamily="34" charset="0"/>
              </a:rPr>
              <a:t> .</a:t>
            </a:r>
          </a:p>
          <a:p>
            <a:pPr>
              <a:buNone/>
            </a:pPr>
            <a:r>
              <a:rPr lang="en-US" b="1" dirty="0" smtClean="0">
                <a:latin typeface="+mj-lt"/>
                <a:cs typeface="Arial" pitchFamily="34" charset="0"/>
              </a:rPr>
              <a:t>2.  Demokratis </a:t>
            </a:r>
            <a:r>
              <a:rPr lang="en-US" b="1" dirty="0" err="1" smtClean="0">
                <a:latin typeface="+mj-lt"/>
                <a:cs typeface="Arial" pitchFamily="34" charset="0"/>
              </a:rPr>
              <a:t>dan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Partisipatif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  <a:cs typeface="Arial" pitchFamily="34" charset="0"/>
                <a:sym typeface="Wingdings" pitchFamily="2" charset="2"/>
              </a:rPr>
              <a:t>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voice,akses</a:t>
            </a:r>
            <a:r>
              <a:rPr lang="en-US" b="1" dirty="0" smtClean="0">
                <a:latin typeface="+mj-lt"/>
                <a:cs typeface="Arial" pitchFamily="34" charset="0"/>
              </a:rPr>
              <a:t>, control stakeholder</a:t>
            </a:r>
            <a:r>
              <a:rPr lang="en-US" dirty="0" smtClean="0">
                <a:latin typeface="+mj-lt"/>
                <a:cs typeface="Arial" pitchFamily="34" charset="0"/>
              </a:rPr>
              <a:t/>
            </a:r>
            <a:br>
              <a:rPr lang="en-US" dirty="0" smtClean="0">
                <a:latin typeface="+mj-lt"/>
                <a:cs typeface="Arial" pitchFamily="34" charset="0"/>
              </a:rPr>
            </a:br>
            <a:r>
              <a:rPr lang="en-US" dirty="0" smtClean="0">
                <a:latin typeface="+mj-lt"/>
                <a:cs typeface="Arial" pitchFamily="34" charset="0"/>
              </a:rPr>
              <a:t>Penyusunan RPJMD </a:t>
            </a:r>
            <a:r>
              <a:rPr lang="en-US" dirty="0" err="1" smtClean="0">
                <a:latin typeface="+mj-lt"/>
                <a:cs typeface="Arial" pitchFamily="34" charset="0"/>
              </a:rPr>
              <a:t>perlu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secara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transparan</a:t>
            </a:r>
            <a:r>
              <a:rPr lang="en-US" dirty="0" smtClean="0">
                <a:latin typeface="+mj-lt"/>
                <a:cs typeface="Arial" pitchFamily="34" charset="0"/>
              </a:rPr>
              <a:t> , </a:t>
            </a:r>
            <a:r>
              <a:rPr lang="en-US" dirty="0" err="1" smtClean="0">
                <a:latin typeface="+mj-lt"/>
                <a:cs typeface="Arial" pitchFamily="34" charset="0"/>
              </a:rPr>
              <a:t>akuntabel</a:t>
            </a:r>
            <a:r>
              <a:rPr lang="en-US" dirty="0" smtClean="0">
                <a:latin typeface="+mj-lt"/>
                <a:cs typeface="Arial" pitchFamily="34" charset="0"/>
              </a:rPr>
              <a:t> &amp; </a:t>
            </a:r>
            <a:r>
              <a:rPr lang="en-US" dirty="0" err="1" smtClean="0">
                <a:latin typeface="+mj-lt"/>
                <a:cs typeface="Arial" pitchFamily="34" charset="0"/>
              </a:rPr>
              <a:t>melibatkan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/ </a:t>
            </a:r>
            <a:r>
              <a:rPr lang="en-US" dirty="0" err="1" smtClean="0">
                <a:latin typeface="+mj-lt"/>
                <a:cs typeface="Arial" pitchFamily="34" charset="0"/>
              </a:rPr>
              <a:t>seluruh</a:t>
            </a:r>
            <a:r>
              <a:rPr lang="en-US" dirty="0" smtClean="0">
                <a:latin typeface="+mj-lt"/>
                <a:cs typeface="Arial" pitchFamily="34" charset="0"/>
              </a:rPr>
              <a:t> stakeholder dlm </a:t>
            </a:r>
            <a:r>
              <a:rPr lang="en-US" dirty="0" err="1" smtClean="0">
                <a:latin typeface="+mj-lt"/>
                <a:cs typeface="Arial" pitchFamily="34" charset="0"/>
              </a:rPr>
              <a:t>pengambilan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keputusan</a:t>
            </a:r>
            <a:r>
              <a:rPr lang="en-US" dirty="0" smtClean="0">
                <a:latin typeface="+mj-lt"/>
                <a:cs typeface="Arial" pitchFamily="34" charset="0"/>
              </a:rPr>
              <a:t> perencanaan di </a:t>
            </a:r>
            <a:r>
              <a:rPr lang="en-US" dirty="0" err="1" smtClean="0">
                <a:latin typeface="+mj-lt"/>
                <a:cs typeface="Arial" pitchFamily="34" charset="0"/>
              </a:rPr>
              <a:t>semua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tahapan</a:t>
            </a:r>
            <a:r>
              <a:rPr lang="en-US" dirty="0" smtClean="0">
                <a:latin typeface="+mj-lt"/>
                <a:cs typeface="Arial" pitchFamily="34" charset="0"/>
              </a:rPr>
              <a:t> Perencanaan.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4227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b="1" dirty="0" err="1" smtClean="0">
                <a:latin typeface="+mj-lt"/>
                <a:cs typeface="Arial" pitchFamily="34" charset="0"/>
              </a:rPr>
              <a:t>Politis</a:t>
            </a:r>
            <a:r>
              <a:rPr lang="en-US" sz="2600" dirty="0" smtClean="0">
                <a:latin typeface="+mj-lt"/>
                <a:cs typeface="Arial" pitchFamily="34" charset="0"/>
              </a:rPr>
              <a:t/>
            </a:r>
            <a:br>
              <a:rPr lang="en-US" sz="2600" dirty="0" smtClean="0">
                <a:latin typeface="+mj-lt"/>
                <a:cs typeface="Arial" pitchFamily="34" charset="0"/>
              </a:rPr>
            </a:br>
            <a:r>
              <a:rPr lang="en-US" sz="2600" dirty="0" smtClean="0">
                <a:latin typeface="+mj-lt"/>
                <a:cs typeface="Arial" pitchFamily="34" charset="0"/>
              </a:rPr>
              <a:t>Penyusunan RPJMD 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melibatkan</a:t>
            </a:r>
            <a:r>
              <a:rPr lang="en-US" sz="2600" dirty="0" smtClean="0">
                <a:latin typeface="+mj-lt"/>
                <a:cs typeface="Arial" pitchFamily="34" charset="0"/>
              </a:rPr>
              <a:t> proses </a:t>
            </a:r>
            <a:r>
              <a:rPr lang="en-US" sz="2600" dirty="0" err="1" smtClean="0">
                <a:latin typeface="+mj-lt"/>
                <a:cs typeface="Arial" pitchFamily="34" charset="0"/>
              </a:rPr>
              <a:t>konsultasi</a:t>
            </a:r>
            <a:r>
              <a:rPr lang="en-US" sz="2600" dirty="0" smtClean="0">
                <a:latin typeface="+mj-lt"/>
                <a:cs typeface="Arial" pitchFamily="34" charset="0"/>
              </a:rPr>
              <a:t>  </a:t>
            </a:r>
            <a:r>
              <a:rPr lang="en-US" sz="2600" dirty="0" err="1" smtClean="0">
                <a:latin typeface="+mj-lt"/>
                <a:cs typeface="Arial" pitchFamily="34" charset="0"/>
              </a:rPr>
              <a:t>kkuatan</a:t>
            </a:r>
            <a:r>
              <a:rPr lang="en-US" sz="2600" dirty="0" smtClean="0">
                <a:latin typeface="+mj-lt"/>
                <a:cs typeface="Arial" pitchFamily="34" charset="0"/>
              </a:rPr>
              <a:t> politik, </a:t>
            </a:r>
            <a:r>
              <a:rPr lang="en-US" sz="2600" dirty="0" err="1" smtClean="0">
                <a:latin typeface="+mj-lt"/>
                <a:cs typeface="Arial" pitchFamily="34" charset="0"/>
              </a:rPr>
              <a:t>trutama</a:t>
            </a:r>
            <a:r>
              <a:rPr lang="en-US" sz="2600" dirty="0" smtClean="0">
                <a:latin typeface="+mj-lt"/>
                <a:cs typeface="Arial" pitchFamily="34" charset="0"/>
              </a:rPr>
              <a:t> Kepala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DaerahTerpilih</a:t>
            </a:r>
            <a:r>
              <a:rPr lang="en-US" sz="2600" dirty="0" smtClean="0">
                <a:latin typeface="+mj-lt"/>
                <a:cs typeface="Arial" pitchFamily="34" charset="0"/>
              </a:rPr>
              <a:t> dg </a:t>
            </a:r>
            <a:r>
              <a:rPr lang="en-US" sz="2600" b="1" dirty="0" smtClean="0">
                <a:latin typeface="+mj-lt"/>
                <a:cs typeface="Arial" pitchFamily="34" charset="0"/>
              </a:rPr>
              <a:t>DPRD</a:t>
            </a:r>
          </a:p>
          <a:p>
            <a:pPr>
              <a:buNone/>
            </a:pPr>
            <a:r>
              <a:rPr lang="en-US" sz="2600" b="1" dirty="0" smtClean="0">
                <a:latin typeface="+mj-lt"/>
                <a:cs typeface="Arial" pitchFamily="34" charset="0"/>
              </a:rPr>
              <a:t>4. Perencanaan Bottom-up</a:t>
            </a:r>
            <a:r>
              <a:rPr lang="en-US" sz="2600" dirty="0" smtClean="0">
                <a:latin typeface="+mj-lt"/>
                <a:cs typeface="Arial" pitchFamily="34" charset="0"/>
              </a:rPr>
              <a:t/>
            </a:r>
            <a:br>
              <a:rPr lang="en-US" sz="2600" dirty="0" smtClean="0">
                <a:latin typeface="+mj-lt"/>
                <a:cs typeface="Arial" pitchFamily="34" charset="0"/>
              </a:rPr>
            </a:br>
            <a:r>
              <a:rPr lang="en-US" sz="2600" dirty="0" err="1" smtClean="0">
                <a:latin typeface="+mj-lt"/>
                <a:cs typeface="Arial" pitchFamily="34" charset="0"/>
              </a:rPr>
              <a:t>Aspirasi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diperhatikan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600" dirty="0" smtClean="0">
                <a:latin typeface="+mj-lt"/>
                <a:cs typeface="Arial" pitchFamily="34" charset="0"/>
              </a:rPr>
              <a:t> penyusunan RPJMD.</a:t>
            </a:r>
          </a:p>
          <a:p>
            <a:pPr>
              <a:buNone/>
            </a:pPr>
            <a:r>
              <a:rPr lang="en-US" sz="2600" b="1" dirty="0" smtClean="0">
                <a:latin typeface="+mj-lt"/>
                <a:cs typeface="Arial" pitchFamily="34" charset="0"/>
              </a:rPr>
              <a:t>5.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PerencanaanTop</a:t>
            </a:r>
            <a:r>
              <a:rPr lang="en-US" sz="2600" b="1" dirty="0" smtClean="0">
                <a:latin typeface="+mj-lt"/>
                <a:cs typeface="Arial" pitchFamily="34" charset="0"/>
              </a:rPr>
              <a:t> Down</a:t>
            </a:r>
            <a:r>
              <a:rPr lang="en-US" sz="2600" dirty="0" smtClean="0">
                <a:latin typeface="+mj-lt"/>
                <a:cs typeface="Arial" pitchFamily="34" charset="0"/>
              </a:rPr>
              <a:t/>
            </a:r>
            <a:br>
              <a:rPr lang="en-US" sz="2600" dirty="0" smtClean="0">
                <a:latin typeface="+mj-lt"/>
                <a:cs typeface="Arial" pitchFamily="34" charset="0"/>
              </a:rPr>
            </a:br>
            <a:r>
              <a:rPr lang="en-US" sz="2600" dirty="0" err="1" smtClean="0">
                <a:latin typeface="+mj-lt"/>
                <a:cs typeface="Arial" pitchFamily="34" charset="0"/>
              </a:rPr>
              <a:t>Bahwa</a:t>
            </a:r>
            <a:r>
              <a:rPr lang="en-US" sz="2600" dirty="0" smtClean="0">
                <a:latin typeface="+mj-lt"/>
                <a:cs typeface="Arial" pitchFamily="34" charset="0"/>
              </a:rPr>
              <a:t> proses penyusunan RPJMD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ada</a:t>
            </a:r>
            <a:r>
              <a:rPr lang="en-US" sz="2600" dirty="0" smtClean="0">
                <a:latin typeface="+mj-lt"/>
                <a:cs typeface="Arial" pitchFamily="34" charset="0"/>
              </a:rPr>
              <a:t>  </a:t>
            </a:r>
            <a:r>
              <a:rPr lang="en-US" sz="2600" dirty="0" err="1" smtClean="0">
                <a:latin typeface="+mj-lt"/>
                <a:cs typeface="Arial" pitchFamily="34" charset="0"/>
              </a:rPr>
              <a:t>sinergi</a:t>
            </a:r>
            <a:r>
              <a:rPr lang="en-US" sz="2600" dirty="0" smtClean="0">
                <a:latin typeface="+mj-lt"/>
                <a:cs typeface="Arial" pitchFamily="34" charset="0"/>
              </a:rPr>
              <a:t> dg </a:t>
            </a:r>
            <a:r>
              <a:rPr lang="en-US" sz="2600" dirty="0" err="1" smtClean="0">
                <a:latin typeface="+mj-lt"/>
                <a:cs typeface="Arial" pitchFamily="34" charset="0"/>
              </a:rPr>
              <a:t>rencana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strategis</a:t>
            </a:r>
            <a:r>
              <a:rPr lang="en-US" sz="2600" dirty="0" smtClean="0">
                <a:latin typeface="+mj-lt"/>
                <a:cs typeface="Arial" pitchFamily="34" charset="0"/>
              </a:rPr>
              <a:t> di </a:t>
            </a:r>
            <a:r>
              <a:rPr lang="en-US" sz="2600" dirty="0" err="1" smtClean="0">
                <a:latin typeface="+mj-lt"/>
                <a:cs typeface="Arial" pitchFamily="34" charset="0"/>
              </a:rPr>
              <a:t>atasnya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2600" dirty="0" smtClean="0">
                <a:latin typeface="+mj-lt"/>
                <a:cs typeface="Arial" pitchFamily="34" charset="0"/>
              </a:rPr>
              <a:t> Rencana </a:t>
            </a:r>
            <a:r>
              <a:rPr lang="en-US" sz="2600" dirty="0" err="1" smtClean="0">
                <a:latin typeface="+mj-lt"/>
                <a:cs typeface="Arial" pitchFamily="34" charset="0"/>
              </a:rPr>
              <a:t>Jangka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Panjang</a:t>
            </a:r>
            <a:r>
              <a:rPr lang="en-US" sz="2600" dirty="0" smtClean="0">
                <a:latin typeface="+mj-lt"/>
                <a:cs typeface="Arial" pitchFamily="34" charset="0"/>
              </a:rPr>
              <a:t> Daerah (RPJPD)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dan</a:t>
            </a:r>
            <a:r>
              <a:rPr lang="en-US" sz="2600" dirty="0" smtClean="0">
                <a:latin typeface="+mj-lt"/>
                <a:cs typeface="Arial" pitchFamily="34" charset="0"/>
              </a:rPr>
              <a:t> Rencana </a:t>
            </a:r>
            <a:r>
              <a:rPr lang="en-US" sz="2600" dirty="0" err="1" smtClean="0">
                <a:latin typeface="+mj-lt"/>
                <a:cs typeface="Arial" pitchFamily="34" charset="0"/>
              </a:rPr>
              <a:t>Jangka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Menengah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Nasional</a:t>
            </a:r>
            <a:r>
              <a:rPr lang="en-US" sz="2600" dirty="0" smtClean="0">
                <a:latin typeface="+mj-lt"/>
                <a:cs typeface="Arial" pitchFamily="34" charset="0"/>
              </a:rPr>
              <a:t> (</a:t>
            </a:r>
            <a:r>
              <a:rPr lang="en-US" sz="2600" b="1" dirty="0" smtClean="0">
                <a:latin typeface="+mj-lt"/>
                <a:cs typeface="Arial" pitchFamily="34" charset="0"/>
              </a:rPr>
              <a:t>RPJM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Nasional</a:t>
            </a:r>
            <a:r>
              <a:rPr lang="en-US" sz="2600" dirty="0" smtClean="0">
                <a:latin typeface="+mj-lt"/>
                <a:cs typeface="Arial" pitchFamily="34" charset="0"/>
              </a:rPr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483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b="1" dirty="0">
                <a:cs typeface="Arial" pitchFamily="34" charset="0"/>
              </a:rPr>
              <a:t>Rencana </a:t>
            </a:r>
            <a:r>
              <a:rPr lang="en-US" sz="3200" b="1" dirty="0" err="1">
                <a:cs typeface="Arial" pitchFamily="34" charset="0"/>
              </a:rPr>
              <a:t>Jangka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Panjang</a:t>
            </a:r>
            <a:r>
              <a:rPr lang="en-US" sz="3200" b="1" dirty="0">
                <a:cs typeface="Arial" pitchFamily="34" charset="0"/>
              </a:rPr>
              <a:t> Daerah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53400" cy="521176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>
                <a:latin typeface="+mj-lt"/>
                <a:cs typeface="Arial" pitchFamily="34" charset="0"/>
              </a:rPr>
              <a:t>Rencana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Panjang</a:t>
            </a:r>
            <a:r>
              <a:rPr lang="en-US" dirty="0">
                <a:latin typeface="+mj-lt"/>
                <a:cs typeface="Arial" pitchFamily="34" charset="0"/>
              </a:rPr>
              <a:t> Daerah </a:t>
            </a:r>
            <a:r>
              <a:rPr lang="en-US" b="1" dirty="0">
                <a:latin typeface="+mj-lt"/>
                <a:cs typeface="Arial" pitchFamily="34" charset="0"/>
              </a:rPr>
              <a:t>( RPJPD) </a:t>
            </a:r>
            <a:r>
              <a:rPr lang="en-US" dirty="0" err="1">
                <a:latin typeface="+mj-lt"/>
                <a:cs typeface="Arial" pitchFamily="34" charset="0"/>
              </a:rPr>
              <a:t>dokumen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rencana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resmi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dipersyaratkan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bagi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mengarahkan</a:t>
            </a:r>
            <a:r>
              <a:rPr lang="en-US" dirty="0">
                <a:latin typeface="+mj-lt"/>
                <a:cs typeface="Arial" pitchFamily="34" charset="0"/>
              </a:rPr>
              <a:t> pembangunan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waktu</a:t>
            </a:r>
            <a:r>
              <a:rPr lang="en-US" dirty="0">
                <a:latin typeface="+mj-lt"/>
                <a:cs typeface="Arial" pitchFamily="34" charset="0"/>
              </a:rPr>
              <a:t> 20 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tahun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depan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</a:p>
          <a:p>
            <a:pPr lvl="0"/>
            <a:r>
              <a:rPr lang="en-US" b="1" dirty="0" smtClean="0">
                <a:latin typeface="+mj-lt"/>
                <a:cs typeface="Arial" pitchFamily="34" charset="0"/>
              </a:rPr>
              <a:t>RPJPD </a:t>
            </a:r>
            <a:r>
              <a:rPr lang="en-US" dirty="0" err="1">
                <a:latin typeface="+mj-lt"/>
                <a:cs typeface="Arial" pitchFamily="34" charset="0"/>
              </a:rPr>
              <a:t>merupakan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dokumen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rencana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penting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karena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itu</a:t>
            </a:r>
            <a:r>
              <a:rPr lang="en-US" dirty="0">
                <a:latin typeface="+mj-lt"/>
                <a:cs typeface="Arial" pitchFamily="34" charset="0"/>
              </a:rPr>
              <a:t> Pemerintah Daerah, DPRD,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masyarakat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hrs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memberikan</a:t>
            </a:r>
            <a:r>
              <a:rPr lang="en-US" dirty="0">
                <a:latin typeface="+mj-lt"/>
                <a:cs typeface="Arial" pitchFamily="34" charset="0"/>
              </a:rPr>
              <a:t> perhatian </a:t>
            </a:r>
            <a:r>
              <a:rPr lang="en-US" dirty="0" err="1">
                <a:latin typeface="+mj-lt"/>
                <a:cs typeface="Arial" pitchFamily="34" charset="0"/>
              </a:rPr>
              <a:t>pada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kualitas</a:t>
            </a:r>
            <a:r>
              <a:rPr lang="en-US" dirty="0">
                <a:latin typeface="+mj-lt"/>
                <a:cs typeface="Arial" pitchFamily="34" charset="0"/>
              </a:rPr>
              <a:t> proses </a:t>
            </a:r>
            <a:r>
              <a:rPr lang="en-US" dirty="0" err="1">
                <a:latin typeface="+mj-lt"/>
                <a:cs typeface="Arial" pitchFamily="34" charset="0"/>
              </a:rPr>
              <a:t>penyusunannya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diikuti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pemantauan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evaluasi</a:t>
            </a:r>
            <a:r>
              <a:rPr lang="en-US" dirty="0">
                <a:latin typeface="+mj-lt"/>
                <a:cs typeface="Arial" pitchFamily="34" charset="0"/>
              </a:rPr>
              <a:t> &amp;  </a:t>
            </a:r>
            <a:r>
              <a:rPr lang="en-US" dirty="0" smtClean="0">
                <a:latin typeface="+mj-lt"/>
                <a:cs typeface="Arial" pitchFamily="34" charset="0"/>
              </a:rPr>
              <a:t>review   </a:t>
            </a:r>
            <a:r>
              <a:rPr lang="en-US" dirty="0" err="1">
                <a:latin typeface="+mj-lt"/>
                <a:cs typeface="Arial" pitchFamily="34" charset="0"/>
              </a:rPr>
              <a:t>berkala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atas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implementasinya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endParaRPr lang="en-US" b="1" dirty="0" smtClean="0">
              <a:latin typeface="+mj-lt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b="1" dirty="0" err="1" smtClean="0">
                <a:latin typeface="+mj-lt"/>
                <a:cs typeface="Arial" pitchFamily="34" charset="0"/>
              </a:rPr>
              <a:t>Kualitas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>
                <a:latin typeface="+mj-lt"/>
                <a:cs typeface="Arial" pitchFamily="34" charset="0"/>
              </a:rPr>
              <a:t>penyusunan RPJPD </a:t>
            </a:r>
            <a:r>
              <a:rPr lang="en-US" b="1" dirty="0" err="1">
                <a:latin typeface="+mj-lt"/>
                <a:cs typeface="Arial" pitchFamily="34" charset="0"/>
              </a:rPr>
              <a:t>dr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segi</a:t>
            </a:r>
            <a:r>
              <a:rPr lang="en-US" b="1" dirty="0">
                <a:latin typeface="+mj-lt"/>
                <a:cs typeface="Arial" pitchFamily="34" charset="0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  <a:cs typeface="Arial" pitchFamily="34" charset="0"/>
              </a:rPr>
              <a:t>analisis</a:t>
            </a:r>
            <a:r>
              <a:rPr lang="en-US" dirty="0">
                <a:latin typeface="+mj-lt"/>
                <a:cs typeface="Arial" pitchFamily="34" charset="0"/>
              </a:rPr>
              <a:t> kecenderungan &amp; </a:t>
            </a:r>
            <a:r>
              <a:rPr lang="en-US" dirty="0" err="1">
                <a:latin typeface="+mj-lt"/>
                <a:cs typeface="Arial" pitchFamily="34" charset="0"/>
              </a:rPr>
              <a:t>perspektif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depan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  <a:cs typeface="Arial" pitchFamily="34" charset="0"/>
              </a:rPr>
              <a:t>pemahaman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atas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isu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strategis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mungkin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dihadapi</a:t>
            </a:r>
            <a:r>
              <a:rPr lang="en-US" dirty="0">
                <a:latin typeface="+mj-lt"/>
                <a:cs typeface="Arial" pitchFamily="34" charset="0"/>
              </a:rPr>
              <a:t> di </a:t>
            </a:r>
            <a:r>
              <a:rPr lang="en-US" dirty="0" err="1">
                <a:latin typeface="+mj-lt"/>
                <a:cs typeface="Arial" pitchFamily="34" charset="0"/>
              </a:rPr>
              <a:t>masa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depan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  <a:cs typeface="Arial" pitchFamily="34" charset="0"/>
              </a:rPr>
              <a:t>kejelasan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visi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misi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tujuan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arah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strategi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kebijakan</a:t>
            </a:r>
            <a:r>
              <a:rPr lang="en-US" dirty="0">
                <a:latin typeface="+mj-lt"/>
                <a:cs typeface="Arial" pitchFamily="34" charset="0"/>
              </a:rPr>
              <a:t> pembangunan 20 </a:t>
            </a:r>
            <a:r>
              <a:rPr lang="en-US" dirty="0" err="1">
                <a:latin typeface="+mj-lt"/>
                <a:cs typeface="Arial" pitchFamily="34" charset="0"/>
              </a:rPr>
              <a:t>tahun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depan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mnentukan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kualitas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rencana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dibawahnya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dirty="0" err="1">
                <a:latin typeface="+mj-lt"/>
                <a:cs typeface="Arial" pitchFamily="34" charset="0"/>
              </a:rPr>
              <a:t>Dokumen</a:t>
            </a:r>
            <a:r>
              <a:rPr lang="en-US" dirty="0">
                <a:latin typeface="+mj-lt"/>
                <a:cs typeface="Arial" pitchFamily="34" charset="0"/>
              </a:rPr>
              <a:t> RPJPD </a:t>
            </a:r>
            <a:r>
              <a:rPr lang="en-US" dirty="0" err="1">
                <a:latin typeface="+mj-lt"/>
                <a:cs typeface="Arial" pitchFamily="34" charset="0"/>
              </a:rPr>
              <a:t>menjadi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acuan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bagi</a:t>
            </a:r>
            <a:r>
              <a:rPr lang="en-US" dirty="0">
                <a:latin typeface="+mj-lt"/>
                <a:cs typeface="Arial" pitchFamily="34" charset="0"/>
              </a:rPr>
              <a:t> penyusunan </a:t>
            </a:r>
            <a:r>
              <a:rPr lang="en-US" dirty="0" err="1">
                <a:latin typeface="+mj-lt"/>
                <a:cs typeface="Arial" pitchFamily="34" charset="0"/>
              </a:rPr>
              <a:t>rencana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dg </a:t>
            </a:r>
            <a:r>
              <a:rPr lang="en-US" dirty="0" err="1">
                <a:latin typeface="+mj-lt"/>
                <a:cs typeface="Arial" pitchFamily="34" charset="0"/>
              </a:rPr>
              <a:t>hirarki</a:t>
            </a:r>
            <a:r>
              <a:rPr lang="en-US" dirty="0">
                <a:latin typeface="+mj-lt"/>
                <a:cs typeface="Arial" pitchFamily="34" charset="0"/>
              </a:rPr>
              <a:t> &amp; </a:t>
            </a:r>
            <a:r>
              <a:rPr lang="en-US" dirty="0" err="1">
                <a:latin typeface="+mj-lt"/>
                <a:cs typeface="Arial" pitchFamily="34" charset="0"/>
              </a:rPr>
              <a:t>skala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yg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lebih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rendah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seperti</a:t>
            </a:r>
            <a:r>
              <a:rPr lang="en-US" dirty="0">
                <a:latin typeface="+mj-lt"/>
                <a:cs typeface="Arial" pitchFamily="34" charset="0"/>
              </a:rPr>
              <a:t> RTRWD, RPJMD, </a:t>
            </a:r>
            <a:r>
              <a:rPr lang="en-US" dirty="0" err="1">
                <a:latin typeface="+mj-lt"/>
                <a:cs typeface="Arial" pitchFamily="34" charset="0"/>
              </a:rPr>
              <a:t>Renstra</a:t>
            </a:r>
            <a:r>
              <a:rPr lang="en-US" dirty="0">
                <a:latin typeface="+mj-lt"/>
                <a:cs typeface="Arial" pitchFamily="34" charset="0"/>
              </a:rPr>
              <a:t> &amp; </a:t>
            </a:r>
            <a:r>
              <a:rPr lang="en-US" dirty="0" err="1">
                <a:latin typeface="+mj-lt"/>
                <a:cs typeface="Arial" pitchFamily="34" charset="0"/>
              </a:rPr>
              <a:t>Renja</a:t>
            </a:r>
            <a:r>
              <a:rPr lang="en-US" dirty="0">
                <a:latin typeface="+mj-lt"/>
                <a:cs typeface="Arial" pitchFamily="34" charset="0"/>
              </a:rPr>
              <a:t> OPD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RKPD, (RKA)</a:t>
            </a:r>
          </a:p>
          <a:p>
            <a:endParaRPr lang="en-US" b="1" dirty="0">
              <a:latin typeface="+mj-lt"/>
              <a:cs typeface="Arial" pitchFamily="34" charset="0"/>
            </a:endParaRPr>
          </a:p>
          <a:p>
            <a:pPr lvl="0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23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b="1" dirty="0"/>
              <a:t>Tahap Penyusunan </a:t>
            </a:r>
            <a:r>
              <a:rPr lang="en-US" sz="3200" b="1" dirty="0" err="1"/>
              <a:t>Rancangan</a:t>
            </a:r>
            <a:r>
              <a:rPr lang="en-US" sz="3200" b="1" dirty="0"/>
              <a:t> </a:t>
            </a:r>
            <a:r>
              <a:rPr lang="en-US" sz="3200" b="1" dirty="0" err="1"/>
              <a:t>Awal</a:t>
            </a:r>
            <a:r>
              <a:rPr lang="en-US" sz="3200" b="1" dirty="0"/>
              <a:t> </a:t>
            </a:r>
            <a:r>
              <a:rPr lang="en-US" sz="3200" b="1" dirty="0" smtClean="0"/>
              <a:t>RPJPD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5105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 </a:t>
            </a:r>
            <a:r>
              <a:rPr lang="en-US" dirty="0" err="1" smtClean="0">
                <a:latin typeface="+mj-lt"/>
                <a:cs typeface="Arial" pitchFamily="34" charset="0"/>
              </a:rPr>
              <a:t>Pengumpulan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>
                <a:latin typeface="+mj-lt"/>
                <a:cs typeface="Arial" pitchFamily="34" charset="0"/>
              </a:rPr>
              <a:t>data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informasi</a:t>
            </a:r>
            <a:endParaRPr lang="en-US" b="1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2. </a:t>
            </a:r>
            <a:r>
              <a:rPr lang="en-US" dirty="0" smtClean="0">
                <a:latin typeface="+mj-lt"/>
                <a:cs typeface="Arial" pitchFamily="34" charset="0"/>
              </a:rPr>
              <a:t> Penyusunan </a:t>
            </a:r>
            <a:r>
              <a:rPr lang="en-US" dirty="0" err="1">
                <a:latin typeface="+mj-lt"/>
                <a:cs typeface="Arial" pitchFamily="34" charset="0"/>
              </a:rPr>
              <a:t>profil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prediksi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depan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3. </a:t>
            </a:r>
            <a:r>
              <a:rPr lang="en-US" dirty="0" err="1">
                <a:latin typeface="+mj-lt"/>
                <a:cs typeface="Arial" pitchFamily="34" charset="0"/>
              </a:rPr>
              <a:t>Jaring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aspirasi</a:t>
            </a:r>
            <a:r>
              <a:rPr lang="en-US" b="1" dirty="0">
                <a:latin typeface="+mj-lt"/>
                <a:cs typeface="Arial" pitchFamily="34" charset="0"/>
              </a:rPr>
              <a:t>: </a:t>
            </a:r>
            <a:r>
              <a:rPr lang="en-US" b="1" dirty="0" err="1">
                <a:latin typeface="+mj-lt"/>
                <a:cs typeface="Arial" pitchFamily="34" charset="0"/>
              </a:rPr>
              <a:t>Isu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dan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harapan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masyarakat</a:t>
            </a:r>
            <a:endParaRPr lang="en-US" b="1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4. </a:t>
            </a:r>
            <a:r>
              <a:rPr lang="en-US" dirty="0" smtClean="0">
                <a:latin typeface="+mj-lt"/>
                <a:cs typeface="Arial" pitchFamily="34" charset="0"/>
              </a:rPr>
              <a:t> Review </a:t>
            </a:r>
            <a:r>
              <a:rPr lang="en-US" dirty="0">
                <a:latin typeface="+mj-lt"/>
                <a:cs typeface="Arial" pitchFamily="34" charset="0"/>
              </a:rPr>
              <a:t>RTRW Provinsi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Review RTRW </a:t>
            </a:r>
            <a:r>
              <a:rPr lang="en-US" dirty="0" err="1">
                <a:latin typeface="+mj-lt"/>
                <a:cs typeface="Arial" pitchFamily="34" charset="0"/>
              </a:rPr>
              <a:t>Kab</a:t>
            </a:r>
            <a:r>
              <a:rPr lang="en-US" dirty="0">
                <a:latin typeface="+mj-lt"/>
                <a:cs typeface="Arial" pitchFamily="34" charset="0"/>
              </a:rPr>
              <a:t>/Kota</a:t>
            </a: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5. </a:t>
            </a:r>
            <a:r>
              <a:rPr lang="en-US" dirty="0" smtClean="0">
                <a:latin typeface="+mj-lt"/>
                <a:cs typeface="Arial" pitchFamily="34" charset="0"/>
              </a:rPr>
              <a:t> Review </a:t>
            </a:r>
            <a:r>
              <a:rPr lang="en-US" dirty="0">
                <a:latin typeface="+mj-lt"/>
                <a:cs typeface="Arial" pitchFamily="34" charset="0"/>
              </a:rPr>
              <a:t>RPJP </a:t>
            </a:r>
            <a:r>
              <a:rPr lang="en-US" dirty="0" err="1">
                <a:latin typeface="+mj-lt"/>
                <a:cs typeface="Arial" pitchFamily="34" charset="0"/>
              </a:rPr>
              <a:t>Nasional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RPJPD Provinsi</a:t>
            </a: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6. </a:t>
            </a:r>
            <a:r>
              <a:rPr lang="en-US" dirty="0" smtClean="0">
                <a:latin typeface="+mj-lt"/>
                <a:cs typeface="Arial" pitchFamily="34" charset="0"/>
              </a:rPr>
              <a:t> Draft </a:t>
            </a:r>
            <a:r>
              <a:rPr lang="en-US" dirty="0" err="1">
                <a:latin typeface="+mj-lt"/>
                <a:cs typeface="Arial" pitchFamily="34" charset="0"/>
              </a:rPr>
              <a:t>Rumusan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Isu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Strategis</a:t>
            </a:r>
            <a:r>
              <a:rPr lang="en-US" dirty="0">
                <a:latin typeface="+mj-lt"/>
                <a:cs typeface="Arial" pitchFamily="34" charset="0"/>
              </a:rPr>
              <a:t> Daerah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Panjang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7. </a:t>
            </a:r>
            <a:r>
              <a:rPr lang="en-US" dirty="0" smtClean="0">
                <a:latin typeface="+mj-lt"/>
                <a:cs typeface="Arial" pitchFamily="34" charset="0"/>
              </a:rPr>
              <a:t> FGD </a:t>
            </a:r>
            <a:r>
              <a:rPr lang="en-US" dirty="0" err="1">
                <a:latin typeface="+mj-lt"/>
                <a:cs typeface="Arial" pitchFamily="34" charset="0"/>
              </a:rPr>
              <a:t>Profil</a:t>
            </a:r>
            <a:r>
              <a:rPr lang="en-US" dirty="0">
                <a:latin typeface="+mj-lt"/>
                <a:cs typeface="Arial" pitchFamily="34" charset="0"/>
              </a:rPr>
              <a:t> Daerah, </a:t>
            </a:r>
            <a:r>
              <a:rPr lang="en-US" dirty="0" err="1">
                <a:latin typeface="+mj-lt"/>
                <a:cs typeface="Arial" pitchFamily="34" charset="0"/>
              </a:rPr>
              <a:t>Prediksi</a:t>
            </a:r>
            <a:r>
              <a:rPr lang="en-US" dirty="0">
                <a:latin typeface="+mj-lt"/>
                <a:cs typeface="Arial" pitchFamily="34" charset="0"/>
              </a:rPr>
              <a:t> &amp; </a:t>
            </a:r>
            <a:r>
              <a:rPr lang="en-US" dirty="0" err="1">
                <a:latin typeface="+mj-lt"/>
                <a:cs typeface="Arial" pitchFamily="34" charset="0"/>
              </a:rPr>
              <a:t>Isu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Strategis</a:t>
            </a:r>
            <a:r>
              <a:rPr lang="en-US" dirty="0">
                <a:latin typeface="+mj-lt"/>
                <a:cs typeface="Arial" pitchFamily="34" charset="0"/>
              </a:rPr>
              <a:t> Daerah </a:t>
            </a: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   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Panjang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8. 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Penetapan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isu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strategis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draft </a:t>
            </a:r>
            <a:r>
              <a:rPr lang="en-US" dirty="0" err="1">
                <a:latin typeface="+mj-lt"/>
                <a:cs typeface="Arial" pitchFamily="34" charset="0"/>
              </a:rPr>
              <a:t>visi-misi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9. </a:t>
            </a:r>
            <a:r>
              <a:rPr lang="en-US" dirty="0" smtClean="0">
                <a:latin typeface="+mj-lt"/>
                <a:cs typeface="Arial" pitchFamily="34" charset="0"/>
              </a:rPr>
              <a:t> Perumusan </a:t>
            </a:r>
            <a:r>
              <a:rPr lang="en-US" dirty="0" err="1">
                <a:latin typeface="+mj-lt"/>
                <a:cs typeface="Arial" pitchFamily="34" charset="0"/>
              </a:rPr>
              <a:t>arah</a:t>
            </a:r>
            <a:r>
              <a:rPr lang="en-US" dirty="0">
                <a:latin typeface="+mj-lt"/>
                <a:cs typeface="Arial" pitchFamily="34" charset="0"/>
              </a:rPr>
              <a:t> pembangunan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panjang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10. FGDs </a:t>
            </a:r>
            <a:r>
              <a:rPr lang="en-US" dirty="0">
                <a:latin typeface="+mj-lt"/>
                <a:cs typeface="Arial" pitchFamily="34" charset="0"/>
              </a:rPr>
              <a:t>Visi-</a:t>
            </a:r>
            <a:r>
              <a:rPr lang="en-US" dirty="0" err="1">
                <a:latin typeface="+mj-lt"/>
                <a:cs typeface="Arial" pitchFamily="34" charset="0"/>
              </a:rPr>
              <a:t>Misi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Pemb</a:t>
            </a:r>
            <a:r>
              <a:rPr lang="en-US" dirty="0">
                <a:latin typeface="+mj-lt"/>
                <a:cs typeface="Arial" pitchFamily="34" charset="0"/>
              </a:rPr>
              <a:t>. Daerah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panjang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11. Formulasi </a:t>
            </a:r>
            <a:r>
              <a:rPr lang="en-US" dirty="0" err="1">
                <a:latin typeface="+mj-lt"/>
                <a:cs typeface="Arial" pitchFamily="34" charset="0"/>
              </a:rPr>
              <a:t>Dokumen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Rancangan</a:t>
            </a:r>
            <a:r>
              <a:rPr lang="en-US" dirty="0">
                <a:latin typeface="+mj-lt"/>
                <a:cs typeface="Arial" pitchFamily="34" charset="0"/>
              </a:rPr>
              <a:t> RPJPD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2851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cs typeface="Arial" pitchFamily="34" charset="0"/>
              </a:rPr>
              <a:t>Rencana </a:t>
            </a:r>
            <a:r>
              <a:rPr lang="en-US" sz="3200" b="1" dirty="0" err="1" smtClean="0">
                <a:cs typeface="Arial" pitchFamily="34" charset="0"/>
              </a:rPr>
              <a:t>Jangka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Menengah</a:t>
            </a:r>
            <a:r>
              <a:rPr lang="en-US" sz="3200" b="1" dirty="0" smtClean="0">
                <a:cs typeface="Arial" pitchFamily="34" charset="0"/>
              </a:rPr>
              <a:t> Daerah RPJMD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+mj-lt"/>
              </a:rPr>
              <a:t>RPJMD </a:t>
            </a:r>
            <a:r>
              <a:rPr lang="en-US" dirty="0" err="1" smtClean="0">
                <a:latin typeface="+mj-lt"/>
              </a:rPr>
              <a:t>merupakan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dokumen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rencana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resmi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mengarahkan</a:t>
            </a:r>
            <a:r>
              <a:rPr lang="en-US" dirty="0" smtClean="0">
                <a:latin typeface="+mj-lt"/>
              </a:rPr>
              <a:t> pembangunan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jangka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waktu</a:t>
            </a:r>
            <a:r>
              <a:rPr lang="en-US" dirty="0" smtClean="0">
                <a:latin typeface="+mj-lt"/>
              </a:rPr>
              <a:t> lima </a:t>
            </a:r>
            <a:r>
              <a:rPr lang="en-US" dirty="0" err="1" smtClean="0">
                <a:latin typeface="+mj-lt"/>
              </a:rPr>
              <a:t>tahun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depan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masa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pimpinan</a:t>
            </a:r>
            <a:r>
              <a:rPr lang="en-US" dirty="0" smtClean="0">
                <a:latin typeface="+mj-lt"/>
              </a:rPr>
              <a:t> Kepala Daerah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Wakil Kepala Daerah </a:t>
            </a:r>
            <a:r>
              <a:rPr lang="en-US" dirty="0" err="1" smtClean="0">
                <a:latin typeface="+mj-lt"/>
              </a:rPr>
              <a:t>Terpilih</a:t>
            </a:r>
            <a:r>
              <a:rPr lang="en-US" dirty="0" smtClean="0">
                <a:latin typeface="+mj-lt"/>
              </a:rPr>
              <a:t>.</a:t>
            </a:r>
          </a:p>
          <a:p>
            <a:r>
              <a:rPr lang="en-US" dirty="0" err="1" smtClean="0">
                <a:latin typeface="+mj-lt"/>
                <a:cs typeface="Arial" panose="020B0604020202020204" pitchFamily="34" charset="0"/>
              </a:rPr>
              <a:t>Substansi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RPJMD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menekankan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tentang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pentingnya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menerjemahkan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secara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arif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+mj-lt"/>
                <a:cs typeface="Arial" panose="020B0604020202020204" pitchFamily="34" charset="0"/>
              </a:rPr>
              <a:t>VISI, MISI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agenda Kepala Daerah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Terpilih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kedalam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tujuan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sasaran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strategi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&amp;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kebijakan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pembangunan yang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merespon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kebutuhan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aspirasi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masyarakat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serta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kesepakatan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tentang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tolok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ukur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kinerja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untuk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mengukur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keberhasilan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atau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ketidak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berhasilan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pembangunan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daerah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dalam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5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tahun</a:t>
            </a:r>
            <a:r>
              <a:rPr lang="en-US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j-lt"/>
                <a:cs typeface="Arial" panose="020B0604020202020204" pitchFamily="34" charset="0"/>
              </a:rPr>
              <a:t>kedepan</a:t>
            </a:r>
            <a:endParaRPr lang="en-US" dirty="0" smtClean="0">
              <a:latin typeface="+mj-lt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060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1009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Perencanaan Pembangunan Daerah</vt:lpstr>
      <vt:lpstr>PowerPoint Presentation</vt:lpstr>
      <vt:lpstr>PowerPoint Presentation</vt:lpstr>
      <vt:lpstr>PRINSIP PERENCANAAN PEMBANGUNAN DAERAH</vt:lpstr>
      <vt:lpstr>Prinsip-Prinsip Penyusunan RPJMD (UU 25/2004)</vt:lpstr>
      <vt:lpstr>PowerPoint Presentation</vt:lpstr>
      <vt:lpstr>Rencana Jangka Panjang Daerah</vt:lpstr>
      <vt:lpstr>Tahap Penyusunan Rancangan Awal RPJPD</vt:lpstr>
      <vt:lpstr>Rencana Jangka Menengah Daerah RPJMD</vt:lpstr>
      <vt:lpstr>Tahap Penyusunan Rancangan Awal RPJMD</vt:lpstr>
      <vt:lpstr>Langkah Penyusunan RPJMD</vt:lpstr>
      <vt:lpstr>Rencana Kerja Organisasi Perangkat Daerah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Perencanaan Pembangunan Daerah</dc:title>
  <dc:creator>asus</dc:creator>
  <cp:lastModifiedBy>asus</cp:lastModifiedBy>
  <cp:revision>13</cp:revision>
  <dcterms:created xsi:type="dcterms:W3CDTF">2021-03-30T05:18:38Z</dcterms:created>
  <dcterms:modified xsi:type="dcterms:W3CDTF">2021-03-31T05:50:54Z</dcterms:modified>
</cp:coreProperties>
</file>