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8" r:id="rId13"/>
    <p:sldId id="269" r:id="rId14"/>
    <p:sldId id="267" r:id="rId1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D434A712-EB32-4429-83FD-2A9265262EE0}" type="datetimeFigureOut">
              <a:rPr lang="id-ID" smtClean="0"/>
              <a:pPr/>
              <a:t>17/05/2019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7AC2CE5-282C-4332-AEB5-BC97EF2338B3}"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434A712-EB32-4429-83FD-2A9265262EE0}" type="datetimeFigureOut">
              <a:rPr lang="id-ID" smtClean="0"/>
              <a:pPr/>
              <a:t>17/05/2019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7AC2CE5-282C-4332-AEB5-BC97EF2338B3}"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434A712-EB32-4429-83FD-2A9265262EE0}" type="datetimeFigureOut">
              <a:rPr lang="id-ID" smtClean="0"/>
              <a:pPr/>
              <a:t>17/05/2019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7AC2CE5-282C-4332-AEB5-BC97EF2338B3}"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434A712-EB32-4429-83FD-2A9265262EE0}" type="datetimeFigureOut">
              <a:rPr lang="id-ID" smtClean="0"/>
              <a:pPr/>
              <a:t>17/05/2019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7AC2CE5-282C-4332-AEB5-BC97EF2338B3}"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34A712-EB32-4429-83FD-2A9265262EE0}" type="datetimeFigureOut">
              <a:rPr lang="id-ID" smtClean="0"/>
              <a:pPr/>
              <a:t>17/05/2019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7AC2CE5-282C-4332-AEB5-BC97EF2338B3}"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D434A712-EB32-4429-83FD-2A9265262EE0}" type="datetimeFigureOut">
              <a:rPr lang="id-ID" smtClean="0"/>
              <a:pPr/>
              <a:t>17/05/2019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7AC2CE5-282C-4332-AEB5-BC97EF2338B3}"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D434A712-EB32-4429-83FD-2A9265262EE0}" type="datetimeFigureOut">
              <a:rPr lang="id-ID" smtClean="0"/>
              <a:pPr/>
              <a:t>17/05/2019</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E7AC2CE5-282C-4332-AEB5-BC97EF2338B3}"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D434A712-EB32-4429-83FD-2A9265262EE0}" type="datetimeFigureOut">
              <a:rPr lang="id-ID" smtClean="0"/>
              <a:pPr/>
              <a:t>17/05/2019</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E7AC2CE5-282C-4332-AEB5-BC97EF2338B3}"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34A712-EB32-4429-83FD-2A9265262EE0}" type="datetimeFigureOut">
              <a:rPr lang="id-ID" smtClean="0"/>
              <a:pPr/>
              <a:t>17/05/2019</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E7AC2CE5-282C-4332-AEB5-BC97EF2338B3}"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34A712-EB32-4429-83FD-2A9265262EE0}" type="datetimeFigureOut">
              <a:rPr lang="id-ID" smtClean="0"/>
              <a:pPr/>
              <a:t>17/05/2019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7AC2CE5-282C-4332-AEB5-BC97EF2338B3}"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34A712-EB32-4429-83FD-2A9265262EE0}" type="datetimeFigureOut">
              <a:rPr lang="id-ID" smtClean="0"/>
              <a:pPr/>
              <a:t>17/05/2019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7AC2CE5-282C-4332-AEB5-BC97EF2338B3}"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34A712-EB32-4429-83FD-2A9265262EE0}" type="datetimeFigureOut">
              <a:rPr lang="id-ID" smtClean="0"/>
              <a:pPr/>
              <a:t>17/05/2019</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C2CE5-282C-4332-AEB5-BC97EF2338B3}"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 Pilkada dan Demokrasi</a:t>
            </a:r>
            <a:endParaRPr lang="id-ID" dirty="0"/>
          </a:p>
        </p:txBody>
      </p:sp>
      <p:sp>
        <p:nvSpPr>
          <p:cNvPr id="3" name="Subtitle 2"/>
          <p:cNvSpPr>
            <a:spLocks noGrp="1"/>
          </p:cNvSpPr>
          <p:nvPr>
            <p:ph type="subTitle" idx="1"/>
          </p:nvPr>
        </p:nvSpPr>
        <p:spPr/>
        <p:txBody>
          <a:bodyPr/>
          <a:lstStyle/>
          <a:p>
            <a:r>
              <a:rPr lang="id-ID" dirty="0" smtClean="0"/>
              <a:t>Jaka Triwidaryanta</a:t>
            </a:r>
            <a:endParaRPr lang="id-ID"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500042"/>
            <a:ext cx="8258204" cy="5626121"/>
          </a:xfrm>
        </p:spPr>
        <p:txBody>
          <a:bodyPr>
            <a:normAutofit fontScale="77500" lnSpcReduction="20000"/>
          </a:bodyPr>
          <a:lstStyle/>
          <a:p>
            <a:r>
              <a:rPr lang="id-ID" dirty="0" smtClean="0"/>
              <a:t>Akan tetapi, sebagai sebuah resep baru, Pilkada ternyata juga masih memiliki beberapa  catatan  penting.  Salah  satunya,  sistem  peraturan  perundang-undangan  yang menggariskan  bahwa  kandidat  Pilkada  hanya  bisa  diusulkan  oleh  partai  politik  atau koalisi  partai  politik  yang  memperoleh  suara  minimal  15  %  dalam  pemilu  legislatif ternyata menjadi salah satu masalah bagi  terciptanya pilkada yang demokratis. Bukan saja karena sistem ini menutup kemungkinan bagi masuknya calon independen, tetapi juga dengan sistem ini money politic  belum bisa diatasi.</a:t>
            </a:r>
          </a:p>
          <a:p>
            <a:r>
              <a:rPr lang="id-ID" dirty="0" smtClean="0"/>
              <a:t>Dipilihnya partai politik sebagai satu-satunya lokomotif bagi pengusulan kandidat menyebabkan rakyat kehilangan haknya untuk ikut terlibat dalam proses pencalonan. Akibatnya praktis rakyat hanya memiliki hak untuk memilih kandidat dari calon-calon yang diusulkan oleh partai politik.</a:t>
            </a:r>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571480"/>
            <a:ext cx="8186766" cy="5554683"/>
          </a:xfrm>
        </p:spPr>
        <p:txBody>
          <a:bodyPr>
            <a:noAutofit/>
          </a:bodyPr>
          <a:lstStyle/>
          <a:p>
            <a:r>
              <a:rPr lang="id-ID" sz="2400" dirty="0" smtClean="0"/>
              <a:t>Meskipun UU mengamanatkan agar partai politik membuka  kesempatan  seluas-luasnya  bagi  masuknya  calon  independen,  namun  pada kenyatannya tidak ada partai politik yang mau mencalonkan kandidat di luar kadernya.</a:t>
            </a:r>
          </a:p>
          <a:p>
            <a:r>
              <a:rPr lang="id-ID" sz="2400" dirty="0" smtClean="0"/>
              <a:t>Disamping itu dalam proses pencalonan, partai politik diduga juga menunjukkan permainan politik yang tidak bersih. Hal ini dapat dilihat dari pragmatisme partai politik dalam membentuk koalisi, banyaknya konflik yang terjadi pada proses pencalonan, dan merebaknya kasus money politic. Sebagaimana telah disampaikan dimuka bahwa calon independen  tidak  dimungkinkan  oleh  UU  No.32/2004.  Karena  parpol  sebagai  satu- satunya pintu untuk bisa menjadi Calon Kepala Daerah, maka money politics akan terjadi dalam proses pencalonan.</a:t>
            </a:r>
            <a:endParaRPr lang="id-ID"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714356"/>
            <a:ext cx="8258204" cy="5411807"/>
          </a:xfrm>
        </p:spPr>
        <p:txBody>
          <a:bodyPr>
            <a:normAutofit fontScale="32500" lnSpcReduction="20000"/>
          </a:bodyPr>
          <a:lstStyle/>
          <a:p>
            <a:pPr>
              <a:buNone/>
            </a:pPr>
            <a:r>
              <a:rPr lang="id-ID" dirty="0" smtClean="0"/>
              <a:t>          </a:t>
            </a:r>
            <a:r>
              <a:rPr lang="id-ID" sz="7400" dirty="0" smtClean="0"/>
              <a:t>Apabila pada masa yang lalu money politics terjadi terutama pada tahap pemberian suara, maka dalam Pilkada langsung ini money politics terjadi pada tahap pencalonan</a:t>
            </a:r>
          </a:p>
          <a:p>
            <a:r>
              <a:rPr lang="id-ID" sz="7400" dirty="0" smtClean="0"/>
              <a:t>Permasalahan-permasalahan inilah yang  kemudian  mendorong  lahirnya  usulan untuk membuka kesempatan bagi calon perseorangan yang tidak diusulkan oleh partai politik. Tuntutan ini memperoleh posisi yuridis ketika Mahkamah Konstitusi Republik Indonesia memenangkan gugatan Lalu Ranggalawe untuk menguji pertentangan UU No</a:t>
            </a:r>
          </a:p>
          <a:p>
            <a:r>
              <a:rPr lang="id-ID" sz="7400" dirty="0" smtClean="0"/>
              <a:t>32/2004  tentang  Pemerintahan  Daerah,  khususnya  dalam  penyalonan  kepala  daerah, dengan UUD 1945. Dalam Putusan No 5/PUU-V/2007 itu, MK-RI menyatakan bahwa proses pencalonan kepala daerah lewat jalur perseorangan sesuai dengan UUD 1945. Keputusan</a:t>
            </a:r>
            <a:endParaRPr lang="id-ID" sz="7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714356"/>
            <a:ext cx="8186766" cy="5411807"/>
          </a:xfrm>
        </p:spPr>
        <p:txBody>
          <a:bodyPr>
            <a:normAutofit fontScale="85000" lnSpcReduction="20000"/>
          </a:bodyPr>
          <a:lstStyle/>
          <a:p>
            <a:r>
              <a:rPr lang="id-ID" dirty="0" smtClean="0"/>
              <a:t>Mahkamanh Konstitusi itu berdasarkan pengujian pasal 18 ayat (4) dan pasal 28 D ayat (1) dan (3) UUD 1945. MK berpendapat bahwa calon perseorangan harus dibuka diluar Aceh agar tidak terdapat dualisme dalam melaksanakan ketentuan pasal-pasal konstitusi itu. Namun, dengan keputusan Mahkamah Konstitusi yang sudah ditunggu masyarakat luas itu tidak berarti calon perseorangan langsung bisa diberi kesempatan. Permasalahan-permasalahan inilah yang  kemudian  mendorong  lahirnya  usulan untuk membuka kesempatan bagi calon perseorangan yang tidak diusulkan oleh partai politik. Tuntutan ini memperoleh posisi yuridis ketika Mahkamah Konstitusi Republik Indonesia memenangkan gugatan Lalu Ranggalawe untuk menguji pertentangan UU No 32/2004  tentang  Pemerintahan  Daerah, </a:t>
            </a:r>
          </a:p>
          <a:p>
            <a:endParaRPr lang="id-ID" dirty="0" smtClean="0"/>
          </a:p>
          <a:p>
            <a:endParaRPr lang="id-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500042"/>
            <a:ext cx="8258204" cy="5626121"/>
          </a:xfrm>
        </p:spPr>
        <p:txBody>
          <a:bodyPr>
            <a:normAutofit fontScale="85000" lnSpcReduction="10000"/>
          </a:bodyPr>
          <a:lstStyle/>
          <a:p>
            <a:r>
              <a:rPr lang="id-ID" dirty="0" smtClean="0"/>
              <a:t> khususnya dalam  penyalonan  kepala  daerah, dengan UUD 1945. Dalam Putusan No 5/PUU-V/2007 itu, Mahkamah Kontitusi -RI menyatakan bahwa proses pencalonan kepala daerah lewat jalur perseorangan sesuai dengan UUD 1945. Keputusan Mahkamah Konstitusi  itu berdasarkan pengujian pasal 18 ayat (4) dan pasal 28 D ayat (1) dan</a:t>
            </a:r>
          </a:p>
          <a:p>
            <a:r>
              <a:rPr lang="id-ID" dirty="0" smtClean="0"/>
              <a:t>(3) UUD 1945. Mahkamah Konstitusi berpendapat bahwa calon perseorangan harus dibuka diluar Aceh agar tidak terdapat dualisme dalam melaksanakan ketentuan pasal-pasal konstitusi itu. Namun, dengan keputusan Mahkamah Konstitusi yang sudah ditunggu masyarakat luas itu tidak berarti calon perseorangan langsung bisa diberi kesempatan.</a:t>
            </a:r>
          </a:p>
          <a:p>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t>MENGELOLA MODAL POLITIK UNTUK PENDALAMAN DEMOKRASI </a:t>
            </a:r>
            <a:endParaRPr lang="id-ID" dirty="0"/>
          </a:p>
        </p:txBody>
      </p:sp>
      <p:sp>
        <p:nvSpPr>
          <p:cNvPr id="3" name="Content Placeholder 2"/>
          <p:cNvSpPr>
            <a:spLocks noGrp="1"/>
          </p:cNvSpPr>
          <p:nvPr>
            <p:ph idx="1"/>
          </p:nvPr>
        </p:nvSpPr>
        <p:spPr>
          <a:xfrm>
            <a:off x="457200" y="1600200"/>
            <a:ext cx="8472518" cy="5043510"/>
          </a:xfrm>
        </p:spPr>
        <p:txBody>
          <a:bodyPr>
            <a:normAutofit fontScale="77500" lnSpcReduction="20000"/>
          </a:bodyPr>
          <a:lstStyle/>
          <a:p>
            <a:r>
              <a:rPr lang="id-ID" dirty="0"/>
              <a:t>Sebenarnya  Pemilihan  Kepala  Daerah  hanyalah  sebagian  kecil  dari  proses demokrasi di daerah. Hiruk pikuk Pilkada hanya berlangsung kurang dari tiga bulan, dan hanya memberikan ruang partisipasi yang sangat terbatas dalam proses pemberian suara(votes)  saja.  Sementara  itu,  ruang  partisipasi  masyarakat  yang  lebih  luas  dan  lebih langsung dalam politik terdapat pada rentang antar Pilkada selama lebih dari lima puluh bulan.    Memperkuat    demokrasi    adalah	memperkuat    peran    masyarakat    dalam pemerintahan sehari-hari. Dalam konteks ini, Pilkada bukanlah segala-galanya dalam praktek demokrasi di daerah.</a:t>
            </a:r>
          </a:p>
          <a:p>
            <a:r>
              <a:rPr lang="id-ID" dirty="0"/>
              <a:t>Namun, kita tidak bisa meremehkan peran penting Pilkada. Melalui proses ini masyarakat  menentukan  pemimpin  daerah  yang  akan  memberikan  warna  kehidupan sosiokultural, ekonomi dan politik.</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500042"/>
            <a:ext cx="8258204" cy="5626121"/>
          </a:xfrm>
        </p:spPr>
        <p:txBody>
          <a:bodyPr>
            <a:normAutofit fontScale="77500" lnSpcReduction="20000"/>
          </a:bodyPr>
          <a:lstStyle/>
          <a:p>
            <a:pPr>
              <a:buNone/>
            </a:pPr>
            <a:r>
              <a:rPr lang="id-ID" dirty="0"/>
              <a:t> </a:t>
            </a:r>
            <a:r>
              <a:rPr lang="id-ID" dirty="0" smtClean="0"/>
              <a:t>   Namun, kita tidak bisa meremehkan peran penting Pilkada. Melalui proses ini masyarakat  menentukan  pemimpin  daerah  yang  akan  memberikan  warna  kehidupan sosiokultural, ekonomi dan politik.</a:t>
            </a:r>
          </a:p>
          <a:p>
            <a:r>
              <a:rPr lang="id-ID" dirty="0" smtClean="0"/>
              <a:t>Mengelola </a:t>
            </a:r>
            <a:r>
              <a:rPr lang="id-ID" dirty="0"/>
              <a:t>proses Pilkada, oleh karenanya, lebih beresiko dibandingkan dengan mengelola  proses  pemilihan  anggota  legislatif  daerah.  Padahal,  adanya  cacat  dalam proses  Pilkada  akan  menyimpan  masalah  yang  berkepanjangan  dalam  lima  tahun selanjutnya pasca Pilkada. Resiko paling kecil adalah gugatan dari pihak yang tidak puas terhadap proses Pilkada. Resiko yang paling  berat adalah ketidak percayaan terhadap hasil Pilkada yang berarti pula deligitimasi terhadap pemerintahan yang terbentuk dari hasil Pilkada. Menjaga setiap jengkal proses dalam Pilkada agar berjalan dengan baik sesuai aturan hukum yang berlaku, sesuai etika sosial dan politik dan sesuai kesepakatan bersama adalah vital.</a:t>
            </a:r>
          </a:p>
          <a:p>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571480"/>
            <a:ext cx="8258204" cy="5554683"/>
          </a:xfrm>
        </p:spPr>
        <p:txBody>
          <a:bodyPr>
            <a:normAutofit fontScale="70000" lnSpcReduction="20000"/>
          </a:bodyPr>
          <a:lstStyle/>
          <a:p>
            <a:r>
              <a:rPr lang="id-ID" sz="3400" dirty="0" smtClean="0"/>
              <a:t> </a:t>
            </a:r>
            <a:r>
              <a:rPr lang="id-ID" sz="3400" dirty="0"/>
              <a:t>Apapun argumentasinya, perdebatan dan ketegangan politik kemudian mewarnai proses Pilkada di Kota Yogyakarta.</a:t>
            </a:r>
          </a:p>
          <a:p>
            <a:r>
              <a:rPr lang="id-ID" sz="3400" dirty="0" smtClean="0"/>
              <a:t> Riset yang kemudian dipublikasikan dalam Buku </a:t>
            </a:r>
            <a:r>
              <a:rPr lang="id-ID" sz="3400" dirty="0"/>
              <a:t>yang berjudul "Gempa Bumi dan Gempa Politik" ini telah menggambarkan hiruk pikuk dalam proses Pilkada yang lalu di Kota Yogyakarta. Para pembaca mungkin dibuat bingung oleh buku ini yang berisi perbedaan bacaan yang sangat tajam terhadap fenomena yang sama, yaitu proses Pilkada. KPUD merasa telah bersikap netral dan menjalankan tugasnya dengan baik dalam mengelola rangkaian permasalahan selama proses Pilkada. Namun, menurut pandangan dari pihak salah satu kontestan Pilkada, KPUD telah bersikap tidak netral dan telah menguntungkan salah satu kontestan lain. Di satu  sisi  adalah  penting  untuk  tidak  lagi  menunda  pelaksanaan  Pilkada  agar  segera terbentuk  pemerintahan  definitif  dan  bisa  cepat  bertindak  menangani  masalah  pasca gempa,  namun  pandangan  lain  meminta  agar  jadwal  Pilkada  ditunda  kembali  atas pertimbangan kemanusiaan.</a:t>
            </a:r>
          </a:p>
          <a:p>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500042"/>
            <a:ext cx="8401080" cy="5626121"/>
          </a:xfrm>
        </p:spPr>
        <p:txBody>
          <a:bodyPr>
            <a:noAutofit/>
          </a:bodyPr>
          <a:lstStyle/>
          <a:p>
            <a:r>
              <a:rPr lang="id-ID" sz="2400" dirty="0"/>
              <a:t>bagi saya </a:t>
            </a:r>
            <a:r>
              <a:rPr lang="id-ID" sz="2400" dirty="0" smtClean="0"/>
              <a:t> penting menunjukkan </a:t>
            </a:r>
            <a:r>
              <a:rPr lang="id-ID" sz="2400" dirty="0"/>
              <a:t>modal politik yang kuat yang dimiliki masyarakat Kota Yogyakarta untuk berdemokrasi. Pertama, buku ini menunjukkan ketersediaan ruang politik dan kultural yang lebar bagi perbedaan pendapat dalam politik. Keluasan arena publik (</a:t>
            </a:r>
            <a:r>
              <a:rPr lang="id-ID" sz="2400" i="1" dirty="0"/>
              <a:t>public sphere</a:t>
            </a:r>
            <a:r>
              <a:rPr lang="id-ID" sz="2400" dirty="0"/>
              <a:t>) yang membuka ruang bagi kebebasan politik (</a:t>
            </a:r>
            <a:r>
              <a:rPr lang="id-ID" sz="2400" i="1" dirty="0"/>
              <a:t>political freedom</a:t>
            </a:r>
            <a:r>
              <a:rPr lang="id-ID" sz="2400" dirty="0"/>
              <a:t>) merupakan modal awal bagi demokrasi. Demokrasi melawan segala bentuk penundukkan, dan oleh karenanya demokrasi dimulai dengan memberikan kebebasan politik untuk berpikir secara mandiri, berpendapat, dan mengekspresikannya secara terbuka.</a:t>
            </a:r>
          </a:p>
          <a:p>
            <a:r>
              <a:rPr lang="id-ID" sz="2400" dirty="0"/>
              <a:t>Kedua, buku ini juga menunjukkan dan sekaligus menceritakan adanya toleransi para pihak di Yogyakarta dalam menghadapi perbedaan pendapat.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642918"/>
            <a:ext cx="8329642" cy="5483245"/>
          </a:xfrm>
        </p:spPr>
        <p:txBody>
          <a:bodyPr/>
          <a:lstStyle/>
          <a:p>
            <a:r>
              <a:rPr lang="id-ID" dirty="0" smtClean="0"/>
              <a:t>Ekspresi perbedaan pendapat dan kompetisi kepentingan yang terungkap dalam buku ini dikemukakan secara santun dengan menyadari adanya perbedaan  antar pelaku. Bukan hanya terbatas dalam buku, perbedaan pandangan yang sangat tajam ini terbukti mampu dikelola dengan baik tanpa mencederai proses Pilkada yang lalu dengan kekerasan ataupun sabotase politik.</a:t>
            </a:r>
          </a:p>
          <a:p>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857232"/>
            <a:ext cx="8186766" cy="5268931"/>
          </a:xfrm>
        </p:spPr>
        <p:txBody>
          <a:bodyPr>
            <a:normAutofit fontScale="92500" lnSpcReduction="10000"/>
          </a:bodyPr>
          <a:lstStyle/>
          <a:p>
            <a:r>
              <a:rPr lang="id-ID" dirty="0" smtClean="0"/>
              <a:t>Ketiga,  kasus ini menceritakan kebersediaan para pihak untuk tunduk pada aturan  hukum.  Walaupun  diwarnai  dengan  ketegangan  selama  proses  Pilkada,  pada akhirnya para pihak yang berkompetisi bersedia untuk menerima hasil Pilkada secara baik dan mentaati aturan main yang berlaku. Tidak ada gejolak massa dan mobilisasi politik  lainnya  yang  mengganggu  keamanan   dan  ketertiban  umum  pasca  Pilkada. Reputasi Yogyakarta sebagai kota damai dan santun pada masa reformasi politik semakin dikukuhkan dalam proses Pilkada yang lalu</a:t>
            </a:r>
          </a:p>
          <a:p>
            <a:endParaRPr lang="id-ID"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571480"/>
            <a:ext cx="8186766" cy="5554683"/>
          </a:xfrm>
        </p:spPr>
        <p:txBody>
          <a:bodyPr>
            <a:normAutofit lnSpcReduction="10000"/>
          </a:bodyPr>
          <a:lstStyle/>
          <a:p>
            <a:r>
              <a:rPr lang="id-ID" dirty="0" smtClean="0"/>
              <a:t>Pilkada  ini  bisa  lebih  meningkatkan  semangat  pendalaman demokrasi pada level lokal. Karena dengan sistem ini masyarakat menjadi lebih memiliki kesempatan  untuk  terlibat  secara  langsung  dalam  proses  pemilihan  Kepala  Daerah. Artinya, masyarakat memiliki kebebasan seluas-luasnya untuk memilih sendiri siapa- siapa yang pantas menjadi Kepala Daerahnya. Dengan demikian peran rakyat dalam rekrutmen politik diharapkan bisa ditingkatkan.</a:t>
            </a:r>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428604"/>
            <a:ext cx="8258204" cy="5697559"/>
          </a:xfrm>
        </p:spPr>
        <p:txBody>
          <a:bodyPr>
            <a:normAutofit fontScale="77500" lnSpcReduction="20000"/>
          </a:bodyPr>
          <a:lstStyle/>
          <a:p>
            <a:r>
              <a:rPr lang="id-ID" dirty="0" smtClean="0"/>
              <a:t>Argumen lain yang mendasari inisiasi dari Pilkada secara langsung ini adalah untuk mengatasi berbagai masalah yang timbul dalam sistem pemilihan secara tidak langsung  </a:t>
            </a:r>
            <a:r>
              <a:rPr lang="id-ID" smtClean="0"/>
              <a:t>melalui  DPRD.  </a:t>
            </a:r>
            <a:r>
              <a:rPr lang="id-ID" dirty="0" smtClean="0"/>
              <a:t>Pilkada  dalam  hal  ini  dimaksudkan  untuk  meminimalisir praktek  money  politic  yang  dipercaya  terjadi  secara  meluas  pada  sistem  pemilihan perwakilan.  Dengan sistem pemilihan langsung  ini, harapannya money politic bisa diminimalisir, dengan asumsi money politic  akan lebih sulit dilakukan karena pemegang hak suara adalah semua warga negara yang memiliki hak pilih. Berbeda dengan sistem perwakilan dimana pemegang suaranya adalah anggota parlemen yang jumlahnya sedikit. Akhirnya, dengan sistem pemilihan baru yang dianggap lebih demokratis ini diharapkan dapat mengatasi berbagai masalah yang ada saat ini, dan dapat membawa semangat baru dalam kehidupan demokrasi dan akan melahirkan pemerintahan yang lebih baik.</a:t>
            </a:r>
          </a:p>
          <a:p>
            <a:endParaRPr lang="id-ID"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1191</Words>
  <Application>Microsoft Office PowerPoint</Application>
  <PresentationFormat>On-screen Show (4:3)</PresentationFormat>
  <Paragraphs>25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 Pilkada dan Demokrasi</vt:lpstr>
      <vt:lpstr>MENGELOLA MODAL POLITIK UNTUK PENDALAMAN DEMOKRASI </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Pilkada dan Demokrasi</dc:title>
  <dc:creator>Jaka</dc:creator>
  <cp:lastModifiedBy>Jaka</cp:lastModifiedBy>
  <cp:revision>4</cp:revision>
  <dcterms:created xsi:type="dcterms:W3CDTF">2019-05-11T00:58:10Z</dcterms:created>
  <dcterms:modified xsi:type="dcterms:W3CDTF">2019-05-17T02:40:22Z</dcterms:modified>
</cp:coreProperties>
</file>