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60" r:id="rId1"/>
  </p:sldMasterIdLst>
  <p:sldIdLst>
    <p:sldId id="256" r:id="rId2"/>
    <p:sldId id="264" r:id="rId3"/>
    <p:sldId id="265" r:id="rId4"/>
    <p:sldId id="266" r:id="rId5"/>
    <p:sldId id="267" r:id="rId6"/>
    <p:sldId id="268" r:id="rId7"/>
    <p:sldId id="257" r:id="rId8"/>
    <p:sldId id="258" r:id="rId9"/>
    <p:sldId id="259" r:id="rId10"/>
    <p:sldId id="260" r:id="rId11"/>
    <p:sldId id="261" r:id="rId12"/>
    <p:sldId id="262" r:id="rId13"/>
    <p:sldId id="263"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82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Lbls>
            <c:dLbl>
              <c:idx val="0"/>
              <c:layout/>
              <c:tx>
                <c:rich>
                  <a:bodyPr/>
                  <a:lstStyle/>
                  <a:p>
                    <a:r>
                      <a:rPr lang="en-US" dirty="0" smtClean="0"/>
                      <a:t>2202 </a:t>
                    </a:r>
                  </a:p>
                  <a:p>
                    <a:r>
                      <a:rPr lang="en-US" dirty="0" smtClean="0"/>
                      <a:t>33</a:t>
                    </a:r>
                    <a:r>
                      <a:rPr lang="en-US" dirty="0"/>
                      <a:t>%</a:t>
                    </a:r>
                  </a:p>
                </c:rich>
              </c:tx>
              <c:showLegendKey val="0"/>
              <c:showVal val="1"/>
              <c:showCatName val="0"/>
              <c:showSerName val="0"/>
              <c:showPercent val="1"/>
              <c:showBubbleSize val="0"/>
            </c:dLbl>
            <c:dLbl>
              <c:idx val="1"/>
              <c:layout/>
              <c:tx>
                <c:rich>
                  <a:bodyPr/>
                  <a:lstStyle/>
                  <a:p>
                    <a:r>
                      <a:rPr lang="en-US" smtClean="0"/>
                      <a:t>3212 </a:t>
                    </a:r>
                  </a:p>
                  <a:p>
                    <a:r>
                      <a:rPr lang="en-US" smtClean="0"/>
                      <a:t>49</a:t>
                    </a:r>
                    <a:r>
                      <a:rPr lang="en-US"/>
                      <a:t>%</a:t>
                    </a:r>
                  </a:p>
                </c:rich>
              </c:tx>
              <c:showLegendKey val="0"/>
              <c:showVal val="1"/>
              <c:showCatName val="0"/>
              <c:showSerName val="0"/>
              <c:showPercent val="1"/>
              <c:showBubbleSize val="0"/>
            </c:dLbl>
            <c:dLbl>
              <c:idx val="2"/>
              <c:layout/>
              <c:tx>
                <c:rich>
                  <a:bodyPr/>
                  <a:lstStyle/>
                  <a:p>
                    <a:r>
                      <a:rPr lang="en-US" dirty="0" smtClean="0"/>
                      <a:t>1193 </a:t>
                    </a:r>
                  </a:p>
                  <a:p>
                    <a:r>
                      <a:rPr lang="en-US" dirty="0" smtClean="0"/>
                      <a:t>18</a:t>
                    </a:r>
                    <a:r>
                      <a:rPr lang="en-US" dirty="0"/>
                      <a:t>%</a:t>
                    </a:r>
                  </a:p>
                </c:rich>
              </c:tx>
              <c:dLblPos val="ctr"/>
              <c:showLegendKey val="0"/>
              <c:showVal val="1"/>
              <c:showCatName val="0"/>
              <c:showSerName val="0"/>
              <c:showPercent val="1"/>
              <c:showBubbleSize val="0"/>
            </c:dLbl>
            <c:showLegendKey val="0"/>
            <c:showVal val="1"/>
            <c:showCatName val="0"/>
            <c:showSerName val="0"/>
            <c:showPercent val="1"/>
            <c:showBubbleSize val="0"/>
            <c:showLeaderLines val="1"/>
          </c:dLbls>
          <c:cat>
            <c:strRef>
              <c:f>Sheet1!$A$2:$A$4</c:f>
              <c:strCache>
                <c:ptCount val="3"/>
                <c:pt idx="0">
                  <c:v>Kader</c:v>
                </c:pt>
                <c:pt idx="1">
                  <c:v>Non Kader</c:v>
                </c:pt>
                <c:pt idx="2">
                  <c:v>Tanpa Ket.</c:v>
                </c:pt>
              </c:strCache>
            </c:strRef>
          </c:cat>
          <c:val>
            <c:numRef>
              <c:f>Sheet1!$B$2:$B$4</c:f>
              <c:numCache>
                <c:formatCode>General</c:formatCode>
                <c:ptCount val="3"/>
                <c:pt idx="0">
                  <c:v>2202</c:v>
                </c:pt>
                <c:pt idx="1">
                  <c:v>3212</c:v>
                </c:pt>
                <c:pt idx="2">
                  <c:v>1193</c:v>
                </c:pt>
              </c:numCache>
            </c:numRef>
          </c:val>
        </c:ser>
        <c:ser>
          <c:idx val="1"/>
          <c:order val="1"/>
          <c:tx>
            <c:strRef>
              <c:f>Sheet1!$C$1</c:f>
              <c:strCache>
                <c:ptCount val="1"/>
                <c:pt idx="0">
                  <c:v>Column1</c:v>
                </c:pt>
              </c:strCache>
            </c:strRef>
          </c:tx>
          <c:explosion val="25"/>
          <c:cat>
            <c:strRef>
              <c:f>Sheet1!$A$2:$A$4</c:f>
              <c:strCache>
                <c:ptCount val="3"/>
                <c:pt idx="0">
                  <c:v>Kader</c:v>
                </c:pt>
                <c:pt idx="1">
                  <c:v>Non Kader</c:v>
                </c:pt>
                <c:pt idx="2">
                  <c:v>Tanpa Ket.</c:v>
                </c:pt>
              </c:strCache>
            </c:strRef>
          </c:cat>
          <c:val>
            <c:numRef>
              <c:f>Sheet1!$C$2:$C$4</c:f>
              <c:numCache>
                <c:formatCode>General</c:formatCode>
                <c:ptCount val="3"/>
                <c:pt idx="0">
                  <c:v>2202</c:v>
                </c:pt>
                <c:pt idx="1">
                  <c:v>3212</c:v>
                </c:pt>
                <c:pt idx="2">
                  <c:v>1193</c:v>
                </c:pt>
              </c:numCache>
            </c:numRef>
          </c:val>
        </c:ser>
        <c:ser>
          <c:idx val="2"/>
          <c:order val="2"/>
          <c:tx>
            <c:strRef>
              <c:f>Sheet1!$D$1</c:f>
              <c:strCache>
                <c:ptCount val="1"/>
                <c:pt idx="0">
                  <c:v>Column2</c:v>
                </c:pt>
              </c:strCache>
            </c:strRef>
          </c:tx>
          <c:explosion val="25"/>
          <c:cat>
            <c:strRef>
              <c:f>Sheet1!$A$2:$A$4</c:f>
              <c:strCache>
                <c:ptCount val="3"/>
                <c:pt idx="0">
                  <c:v>Kader</c:v>
                </c:pt>
                <c:pt idx="1">
                  <c:v>Non Kader</c:v>
                </c:pt>
                <c:pt idx="2">
                  <c:v>Tanpa Ket.</c:v>
                </c:pt>
              </c:strCache>
            </c:strRef>
          </c:cat>
          <c:val>
            <c:numRef>
              <c:f>Sheet1!$D$2:$D$4</c:f>
              <c:numCache>
                <c:formatCode>0%</c:formatCode>
                <c:ptCount val="3"/>
                <c:pt idx="0">
                  <c:v>0.33</c:v>
                </c:pt>
                <c:pt idx="1">
                  <c:v>0.49</c:v>
                </c:pt>
                <c:pt idx="2">
                  <c:v>0.18</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id-ID"/>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E1E353D-8D5A-47BC-960B-B5952C6ABE71}" type="datetimeFigureOut">
              <a:rPr lang="en-US" smtClean="0"/>
              <a:t>10/11/2018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F0AC45E-EE09-4023-8873-82278F9764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E1E353D-8D5A-47BC-960B-B5952C6ABE71}" type="datetimeFigureOut">
              <a:rPr lang="en-US" smtClean="0"/>
              <a:t>10/11/2018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E1E353D-8D5A-47BC-960B-B5952C6ABE71}" type="datetimeFigureOut">
              <a:rPr lang="en-US" smtClean="0"/>
              <a:t>10/11/2018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E1E353D-8D5A-47BC-960B-B5952C6ABE71}" type="datetimeFigureOut">
              <a:rPr lang="en-US" smtClean="0"/>
              <a:t>10/11/2018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F0AC45E-EE09-4023-8873-82278F9764B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1E353D-8D5A-47BC-960B-B5952C6ABE71}" type="datetimeFigureOut">
              <a:rPr lang="en-US" smtClean="0"/>
              <a:t>10/11/2018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F0AC45E-EE09-4023-8873-82278F9764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470025"/>
          </a:xfrm>
        </p:spPr>
        <p:txBody>
          <a:bodyPr>
            <a:normAutofit/>
          </a:bodyPr>
          <a:lstStyle/>
          <a:p>
            <a:r>
              <a:rPr lang="en-US" sz="3600" dirty="0" smtClean="0"/>
              <a:t>PELEMBAGAAN PARTAI POLITIK</a:t>
            </a:r>
            <a:endParaRPr lang="en-US" sz="3600" dirty="0"/>
          </a:p>
        </p:txBody>
      </p:sp>
      <p:sp>
        <p:nvSpPr>
          <p:cNvPr id="3" name="Subtitle 2"/>
          <p:cNvSpPr>
            <a:spLocks noGrp="1"/>
          </p:cNvSpPr>
          <p:nvPr>
            <p:ph type="subTitle" idx="1"/>
          </p:nvPr>
        </p:nvSpPr>
        <p:spPr/>
        <p:txBody>
          <a:bodyPr>
            <a:normAutofit fontScale="92500" lnSpcReduction="20000"/>
          </a:bodyPr>
          <a:lstStyle/>
          <a:p>
            <a:r>
              <a:rPr lang="en-US" dirty="0" err="1" smtClean="0"/>
              <a:t>Fatih</a:t>
            </a:r>
            <a:r>
              <a:rPr lang="en-US" dirty="0" smtClean="0"/>
              <a:t> Gama </a:t>
            </a:r>
            <a:r>
              <a:rPr lang="en-US" dirty="0" err="1" smtClean="0"/>
              <a:t>Abisono</a:t>
            </a:r>
            <a:r>
              <a:rPr lang="en-US" dirty="0" smtClean="0"/>
              <a:t>, SIP, MA.</a:t>
            </a:r>
          </a:p>
          <a:p>
            <a:r>
              <a:rPr lang="en-US" dirty="0" err="1" smtClean="0"/>
              <a:t>Sistem</a:t>
            </a:r>
            <a:r>
              <a:rPr lang="en-US" dirty="0" smtClean="0"/>
              <a:t> </a:t>
            </a:r>
            <a:r>
              <a:rPr lang="en-US" dirty="0" err="1" smtClean="0"/>
              <a:t>Kepartaian</a:t>
            </a:r>
            <a:r>
              <a:rPr lang="en-US" dirty="0" smtClean="0"/>
              <a:t> &amp; </a:t>
            </a:r>
            <a:r>
              <a:rPr lang="en-US" dirty="0" err="1" smtClean="0"/>
              <a:t>Pemilu</a:t>
            </a:r>
            <a:endParaRPr lang="en-US" dirty="0" smtClean="0"/>
          </a:p>
          <a:p>
            <a:r>
              <a:rPr lang="en-US" dirty="0" smtClean="0"/>
              <a:t>STPMD “APMD”</a:t>
            </a:r>
            <a:endParaRPr lang="en-US" dirty="0"/>
          </a:p>
        </p:txBody>
      </p:sp>
    </p:spTree>
    <p:extLst>
      <p:ext uri="{BB962C8B-B14F-4D97-AF65-F5344CB8AC3E}">
        <p14:creationId xmlns:p14="http://schemas.microsoft.com/office/powerpoint/2010/main" val="939685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6019800"/>
          </a:xfrm>
        </p:spPr>
        <p:txBody>
          <a:bodyPr>
            <a:normAutofit fontScale="55000" lnSpcReduction="20000"/>
          </a:bodyPr>
          <a:lstStyle/>
          <a:p>
            <a:pPr marL="0" indent="0">
              <a:buNone/>
            </a:pPr>
            <a:r>
              <a:rPr lang="id-ID" sz="3600" dirty="0"/>
              <a:t>Sementara konsepsi pelembagaan  sistem kepartaian yang mapan di suatu  negara  yang  demokratis,  dikemukakan  oleh  Mainwaring  dan  Scully (2006): </a:t>
            </a:r>
            <a:endParaRPr lang="en-US" sz="3600" dirty="0" smtClean="0"/>
          </a:p>
          <a:p>
            <a:pPr>
              <a:buFont typeface="Wingdings" panose="05000000000000000000" pitchFamily="2" charset="2"/>
              <a:buChar char="§"/>
            </a:pPr>
            <a:r>
              <a:rPr lang="en-US" sz="3600" b="1" dirty="0"/>
              <a:t>S</a:t>
            </a:r>
            <a:r>
              <a:rPr lang="id-ID" sz="3600" b="1" dirty="0" smtClean="0"/>
              <a:t>tabilitas </a:t>
            </a:r>
            <a:r>
              <a:rPr lang="id-ID" sz="3600" b="1" dirty="0"/>
              <a:t>kompetisi partai. </a:t>
            </a:r>
            <a:r>
              <a:rPr lang="id-ID" sz="3600" dirty="0"/>
              <a:t>Kompetisi partai yang tidak disertai  institusionalisasi akan mempertinggi  angka  volatility (pergerseran) suara dalam  pemilu. </a:t>
            </a:r>
            <a:endParaRPr lang="en-US" sz="3600" dirty="0" smtClean="0"/>
          </a:p>
          <a:p>
            <a:pPr>
              <a:buFont typeface="Wingdings" panose="05000000000000000000" pitchFamily="2" charset="2"/>
              <a:buChar char="§"/>
            </a:pPr>
            <a:r>
              <a:rPr lang="en-US" sz="3600" b="1" dirty="0"/>
              <a:t>K</a:t>
            </a:r>
            <a:r>
              <a:rPr lang="id-ID" sz="3600" b="1" dirty="0" smtClean="0"/>
              <a:t>edalaman  </a:t>
            </a:r>
            <a:r>
              <a:rPr lang="id-ID" sz="3600" b="1" dirty="0"/>
              <a:t>akar  partai dalam  masyarakat</a:t>
            </a:r>
            <a:r>
              <a:rPr lang="id-ID" sz="3600" dirty="0"/>
              <a:t>.  Partai  memiliki  wilayah  pendukung  utama  yang  tidak berubah setiap pemilu dan mempunyai  ideologi yang mengikat. Akar partai dalam  masyarakat  ditentukan  oleh  program  dan  ideologi  yang  jelas  dan dapat  diterima masyarakat  serta menyangkut  hubungan  antara  partai  dan pemilihnya.  </a:t>
            </a:r>
            <a:endParaRPr lang="en-US" sz="3600" dirty="0" smtClean="0"/>
          </a:p>
          <a:p>
            <a:pPr>
              <a:buFont typeface="Wingdings" panose="05000000000000000000" pitchFamily="2" charset="2"/>
              <a:buChar char="§"/>
            </a:pPr>
            <a:r>
              <a:rPr lang="en-US" sz="3600" b="1" dirty="0" err="1"/>
              <a:t>L</a:t>
            </a:r>
            <a:r>
              <a:rPr lang="en-US" sz="3600" b="1" dirty="0" err="1" smtClean="0"/>
              <a:t>egitimasi</a:t>
            </a:r>
            <a:r>
              <a:rPr lang="en-US" sz="3600" b="1" dirty="0" smtClean="0"/>
              <a:t> </a:t>
            </a:r>
            <a:r>
              <a:rPr lang="en-US" sz="3600" b="1" dirty="0" err="1"/>
              <a:t>aktor-aktor</a:t>
            </a:r>
            <a:r>
              <a:rPr lang="en-US" sz="3600" b="1" dirty="0"/>
              <a:t> </a:t>
            </a:r>
            <a:r>
              <a:rPr lang="en-US" sz="3600" b="1" dirty="0" err="1"/>
              <a:t>politik</a:t>
            </a:r>
            <a:r>
              <a:rPr lang="en-US" sz="3600" b="1" dirty="0"/>
              <a:t> </a:t>
            </a:r>
            <a:r>
              <a:rPr lang="en-US" sz="3600" b="1" dirty="0" err="1"/>
              <a:t>terhadap</a:t>
            </a:r>
            <a:r>
              <a:rPr lang="en-US" sz="3600" b="1" dirty="0"/>
              <a:t> </a:t>
            </a:r>
            <a:r>
              <a:rPr lang="en-US" sz="3600" b="1" dirty="0" err="1"/>
              <a:t>partai</a:t>
            </a:r>
            <a:r>
              <a:rPr lang="en-US" sz="3600" dirty="0"/>
              <a:t>. </a:t>
            </a:r>
            <a:r>
              <a:rPr lang="en-US" sz="3600" dirty="0" err="1"/>
              <a:t>Mereka</a:t>
            </a:r>
            <a:r>
              <a:rPr lang="en-US" sz="3600" dirty="0"/>
              <a:t> </a:t>
            </a:r>
            <a:r>
              <a:rPr lang="en-US" sz="3600" dirty="0" err="1"/>
              <a:t>melihat</a:t>
            </a:r>
            <a:r>
              <a:rPr lang="en-US" sz="3600" dirty="0"/>
              <a:t> </a:t>
            </a:r>
            <a:r>
              <a:rPr lang="en-US" sz="3600" dirty="0" err="1"/>
              <a:t>partai</a:t>
            </a:r>
            <a:r>
              <a:rPr lang="en-US" sz="3600" dirty="0"/>
              <a:t> </a:t>
            </a:r>
            <a:r>
              <a:rPr lang="en-US" sz="3600" dirty="0" err="1"/>
              <a:t>sebagai</a:t>
            </a:r>
            <a:r>
              <a:rPr lang="en-US" sz="3600" dirty="0"/>
              <a:t> </a:t>
            </a:r>
            <a:r>
              <a:rPr lang="en-US" sz="3600" dirty="0" err="1"/>
              <a:t>sebah</a:t>
            </a:r>
            <a:r>
              <a:rPr lang="en-US" sz="3600" dirty="0"/>
              <a:t> </a:t>
            </a:r>
            <a:r>
              <a:rPr lang="en-US" sz="3600" dirty="0" err="1"/>
              <a:t>bagian</a:t>
            </a:r>
            <a:r>
              <a:rPr lang="en-US" sz="3600" dirty="0"/>
              <a:t> yang </a:t>
            </a:r>
            <a:r>
              <a:rPr lang="en-US" sz="3600" dirty="0" err="1"/>
              <a:t>penting</a:t>
            </a:r>
            <a:r>
              <a:rPr lang="en-US" sz="3600" dirty="0"/>
              <a:t> </a:t>
            </a:r>
            <a:r>
              <a:rPr lang="en-US" sz="3600" dirty="0" err="1"/>
              <a:t>dalam</a:t>
            </a:r>
            <a:r>
              <a:rPr lang="en-US" sz="3600" dirty="0"/>
              <a:t> </a:t>
            </a:r>
            <a:r>
              <a:rPr lang="en-US" sz="3600" dirty="0" err="1"/>
              <a:t>demokrasi</a:t>
            </a:r>
            <a:endParaRPr lang="en-US" sz="3600" dirty="0" smtClean="0"/>
          </a:p>
          <a:p>
            <a:pPr>
              <a:buFont typeface="Wingdings" panose="05000000000000000000" pitchFamily="2" charset="2"/>
              <a:buChar char="§"/>
            </a:pPr>
            <a:r>
              <a:rPr lang="en-US" sz="3600" b="1" dirty="0" err="1" smtClean="0"/>
              <a:t>Personalisasi</a:t>
            </a:r>
            <a:r>
              <a:rPr lang="en-US" sz="3600" b="1" dirty="0" smtClean="0"/>
              <a:t>. </a:t>
            </a:r>
            <a:r>
              <a:rPr lang="en-US" sz="3600" dirty="0"/>
              <a:t>P</a:t>
            </a:r>
            <a:r>
              <a:rPr lang="id-ID" sz="3600" dirty="0" smtClean="0"/>
              <a:t>artai  </a:t>
            </a:r>
            <a:r>
              <a:rPr lang="id-ID" sz="3600" dirty="0"/>
              <a:t>dianggap  terlembaga  apabila  organisasi  kepartaian  bukan merupakan  subordinasi  dari  kepentingan  pemimpin-pemimpinnya.  Proses pelembagaan  partai  akan  sangat  </a:t>
            </a:r>
            <a:r>
              <a:rPr lang="en-US" sz="3600" dirty="0" err="1" smtClean="0"/>
              <a:t>terbatas</a:t>
            </a:r>
            <a:r>
              <a:rPr lang="en-US" sz="3600" dirty="0" smtClean="0"/>
              <a:t> </a:t>
            </a:r>
            <a:r>
              <a:rPr lang="id-ID" sz="3600" dirty="0" smtClean="0"/>
              <a:t>selama  </a:t>
            </a:r>
            <a:r>
              <a:rPr lang="id-ID" sz="3600" dirty="0"/>
              <a:t>partai  masih  menjadi instrumen personal dari pemimpinnya.  </a:t>
            </a:r>
            <a:endParaRPr lang="en-US" sz="3600" dirty="0"/>
          </a:p>
          <a:p>
            <a:endParaRPr lang="en-US" dirty="0"/>
          </a:p>
        </p:txBody>
      </p:sp>
      <p:sp>
        <p:nvSpPr>
          <p:cNvPr id="2" name="Title 1"/>
          <p:cNvSpPr>
            <a:spLocks noGrp="1"/>
          </p:cNvSpPr>
          <p:nvPr>
            <p:ph type="title"/>
          </p:nvPr>
        </p:nvSpPr>
        <p:spPr>
          <a:xfrm>
            <a:off x="457200" y="274638"/>
            <a:ext cx="8229600" cy="792162"/>
          </a:xfrm>
        </p:spPr>
        <p:txBody>
          <a:bodyPr>
            <a:normAutofit fontScale="90000"/>
          </a:bodyPr>
          <a:lstStyle/>
          <a:p>
            <a:r>
              <a:rPr lang="en-US" sz="3200" dirty="0" err="1" smtClean="0"/>
              <a:t>Institusionalisasi</a:t>
            </a:r>
            <a:r>
              <a:rPr lang="en-US" sz="3200" dirty="0" smtClean="0"/>
              <a:t> </a:t>
            </a:r>
            <a:r>
              <a:rPr lang="en-US" sz="3200" dirty="0" err="1" smtClean="0"/>
              <a:t>Partai</a:t>
            </a:r>
            <a:r>
              <a:rPr lang="en-US" sz="3200" dirty="0" smtClean="0"/>
              <a:t>: Mainwaring &amp; Scully</a:t>
            </a:r>
            <a:endParaRPr lang="en-US" sz="3200" dirty="0"/>
          </a:p>
        </p:txBody>
      </p:sp>
    </p:spTree>
    <p:extLst>
      <p:ext uri="{BB962C8B-B14F-4D97-AF65-F5344CB8AC3E}">
        <p14:creationId xmlns:p14="http://schemas.microsoft.com/office/powerpoint/2010/main" val="3435456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2339657"/>
              </p:ext>
            </p:extLst>
          </p:nvPr>
        </p:nvGraphicFramePr>
        <p:xfrm>
          <a:off x="304800" y="1075775"/>
          <a:ext cx="8686800" cy="6028944"/>
        </p:xfrm>
        <a:graphic>
          <a:graphicData uri="http://schemas.openxmlformats.org/drawingml/2006/table">
            <a:tbl>
              <a:tblPr firstRow="1" firstCol="1" bandRow="1">
                <a:tableStyleId>{5C22544A-7EE6-4342-B048-85BDC9FD1C3A}</a:tableStyleId>
              </a:tblPr>
              <a:tblGrid>
                <a:gridCol w="1370264"/>
                <a:gridCol w="7316536"/>
              </a:tblGrid>
              <a:tr h="378267">
                <a:tc>
                  <a:txBody>
                    <a:bodyPr/>
                    <a:lstStyle/>
                    <a:p>
                      <a:pPr marL="0" marR="0" algn="ctr">
                        <a:lnSpc>
                          <a:spcPct val="115000"/>
                        </a:lnSpc>
                        <a:spcBef>
                          <a:spcPts val="0"/>
                        </a:spcBef>
                        <a:spcAft>
                          <a:spcPts val="0"/>
                        </a:spcAft>
                      </a:pPr>
                      <a:r>
                        <a:rPr lang="en-US" sz="2400" dirty="0" err="1" smtClean="0">
                          <a:effectLst/>
                          <a:latin typeface="+mn-lt"/>
                          <a:ea typeface="+mn-ea"/>
                          <a:cs typeface="+mn-cs"/>
                        </a:rPr>
                        <a:t>Aspek</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id-ID" sz="2400" dirty="0">
                          <a:effectLst/>
                        </a:rPr>
                        <a:t>Penjelasan</a:t>
                      </a:r>
                      <a:endParaRPr lang="en-US" sz="2400" dirty="0">
                        <a:effectLst/>
                        <a:latin typeface="Calibri"/>
                        <a:ea typeface="Calibri"/>
                        <a:cs typeface="Times New Roman"/>
                      </a:endParaRPr>
                    </a:p>
                  </a:txBody>
                  <a:tcPr marL="68580" marR="68580" marT="0" marB="0"/>
                </a:tc>
              </a:tr>
              <a:tr h="1630417">
                <a:tc>
                  <a:txBody>
                    <a:bodyPr/>
                    <a:lstStyle/>
                    <a:p>
                      <a:pPr marL="0" marR="0" algn="just">
                        <a:lnSpc>
                          <a:spcPct val="115000"/>
                        </a:lnSpc>
                        <a:spcBef>
                          <a:spcPts val="0"/>
                        </a:spcBef>
                        <a:spcAft>
                          <a:spcPts val="0"/>
                        </a:spcAft>
                      </a:pPr>
                      <a:r>
                        <a:rPr lang="id-ID" sz="1600" dirty="0">
                          <a:effectLst/>
                        </a:rPr>
                        <a:t>Electoral </a:t>
                      </a:r>
                      <a:endParaRPr lang="en-US" sz="1600" dirty="0">
                        <a:effectLst/>
                      </a:endParaRPr>
                    </a:p>
                    <a:p>
                      <a:pPr marL="0" marR="0" algn="just">
                        <a:lnSpc>
                          <a:spcPct val="115000"/>
                        </a:lnSpc>
                        <a:spcBef>
                          <a:spcPts val="0"/>
                        </a:spcBef>
                        <a:spcAft>
                          <a:spcPts val="0"/>
                        </a:spcAft>
                      </a:pPr>
                      <a:r>
                        <a:rPr lang="id-ID" sz="1600" dirty="0">
                          <a:effectLst/>
                        </a:rPr>
                        <a:t>volatility </a:t>
                      </a:r>
                      <a:endParaRPr lang="en-US" sz="1600" dirty="0">
                        <a:effectLst/>
                      </a:endParaRPr>
                    </a:p>
                    <a:p>
                      <a:pPr marL="0" marR="0" algn="just">
                        <a:lnSpc>
                          <a:spcPct val="115000"/>
                        </a:lnSpc>
                        <a:spcBef>
                          <a:spcPts val="0"/>
                        </a:spcBef>
                        <a:spcAft>
                          <a:spcPts val="0"/>
                        </a:spcAft>
                      </a:pPr>
                      <a:r>
                        <a:rPr lang="id-ID" sz="1600" dirty="0">
                          <a:effectLst/>
                        </a:rPr>
                        <a:t> </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G</a:t>
                      </a:r>
                      <a:r>
                        <a:rPr lang="id-ID" sz="1600" dirty="0" smtClean="0">
                          <a:effectLst/>
                        </a:rPr>
                        <a:t>erak stabil </a:t>
                      </a:r>
                      <a:r>
                        <a:rPr lang="id-ID" sz="1600" dirty="0">
                          <a:effectLst/>
                        </a:rPr>
                        <a:t>dari perolehan  suara  partai. </a:t>
                      </a:r>
                      <a:r>
                        <a:rPr lang="en-US" sz="1600" dirty="0" smtClean="0">
                          <a:effectLst/>
                        </a:rPr>
                        <a:t>D</a:t>
                      </a:r>
                      <a:r>
                        <a:rPr lang="id-ID" sz="1600" dirty="0" smtClean="0">
                          <a:effectLst/>
                        </a:rPr>
                        <a:t>itandai  </a:t>
                      </a:r>
                      <a:r>
                        <a:rPr lang="id-ID" sz="1600" dirty="0">
                          <a:effectLst/>
                        </a:rPr>
                        <a:t>dengan  tingginya “kesetiaan”  (rendahnya  tingkat  perpindahan  suara)  dari </a:t>
                      </a:r>
                      <a:r>
                        <a:rPr lang="en-US" sz="1600" dirty="0" err="1" smtClean="0">
                          <a:effectLst/>
                        </a:rPr>
                        <a:t>pemilih</a:t>
                      </a:r>
                      <a:r>
                        <a:rPr lang="en-US" sz="1600" dirty="0" smtClean="0">
                          <a:effectLst/>
                        </a:rPr>
                        <a:t> </a:t>
                      </a:r>
                      <a:r>
                        <a:rPr lang="id-ID" sz="1600" dirty="0" smtClean="0">
                          <a:effectLst/>
                        </a:rPr>
                        <a:t>dalam  </a:t>
                      </a:r>
                      <a:r>
                        <a:rPr lang="id-ID" sz="1600" dirty="0">
                          <a:effectLst/>
                        </a:rPr>
                        <a:t>memberikan  suaranya  kepada  partai yang sama (atau partai yang secara program atau ideologi berdekatan).  Penanda  lainnya  juga  bisa  dilihat  dari rendahnya  tingkat  penyeberangan  elit-elit  politik  dari satu partai ke partai lainnya.</a:t>
                      </a:r>
                      <a:endParaRPr lang="en-US" sz="1600" dirty="0">
                        <a:effectLst/>
                        <a:latin typeface="Calibri"/>
                        <a:ea typeface="Calibri"/>
                        <a:cs typeface="Times New Roman"/>
                      </a:endParaRPr>
                    </a:p>
                  </a:txBody>
                  <a:tcPr marL="68580" marR="68580" marT="0" marB="0"/>
                </a:tc>
              </a:tr>
              <a:tr h="1906065">
                <a:tc>
                  <a:txBody>
                    <a:bodyPr/>
                    <a:lstStyle/>
                    <a:p>
                      <a:pPr marL="0" marR="0" algn="just">
                        <a:lnSpc>
                          <a:spcPct val="115000"/>
                        </a:lnSpc>
                        <a:spcBef>
                          <a:spcPts val="0"/>
                        </a:spcBef>
                        <a:spcAft>
                          <a:spcPts val="0"/>
                        </a:spcAft>
                      </a:pPr>
                      <a:r>
                        <a:rPr lang="id-ID" sz="1600" dirty="0">
                          <a:effectLst/>
                        </a:rPr>
                        <a:t>Ideological </a:t>
                      </a:r>
                      <a:endParaRPr lang="en-US" sz="1600" dirty="0">
                        <a:effectLst/>
                      </a:endParaRPr>
                    </a:p>
                    <a:p>
                      <a:pPr marL="0" marR="0" algn="just">
                        <a:lnSpc>
                          <a:spcPct val="115000"/>
                        </a:lnSpc>
                        <a:spcBef>
                          <a:spcPts val="0"/>
                        </a:spcBef>
                        <a:spcAft>
                          <a:spcPts val="0"/>
                        </a:spcAft>
                      </a:pPr>
                      <a:r>
                        <a:rPr lang="id-ID" sz="1600" dirty="0">
                          <a:effectLst/>
                        </a:rPr>
                        <a:t>voting </a:t>
                      </a:r>
                      <a:endParaRPr lang="en-US" sz="1600" dirty="0">
                        <a:effectLst/>
                      </a:endParaRPr>
                    </a:p>
                    <a:p>
                      <a:pPr marL="0" marR="0" algn="just">
                        <a:lnSpc>
                          <a:spcPct val="115000"/>
                        </a:lnSpc>
                        <a:spcBef>
                          <a:spcPts val="0"/>
                        </a:spcBef>
                        <a:spcAft>
                          <a:spcPts val="0"/>
                        </a:spcAft>
                      </a:pPr>
                      <a:r>
                        <a:rPr lang="id-ID" sz="1600" dirty="0">
                          <a:effectLst/>
                        </a:rPr>
                        <a:t> </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id-ID" sz="1600" dirty="0" smtClean="0">
                          <a:effectLst/>
                        </a:rPr>
                        <a:t>gerak </a:t>
                      </a:r>
                      <a:r>
                        <a:rPr lang="id-ID" sz="1600" dirty="0">
                          <a:effectLst/>
                        </a:rPr>
                        <a:t>yang stabil atau konsisten  dari  program  dan  ideologi  partai.  Jika  terjadi  pergeseran, maka  ini  berjalan  dalam  proses  yang transisional  dan  tidak  terlalu  jauh  dari  yang  diusung sebelumnya.  Ideologi  dapat  diukur melalui  program  dan perilaku politik dari partai dalam merespon setiap situasi. Selain  itu,  institusionalisasi  dimaksudkan  untuk mendorong  rasionalitas  preferensi  politik </a:t>
                      </a:r>
                      <a:r>
                        <a:rPr lang="en-US" sz="1600" dirty="0" err="1" smtClean="0">
                          <a:effectLst/>
                        </a:rPr>
                        <a:t>pemilih</a:t>
                      </a:r>
                      <a:r>
                        <a:rPr lang="en-US" sz="1600" baseline="0" dirty="0" smtClean="0">
                          <a:effectLst/>
                        </a:rPr>
                        <a:t> </a:t>
                      </a:r>
                      <a:r>
                        <a:rPr lang="id-ID" sz="1600" dirty="0" smtClean="0">
                          <a:effectLst/>
                        </a:rPr>
                        <a:t>untuk  </a:t>
                      </a:r>
                      <a:r>
                        <a:rPr lang="id-ID" sz="1600" dirty="0">
                          <a:effectLst/>
                        </a:rPr>
                        <a:t>memberikan  suaranya  atas  dasar  pertimbangan program partai. </a:t>
                      </a:r>
                      <a:endParaRPr lang="en-US" sz="1600" dirty="0">
                        <a:effectLst/>
                        <a:latin typeface="Calibri"/>
                        <a:ea typeface="Calibri"/>
                        <a:cs typeface="Times New Roman"/>
                      </a:endParaRPr>
                    </a:p>
                  </a:txBody>
                  <a:tcPr marL="68580" marR="68580" marT="0" marB="0"/>
                </a:tc>
              </a:tr>
              <a:tr h="1638877">
                <a:tc>
                  <a:txBody>
                    <a:bodyPr/>
                    <a:lstStyle/>
                    <a:p>
                      <a:pPr marL="0" marR="0" algn="just">
                        <a:lnSpc>
                          <a:spcPct val="115000"/>
                        </a:lnSpc>
                        <a:spcBef>
                          <a:spcPts val="0"/>
                        </a:spcBef>
                        <a:spcAft>
                          <a:spcPts val="0"/>
                        </a:spcAft>
                      </a:pPr>
                      <a:r>
                        <a:rPr lang="id-ID" sz="1600" dirty="0">
                          <a:effectLst/>
                        </a:rPr>
                        <a:t>Personalism</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id-ID" sz="1600" dirty="0">
                          <a:effectLst/>
                        </a:rPr>
                        <a:t>Institusionalisasi  dipahami  sebagai  menguatnya organisasi  partai  terhadap  kecenderungan  munculnya personalisme  dalam  partai.  Personalisme  akan menyebabkan  partai  tergantung  pada  sosok  atau kharisma  individual  (khususnya  pemimpin  partai).  Oleh karena  itu, agenda  institusionalisasi partai harus disertai dengan upaya depersonalisasi. </a:t>
                      </a:r>
                      <a:endParaRPr lang="en-US" sz="1600" dirty="0">
                        <a:effectLst/>
                        <a:latin typeface="Calibri"/>
                        <a:ea typeface="Calibri"/>
                        <a:cs typeface="Times New Roman"/>
                      </a:endParaRPr>
                    </a:p>
                  </a:txBody>
                  <a:tcPr marL="68580" marR="68580" marT="0" marB="0"/>
                </a:tc>
              </a:tr>
            </a:tbl>
          </a:graphicData>
        </a:graphic>
      </p:graphicFrame>
      <p:sp>
        <p:nvSpPr>
          <p:cNvPr id="2" name="Title 1"/>
          <p:cNvSpPr>
            <a:spLocks noGrp="1"/>
          </p:cNvSpPr>
          <p:nvPr>
            <p:ph type="title"/>
          </p:nvPr>
        </p:nvSpPr>
        <p:spPr>
          <a:xfrm>
            <a:off x="533400" y="152400"/>
            <a:ext cx="8229600" cy="639762"/>
          </a:xfrm>
        </p:spPr>
        <p:txBody>
          <a:bodyPr>
            <a:normAutofit fontScale="90000"/>
          </a:bodyPr>
          <a:lstStyle/>
          <a:p>
            <a:r>
              <a:rPr lang="en-US" dirty="0" err="1" smtClean="0"/>
              <a:t>Indikator</a:t>
            </a:r>
            <a:r>
              <a:rPr lang="en-US" dirty="0" smtClean="0"/>
              <a:t> </a:t>
            </a:r>
            <a:r>
              <a:rPr lang="en-US" dirty="0" err="1" smtClean="0"/>
              <a:t>Pelembagaan</a:t>
            </a:r>
            <a:r>
              <a:rPr lang="en-US" dirty="0" smtClean="0"/>
              <a:t> </a:t>
            </a:r>
            <a:r>
              <a:rPr lang="en-US" dirty="0" err="1" smtClean="0"/>
              <a:t>Partai</a:t>
            </a:r>
            <a:endParaRPr lang="en-US" dirty="0"/>
          </a:p>
        </p:txBody>
      </p:sp>
    </p:spTree>
    <p:extLst>
      <p:ext uri="{BB962C8B-B14F-4D97-AF65-F5344CB8AC3E}">
        <p14:creationId xmlns:p14="http://schemas.microsoft.com/office/powerpoint/2010/main" val="2676472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US" sz="2400" dirty="0"/>
              <a:t>P</a:t>
            </a:r>
            <a:r>
              <a:rPr lang="en-US" sz="2400" dirty="0" smtClean="0"/>
              <a:t>roses </a:t>
            </a:r>
            <a:r>
              <a:rPr lang="en-US" sz="2400" dirty="0" err="1"/>
              <a:t>pemantapan</a:t>
            </a:r>
            <a:r>
              <a:rPr lang="en-US" sz="2400" dirty="0"/>
              <a:t> </a:t>
            </a:r>
            <a:r>
              <a:rPr lang="en-US" sz="2400" dirty="0" err="1"/>
              <a:t>partai</a:t>
            </a:r>
            <a:r>
              <a:rPr lang="en-US" sz="2400" dirty="0"/>
              <a:t> </a:t>
            </a:r>
            <a:r>
              <a:rPr lang="en-US" sz="2400" dirty="0" err="1"/>
              <a:t>politik</a:t>
            </a:r>
            <a:r>
              <a:rPr lang="en-US" sz="2400" dirty="0"/>
              <a:t> </a:t>
            </a:r>
            <a:r>
              <a:rPr lang="en-US" sz="2400" dirty="0" err="1"/>
              <a:t>baik</a:t>
            </a:r>
            <a:r>
              <a:rPr lang="en-US" sz="2400" dirty="0"/>
              <a:t> </a:t>
            </a:r>
            <a:r>
              <a:rPr lang="en-US" sz="2400" dirty="0" err="1" smtClean="0"/>
              <a:t>dalam</a:t>
            </a:r>
            <a:r>
              <a:rPr lang="en-US" sz="2400" dirty="0" smtClean="0"/>
              <a:t> </a:t>
            </a:r>
            <a:r>
              <a:rPr lang="en-US" sz="2400" dirty="0" err="1"/>
              <a:t>rangka</a:t>
            </a:r>
            <a:r>
              <a:rPr lang="en-US" sz="2400" dirty="0"/>
              <a:t> </a:t>
            </a:r>
            <a:r>
              <a:rPr lang="en-US" sz="2400" dirty="0" err="1"/>
              <a:t>mempolakan</a:t>
            </a:r>
            <a:r>
              <a:rPr lang="en-US" sz="2400" dirty="0"/>
              <a:t> </a:t>
            </a:r>
            <a:r>
              <a:rPr lang="en-US" sz="2400" dirty="0" err="1"/>
              <a:t>perilaku</a:t>
            </a:r>
            <a:r>
              <a:rPr lang="en-US" sz="2400" dirty="0"/>
              <a:t> </a:t>
            </a:r>
            <a:r>
              <a:rPr lang="en-US" sz="2400" dirty="0" err="1"/>
              <a:t>maupun</a:t>
            </a:r>
            <a:r>
              <a:rPr lang="en-US" sz="2400" dirty="0"/>
              <a:t> </a:t>
            </a:r>
            <a:r>
              <a:rPr lang="en-US" sz="2400" dirty="0" err="1" smtClean="0"/>
              <a:t>sikap</a:t>
            </a:r>
            <a:r>
              <a:rPr lang="en-US" sz="2400" dirty="0" smtClean="0"/>
              <a:t> </a:t>
            </a:r>
            <a:r>
              <a:rPr lang="en-US" sz="2400" dirty="0" err="1"/>
              <a:t>atau</a:t>
            </a:r>
            <a:r>
              <a:rPr lang="en-US" sz="2400" dirty="0"/>
              <a:t> </a:t>
            </a:r>
            <a:r>
              <a:rPr lang="en-US" sz="2400" dirty="0" err="1"/>
              <a:t>budaya</a:t>
            </a:r>
            <a:r>
              <a:rPr lang="en-US" sz="2400" dirty="0"/>
              <a:t> (</a:t>
            </a:r>
            <a:r>
              <a:rPr lang="en-US" sz="2400" i="1" dirty="0"/>
              <a:t>the process by </a:t>
            </a:r>
            <a:r>
              <a:rPr lang="en-US" sz="2400" i="1" dirty="0" err="1"/>
              <a:t>wich</a:t>
            </a:r>
            <a:r>
              <a:rPr lang="en-US" sz="2400" i="1" dirty="0"/>
              <a:t> the party become established in terms of both integrated patterns on </a:t>
            </a:r>
            <a:r>
              <a:rPr lang="en-US" sz="2400" i="1" dirty="0" err="1"/>
              <a:t>behaviour</a:t>
            </a:r>
            <a:r>
              <a:rPr lang="en-US" sz="2400" i="1" dirty="0"/>
              <a:t> and of attitude and culture)</a:t>
            </a:r>
            <a:r>
              <a:rPr lang="en-US" sz="2400" dirty="0"/>
              <a:t>. </a:t>
            </a:r>
            <a:endParaRPr lang="en-US" sz="2400" dirty="0" smtClean="0"/>
          </a:p>
          <a:p>
            <a:r>
              <a:rPr lang="en-US" sz="2400" dirty="0" smtClean="0"/>
              <a:t>Randall &amp; </a:t>
            </a:r>
            <a:r>
              <a:rPr lang="en-US" sz="2400" dirty="0" err="1" smtClean="0"/>
              <a:t>Svasand</a:t>
            </a:r>
            <a:r>
              <a:rPr lang="en-US" sz="2400" dirty="0" smtClean="0"/>
              <a:t> </a:t>
            </a:r>
            <a:r>
              <a:rPr lang="en-US" sz="2400" dirty="0" err="1" smtClean="0"/>
              <a:t>mengajukan</a:t>
            </a:r>
            <a:r>
              <a:rPr lang="en-US" sz="2400" dirty="0" smtClean="0"/>
              <a:t> </a:t>
            </a:r>
            <a:r>
              <a:rPr lang="en-US" sz="2400" dirty="0" err="1" smtClean="0"/>
              <a:t>dua</a:t>
            </a:r>
            <a:r>
              <a:rPr lang="en-US" sz="2400" dirty="0" smtClean="0"/>
              <a:t> </a:t>
            </a:r>
            <a:r>
              <a:rPr lang="en-US" sz="2400" dirty="0" err="1"/>
              <a:t>aspek</a:t>
            </a:r>
            <a:r>
              <a:rPr lang="en-US" sz="2400" dirty="0"/>
              <a:t> </a:t>
            </a:r>
            <a:r>
              <a:rPr lang="en-US" sz="2400" dirty="0" err="1"/>
              <a:t>yaitu</a:t>
            </a:r>
            <a:r>
              <a:rPr lang="en-US" sz="2400" dirty="0"/>
              <a:t> </a:t>
            </a:r>
            <a:r>
              <a:rPr lang="en-US" sz="2400" dirty="0" err="1"/>
              <a:t>aspek</a:t>
            </a:r>
            <a:r>
              <a:rPr lang="en-US" sz="2400" dirty="0"/>
              <a:t> internal-</a:t>
            </a:r>
            <a:r>
              <a:rPr lang="en-US" sz="2400" dirty="0" err="1"/>
              <a:t>eksternal</a:t>
            </a:r>
            <a:r>
              <a:rPr lang="en-US" sz="2400" dirty="0"/>
              <a:t>, </a:t>
            </a:r>
            <a:r>
              <a:rPr lang="en-US" sz="2400" dirty="0" err="1"/>
              <a:t>dan</a:t>
            </a:r>
            <a:r>
              <a:rPr lang="en-US" sz="2400" dirty="0"/>
              <a:t> </a:t>
            </a:r>
            <a:r>
              <a:rPr lang="en-US" sz="2400" dirty="0" err="1"/>
              <a:t>aspek</a:t>
            </a:r>
            <a:r>
              <a:rPr lang="en-US" sz="2400" dirty="0"/>
              <a:t> </a:t>
            </a:r>
            <a:r>
              <a:rPr lang="en-US" sz="2400" dirty="0" err="1" smtClean="0"/>
              <a:t>struktural-kultural</a:t>
            </a:r>
            <a:r>
              <a:rPr lang="en-US" sz="2400" dirty="0" smtClean="0"/>
              <a:t> yang </a:t>
            </a:r>
            <a:r>
              <a:rPr lang="en-US" sz="2400" dirty="0" err="1" smtClean="0"/>
              <a:t>menghasilkan</a:t>
            </a:r>
            <a:r>
              <a:rPr lang="en-US" sz="2400" dirty="0" smtClean="0"/>
              <a:t>:</a:t>
            </a:r>
            <a:endParaRPr lang="en-US" sz="2400" dirty="0"/>
          </a:p>
        </p:txBody>
      </p:sp>
      <p:sp>
        <p:nvSpPr>
          <p:cNvPr id="2" name="Title 1"/>
          <p:cNvSpPr>
            <a:spLocks noGrp="1"/>
          </p:cNvSpPr>
          <p:nvPr>
            <p:ph type="title"/>
          </p:nvPr>
        </p:nvSpPr>
        <p:spPr>
          <a:xfrm>
            <a:off x="457200" y="152400"/>
            <a:ext cx="8229600" cy="762000"/>
          </a:xfrm>
        </p:spPr>
        <p:txBody>
          <a:bodyPr>
            <a:normAutofit fontScale="90000"/>
          </a:bodyPr>
          <a:lstStyle/>
          <a:p>
            <a:r>
              <a:rPr lang="en-US" sz="3200" dirty="0" err="1" smtClean="0"/>
              <a:t>Institusionalisasi</a:t>
            </a:r>
            <a:r>
              <a:rPr lang="en-US" sz="3200" dirty="0" smtClean="0"/>
              <a:t> </a:t>
            </a:r>
            <a:r>
              <a:rPr lang="en-US" sz="3200" dirty="0" err="1" smtClean="0"/>
              <a:t>Partai</a:t>
            </a:r>
            <a:r>
              <a:rPr lang="en-US" sz="3200" dirty="0" smtClean="0"/>
              <a:t>: Randall &amp; </a:t>
            </a:r>
            <a:r>
              <a:rPr lang="en-US" sz="3200" dirty="0" err="1" smtClean="0"/>
              <a:t>Svasand</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301247705"/>
              </p:ext>
            </p:extLst>
          </p:nvPr>
        </p:nvGraphicFramePr>
        <p:xfrm>
          <a:off x="533400" y="4343400"/>
          <a:ext cx="8382000" cy="2122325"/>
        </p:xfrm>
        <a:graphic>
          <a:graphicData uri="http://schemas.openxmlformats.org/drawingml/2006/table">
            <a:tbl>
              <a:tblPr firstRow="1" firstCol="1" bandRow="1">
                <a:tableStyleId>{5C22544A-7EE6-4342-B048-85BDC9FD1C3A}</a:tableStyleId>
              </a:tblPr>
              <a:tblGrid>
                <a:gridCol w="2743199"/>
                <a:gridCol w="2819401"/>
                <a:gridCol w="2819400"/>
              </a:tblGrid>
              <a:tr h="494084">
                <a:tc>
                  <a:txBody>
                    <a:bodyPr/>
                    <a:lstStyle/>
                    <a:p>
                      <a:pPr marL="0" marR="0" algn="ctr">
                        <a:lnSpc>
                          <a:spcPct val="115000"/>
                        </a:lnSpc>
                        <a:spcBef>
                          <a:spcPts val="0"/>
                        </a:spcBef>
                        <a:spcAft>
                          <a:spcPts val="0"/>
                        </a:spcAft>
                      </a:pPr>
                      <a:r>
                        <a:rPr lang="id-ID" sz="2000" dirty="0">
                          <a:effectLst/>
                        </a:rPr>
                        <a:t>Pola</a:t>
                      </a:r>
                      <a:endParaRPr lang="en-US" sz="20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gn="ctr">
                        <a:lnSpc>
                          <a:spcPct val="115000"/>
                        </a:lnSpc>
                        <a:spcBef>
                          <a:spcPts val="0"/>
                        </a:spcBef>
                        <a:spcAft>
                          <a:spcPts val="0"/>
                        </a:spcAft>
                      </a:pPr>
                      <a:r>
                        <a:rPr lang="id-ID" sz="2000" dirty="0">
                          <a:effectLst/>
                        </a:rPr>
                        <a:t>Internal</a:t>
                      </a:r>
                      <a:endParaRPr lang="en-US" sz="20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gn="ctr">
                        <a:lnSpc>
                          <a:spcPct val="115000"/>
                        </a:lnSpc>
                        <a:spcBef>
                          <a:spcPts val="0"/>
                        </a:spcBef>
                        <a:spcAft>
                          <a:spcPts val="0"/>
                        </a:spcAft>
                      </a:pPr>
                      <a:r>
                        <a:rPr lang="id-ID" sz="2000" dirty="0">
                          <a:effectLst/>
                        </a:rPr>
                        <a:t>Eksternal</a:t>
                      </a:r>
                      <a:endParaRPr lang="en-US" sz="2000" dirty="0">
                        <a:effectLst/>
                        <a:latin typeface="Calibri"/>
                        <a:ea typeface="Calibri"/>
                        <a:cs typeface="Times New Roman"/>
                      </a:endParaRPr>
                    </a:p>
                  </a:txBody>
                  <a:tcPr marL="68580" marR="68580" marT="0" marB="0">
                    <a:solidFill>
                      <a:schemeClr val="accent5">
                        <a:lumMod val="75000"/>
                      </a:schemeClr>
                    </a:solidFill>
                  </a:tcPr>
                </a:tc>
              </a:tr>
              <a:tr h="652878">
                <a:tc>
                  <a:txBody>
                    <a:bodyPr/>
                    <a:lstStyle/>
                    <a:p>
                      <a:pPr marL="0" marR="0" algn="just">
                        <a:lnSpc>
                          <a:spcPct val="115000"/>
                        </a:lnSpc>
                        <a:spcBef>
                          <a:spcPts val="0"/>
                        </a:spcBef>
                        <a:spcAft>
                          <a:spcPts val="0"/>
                        </a:spcAft>
                      </a:pPr>
                      <a:r>
                        <a:rPr lang="id-ID" sz="1800" dirty="0">
                          <a:effectLst/>
                        </a:rPr>
                        <a:t>Structural  (Struktural) </a:t>
                      </a:r>
                      <a:endParaRPr lang="en-US" sz="18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Systemness (Kesisteman) </a:t>
                      </a:r>
                      <a:endParaRPr lang="en-US" sz="1800" dirty="0">
                        <a:solidFill>
                          <a:schemeClr val="bg1"/>
                        </a:solidFill>
                        <a:effectLst/>
                      </a:endParaRPr>
                    </a:p>
                    <a:p>
                      <a:pPr marL="0" marR="0">
                        <a:lnSpc>
                          <a:spcPct val="115000"/>
                        </a:lnSpc>
                        <a:spcBef>
                          <a:spcPts val="0"/>
                        </a:spcBef>
                        <a:spcAft>
                          <a:spcPts val="0"/>
                        </a:spcAft>
                      </a:pPr>
                      <a:r>
                        <a:rPr lang="id-ID" sz="1800" dirty="0">
                          <a:solidFill>
                            <a:schemeClr val="bg1"/>
                          </a:solidFill>
                          <a:effectLst/>
                        </a:rPr>
                        <a:t>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Decisional autonomy (Otonomi Keputusan)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r>
              <a:tr h="681837">
                <a:tc>
                  <a:txBody>
                    <a:bodyPr/>
                    <a:lstStyle/>
                    <a:p>
                      <a:pPr marL="0" marR="0" algn="just">
                        <a:lnSpc>
                          <a:spcPct val="115000"/>
                        </a:lnSpc>
                        <a:spcBef>
                          <a:spcPts val="0"/>
                        </a:spcBef>
                        <a:spcAft>
                          <a:spcPts val="0"/>
                        </a:spcAft>
                      </a:pPr>
                      <a:r>
                        <a:rPr lang="id-ID" sz="1800" dirty="0">
                          <a:effectLst/>
                        </a:rPr>
                        <a:t>Attitudinal (Kultural) </a:t>
                      </a:r>
                      <a:endParaRPr lang="en-US" sz="1800" dirty="0">
                        <a:effectLst/>
                      </a:endParaRPr>
                    </a:p>
                    <a:p>
                      <a:pPr marL="0" marR="0" algn="just">
                        <a:lnSpc>
                          <a:spcPct val="115000"/>
                        </a:lnSpc>
                        <a:spcBef>
                          <a:spcPts val="0"/>
                        </a:spcBef>
                        <a:spcAft>
                          <a:spcPts val="0"/>
                        </a:spcAft>
                      </a:pPr>
                      <a:r>
                        <a:rPr lang="id-ID" sz="1800" dirty="0">
                          <a:effectLst/>
                        </a:rPr>
                        <a:t> </a:t>
                      </a:r>
                      <a:endParaRPr lang="en-US" sz="18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Value infusion (Identitas Nilai)</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Reification  (Citra pada Publik)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r>
            </a:tbl>
          </a:graphicData>
        </a:graphic>
      </p:graphicFrame>
    </p:spTree>
    <p:extLst>
      <p:ext uri="{BB962C8B-B14F-4D97-AF65-F5344CB8AC3E}">
        <p14:creationId xmlns:p14="http://schemas.microsoft.com/office/powerpoint/2010/main" val="1751553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78589448"/>
              </p:ext>
            </p:extLst>
          </p:nvPr>
        </p:nvGraphicFramePr>
        <p:xfrm>
          <a:off x="381000" y="1066800"/>
          <a:ext cx="8458199" cy="5434796"/>
        </p:xfrm>
        <a:graphic>
          <a:graphicData uri="http://schemas.openxmlformats.org/drawingml/2006/table">
            <a:tbl>
              <a:tblPr firstRow="1" firstCol="1" bandRow="1">
                <a:tableStyleId>{5C22544A-7EE6-4342-B048-85BDC9FD1C3A}</a:tableStyleId>
              </a:tblPr>
              <a:tblGrid>
                <a:gridCol w="533400"/>
                <a:gridCol w="1600200"/>
                <a:gridCol w="6324599"/>
              </a:tblGrid>
              <a:tr h="0">
                <a:tc>
                  <a:txBody>
                    <a:bodyPr/>
                    <a:lstStyle/>
                    <a:p>
                      <a:pPr algn="ctr">
                        <a:spcAft>
                          <a:spcPts val="0"/>
                        </a:spcAft>
                      </a:pPr>
                      <a:r>
                        <a:rPr lang="id-ID" sz="1800" dirty="0">
                          <a:effectLst/>
                        </a:rPr>
                        <a:t>No</a:t>
                      </a:r>
                      <a:endParaRPr lang="en-US" sz="1800" dirty="0">
                        <a:effectLst/>
                        <a:latin typeface="Calibri"/>
                      </a:endParaRPr>
                    </a:p>
                  </a:txBody>
                  <a:tcPr marL="56432" marR="56432" marT="0" marB="0"/>
                </a:tc>
                <a:tc>
                  <a:txBody>
                    <a:bodyPr/>
                    <a:lstStyle/>
                    <a:p>
                      <a:pPr algn="ctr">
                        <a:spcAft>
                          <a:spcPts val="0"/>
                        </a:spcAft>
                      </a:pPr>
                      <a:r>
                        <a:rPr lang="id-ID" sz="1800" dirty="0">
                          <a:effectLst/>
                        </a:rPr>
                        <a:t>Dimensi</a:t>
                      </a:r>
                      <a:endParaRPr lang="en-US" sz="1800" dirty="0">
                        <a:effectLst/>
                        <a:latin typeface="Calibri"/>
                      </a:endParaRPr>
                    </a:p>
                  </a:txBody>
                  <a:tcPr marL="56432" marR="56432" marT="0" marB="0"/>
                </a:tc>
                <a:tc>
                  <a:txBody>
                    <a:bodyPr/>
                    <a:lstStyle/>
                    <a:p>
                      <a:pPr algn="ctr">
                        <a:spcAft>
                          <a:spcPts val="0"/>
                        </a:spcAft>
                      </a:pPr>
                      <a:r>
                        <a:rPr lang="en-US" sz="1800" dirty="0" err="1" smtClean="0">
                          <a:effectLst/>
                        </a:rPr>
                        <a:t>Indikator</a:t>
                      </a:r>
                      <a:r>
                        <a:rPr lang="id-ID" sz="1800" dirty="0">
                          <a:effectLst/>
                        </a:rPr>
                        <a:t> </a:t>
                      </a:r>
                      <a:endParaRPr lang="en-US" sz="1800" dirty="0">
                        <a:effectLst/>
                        <a:latin typeface="Calibri"/>
                      </a:endParaRPr>
                    </a:p>
                  </a:txBody>
                  <a:tcPr marL="56432" marR="56432" marT="0" marB="0"/>
                </a:tc>
              </a:tr>
              <a:tr h="740192">
                <a:tc rowSpan="3">
                  <a:txBody>
                    <a:bodyPr/>
                    <a:lstStyle/>
                    <a:p>
                      <a:pPr marL="342900" marR="0" lvl="0" indent="-342900" algn="just">
                        <a:lnSpc>
                          <a:spcPct val="115000"/>
                        </a:lnSpc>
                        <a:spcBef>
                          <a:spcPts val="0"/>
                        </a:spcBef>
                        <a:spcAft>
                          <a:spcPts val="0"/>
                        </a:spcAft>
                        <a:buFont typeface="+mj-lt"/>
                        <a:buAutoNum type="arabicPeriod"/>
                      </a:pPr>
                      <a:r>
                        <a:rPr lang="id-ID" sz="1800" dirty="0">
                          <a:effectLst/>
                        </a:rPr>
                        <a:t> </a:t>
                      </a:r>
                      <a:endParaRPr lang="en-US" sz="1800" dirty="0">
                        <a:effectLst/>
                        <a:latin typeface="Calibri"/>
                        <a:ea typeface="Calibri"/>
                        <a:cs typeface="Times New Roman"/>
                      </a:endParaRPr>
                    </a:p>
                  </a:txBody>
                  <a:tcPr marL="56432" marR="56432" marT="0" marB="0"/>
                </a:tc>
                <a:tc rowSpan="3">
                  <a:txBody>
                    <a:bodyPr/>
                    <a:lstStyle/>
                    <a:p>
                      <a:pPr marL="0" marR="0">
                        <a:lnSpc>
                          <a:spcPct val="115000"/>
                        </a:lnSpc>
                        <a:spcBef>
                          <a:spcPts val="0"/>
                        </a:spcBef>
                        <a:spcAft>
                          <a:spcPts val="0"/>
                        </a:spcAft>
                      </a:pPr>
                      <a:r>
                        <a:rPr lang="id-ID" sz="1800" dirty="0">
                          <a:effectLst/>
                        </a:rPr>
                        <a:t>Systemness</a:t>
                      </a:r>
                      <a:endParaRPr lang="en-US" sz="1800" dirty="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Democrasi Internal (sistem pengambilan keputusan dan rekrutmen elit&amp; pola kepemimpinan)</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Kohesi Partai (faksionalisasi dan manajemen konflik)</a:t>
                      </a:r>
                      <a:endParaRPr lang="en-US" sz="1800" dirty="0">
                        <a:effectLst/>
                        <a:latin typeface="Calibri"/>
                        <a:ea typeface="Calibri"/>
                        <a:cs typeface="Times New Roman"/>
                      </a:endParaRPr>
                    </a:p>
                  </a:txBody>
                  <a:tcPr marL="56432" marR="56432" marT="0" marB="0"/>
                </a:tc>
              </a:tr>
              <a:tr h="719324">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Sistem Keanggotaan (sistem rekrutmen anggota dan sistem kaderisasi)</a:t>
                      </a:r>
                      <a:endParaRPr lang="en-US" sz="1800" dirty="0">
                        <a:effectLst/>
                        <a:latin typeface="Calibri"/>
                        <a:ea typeface="Calibri"/>
                        <a:cs typeface="Times New Roman"/>
                      </a:endParaRPr>
                    </a:p>
                  </a:txBody>
                  <a:tcPr marL="56432" marR="56432" marT="0" marB="0"/>
                </a:tc>
              </a:tr>
              <a:tr h="370096">
                <a:tc rowSpan="2">
                  <a:txBody>
                    <a:bodyPr/>
                    <a:lstStyle/>
                    <a:p>
                      <a:pPr marL="0" marR="0" lvl="0" indent="0" algn="just">
                        <a:lnSpc>
                          <a:spcPct val="115000"/>
                        </a:lnSpc>
                        <a:spcBef>
                          <a:spcPts val="0"/>
                        </a:spcBef>
                        <a:spcAft>
                          <a:spcPts val="0"/>
                        </a:spcAft>
                        <a:buFont typeface="+mj-lt"/>
                        <a:buNone/>
                      </a:pPr>
                      <a:r>
                        <a:rPr lang="en-US" sz="1800" dirty="0" smtClean="0">
                          <a:effectLst/>
                        </a:rPr>
                        <a:t>2.</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Value Infusion</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Hubungan partai dengan kelompok populis tertentu</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Karakter relasi partai dan pemilih (klientistik/ideologis)</a:t>
                      </a:r>
                      <a:endParaRPr lang="en-US" sz="1800" dirty="0">
                        <a:effectLst/>
                        <a:latin typeface="Calibri"/>
                        <a:ea typeface="Calibri"/>
                        <a:cs typeface="Times New Roman"/>
                      </a:endParaRPr>
                    </a:p>
                  </a:txBody>
                  <a:tcPr marL="56432" marR="56432" marT="0" marB="0"/>
                </a:tc>
              </a:tr>
              <a:tr h="740192">
                <a:tc rowSpan="2">
                  <a:txBody>
                    <a:bodyPr/>
                    <a:lstStyle/>
                    <a:p>
                      <a:pPr marL="0" marR="0" lvl="0" indent="0" algn="just">
                        <a:lnSpc>
                          <a:spcPct val="115000"/>
                        </a:lnSpc>
                        <a:spcBef>
                          <a:spcPts val="0"/>
                        </a:spcBef>
                        <a:spcAft>
                          <a:spcPts val="0"/>
                        </a:spcAft>
                        <a:buFont typeface="+mj-lt"/>
                        <a:buNone/>
                      </a:pPr>
                      <a:r>
                        <a:rPr lang="en-US" sz="1800" dirty="0" smtClean="0">
                          <a:effectLst/>
                        </a:rPr>
                        <a:t>3.</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Decisional Autonomy </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Otonomi dalam pengambilan keputusan dan pendanaan terhadap pihak  eksternal</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Otonomi terhadap oligarki elit partai (internal)</a:t>
                      </a:r>
                      <a:endParaRPr lang="en-US" sz="1800" dirty="0">
                        <a:effectLst/>
                        <a:latin typeface="Calibri"/>
                        <a:ea typeface="Calibri"/>
                        <a:cs typeface="Times New Roman"/>
                      </a:endParaRPr>
                    </a:p>
                  </a:txBody>
                  <a:tcPr marL="56432" marR="56432" marT="0" marB="0"/>
                </a:tc>
              </a:tr>
              <a:tr h="740192">
                <a:tc rowSpan="2">
                  <a:txBody>
                    <a:bodyPr/>
                    <a:lstStyle/>
                    <a:p>
                      <a:pPr marL="0" marR="0" lvl="0" indent="0" algn="just">
                        <a:lnSpc>
                          <a:spcPct val="115000"/>
                        </a:lnSpc>
                        <a:spcBef>
                          <a:spcPts val="0"/>
                        </a:spcBef>
                        <a:spcAft>
                          <a:spcPts val="0"/>
                        </a:spcAft>
                        <a:buFont typeface="+mj-lt"/>
                        <a:buNone/>
                      </a:pPr>
                      <a:r>
                        <a:rPr lang="en-US" sz="1800" dirty="0" smtClean="0">
                          <a:effectLst/>
                        </a:rPr>
                        <a:t>4.</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Reification</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Pengetahuan public tentang peran partai (dalam perumusan kebijakan publik dan kontestasi politik)</a:t>
                      </a:r>
                      <a:endParaRPr lang="en-US" sz="1800" dirty="0">
                        <a:effectLst/>
                        <a:latin typeface="Calibri"/>
                        <a:ea typeface="Calibri"/>
                        <a:cs typeface="Times New Roman"/>
                      </a:endParaRPr>
                    </a:p>
                  </a:txBody>
                  <a:tcPr marL="56432" marR="56432" marT="0" marB="0"/>
                </a:tc>
              </a:tr>
              <a:tr h="740192">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Pengetahuan public tentang penggunaan symbol-simbol partai</a:t>
                      </a:r>
                      <a:endParaRPr lang="en-US" sz="1800" dirty="0">
                        <a:effectLst/>
                        <a:latin typeface="Calibri"/>
                        <a:ea typeface="Calibri"/>
                        <a:cs typeface="Times New Roman"/>
                      </a:endParaRPr>
                    </a:p>
                  </a:txBody>
                  <a:tcPr marL="56432" marR="56432" marT="0" marB="0"/>
                </a:tc>
              </a:tr>
            </a:tbl>
          </a:graphicData>
        </a:graphic>
      </p:graphicFrame>
      <p:sp>
        <p:nvSpPr>
          <p:cNvPr id="2" name="Title 1"/>
          <p:cNvSpPr>
            <a:spLocks noGrp="1"/>
          </p:cNvSpPr>
          <p:nvPr>
            <p:ph type="title"/>
          </p:nvPr>
        </p:nvSpPr>
        <p:spPr>
          <a:xfrm>
            <a:off x="457200" y="152400"/>
            <a:ext cx="8229600" cy="715962"/>
          </a:xfrm>
        </p:spPr>
        <p:txBody>
          <a:bodyPr>
            <a:normAutofit/>
          </a:bodyPr>
          <a:lstStyle/>
          <a:p>
            <a:pPr algn="ctr"/>
            <a:r>
              <a:rPr lang="en-US" sz="3200" dirty="0" err="1" smtClean="0"/>
              <a:t>Indikator</a:t>
            </a:r>
            <a:r>
              <a:rPr lang="en-US" sz="3200" dirty="0" smtClean="0"/>
              <a:t> </a:t>
            </a:r>
            <a:r>
              <a:rPr lang="en-US" sz="3200" dirty="0" err="1" smtClean="0"/>
              <a:t>Pelembagaan</a:t>
            </a:r>
            <a:r>
              <a:rPr lang="en-US" sz="3200" dirty="0" smtClean="0"/>
              <a:t> </a:t>
            </a:r>
            <a:r>
              <a:rPr lang="en-US" sz="3200" dirty="0" err="1" smtClean="0"/>
              <a:t>Partai</a:t>
            </a:r>
            <a:endParaRPr lang="en-US" sz="3200" dirty="0"/>
          </a:p>
        </p:txBody>
      </p:sp>
    </p:spTree>
    <p:extLst>
      <p:ext uri="{BB962C8B-B14F-4D97-AF65-F5344CB8AC3E}">
        <p14:creationId xmlns:p14="http://schemas.microsoft.com/office/powerpoint/2010/main" val="27068705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endParaRPr lang="en-US" sz="4800" smtClean="0"/>
          </a:p>
          <a:p>
            <a:pPr marL="0" indent="0" algn="ctr">
              <a:buNone/>
            </a:pPr>
            <a:r>
              <a:rPr lang="en-US" sz="4800" smtClean="0"/>
              <a:t>Terima</a:t>
            </a:r>
            <a:r>
              <a:rPr lang="en-US" sz="4800" dirty="0" smtClean="0"/>
              <a:t> </a:t>
            </a:r>
            <a:r>
              <a:rPr lang="en-US" sz="4800" dirty="0" err="1" smtClean="0"/>
              <a:t>Kasih</a:t>
            </a:r>
            <a:endParaRPr lang="en-US" sz="4800" dirty="0"/>
          </a:p>
        </p:txBody>
      </p:sp>
    </p:spTree>
    <p:extLst>
      <p:ext uri="{BB962C8B-B14F-4D97-AF65-F5344CB8AC3E}">
        <p14:creationId xmlns:p14="http://schemas.microsoft.com/office/powerpoint/2010/main" val="2680321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77500" lnSpcReduction="20000"/>
          </a:bodyPr>
          <a:lstStyle/>
          <a:p>
            <a:endParaRPr lang="en-US" dirty="0"/>
          </a:p>
          <a:p>
            <a:r>
              <a:rPr lang="en-US" sz="3100" dirty="0" err="1"/>
              <a:t>P</a:t>
            </a:r>
            <a:r>
              <a:rPr lang="en-US" sz="3100" dirty="0" err="1" smtClean="0"/>
              <a:t>arpol</a:t>
            </a:r>
            <a:r>
              <a:rPr lang="en-US" sz="3100" dirty="0" smtClean="0"/>
              <a:t> </a:t>
            </a:r>
            <a:r>
              <a:rPr lang="en-US" sz="3100" dirty="0"/>
              <a:t>lama </a:t>
            </a:r>
            <a:r>
              <a:rPr lang="en-US" sz="3100" dirty="0" err="1"/>
              <a:t>melemah</a:t>
            </a:r>
            <a:r>
              <a:rPr lang="en-US" sz="3100" dirty="0"/>
              <a:t>, </a:t>
            </a:r>
            <a:r>
              <a:rPr lang="en-US" sz="3100" dirty="0" err="1"/>
              <a:t>parpol</a:t>
            </a:r>
            <a:r>
              <a:rPr lang="en-US" sz="3100" dirty="0"/>
              <a:t> </a:t>
            </a:r>
            <a:r>
              <a:rPr lang="en-US" sz="3100" dirty="0" err="1"/>
              <a:t>baru</a:t>
            </a:r>
            <a:r>
              <a:rPr lang="en-US" sz="3100" dirty="0"/>
              <a:t> </a:t>
            </a:r>
            <a:r>
              <a:rPr lang="en-US" sz="3100" dirty="0" err="1"/>
              <a:t>tidak</a:t>
            </a:r>
            <a:r>
              <a:rPr lang="en-US" sz="3100" dirty="0"/>
              <a:t> </a:t>
            </a:r>
            <a:r>
              <a:rPr lang="en-US" sz="3100" dirty="0" err="1"/>
              <a:t>berkembang</a:t>
            </a:r>
            <a:r>
              <a:rPr lang="en-US" sz="3100" dirty="0"/>
              <a:t> </a:t>
            </a:r>
            <a:r>
              <a:rPr lang="en-US" sz="3100" dirty="0" err="1"/>
              <a:t>makin</a:t>
            </a:r>
            <a:r>
              <a:rPr lang="en-US" sz="3100" dirty="0"/>
              <a:t> </a:t>
            </a:r>
            <a:r>
              <a:rPr lang="en-US" sz="3100" dirty="0" err="1" smtClean="0"/>
              <a:t>kuat</a:t>
            </a:r>
            <a:r>
              <a:rPr lang="id-ID" sz="3100" dirty="0" smtClean="0"/>
              <a:t> </a:t>
            </a:r>
            <a:r>
              <a:rPr lang="en-US" sz="3100" dirty="0" err="1" smtClean="0"/>
              <a:t>dalam</a:t>
            </a:r>
            <a:r>
              <a:rPr lang="en-US" sz="3100" dirty="0" smtClean="0"/>
              <a:t> </a:t>
            </a:r>
            <a:r>
              <a:rPr lang="en-US" sz="3100" dirty="0" err="1"/>
              <a:t>perluasan</a:t>
            </a:r>
            <a:r>
              <a:rPr lang="en-US" sz="3100" dirty="0"/>
              <a:t> </a:t>
            </a:r>
            <a:r>
              <a:rPr lang="en-US" sz="3100" dirty="0" err="1"/>
              <a:t>dukungan</a:t>
            </a:r>
            <a:r>
              <a:rPr lang="en-US" sz="3100" dirty="0"/>
              <a:t> </a:t>
            </a:r>
            <a:r>
              <a:rPr lang="en-US" sz="3100" dirty="0" err="1"/>
              <a:t>publik</a:t>
            </a:r>
            <a:endParaRPr lang="en-US" sz="3100" dirty="0"/>
          </a:p>
          <a:p>
            <a:pPr marL="0" indent="0">
              <a:buNone/>
            </a:pPr>
            <a:endParaRPr lang="en-US" sz="3100" dirty="0"/>
          </a:p>
          <a:p>
            <a:r>
              <a:rPr lang="en-US" sz="3100" dirty="0" err="1"/>
              <a:t>K</a:t>
            </a:r>
            <a:r>
              <a:rPr lang="en-US" sz="3100" dirty="0" err="1" smtClean="0"/>
              <a:t>epercayaan</a:t>
            </a:r>
            <a:r>
              <a:rPr lang="en-US" sz="3100" dirty="0" smtClean="0"/>
              <a:t> </a:t>
            </a:r>
            <a:r>
              <a:rPr lang="en-US" sz="3100" dirty="0" err="1"/>
              <a:t>publik</a:t>
            </a:r>
            <a:r>
              <a:rPr lang="en-US" sz="3100" dirty="0"/>
              <a:t> </a:t>
            </a:r>
            <a:r>
              <a:rPr lang="en-US" sz="3100" dirty="0" err="1"/>
              <a:t>terhadap</a:t>
            </a:r>
            <a:r>
              <a:rPr lang="en-US" sz="3100" dirty="0"/>
              <a:t> </a:t>
            </a:r>
            <a:r>
              <a:rPr lang="en-US" sz="3100" dirty="0" err="1"/>
              <a:t>parpol</a:t>
            </a:r>
            <a:r>
              <a:rPr lang="en-US" sz="3100" dirty="0"/>
              <a:t> </a:t>
            </a:r>
            <a:r>
              <a:rPr lang="en-US" sz="3100" dirty="0" err="1"/>
              <a:t>pd</a:t>
            </a:r>
            <a:r>
              <a:rPr lang="en-US" sz="3100" dirty="0"/>
              <a:t> </a:t>
            </a:r>
            <a:r>
              <a:rPr lang="en-US" sz="3100" dirty="0" err="1"/>
              <a:t>umumnya</a:t>
            </a:r>
            <a:r>
              <a:rPr lang="en-US" sz="3100" dirty="0"/>
              <a:t> </a:t>
            </a:r>
            <a:r>
              <a:rPr lang="en-US" sz="3100" dirty="0" err="1"/>
              <a:t>rendah</a:t>
            </a:r>
            <a:r>
              <a:rPr lang="en-US" sz="3100" dirty="0"/>
              <a:t>, </a:t>
            </a:r>
            <a:r>
              <a:rPr lang="en-US" sz="3100" dirty="0" err="1"/>
              <a:t>dan</a:t>
            </a:r>
            <a:r>
              <a:rPr lang="en-US" sz="3100" dirty="0"/>
              <a:t> </a:t>
            </a:r>
            <a:r>
              <a:rPr lang="en-US" sz="3100" dirty="0" err="1"/>
              <a:t>tidak</a:t>
            </a:r>
            <a:r>
              <a:rPr lang="en-US" sz="3100" dirty="0"/>
              <a:t> </a:t>
            </a:r>
            <a:r>
              <a:rPr lang="en-US" sz="3100" dirty="0" err="1"/>
              <a:t>pernah</a:t>
            </a:r>
            <a:r>
              <a:rPr lang="en-US" sz="3100" dirty="0"/>
              <a:t> </a:t>
            </a:r>
            <a:r>
              <a:rPr lang="en-US" sz="3100" dirty="0" err="1"/>
              <a:t>kuat</a:t>
            </a:r>
            <a:endParaRPr lang="en-US" sz="3100" dirty="0"/>
          </a:p>
          <a:p>
            <a:endParaRPr lang="en-US" sz="3100" dirty="0"/>
          </a:p>
          <a:p>
            <a:r>
              <a:rPr lang="en-US" sz="3100" dirty="0" err="1"/>
              <a:t>K</a:t>
            </a:r>
            <a:r>
              <a:rPr lang="en-US" sz="3100" dirty="0" err="1" smtClean="0"/>
              <a:t>inerja</a:t>
            </a:r>
            <a:r>
              <a:rPr lang="en-US" sz="3100" dirty="0" smtClean="0"/>
              <a:t> </a:t>
            </a:r>
            <a:r>
              <a:rPr lang="en-US" sz="3100" dirty="0" err="1"/>
              <a:t>parpol</a:t>
            </a:r>
            <a:r>
              <a:rPr lang="en-US" sz="3100" dirty="0"/>
              <a:t> di </a:t>
            </a:r>
            <a:r>
              <a:rPr lang="en-US" sz="3100" dirty="0" err="1"/>
              <a:t>dalam</a:t>
            </a:r>
            <a:r>
              <a:rPr lang="en-US" sz="3100" dirty="0"/>
              <a:t> </a:t>
            </a:r>
            <a:r>
              <a:rPr lang="en-US" sz="3100" dirty="0" err="1"/>
              <a:t>dan</a:t>
            </a:r>
            <a:r>
              <a:rPr lang="en-US" sz="3100" dirty="0"/>
              <a:t> di </a:t>
            </a:r>
            <a:r>
              <a:rPr lang="en-US" sz="3100" dirty="0" err="1"/>
              <a:t>luar</a:t>
            </a:r>
            <a:r>
              <a:rPr lang="en-US" sz="3100" dirty="0"/>
              <a:t> DPR(D) </a:t>
            </a:r>
            <a:r>
              <a:rPr lang="en-US" sz="3100" dirty="0" err="1"/>
              <a:t>untuk</a:t>
            </a:r>
            <a:r>
              <a:rPr lang="en-US" sz="3100" dirty="0"/>
              <a:t> </a:t>
            </a:r>
            <a:r>
              <a:rPr lang="en-US" sz="3100" dirty="0" err="1"/>
              <a:t>memenuhi</a:t>
            </a:r>
            <a:r>
              <a:rPr lang="en-US" sz="3100" dirty="0"/>
              <a:t> </a:t>
            </a:r>
            <a:r>
              <a:rPr lang="en-US" sz="3100" dirty="0" err="1"/>
              <a:t>aspirasi</a:t>
            </a:r>
            <a:r>
              <a:rPr lang="en-US" sz="3100" dirty="0"/>
              <a:t> </a:t>
            </a:r>
            <a:r>
              <a:rPr lang="en-US" sz="3100" dirty="0" err="1"/>
              <a:t>dan</a:t>
            </a:r>
            <a:r>
              <a:rPr lang="en-US" sz="3100" dirty="0"/>
              <a:t> </a:t>
            </a:r>
            <a:r>
              <a:rPr lang="en-US" sz="3100" dirty="0" err="1"/>
              <a:t>kebutuhan</a:t>
            </a:r>
            <a:r>
              <a:rPr lang="en-US" sz="3100" dirty="0"/>
              <a:t> </a:t>
            </a:r>
            <a:r>
              <a:rPr lang="en-US" sz="3100" dirty="0" err="1"/>
              <a:t>konstituen</a:t>
            </a:r>
            <a:r>
              <a:rPr lang="en-US" sz="3100" dirty="0"/>
              <a:t> (</a:t>
            </a:r>
            <a:r>
              <a:rPr lang="en-US" sz="3100" dirty="0" err="1"/>
              <a:t>masyarakat</a:t>
            </a:r>
            <a:r>
              <a:rPr lang="en-US" sz="3100" dirty="0"/>
              <a:t>) </a:t>
            </a:r>
            <a:r>
              <a:rPr lang="en-US" sz="3100" dirty="0" err="1"/>
              <a:t>lemah</a:t>
            </a:r>
            <a:r>
              <a:rPr lang="en-US" sz="3100" dirty="0"/>
              <a:t> (</a:t>
            </a:r>
            <a:r>
              <a:rPr lang="en-US" sz="3100" dirty="0" err="1"/>
              <a:t>atau</a:t>
            </a:r>
            <a:r>
              <a:rPr lang="en-US" sz="3100" dirty="0"/>
              <a:t>, paling </a:t>
            </a:r>
            <a:r>
              <a:rPr lang="en-US" sz="3100" dirty="0" err="1"/>
              <a:t>kurang</a:t>
            </a:r>
            <a:r>
              <a:rPr lang="en-US" sz="3100" dirty="0"/>
              <a:t> </a:t>
            </a:r>
            <a:r>
              <a:rPr lang="en-US" sz="3100" dirty="0" err="1"/>
              <a:t>tidak</a:t>
            </a:r>
            <a:r>
              <a:rPr lang="en-US" sz="3100" dirty="0"/>
              <a:t> </a:t>
            </a:r>
            <a:r>
              <a:rPr lang="en-US" sz="3100" dirty="0" err="1"/>
              <a:t>bisa</a:t>
            </a:r>
            <a:r>
              <a:rPr lang="en-US" sz="3100" dirty="0"/>
              <a:t> </a:t>
            </a:r>
            <a:r>
              <a:rPr lang="en-US" sz="3100" dirty="0" err="1"/>
              <a:t>diukur</a:t>
            </a:r>
            <a:r>
              <a:rPr lang="en-US" sz="3100" dirty="0"/>
              <a:t>)</a:t>
            </a:r>
          </a:p>
          <a:p>
            <a:endParaRPr lang="en-US" sz="3100" dirty="0"/>
          </a:p>
          <a:p>
            <a:r>
              <a:rPr lang="en-US" sz="3100" dirty="0" err="1"/>
              <a:t>P</a:t>
            </a:r>
            <a:r>
              <a:rPr lang="en-US" sz="3100" dirty="0" err="1" smtClean="0"/>
              <a:t>erlu</a:t>
            </a:r>
            <a:r>
              <a:rPr lang="en-US" sz="3100" dirty="0" smtClean="0"/>
              <a:t> </a:t>
            </a:r>
            <a:r>
              <a:rPr lang="en-US" sz="3100" dirty="0" err="1"/>
              <a:t>progrom</a:t>
            </a:r>
            <a:r>
              <a:rPr lang="en-US" sz="3100" dirty="0"/>
              <a:t>-program </a:t>
            </a:r>
            <a:r>
              <a:rPr lang="id-ID" sz="3100" dirty="0" smtClean="0"/>
              <a:t>penguatan</a:t>
            </a:r>
            <a:r>
              <a:rPr lang="en-US" sz="3100" dirty="0" smtClean="0"/>
              <a:t> </a:t>
            </a:r>
            <a:r>
              <a:rPr lang="en-US" sz="3100" dirty="0" err="1"/>
              <a:t>Parpol</a:t>
            </a:r>
            <a:r>
              <a:rPr lang="en-US" sz="3100" dirty="0"/>
              <a:t> yang massif </a:t>
            </a:r>
            <a:r>
              <a:rPr lang="en-US" sz="3100" dirty="0" err="1"/>
              <a:t>untuk</a:t>
            </a:r>
            <a:r>
              <a:rPr lang="en-US" sz="3100" dirty="0"/>
              <a:t> </a:t>
            </a:r>
            <a:r>
              <a:rPr lang="en-US" sz="3100" dirty="0" err="1"/>
              <a:t>memperkuat</a:t>
            </a:r>
            <a:r>
              <a:rPr lang="en-US" sz="3100" dirty="0"/>
              <a:t> </a:t>
            </a:r>
            <a:r>
              <a:rPr lang="en-US" sz="3100" dirty="0" err="1"/>
              <a:t>eksistensinya</a:t>
            </a:r>
            <a:r>
              <a:rPr lang="en-US" sz="3100" dirty="0"/>
              <a:t> di </a:t>
            </a:r>
            <a:r>
              <a:rPr lang="en-US" sz="3100" dirty="0" err="1"/>
              <a:t>publik</a:t>
            </a:r>
            <a:endParaRPr lang="en-US" sz="3100" dirty="0"/>
          </a:p>
          <a:p>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r>
              <a:rPr lang="en-US" sz="3200" b="1" dirty="0" err="1" smtClean="0"/>
              <a:t>Tantangan</a:t>
            </a:r>
            <a:r>
              <a:rPr lang="en-US" sz="3200" b="1" dirty="0" smtClean="0"/>
              <a:t> </a:t>
            </a:r>
            <a:r>
              <a:rPr lang="en-US" sz="3200" b="1" dirty="0" err="1" smtClean="0"/>
              <a:t>Politik</a:t>
            </a:r>
            <a:r>
              <a:rPr lang="en-US" sz="3200" b="1" dirty="0" smtClean="0"/>
              <a:t> </a:t>
            </a:r>
            <a:r>
              <a:rPr lang="en-US" sz="3200" b="1" dirty="0" err="1" smtClean="0"/>
              <a:t>Parpol</a:t>
            </a:r>
            <a:r>
              <a:rPr lang="en-US" sz="3200" b="1" dirty="0" smtClean="0"/>
              <a:t>: </a:t>
            </a:r>
            <a:r>
              <a:rPr lang="en-US" sz="3200" b="1" dirty="0" err="1"/>
              <a:t>E</a:t>
            </a:r>
            <a:r>
              <a:rPr lang="en-US" sz="3200" b="1" dirty="0" err="1" smtClean="0"/>
              <a:t>ksternal</a:t>
            </a:r>
            <a:r>
              <a:rPr lang="en-US" sz="3200" dirty="0" smtClean="0"/>
              <a:t/>
            </a:r>
            <a:br>
              <a:rPr lang="en-US" sz="3200" dirty="0" smtClean="0"/>
            </a:br>
            <a:endParaRPr lang="en-US" sz="3200" dirty="0"/>
          </a:p>
        </p:txBody>
      </p:sp>
    </p:spTree>
    <p:extLst>
      <p:ext uri="{BB962C8B-B14F-4D97-AF65-F5344CB8AC3E}">
        <p14:creationId xmlns:p14="http://schemas.microsoft.com/office/powerpoint/2010/main" val="816342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24028765"/>
              </p:ext>
            </p:extLst>
          </p:nvPr>
        </p:nvGraphicFramePr>
        <p:xfrm>
          <a:off x="304800" y="1639506"/>
          <a:ext cx="8610599" cy="4357114"/>
        </p:xfrm>
        <a:graphic>
          <a:graphicData uri="http://schemas.openxmlformats.org/drawingml/2006/table">
            <a:tbl>
              <a:tblPr>
                <a:tableStyleId>{5C22544A-7EE6-4342-B048-85BDC9FD1C3A}</a:tableStyleId>
              </a:tblPr>
              <a:tblGrid>
                <a:gridCol w="483247"/>
                <a:gridCol w="582829"/>
                <a:gridCol w="902062"/>
                <a:gridCol w="492034"/>
                <a:gridCol w="656046"/>
                <a:gridCol w="902062"/>
                <a:gridCol w="492034"/>
                <a:gridCol w="747486"/>
                <a:gridCol w="914400"/>
                <a:gridCol w="457200"/>
                <a:gridCol w="609600"/>
                <a:gridCol w="879565"/>
                <a:gridCol w="492034"/>
              </a:tblGrid>
              <a:tr h="285749">
                <a:tc rowSpan="2">
                  <a:txBody>
                    <a:bodyPr/>
                    <a:lstStyle/>
                    <a:p>
                      <a:pPr marL="0" marR="0">
                        <a:lnSpc>
                          <a:spcPct val="115000"/>
                        </a:lnSpc>
                        <a:spcBef>
                          <a:spcPts val="0"/>
                        </a:spcBef>
                        <a:spcAft>
                          <a:spcPts val="0"/>
                        </a:spcAft>
                      </a:pPr>
                      <a:r>
                        <a:rPr lang="en-US" sz="1200" b="1" dirty="0">
                          <a:effectLst/>
                        </a:rPr>
                        <a:t>No</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gridSpan="3">
                  <a:txBody>
                    <a:bodyPr/>
                    <a:lstStyle/>
                    <a:p>
                      <a:pPr marL="0" marR="0" algn="ctr">
                        <a:lnSpc>
                          <a:spcPct val="115000"/>
                        </a:lnSpc>
                        <a:spcBef>
                          <a:spcPts val="0"/>
                        </a:spcBef>
                        <a:spcAft>
                          <a:spcPts val="0"/>
                        </a:spcAft>
                      </a:pPr>
                      <a:r>
                        <a:rPr lang="en-US" sz="1200" b="1" dirty="0" err="1">
                          <a:effectLst/>
                        </a:rPr>
                        <a:t>Pemilu</a:t>
                      </a:r>
                      <a:r>
                        <a:rPr lang="en-US" sz="1200" b="1" dirty="0">
                          <a:effectLst/>
                        </a:rPr>
                        <a:t> 1999</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2004</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2009</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2014</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r>
              <a:tr h="285749">
                <a:tc vMerge="1">
                  <a:txBody>
                    <a:bodyPr/>
                    <a:lstStyle/>
                    <a:p>
                      <a:endParaRPr lang="en-US"/>
                    </a:p>
                  </a:txBody>
                  <a:tcPr/>
                </a:tc>
                <a:tc>
                  <a:txBody>
                    <a:bodyPr/>
                    <a:lstStyle/>
                    <a:p>
                      <a:pPr marL="0" marR="0">
                        <a:lnSpc>
                          <a:spcPct val="115000"/>
                        </a:lnSpc>
                        <a:spcBef>
                          <a:spcPts val="0"/>
                        </a:spcBef>
                        <a:spcAft>
                          <a:spcPts val="0"/>
                        </a:spcAft>
                      </a:pPr>
                      <a:r>
                        <a:rPr lang="en-US" sz="1200" b="1">
                          <a:effectLst/>
                        </a:rPr>
                        <a:t>Partai</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r>
              <a:tr h="342902">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35.706.618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33,7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dirty="0">
                          <a:effectLst/>
                        </a:rPr>
                        <a:t>24.480.757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21,6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a:effectLst/>
                        </a:rPr>
                        <a:t>21.703.137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a:effectLst/>
                        </a:rPr>
                        <a:t>23.681.471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18,9</a:t>
                      </a:r>
                      <a:endParaRPr lang="en-US" sz="1200">
                        <a:solidFill>
                          <a:srgbClr val="000000"/>
                        </a:solidFill>
                        <a:effectLst/>
                        <a:latin typeface="Calibri"/>
                        <a:ea typeface="Calibri"/>
                        <a:cs typeface="Calibri"/>
                      </a:endParaRPr>
                    </a:p>
                  </a:txBody>
                  <a:tcPr marL="58783" marR="58783" marT="0" marB="0"/>
                </a:tc>
              </a:tr>
              <a:tr h="381001">
                <a:tc>
                  <a:txBody>
                    <a:bodyPr/>
                    <a:lstStyle/>
                    <a:p>
                      <a:pPr marL="0" marR="0">
                        <a:lnSpc>
                          <a:spcPct val="115000"/>
                        </a:lnSpc>
                        <a:spcBef>
                          <a:spcPts val="0"/>
                        </a:spcBef>
                        <a:spcAft>
                          <a:spcPts val="0"/>
                        </a:spcAft>
                      </a:pPr>
                      <a:r>
                        <a:rPr lang="en-US" sz="1200">
                          <a:effectLst/>
                        </a:rPr>
                        <a:t>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a:effectLst/>
                        </a:rPr>
                        <a:t>23.742.112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22,4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21.026.629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18,5</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dirty="0">
                          <a:effectLst/>
                        </a:rPr>
                        <a:t>15.037.757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a:effectLst/>
                        </a:rPr>
                        <a:t>18.432.312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14,7</a:t>
                      </a:r>
                      <a:endParaRPr lang="en-US" sz="1200">
                        <a:solidFill>
                          <a:srgbClr val="000000"/>
                        </a:solidFill>
                        <a:effectLst/>
                        <a:latin typeface="Calibri"/>
                        <a:ea typeface="Calibri"/>
                        <a:cs typeface="Calibri"/>
                      </a:endParaRPr>
                    </a:p>
                  </a:txBody>
                  <a:tcPr marL="58783" marR="58783" marT="0" marB="0"/>
                </a:tc>
              </a:tr>
              <a:tr h="419100">
                <a:tc>
                  <a:txBody>
                    <a:bodyPr/>
                    <a:lstStyle/>
                    <a:p>
                      <a:pPr marL="0" marR="0">
                        <a:lnSpc>
                          <a:spcPct val="115000"/>
                        </a:lnSpc>
                        <a:spcBef>
                          <a:spcPts val="0"/>
                        </a:spcBef>
                        <a:spcAft>
                          <a:spcPts val="0"/>
                        </a:spcAft>
                      </a:pPr>
                      <a:r>
                        <a:rPr lang="en-US" sz="1200">
                          <a:effectLst/>
                        </a:rPr>
                        <a:t>3</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13.336.963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12,6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11.989.564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14.600.091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14,2</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Gerindra</a:t>
                      </a:r>
                      <a:endParaRPr lang="en-US" sz="1200" dirty="0">
                        <a:solidFill>
                          <a:srgbClr val="000000"/>
                        </a:solidFill>
                        <a:effectLst/>
                        <a:latin typeface="Calibri"/>
                        <a:ea typeface="Calibri"/>
                        <a:cs typeface="Calibri"/>
                      </a:endParaRPr>
                    </a:p>
                  </a:txBody>
                  <a:tcPr marL="58783" marR="58783" marT="0" marB="0">
                    <a:solidFill>
                      <a:srgbClr val="FF0000"/>
                    </a:solidFill>
                  </a:tcPr>
                </a:tc>
                <a:tc>
                  <a:txBody>
                    <a:bodyPr/>
                    <a:lstStyle/>
                    <a:p>
                      <a:pPr marL="0" marR="0">
                        <a:lnSpc>
                          <a:spcPct val="115000"/>
                        </a:lnSpc>
                        <a:spcBef>
                          <a:spcPts val="0"/>
                        </a:spcBef>
                        <a:spcAft>
                          <a:spcPts val="0"/>
                        </a:spcAft>
                      </a:pPr>
                      <a:r>
                        <a:rPr lang="en-US" sz="1200">
                          <a:effectLst/>
                        </a:rPr>
                        <a:t>14.760.371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11,8</a:t>
                      </a:r>
                      <a:endParaRPr lang="en-US" sz="1200">
                        <a:solidFill>
                          <a:srgbClr val="000000"/>
                        </a:solidFill>
                        <a:effectLst/>
                        <a:latin typeface="Calibri"/>
                        <a:ea typeface="Calibri"/>
                        <a:cs typeface="Calibri"/>
                      </a:endParaRPr>
                    </a:p>
                  </a:txBody>
                  <a:tcPr marL="58783" marR="58783" marT="0" marB="0"/>
                </a:tc>
              </a:tr>
              <a:tr h="321120">
                <a:tc>
                  <a:txBody>
                    <a:bodyPr/>
                    <a:lstStyle/>
                    <a:p>
                      <a:pPr marL="0" marR="0">
                        <a:lnSpc>
                          <a:spcPct val="115000"/>
                        </a:lnSpc>
                        <a:spcBef>
                          <a:spcPts val="0"/>
                        </a:spcBef>
                        <a:spcAft>
                          <a:spcPts val="0"/>
                        </a:spcAft>
                      </a:pPr>
                      <a:r>
                        <a:rPr lang="en-US" sz="1200">
                          <a:effectLst/>
                        </a:rPr>
                        <a:t>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11.330.387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9.248.764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PKS</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8.206.955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dirty="0">
                          <a:effectLst/>
                        </a:rPr>
                        <a:t>12.728.957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10,2</a:t>
                      </a:r>
                      <a:endParaRPr lang="en-US" sz="1200">
                        <a:solidFill>
                          <a:srgbClr val="000000"/>
                        </a:solidFill>
                        <a:effectLst/>
                        <a:latin typeface="Calibri"/>
                        <a:ea typeface="Calibri"/>
                        <a:cs typeface="Calibri"/>
                      </a:endParaRPr>
                    </a:p>
                  </a:txBody>
                  <a:tcPr marL="58783" marR="58783" marT="0" marB="0"/>
                </a:tc>
              </a:tr>
              <a:tr h="321121">
                <a:tc>
                  <a:txBody>
                    <a:bodyPr/>
                    <a:lstStyle/>
                    <a:p>
                      <a:pPr marL="0" marR="0">
                        <a:lnSpc>
                          <a:spcPct val="115000"/>
                        </a:lnSpc>
                        <a:spcBef>
                          <a:spcPts val="0"/>
                        </a:spcBef>
                        <a:spcAft>
                          <a:spcPts val="0"/>
                        </a:spcAft>
                      </a:pPr>
                      <a:r>
                        <a:rPr lang="en-US" sz="1200">
                          <a:effectLst/>
                        </a:rPr>
                        <a:t>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7.528.936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a:effectLst/>
                        </a:rPr>
                        <a:t>8.455.225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6.254.580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dirty="0">
                          <a:effectLst/>
                        </a:rPr>
                        <a:t>11.298.957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9</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PBB</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2.050.039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1,9</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PKS</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8.325.020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7,3</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5.533.214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5,4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9.481.621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7,6</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1.436.670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7.303.324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5.146.122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PKS</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8.480.204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6,8</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PKP</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1.065.810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PBB</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2.970.487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Gerinda</a:t>
                      </a:r>
                      <a:endParaRPr lang="en-US" sz="1200" dirty="0">
                        <a:solidFill>
                          <a:srgbClr val="000000"/>
                        </a:solidFill>
                        <a:effectLst/>
                        <a:latin typeface="Calibri"/>
                        <a:ea typeface="Calibri"/>
                        <a:cs typeface="Calibri"/>
                      </a:endParaRPr>
                    </a:p>
                  </a:txBody>
                  <a:tcPr marL="58783" marR="58783" marT="0" marB="0">
                    <a:solidFill>
                      <a:srgbClr val="FF0000"/>
                    </a:solidFill>
                  </a:tcPr>
                </a:tc>
                <a:tc>
                  <a:txBody>
                    <a:bodyPr/>
                    <a:lstStyle/>
                    <a:p>
                      <a:pPr marL="0" marR="0">
                        <a:lnSpc>
                          <a:spcPct val="115000"/>
                        </a:lnSpc>
                        <a:spcBef>
                          <a:spcPts val="0"/>
                        </a:spcBef>
                        <a:spcAft>
                          <a:spcPts val="0"/>
                        </a:spcAft>
                      </a:pPr>
                      <a:r>
                        <a:rPr lang="en-US" sz="1200">
                          <a:effectLst/>
                        </a:rPr>
                        <a:t>4.646.406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4,5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8.157.488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6,5</a:t>
                      </a:r>
                      <a:endParaRPr lang="en-US" sz="1200" dirty="0">
                        <a:solidFill>
                          <a:srgbClr val="000000"/>
                        </a:solidFill>
                        <a:effectLst/>
                        <a:latin typeface="Calibri"/>
                        <a:ea typeface="Calibri"/>
                        <a:cs typeface="Calibri"/>
                      </a:endParaRPr>
                    </a:p>
                  </a:txBody>
                  <a:tcPr marL="58783" marR="58783" marT="0" marB="0"/>
                </a:tc>
              </a:tr>
              <a:tr h="289687">
                <a:tc>
                  <a:txBody>
                    <a:bodyPr/>
                    <a:lstStyle/>
                    <a:p>
                      <a:pPr marL="0" marR="0">
                        <a:lnSpc>
                          <a:spcPct val="115000"/>
                        </a:lnSpc>
                        <a:spcBef>
                          <a:spcPts val="0"/>
                        </a:spcBef>
                        <a:spcAft>
                          <a:spcPts val="0"/>
                        </a:spcAft>
                      </a:pPr>
                      <a:r>
                        <a:rPr lang="en-US" sz="1200">
                          <a:effectLst/>
                        </a:rPr>
                        <a:t>9</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PNU</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679.174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PBR</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2.764.998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Hanura</a:t>
                      </a:r>
                      <a:endParaRPr lang="en-US" sz="1200" dirty="0">
                        <a:solidFill>
                          <a:srgbClr val="000000"/>
                        </a:solidFill>
                        <a:effectLst/>
                        <a:latin typeface="Calibri"/>
                        <a:ea typeface="Calibri"/>
                        <a:cs typeface="Calibri"/>
                      </a:endParaRPr>
                    </a:p>
                  </a:txBody>
                  <a:tcPr marL="58783" marR="58783" marT="0" marB="0">
                    <a:solidFill>
                      <a:srgbClr val="FFC000"/>
                    </a:solidFill>
                  </a:tcPr>
                </a:tc>
                <a:tc>
                  <a:txBody>
                    <a:bodyPr/>
                    <a:lstStyle/>
                    <a:p>
                      <a:pPr marL="0" marR="0">
                        <a:lnSpc>
                          <a:spcPct val="115000"/>
                        </a:lnSpc>
                        <a:spcBef>
                          <a:spcPts val="0"/>
                        </a:spcBef>
                        <a:spcAft>
                          <a:spcPts val="0"/>
                        </a:spcAft>
                      </a:pPr>
                      <a:r>
                        <a:rPr lang="en-US" sz="1200">
                          <a:effectLst/>
                        </a:rPr>
                        <a:t>3.922.510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3,8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Nasdem</a:t>
                      </a:r>
                      <a:endParaRPr lang="en-US" sz="1200" dirty="0">
                        <a:solidFill>
                          <a:srgbClr val="000000"/>
                        </a:solidFill>
                        <a:effectLst/>
                        <a:latin typeface="Calibri"/>
                        <a:ea typeface="Calibri"/>
                        <a:cs typeface="Calibri"/>
                      </a:endParaRPr>
                    </a:p>
                  </a:txBody>
                  <a:tcPr marL="58783" marR="58783" marT="0" marB="0">
                    <a:solidFill>
                      <a:schemeClr val="tx2">
                        <a:lumMod val="60000"/>
                        <a:lumOff val="40000"/>
                      </a:schemeClr>
                    </a:solidFill>
                  </a:tcPr>
                </a:tc>
                <a:tc>
                  <a:txBody>
                    <a:bodyPr/>
                    <a:lstStyle/>
                    <a:p>
                      <a:pPr marL="0" marR="0">
                        <a:lnSpc>
                          <a:spcPct val="115000"/>
                        </a:lnSpc>
                        <a:spcBef>
                          <a:spcPts val="0"/>
                        </a:spcBef>
                        <a:spcAft>
                          <a:spcPts val="0"/>
                        </a:spcAft>
                      </a:pPr>
                      <a:r>
                        <a:rPr lang="en-US" sz="1200">
                          <a:effectLst/>
                        </a:rPr>
                        <a:t>8.402.812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6,7</a:t>
                      </a:r>
                      <a:endParaRPr lang="en-US" sz="1200" dirty="0">
                        <a:solidFill>
                          <a:srgbClr val="000000"/>
                        </a:solidFill>
                        <a:effectLst/>
                        <a:latin typeface="Calibri"/>
                        <a:ea typeface="Calibri"/>
                        <a:cs typeface="Calibri"/>
                      </a:endParaRPr>
                    </a:p>
                  </a:txBody>
                  <a:tcPr marL="58783" marR="58783" marT="0" marB="0"/>
                </a:tc>
              </a:tr>
            </a:tbl>
          </a:graphicData>
        </a:graphic>
      </p:graphicFrame>
      <p:sp>
        <p:nvSpPr>
          <p:cNvPr id="2" name="Title 1"/>
          <p:cNvSpPr>
            <a:spLocks noGrp="1"/>
          </p:cNvSpPr>
          <p:nvPr>
            <p:ph type="title"/>
          </p:nvPr>
        </p:nvSpPr>
        <p:spPr/>
        <p:txBody>
          <a:bodyPr>
            <a:normAutofit/>
          </a:bodyPr>
          <a:lstStyle/>
          <a:p>
            <a:r>
              <a:rPr lang="en-US" sz="3600" b="1" dirty="0" err="1"/>
              <a:t>Perolehan</a:t>
            </a:r>
            <a:r>
              <a:rPr lang="en-US" sz="3600" b="1" dirty="0"/>
              <a:t> </a:t>
            </a:r>
            <a:r>
              <a:rPr lang="en-US" sz="3600" b="1" dirty="0" err="1"/>
              <a:t>Suara</a:t>
            </a:r>
            <a:r>
              <a:rPr lang="en-US" sz="3600" b="1" dirty="0"/>
              <a:t> </a:t>
            </a:r>
            <a:r>
              <a:rPr lang="en-US" sz="3600" b="1" dirty="0" err="1"/>
              <a:t>Parpol</a:t>
            </a:r>
            <a:r>
              <a:rPr lang="en-US" sz="3600" b="1" dirty="0"/>
              <a:t> 1999-2014</a:t>
            </a:r>
            <a:endParaRPr lang="en-US" sz="3600" dirty="0"/>
          </a:p>
        </p:txBody>
      </p:sp>
    </p:spTree>
    <p:extLst>
      <p:ext uri="{BB962C8B-B14F-4D97-AF65-F5344CB8AC3E}">
        <p14:creationId xmlns:p14="http://schemas.microsoft.com/office/powerpoint/2010/main" val="590561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229600" cy="4525963"/>
          </a:xfrm>
        </p:spPr>
        <p:txBody>
          <a:bodyPr>
            <a:normAutofit fontScale="47500" lnSpcReduction="20000"/>
          </a:bodyPr>
          <a:lstStyle/>
          <a:p>
            <a:endParaRPr lang="en-US" dirty="0"/>
          </a:p>
          <a:p>
            <a:pPr algn="just"/>
            <a:r>
              <a:rPr lang="en-US" sz="3800" dirty="0" err="1" smtClean="0"/>
              <a:t>Sangat</a:t>
            </a:r>
            <a:r>
              <a:rPr lang="en-US" sz="3800" dirty="0" smtClean="0"/>
              <a:t> </a:t>
            </a:r>
            <a:r>
              <a:rPr lang="en-US" sz="3800" dirty="0" err="1" smtClean="0"/>
              <a:t>mudah</a:t>
            </a:r>
            <a:r>
              <a:rPr lang="en-US" sz="3800" dirty="0" smtClean="0"/>
              <a:t> </a:t>
            </a:r>
            <a:r>
              <a:rPr lang="en-US" sz="3800" dirty="0" err="1" smtClean="0"/>
              <a:t>terjadi</a:t>
            </a:r>
            <a:r>
              <a:rPr lang="en-US" sz="3800" dirty="0" smtClean="0"/>
              <a:t> </a:t>
            </a:r>
            <a:r>
              <a:rPr lang="en-US" sz="3800" dirty="0" err="1" smtClean="0"/>
              <a:t>konflik</a:t>
            </a:r>
            <a:r>
              <a:rPr lang="en-US" sz="3800" dirty="0" smtClean="0"/>
              <a:t> internal </a:t>
            </a:r>
            <a:r>
              <a:rPr lang="en-US" sz="3800" dirty="0" err="1" smtClean="0"/>
              <a:t>yg</a:t>
            </a:r>
            <a:r>
              <a:rPr lang="en-US" sz="3800" dirty="0"/>
              <a:t> </a:t>
            </a:r>
            <a:r>
              <a:rPr lang="en-US" sz="3800" dirty="0" err="1" smtClean="0"/>
              <a:t>berujung</a:t>
            </a:r>
            <a:r>
              <a:rPr lang="en-US" sz="3800" dirty="0" smtClean="0"/>
              <a:t> </a:t>
            </a:r>
            <a:r>
              <a:rPr lang="en-US" sz="3800" dirty="0" err="1" smtClean="0"/>
              <a:t>pada</a:t>
            </a:r>
            <a:r>
              <a:rPr lang="en-US" sz="3800" dirty="0" smtClean="0"/>
              <a:t> </a:t>
            </a:r>
            <a:r>
              <a:rPr lang="en-US" sz="3800" dirty="0" err="1" smtClean="0"/>
              <a:t>perpecahan</a:t>
            </a:r>
            <a:r>
              <a:rPr lang="en-US" sz="3800" dirty="0" smtClean="0"/>
              <a:t> </a:t>
            </a:r>
            <a:r>
              <a:rPr lang="en-US" sz="3800" dirty="0" err="1" smtClean="0"/>
              <a:t>parpol</a:t>
            </a:r>
            <a:r>
              <a:rPr lang="en-US" sz="3800" dirty="0"/>
              <a:t>. </a:t>
            </a:r>
            <a:r>
              <a:rPr lang="en-US" sz="3800" dirty="0" err="1" smtClean="0"/>
              <a:t>Dengan</a:t>
            </a:r>
            <a:r>
              <a:rPr lang="en-US" sz="3800" dirty="0" smtClean="0"/>
              <a:t> kata </a:t>
            </a:r>
            <a:r>
              <a:rPr lang="en-US" sz="3800" dirty="0"/>
              <a:t>lain, </a:t>
            </a:r>
            <a:r>
              <a:rPr lang="en-US" sz="3800" dirty="0" err="1" smtClean="0"/>
              <a:t>kohesivitas</a:t>
            </a:r>
            <a:r>
              <a:rPr lang="en-US" sz="3800" dirty="0" smtClean="0"/>
              <a:t> </a:t>
            </a:r>
            <a:r>
              <a:rPr lang="en-US" sz="3800" dirty="0" err="1" smtClean="0"/>
              <a:t>parpol</a:t>
            </a:r>
            <a:r>
              <a:rPr lang="en-US" sz="3800" dirty="0" smtClean="0"/>
              <a:t> </a:t>
            </a:r>
            <a:r>
              <a:rPr lang="en-US" sz="3800" dirty="0" err="1" smtClean="0"/>
              <a:t>lemah</a:t>
            </a:r>
            <a:r>
              <a:rPr lang="en-US" sz="3800" dirty="0" smtClean="0"/>
              <a:t>.</a:t>
            </a:r>
            <a:endParaRPr lang="en-US" sz="3800" dirty="0"/>
          </a:p>
          <a:p>
            <a:endParaRPr lang="en-US" sz="3800" dirty="0"/>
          </a:p>
          <a:p>
            <a:r>
              <a:rPr lang="en-US" sz="3800" dirty="0" err="1" smtClean="0"/>
              <a:t>Pemupukan</a:t>
            </a:r>
            <a:r>
              <a:rPr lang="en-US" sz="3800" dirty="0" smtClean="0"/>
              <a:t> </a:t>
            </a:r>
            <a:r>
              <a:rPr lang="en-US" sz="3800" dirty="0" err="1"/>
              <a:t>kader-kader</a:t>
            </a:r>
            <a:r>
              <a:rPr lang="en-US" sz="3800" dirty="0"/>
              <a:t> </a:t>
            </a:r>
            <a:r>
              <a:rPr lang="en-US" sz="3800" dirty="0" err="1"/>
              <a:t>parpol</a:t>
            </a:r>
            <a:r>
              <a:rPr lang="en-US" sz="3800" dirty="0"/>
              <a:t> </a:t>
            </a:r>
            <a:r>
              <a:rPr lang="en-US" sz="3800" dirty="0" err="1"/>
              <a:t>dilakukan</a:t>
            </a:r>
            <a:r>
              <a:rPr lang="en-US" sz="3800" dirty="0"/>
              <a:t> </a:t>
            </a:r>
            <a:r>
              <a:rPr lang="en-US" sz="3800" dirty="0" err="1"/>
              <a:t>tetapi</a:t>
            </a:r>
            <a:r>
              <a:rPr lang="en-US" sz="3800" dirty="0"/>
              <a:t> </a:t>
            </a:r>
            <a:r>
              <a:rPr lang="en-US" sz="3800" dirty="0" err="1"/>
              <a:t>berjalan</a:t>
            </a:r>
            <a:r>
              <a:rPr lang="en-US" sz="3800" dirty="0"/>
              <a:t> </a:t>
            </a:r>
            <a:r>
              <a:rPr lang="en-US" sz="3800" dirty="0" err="1"/>
              <a:t>sangat</a:t>
            </a:r>
            <a:r>
              <a:rPr lang="en-US" sz="3800" dirty="0"/>
              <a:t> </a:t>
            </a:r>
            <a:r>
              <a:rPr lang="en-US" sz="3800" dirty="0" err="1"/>
              <a:t>lamban</a:t>
            </a:r>
            <a:endParaRPr lang="en-US" sz="3800" dirty="0"/>
          </a:p>
          <a:p>
            <a:endParaRPr lang="en-US" sz="3800" dirty="0"/>
          </a:p>
          <a:p>
            <a:r>
              <a:rPr lang="en-US" sz="3800" dirty="0" err="1" smtClean="0"/>
              <a:t>Kurang</a:t>
            </a:r>
            <a:r>
              <a:rPr lang="en-US" sz="3800" dirty="0" smtClean="0"/>
              <a:t> </a:t>
            </a:r>
            <a:r>
              <a:rPr lang="en-US" sz="3800" dirty="0" err="1"/>
              <a:t>terlihat</a:t>
            </a:r>
            <a:r>
              <a:rPr lang="en-US" sz="3800" dirty="0"/>
              <a:t> program-program </a:t>
            </a:r>
            <a:r>
              <a:rPr lang="en-US" sz="3800" dirty="0" err="1"/>
              <a:t>perawatan</a:t>
            </a:r>
            <a:r>
              <a:rPr lang="en-US" sz="3800" dirty="0"/>
              <a:t> </a:t>
            </a:r>
            <a:r>
              <a:rPr lang="en-US" sz="3800" dirty="0" err="1"/>
              <a:t>terhadap</a:t>
            </a:r>
            <a:r>
              <a:rPr lang="en-US" sz="3800" dirty="0"/>
              <a:t> </a:t>
            </a:r>
            <a:r>
              <a:rPr lang="en-US" sz="3800" dirty="0" err="1"/>
              <a:t>pendukung</a:t>
            </a:r>
            <a:endParaRPr lang="en-US" sz="3800" dirty="0"/>
          </a:p>
          <a:p>
            <a:endParaRPr lang="en-US" sz="3800" dirty="0"/>
          </a:p>
          <a:p>
            <a:r>
              <a:rPr lang="en-US" sz="3800" dirty="0" err="1" smtClean="0"/>
              <a:t>Pengelolaan</a:t>
            </a:r>
            <a:r>
              <a:rPr lang="en-US" sz="3800" dirty="0" smtClean="0"/>
              <a:t> </a:t>
            </a:r>
            <a:r>
              <a:rPr lang="en-US" sz="3800" dirty="0" err="1"/>
              <a:t>keanggotaan</a:t>
            </a:r>
            <a:r>
              <a:rPr lang="en-US" sz="3800" dirty="0"/>
              <a:t> </a:t>
            </a:r>
            <a:r>
              <a:rPr lang="en-US" sz="3800" dirty="0" err="1"/>
              <a:t>parpol</a:t>
            </a:r>
            <a:r>
              <a:rPr lang="en-US" sz="3800" dirty="0"/>
              <a:t> yang </a:t>
            </a:r>
            <a:r>
              <a:rPr lang="en-US" sz="3800" dirty="0" err="1"/>
              <a:t>sistematik</a:t>
            </a:r>
            <a:r>
              <a:rPr lang="en-US" sz="3800" dirty="0"/>
              <a:t> </a:t>
            </a:r>
            <a:r>
              <a:rPr lang="en-US" sz="3800" dirty="0" err="1"/>
              <a:t>kurang</a:t>
            </a:r>
            <a:r>
              <a:rPr lang="en-US" sz="3800" dirty="0"/>
              <a:t> </a:t>
            </a:r>
            <a:r>
              <a:rPr lang="en-US" sz="3800" dirty="0" err="1"/>
              <a:t>dilakukan</a:t>
            </a:r>
            <a:r>
              <a:rPr lang="en-US" sz="3800" dirty="0"/>
              <a:t> </a:t>
            </a:r>
            <a:r>
              <a:rPr lang="en-US" sz="3800" dirty="0" err="1"/>
              <a:t>secara</a:t>
            </a:r>
            <a:r>
              <a:rPr lang="en-US" sz="3800" dirty="0"/>
              <a:t> </a:t>
            </a:r>
            <a:r>
              <a:rPr lang="en-US" sz="3800" dirty="0" err="1"/>
              <a:t>intensif</a:t>
            </a:r>
            <a:endParaRPr lang="en-US" sz="3800" dirty="0"/>
          </a:p>
          <a:p>
            <a:endParaRPr lang="en-US" sz="3800" dirty="0"/>
          </a:p>
          <a:p>
            <a:r>
              <a:rPr lang="en-US" sz="3800" dirty="0" err="1" smtClean="0"/>
              <a:t>Komunikasi</a:t>
            </a:r>
            <a:r>
              <a:rPr lang="en-US" sz="3800" dirty="0" smtClean="0"/>
              <a:t> </a:t>
            </a:r>
            <a:r>
              <a:rPr lang="en-US" sz="3800" dirty="0" err="1"/>
              <a:t>kepada</a:t>
            </a:r>
            <a:r>
              <a:rPr lang="en-US" sz="3800" dirty="0"/>
              <a:t> </a:t>
            </a:r>
            <a:r>
              <a:rPr lang="en-US" sz="3800" dirty="0" err="1"/>
              <a:t>publik</a:t>
            </a:r>
            <a:r>
              <a:rPr lang="en-US" sz="3800" dirty="0"/>
              <a:t> </a:t>
            </a:r>
            <a:r>
              <a:rPr lang="en-US" sz="3800" dirty="0" err="1"/>
              <a:t>untuk</a:t>
            </a:r>
            <a:r>
              <a:rPr lang="en-US" sz="3800" dirty="0"/>
              <a:t> </a:t>
            </a:r>
            <a:r>
              <a:rPr lang="en-US" sz="3800" dirty="0" err="1"/>
              <a:t>memperluas</a:t>
            </a:r>
            <a:r>
              <a:rPr lang="en-US" sz="3800" dirty="0"/>
              <a:t> </a:t>
            </a:r>
            <a:r>
              <a:rPr lang="en-US" sz="3800" dirty="0" err="1"/>
              <a:t>jangkauan</a:t>
            </a:r>
            <a:r>
              <a:rPr lang="en-US" sz="3800" dirty="0"/>
              <a:t> </a:t>
            </a:r>
            <a:r>
              <a:rPr lang="en-US" sz="3800" dirty="0" err="1"/>
              <a:t>kehadiran</a:t>
            </a:r>
            <a:r>
              <a:rPr lang="en-US" sz="3800" dirty="0"/>
              <a:t> </a:t>
            </a:r>
            <a:r>
              <a:rPr lang="en-US" sz="3800" dirty="0" err="1"/>
              <a:t>parpol</a:t>
            </a:r>
            <a:r>
              <a:rPr lang="en-US" sz="3800" dirty="0"/>
              <a:t> di </a:t>
            </a:r>
            <a:r>
              <a:rPr lang="en-US" sz="3800" dirty="0" err="1"/>
              <a:t>masyarakat</a:t>
            </a:r>
            <a:r>
              <a:rPr lang="en-US" sz="3800" dirty="0"/>
              <a:t> </a:t>
            </a:r>
            <a:r>
              <a:rPr lang="en-US" sz="3800" dirty="0" err="1"/>
              <a:t>sangat</a:t>
            </a:r>
            <a:r>
              <a:rPr lang="en-US" sz="3800" dirty="0"/>
              <a:t> </a:t>
            </a:r>
            <a:r>
              <a:rPr lang="en-US" sz="3800" dirty="0" err="1"/>
              <a:t>terbatas</a:t>
            </a:r>
            <a:endParaRPr lang="en-US" sz="3800" dirty="0"/>
          </a:p>
          <a:p>
            <a:endParaRPr lang="en-US" dirty="0"/>
          </a:p>
        </p:txBody>
      </p:sp>
      <p:sp>
        <p:nvSpPr>
          <p:cNvPr id="2" name="Title 1"/>
          <p:cNvSpPr>
            <a:spLocks noGrp="1"/>
          </p:cNvSpPr>
          <p:nvPr>
            <p:ph type="title"/>
          </p:nvPr>
        </p:nvSpPr>
        <p:spPr/>
        <p:txBody>
          <a:bodyPr>
            <a:normAutofit fontScale="90000"/>
          </a:bodyPr>
          <a:lstStyle/>
          <a:p>
            <a:r>
              <a:rPr lang="en-US" sz="3600" b="1" dirty="0" err="1" smtClean="0"/>
              <a:t>Tantangan</a:t>
            </a:r>
            <a:r>
              <a:rPr lang="en-US" sz="3600" b="1" dirty="0" smtClean="0"/>
              <a:t> </a:t>
            </a:r>
            <a:r>
              <a:rPr lang="en-US" sz="3600" b="1" dirty="0" err="1" smtClean="0"/>
              <a:t>Politik</a:t>
            </a:r>
            <a:r>
              <a:rPr lang="en-US" sz="3600" b="1" dirty="0" smtClean="0"/>
              <a:t> </a:t>
            </a:r>
            <a:r>
              <a:rPr lang="en-US" sz="3600" b="1" dirty="0" err="1" smtClean="0"/>
              <a:t>Parpol</a:t>
            </a:r>
            <a:r>
              <a:rPr lang="en-US" sz="3600" b="1" dirty="0" smtClean="0"/>
              <a:t>: Internal</a:t>
            </a:r>
            <a:r>
              <a:rPr lang="en-US" dirty="0" smtClean="0"/>
              <a:t/>
            </a:r>
            <a:br>
              <a:rPr lang="en-US" dirty="0" smtClean="0"/>
            </a:br>
            <a:endParaRPr lang="en-US" dirty="0"/>
          </a:p>
        </p:txBody>
      </p:sp>
    </p:spTree>
    <p:extLst>
      <p:ext uri="{BB962C8B-B14F-4D97-AF65-F5344CB8AC3E}">
        <p14:creationId xmlns:p14="http://schemas.microsoft.com/office/powerpoint/2010/main" val="985661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54324835"/>
              </p:ext>
            </p:extLst>
          </p:nvPr>
        </p:nvGraphicFramePr>
        <p:xfrm>
          <a:off x="457200" y="1371600"/>
          <a:ext cx="8001000" cy="4038600"/>
        </p:xfrm>
        <a:graphic>
          <a:graphicData uri="http://schemas.openxmlformats.org/drawingml/2006/table">
            <a:tbl>
              <a:tblPr>
                <a:tableStyleId>{5C22544A-7EE6-4342-B048-85BDC9FD1C3A}</a:tableStyleId>
              </a:tblPr>
              <a:tblGrid>
                <a:gridCol w="6258208"/>
                <a:gridCol w="1742792"/>
              </a:tblGrid>
              <a:tr h="841375">
                <a:tc>
                  <a:txBody>
                    <a:bodyPr/>
                    <a:lstStyle/>
                    <a:p>
                      <a:pPr marL="0" marR="0" algn="ctr">
                        <a:lnSpc>
                          <a:spcPct val="115000"/>
                        </a:lnSpc>
                        <a:spcBef>
                          <a:spcPts val="0"/>
                        </a:spcBef>
                        <a:spcAft>
                          <a:spcPts val="0"/>
                        </a:spcAft>
                      </a:pPr>
                      <a:r>
                        <a:rPr lang="en-US" sz="2000" b="1" dirty="0" err="1">
                          <a:effectLst/>
                        </a:rPr>
                        <a:t>Faktor</a:t>
                      </a:r>
                      <a:r>
                        <a:rPr lang="en-US" sz="2000" b="1" dirty="0">
                          <a:effectLst/>
                        </a:rPr>
                        <a:t> </a:t>
                      </a:r>
                      <a:r>
                        <a:rPr lang="en-US" sz="2000" b="1" dirty="0" err="1">
                          <a:effectLst/>
                        </a:rPr>
                        <a:t>Penghambat</a:t>
                      </a:r>
                      <a:endParaRPr lang="en-US" sz="11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err="1">
                          <a:effectLst/>
                        </a:rPr>
                        <a:t>Prosentase</a:t>
                      </a:r>
                      <a:r>
                        <a:rPr lang="en-US" sz="1800" b="1" dirty="0">
                          <a:effectLst/>
                        </a:rPr>
                        <a:t> (%)</a:t>
                      </a:r>
                      <a:endParaRPr lang="en-US" sz="1100" b="1"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Senioritas</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28.4</a:t>
                      </a:r>
                      <a:endParaRPr lang="en-US" sz="2400" dirty="0">
                        <a:effectLst/>
                        <a:latin typeface="Calibri"/>
                        <a:ea typeface="Calibri"/>
                        <a:cs typeface="Times New Roman"/>
                      </a:endParaRPr>
                    </a:p>
                  </a:txBody>
                  <a:tcPr marL="68580" marR="68580" marT="0" marB="0"/>
                </a:tc>
              </a:tr>
              <a:tr h="673100">
                <a:tc>
                  <a:txBody>
                    <a:bodyPr/>
                    <a:lstStyle/>
                    <a:p>
                      <a:pPr marL="0" marR="0">
                        <a:lnSpc>
                          <a:spcPct val="115000"/>
                        </a:lnSpc>
                        <a:spcBef>
                          <a:spcPts val="0"/>
                        </a:spcBef>
                        <a:spcAft>
                          <a:spcPts val="0"/>
                        </a:spcAft>
                      </a:pPr>
                      <a:r>
                        <a:rPr lang="en-US" sz="2400" dirty="0">
                          <a:effectLst/>
                        </a:rPr>
                        <a:t>Modal</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25.2</a:t>
                      </a:r>
                      <a:endParaRPr lang="en-US" sz="2400"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Sistem</a:t>
                      </a:r>
                      <a:r>
                        <a:rPr lang="en-US" sz="2400" dirty="0">
                          <a:effectLst/>
                        </a:rPr>
                        <a:t> </a:t>
                      </a:r>
                      <a:r>
                        <a:rPr lang="en-US" sz="2400" dirty="0" err="1" smtClean="0">
                          <a:effectLst/>
                        </a:rPr>
                        <a:t>tidak</a:t>
                      </a:r>
                      <a:r>
                        <a:rPr lang="en-US" sz="2400" dirty="0" smtClean="0">
                          <a:effectLst/>
                        </a:rPr>
                        <a:t> </a:t>
                      </a:r>
                      <a:r>
                        <a:rPr lang="en-US" sz="2400" dirty="0" err="1">
                          <a:effectLst/>
                        </a:rPr>
                        <a:t>jelas</a:t>
                      </a:r>
                      <a:r>
                        <a:rPr lang="en-US" sz="2400" dirty="0">
                          <a:effectLst/>
                        </a:rPr>
                        <a:t> (</a:t>
                      </a:r>
                      <a:r>
                        <a:rPr lang="en-US" sz="2400" dirty="0" err="1">
                          <a:effectLst/>
                        </a:rPr>
                        <a:t>dlm</a:t>
                      </a:r>
                      <a:r>
                        <a:rPr lang="en-US" sz="2400" dirty="0">
                          <a:effectLst/>
                        </a:rPr>
                        <a:t> </a:t>
                      </a:r>
                      <a:r>
                        <a:rPr lang="en-US" sz="2400" dirty="0" err="1">
                          <a:effectLst/>
                        </a:rPr>
                        <a:t>hal</a:t>
                      </a:r>
                      <a:r>
                        <a:rPr lang="en-US" sz="2400" dirty="0">
                          <a:effectLst/>
                        </a:rPr>
                        <a:t> </a:t>
                      </a:r>
                      <a:r>
                        <a:rPr lang="en-US" sz="2400" dirty="0" err="1" smtClean="0">
                          <a:effectLst/>
                        </a:rPr>
                        <a:t>rekrutmen</a:t>
                      </a:r>
                      <a:r>
                        <a:rPr lang="en-US" sz="2400" baseline="0" dirty="0" smtClean="0">
                          <a:effectLst/>
                        </a:rPr>
                        <a:t> </a:t>
                      </a:r>
                      <a:r>
                        <a:rPr lang="en-US" sz="2400" dirty="0" err="1" smtClean="0">
                          <a:effectLst/>
                        </a:rPr>
                        <a:t>kader</a:t>
                      </a:r>
                      <a:r>
                        <a:rPr lang="en-US" sz="2400" dirty="0">
                          <a:effectLst/>
                        </a:rPr>
                        <a:t>)</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18.6</a:t>
                      </a:r>
                      <a:endParaRPr lang="en-US" sz="2400"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Tidak</a:t>
                      </a:r>
                      <a:r>
                        <a:rPr lang="en-US" sz="2400" dirty="0">
                          <a:effectLst/>
                        </a:rPr>
                        <a:t> </a:t>
                      </a:r>
                      <a:r>
                        <a:rPr lang="en-US" sz="2400" dirty="0" err="1">
                          <a:effectLst/>
                        </a:rPr>
                        <a:t>disukai</a:t>
                      </a:r>
                      <a:r>
                        <a:rPr lang="en-US" sz="2400" dirty="0">
                          <a:effectLst/>
                        </a:rPr>
                        <a:t> </a:t>
                      </a:r>
                      <a:r>
                        <a:rPr lang="en-US" sz="2400" dirty="0" err="1">
                          <a:effectLst/>
                        </a:rPr>
                        <a:t>Pimpinan</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8.8</a:t>
                      </a:r>
                      <a:endParaRPr lang="en-US" sz="2400" dirty="0">
                        <a:effectLst/>
                        <a:latin typeface="Calibri"/>
                        <a:ea typeface="Calibri"/>
                        <a:cs typeface="Times New Roman"/>
                      </a:endParaRPr>
                    </a:p>
                  </a:txBody>
                  <a:tcPr marL="68580" marR="68580" marT="0" marB="0"/>
                </a:tc>
              </a:tr>
            </a:tbl>
          </a:graphicData>
        </a:graphic>
      </p:graphicFrame>
      <p:sp>
        <p:nvSpPr>
          <p:cNvPr id="2" name="Title 1"/>
          <p:cNvSpPr>
            <a:spLocks noGrp="1"/>
          </p:cNvSpPr>
          <p:nvPr>
            <p:ph type="title"/>
          </p:nvPr>
        </p:nvSpPr>
        <p:spPr>
          <a:xfrm>
            <a:off x="457200" y="274638"/>
            <a:ext cx="8229600" cy="868362"/>
          </a:xfrm>
        </p:spPr>
        <p:txBody>
          <a:bodyPr>
            <a:normAutofit/>
          </a:bodyPr>
          <a:lstStyle/>
          <a:p>
            <a:r>
              <a:rPr lang="en-US" sz="3600" b="1" dirty="0" err="1"/>
              <a:t>Hambatan</a:t>
            </a:r>
            <a:r>
              <a:rPr lang="en-US" sz="3600" b="1" dirty="0"/>
              <a:t> </a:t>
            </a:r>
            <a:r>
              <a:rPr lang="en-US" sz="3600" b="1" dirty="0" err="1"/>
              <a:t>Kadersisasi</a:t>
            </a:r>
            <a:r>
              <a:rPr lang="en-US" sz="3600" b="1" dirty="0"/>
              <a:t> </a:t>
            </a:r>
            <a:r>
              <a:rPr lang="en-US" sz="3600" b="1" dirty="0" err="1"/>
              <a:t>Parpol</a:t>
            </a:r>
            <a:r>
              <a:rPr lang="en-US" sz="3600" b="1" dirty="0"/>
              <a:t> </a:t>
            </a:r>
            <a:endParaRPr lang="en-US" sz="3600" dirty="0"/>
          </a:p>
        </p:txBody>
      </p:sp>
    </p:spTree>
    <p:extLst>
      <p:ext uri="{BB962C8B-B14F-4D97-AF65-F5344CB8AC3E}">
        <p14:creationId xmlns:p14="http://schemas.microsoft.com/office/powerpoint/2010/main" val="319156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1133144"/>
              </p:ext>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rmAutofit/>
          </a:bodyPr>
          <a:lstStyle/>
          <a:p>
            <a:r>
              <a:rPr lang="nl-NL" sz="3200" b="1" dirty="0"/>
              <a:t>PROFIL CALEG PEMILU 2014: </a:t>
            </a:r>
            <a:r>
              <a:rPr lang="nl-NL" sz="3200" b="1" dirty="0" smtClean="0"/>
              <a:t/>
            </a:r>
            <a:br>
              <a:rPr lang="nl-NL" sz="3200" b="1" dirty="0" smtClean="0"/>
            </a:br>
            <a:r>
              <a:rPr lang="nl-NL" sz="3200" b="1" dirty="0" smtClean="0"/>
              <a:t>KADER </a:t>
            </a:r>
            <a:r>
              <a:rPr lang="nl-NL" sz="3200" b="1" dirty="0"/>
              <a:t>DAN NON-KADER</a:t>
            </a:r>
            <a:endParaRPr lang="en-US" sz="3200" dirty="0"/>
          </a:p>
        </p:txBody>
      </p:sp>
    </p:spTree>
    <p:extLst>
      <p:ext uri="{BB962C8B-B14F-4D97-AF65-F5344CB8AC3E}">
        <p14:creationId xmlns:p14="http://schemas.microsoft.com/office/powerpoint/2010/main" val="218061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Huntington (1968:12), </a:t>
            </a:r>
            <a:r>
              <a:rPr lang="en-US" sz="2400" dirty="0" err="1"/>
              <a:t>pelembagaan</a:t>
            </a:r>
            <a:r>
              <a:rPr lang="en-US" sz="2400" dirty="0"/>
              <a:t> </a:t>
            </a:r>
            <a:r>
              <a:rPr lang="en-US" sz="2400" dirty="0" err="1"/>
              <a:t>atau</a:t>
            </a:r>
            <a:r>
              <a:rPr lang="en-US" sz="2400" dirty="0"/>
              <a:t> </a:t>
            </a:r>
            <a:r>
              <a:rPr lang="en-US" sz="2400" dirty="0" err="1"/>
              <a:t>institusionalisasi</a:t>
            </a:r>
            <a:r>
              <a:rPr lang="en-US" sz="2400" dirty="0"/>
              <a:t> </a:t>
            </a:r>
            <a:r>
              <a:rPr lang="en-US" sz="2400" dirty="0" err="1"/>
              <a:t>partai</a:t>
            </a:r>
            <a:r>
              <a:rPr lang="en-US" sz="2400" dirty="0"/>
              <a:t> </a:t>
            </a:r>
            <a:r>
              <a:rPr lang="en-US" sz="2400" dirty="0" err="1"/>
              <a:t>adalah</a:t>
            </a:r>
            <a:r>
              <a:rPr lang="en-US" sz="2400" dirty="0"/>
              <a:t> </a:t>
            </a:r>
            <a:r>
              <a:rPr lang="en-US" sz="2400" dirty="0" err="1"/>
              <a:t>sebuah</a:t>
            </a:r>
            <a:r>
              <a:rPr lang="en-US" sz="2400" dirty="0"/>
              <a:t> proses </a:t>
            </a:r>
            <a:r>
              <a:rPr lang="en-US" sz="2400" dirty="0" err="1"/>
              <a:t>pengorganisasian</a:t>
            </a:r>
            <a:r>
              <a:rPr lang="en-US" sz="2400" dirty="0"/>
              <a:t> </a:t>
            </a:r>
            <a:r>
              <a:rPr lang="en-US" sz="2400" dirty="0" err="1"/>
              <a:t>dan</a:t>
            </a:r>
            <a:r>
              <a:rPr lang="en-US" sz="2400" dirty="0"/>
              <a:t> </a:t>
            </a:r>
            <a:r>
              <a:rPr lang="en-US" sz="2400" dirty="0" err="1"/>
              <a:t>prosedur</a:t>
            </a:r>
            <a:r>
              <a:rPr lang="en-US" sz="2400" dirty="0"/>
              <a:t> </a:t>
            </a:r>
            <a:r>
              <a:rPr lang="en-US" sz="2400" dirty="0" err="1"/>
              <a:t>untuk</a:t>
            </a:r>
            <a:r>
              <a:rPr lang="en-US" sz="2400" dirty="0"/>
              <a:t> </a:t>
            </a:r>
            <a:r>
              <a:rPr lang="en-US" sz="2400" dirty="0" err="1"/>
              <a:t>mencapai</a:t>
            </a:r>
            <a:r>
              <a:rPr lang="en-US" sz="2400" dirty="0"/>
              <a:t> </a:t>
            </a:r>
            <a:r>
              <a:rPr lang="en-US" sz="2400" dirty="0" err="1"/>
              <a:t>stabilitas</a:t>
            </a:r>
            <a:r>
              <a:rPr lang="en-US" sz="2400" dirty="0"/>
              <a:t> </a:t>
            </a:r>
            <a:r>
              <a:rPr lang="en-US" sz="2400" dirty="0" err="1"/>
              <a:t>dan</a:t>
            </a:r>
            <a:r>
              <a:rPr lang="en-US" sz="2400" dirty="0"/>
              <a:t> </a:t>
            </a:r>
            <a:r>
              <a:rPr lang="en-US" sz="2400" dirty="0" err="1"/>
              <a:t>nilai</a:t>
            </a:r>
            <a:r>
              <a:rPr lang="en-US" sz="2400" dirty="0"/>
              <a:t> </a:t>
            </a:r>
            <a:r>
              <a:rPr lang="en-US" sz="2400" dirty="0" err="1" smtClean="0"/>
              <a:t>tertentu</a:t>
            </a:r>
            <a:r>
              <a:rPr lang="en-US" sz="2400" dirty="0" smtClean="0"/>
              <a:t>.</a:t>
            </a:r>
          </a:p>
        </p:txBody>
      </p:sp>
      <p:sp>
        <p:nvSpPr>
          <p:cNvPr id="2" name="Title 1"/>
          <p:cNvSpPr>
            <a:spLocks noGrp="1"/>
          </p:cNvSpPr>
          <p:nvPr>
            <p:ph type="title"/>
          </p:nvPr>
        </p:nvSpPr>
        <p:spPr/>
        <p:txBody>
          <a:bodyPr>
            <a:normAutofit/>
          </a:bodyPr>
          <a:lstStyle/>
          <a:p>
            <a:r>
              <a:rPr lang="en-US" sz="3200" dirty="0" err="1" smtClean="0"/>
              <a:t>Institusionalisasi</a:t>
            </a:r>
            <a:r>
              <a:rPr lang="en-US" sz="3200" dirty="0" smtClean="0"/>
              <a:t> </a:t>
            </a:r>
            <a:r>
              <a:rPr lang="en-US" sz="3200" dirty="0" err="1" smtClean="0"/>
              <a:t>Partai</a:t>
            </a:r>
            <a:r>
              <a:rPr lang="en-US" sz="3200" dirty="0" smtClean="0"/>
              <a:t> </a:t>
            </a:r>
            <a:r>
              <a:rPr lang="en-US" sz="3200" dirty="0" err="1" smtClean="0"/>
              <a:t>Politik</a:t>
            </a:r>
            <a:r>
              <a:rPr lang="en-US" sz="3200" dirty="0" smtClean="0"/>
              <a:t>: Huntington</a:t>
            </a:r>
            <a:endParaRPr lang="en-US" sz="3200" dirty="0"/>
          </a:p>
        </p:txBody>
      </p:sp>
    </p:spTree>
    <p:extLst>
      <p:ext uri="{BB962C8B-B14F-4D97-AF65-F5344CB8AC3E}">
        <p14:creationId xmlns:p14="http://schemas.microsoft.com/office/powerpoint/2010/main" val="2398871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25000" lnSpcReduction="20000"/>
          </a:bodyPr>
          <a:lstStyle/>
          <a:p>
            <a:pPr marL="0" indent="0">
              <a:lnSpc>
                <a:spcPct val="120000"/>
              </a:lnSpc>
              <a:buNone/>
            </a:pPr>
            <a:r>
              <a:rPr lang="id-ID" sz="8800" dirty="0" smtClean="0"/>
              <a:t>Huntington  (2003)  menguraikan  pembangunan partai berkembang melalui empat  tahapan: </a:t>
            </a:r>
            <a:endParaRPr lang="en-US" sz="8800" dirty="0" smtClean="0"/>
          </a:p>
          <a:p>
            <a:pPr>
              <a:lnSpc>
                <a:spcPct val="120000"/>
              </a:lnSpc>
            </a:pPr>
            <a:r>
              <a:rPr lang="en-US" sz="8800" b="1" dirty="0" smtClean="0"/>
              <a:t>F</a:t>
            </a:r>
            <a:r>
              <a:rPr lang="id-ID" sz="8800" b="1" dirty="0" smtClean="0"/>
              <a:t>aksionalisme  </a:t>
            </a:r>
            <a:r>
              <a:rPr lang="id-ID" sz="8800" dirty="0" smtClean="0"/>
              <a:t>(pengelompokan)</a:t>
            </a:r>
            <a:r>
              <a:rPr lang="en-US" sz="8800" dirty="0" smtClean="0"/>
              <a:t>:</a:t>
            </a:r>
            <a:r>
              <a:rPr lang="id-ID" sz="8800" dirty="0" smtClean="0"/>
              <a:t> partisipasi  dan  pelembagaan  politik  yang masih  rendah.  </a:t>
            </a:r>
            <a:endParaRPr lang="en-US" sz="8800" dirty="0" smtClean="0"/>
          </a:p>
          <a:p>
            <a:pPr>
              <a:lnSpc>
                <a:spcPct val="120000"/>
              </a:lnSpc>
            </a:pPr>
            <a:r>
              <a:rPr lang="en-US" sz="8800" b="1" dirty="0" smtClean="0"/>
              <a:t>P</a:t>
            </a:r>
            <a:r>
              <a:rPr lang="id-ID" sz="8800" b="1" dirty="0" smtClean="0"/>
              <a:t>olarisasi  </a:t>
            </a:r>
            <a:r>
              <a:rPr lang="id-ID" sz="8800" dirty="0" smtClean="0"/>
              <a:t>(pemisahan)</a:t>
            </a:r>
            <a:r>
              <a:rPr lang="en-US" sz="8800" dirty="0" smtClean="0"/>
              <a:t>:</a:t>
            </a:r>
            <a:r>
              <a:rPr lang="id-ID" sz="8800" dirty="0" smtClean="0"/>
              <a:t> dorongan perluasan basis peran serta serta memantapkan hubungan antar  faksi-faksi  politik  dengan  peningkatan  kekuatan  sosial. </a:t>
            </a:r>
            <a:endParaRPr lang="en-US" sz="8800" dirty="0" smtClean="0"/>
          </a:p>
          <a:p>
            <a:pPr>
              <a:lnSpc>
                <a:spcPct val="120000"/>
              </a:lnSpc>
            </a:pPr>
            <a:r>
              <a:rPr lang="en-US" sz="8800" b="1" dirty="0" smtClean="0"/>
              <a:t>E</a:t>
            </a:r>
            <a:r>
              <a:rPr lang="id-ID" sz="8800" b="1" dirty="0" smtClean="0"/>
              <a:t>kspansi  </a:t>
            </a:r>
            <a:r>
              <a:rPr lang="id-ID" sz="8800" dirty="0" smtClean="0"/>
              <a:t>(perluasan)</a:t>
            </a:r>
            <a:r>
              <a:rPr lang="en-US" sz="8800" dirty="0" smtClean="0"/>
              <a:t>:</a:t>
            </a:r>
            <a:r>
              <a:rPr lang="id-ID" sz="8800" dirty="0" smtClean="0"/>
              <a:t> konsolidasi faksi-faksi melalui organisasi  yang  efektif melalui menggusur  sistem  yang  berlaku,  mengendalikan  sistem  tersebut,  ataupun menerobos  masuk  ke  dalamnya.  </a:t>
            </a:r>
            <a:endParaRPr lang="en-US" sz="8800" dirty="0" smtClean="0"/>
          </a:p>
          <a:p>
            <a:pPr>
              <a:lnSpc>
                <a:spcPct val="120000"/>
              </a:lnSpc>
            </a:pPr>
            <a:r>
              <a:rPr lang="en-US" sz="8800" b="1" dirty="0" smtClean="0"/>
              <a:t>I</a:t>
            </a:r>
            <a:r>
              <a:rPr lang="id-ID" sz="8800" b="1" dirty="0" smtClean="0"/>
              <a:t>nstitutionalisasi </a:t>
            </a:r>
            <a:r>
              <a:rPr lang="id-ID" sz="8800" dirty="0" smtClean="0"/>
              <a:t>(pelembagaan). </a:t>
            </a:r>
            <a:endParaRPr lang="en-US" sz="8800" dirty="0" smtClean="0"/>
          </a:p>
          <a:p>
            <a:endParaRPr lang="en-US" dirty="0" smtClean="0"/>
          </a:p>
          <a:p>
            <a:endParaRPr lang="en-US" dirty="0"/>
          </a:p>
        </p:txBody>
      </p:sp>
      <p:sp>
        <p:nvSpPr>
          <p:cNvPr id="2" name="Title 1"/>
          <p:cNvSpPr>
            <a:spLocks noGrp="1"/>
          </p:cNvSpPr>
          <p:nvPr>
            <p:ph type="title"/>
          </p:nvPr>
        </p:nvSpPr>
        <p:spPr/>
        <p:txBody>
          <a:bodyPr/>
          <a:lstStyle/>
          <a:p>
            <a:r>
              <a:rPr lang="en-US" dirty="0" err="1" smtClean="0"/>
              <a:t>Institusionalisasi</a:t>
            </a:r>
            <a:r>
              <a:rPr lang="en-US" dirty="0" smtClean="0"/>
              <a:t> </a:t>
            </a:r>
            <a:r>
              <a:rPr lang="en-US" dirty="0" err="1" smtClean="0"/>
              <a:t>Partai</a:t>
            </a:r>
            <a:r>
              <a:rPr lang="en-US" dirty="0" smtClean="0"/>
              <a:t> </a:t>
            </a:r>
            <a:r>
              <a:rPr lang="en-US" dirty="0" err="1" smtClean="0"/>
              <a:t>Politik</a:t>
            </a:r>
            <a:endParaRPr lang="en-US" dirty="0"/>
          </a:p>
        </p:txBody>
      </p:sp>
    </p:spTree>
    <p:extLst>
      <p:ext uri="{BB962C8B-B14F-4D97-AF65-F5344CB8AC3E}">
        <p14:creationId xmlns:p14="http://schemas.microsoft.com/office/powerpoint/2010/main" val="26298404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715000"/>
          </a:xfrm>
        </p:spPr>
        <p:txBody>
          <a:bodyPr>
            <a:normAutofit fontScale="47500" lnSpcReduction="20000"/>
          </a:bodyPr>
          <a:lstStyle/>
          <a:p>
            <a:pPr marL="0" indent="0">
              <a:lnSpc>
                <a:spcPct val="120000"/>
              </a:lnSpc>
              <a:spcBef>
                <a:spcPts val="0"/>
              </a:spcBef>
              <a:buNone/>
            </a:pPr>
            <a:r>
              <a:rPr lang="en-US" sz="4600" dirty="0"/>
              <a:t>E</a:t>
            </a:r>
            <a:r>
              <a:rPr lang="id-ID" sz="4600" dirty="0" smtClean="0"/>
              <a:t>mpat </a:t>
            </a:r>
            <a:r>
              <a:rPr lang="id-ID" sz="4600" dirty="0"/>
              <a:t>aspek utama yang menjadi ciri partai </a:t>
            </a:r>
            <a:r>
              <a:rPr lang="id-ID" sz="4600" dirty="0" smtClean="0"/>
              <a:t>yang</a:t>
            </a:r>
            <a:r>
              <a:rPr lang="en-US" sz="4600" dirty="0" smtClean="0"/>
              <a:t> </a:t>
            </a:r>
            <a:r>
              <a:rPr lang="id-ID" sz="4600" dirty="0" smtClean="0"/>
              <a:t>terlembaga</a:t>
            </a:r>
            <a:r>
              <a:rPr lang="en-US" sz="4600" dirty="0" smtClean="0"/>
              <a:t>:</a:t>
            </a:r>
          </a:p>
          <a:p>
            <a:pPr marL="0" indent="0">
              <a:lnSpc>
                <a:spcPct val="120000"/>
              </a:lnSpc>
              <a:spcBef>
                <a:spcPts val="0"/>
              </a:spcBef>
              <a:buNone/>
            </a:pPr>
            <a:r>
              <a:rPr lang="id-ID" sz="4600" dirty="0" smtClean="0"/>
              <a:t>  </a:t>
            </a:r>
            <a:endParaRPr lang="en-US" sz="4600" dirty="0" smtClean="0"/>
          </a:p>
          <a:p>
            <a:pPr>
              <a:lnSpc>
                <a:spcPct val="120000"/>
              </a:lnSpc>
              <a:spcBef>
                <a:spcPts val="0"/>
              </a:spcBef>
            </a:pPr>
            <a:r>
              <a:rPr lang="en-US" sz="4600" b="1" dirty="0"/>
              <a:t>A</a:t>
            </a:r>
            <a:r>
              <a:rPr lang="id-ID" sz="4600" b="1" dirty="0" smtClean="0"/>
              <a:t>daptability</a:t>
            </a:r>
            <a:r>
              <a:rPr lang="id-ID" sz="4600" dirty="0"/>
              <a:t>; </a:t>
            </a:r>
            <a:r>
              <a:rPr lang="en-US" sz="4600" dirty="0" err="1" smtClean="0"/>
              <a:t>Semakin</a:t>
            </a:r>
            <a:r>
              <a:rPr lang="en-US" sz="4600" dirty="0" smtClean="0"/>
              <a:t> o</a:t>
            </a:r>
            <a:r>
              <a:rPr lang="id-ID" sz="4600" dirty="0" smtClean="0"/>
              <a:t>rganisasi  menyesuaikan  diri,  semakin  tinggi tingkat pelembagaannya</a:t>
            </a:r>
            <a:r>
              <a:rPr lang="en-US" sz="4600" dirty="0" smtClean="0"/>
              <a:t> yang</a:t>
            </a:r>
            <a:r>
              <a:rPr lang="id-ID" sz="4600" dirty="0" smtClean="0"/>
              <a:t> diukur melalui perhitungan kronologis, usia generasi  serta  segi  fungsi.  </a:t>
            </a:r>
            <a:endParaRPr lang="en-US" sz="4600" dirty="0" smtClean="0"/>
          </a:p>
          <a:p>
            <a:pPr>
              <a:lnSpc>
                <a:spcPct val="120000"/>
              </a:lnSpc>
              <a:spcBef>
                <a:spcPts val="0"/>
              </a:spcBef>
            </a:pPr>
            <a:r>
              <a:rPr lang="en-US" sz="4600" b="1" dirty="0" smtClean="0"/>
              <a:t>Complexity</a:t>
            </a:r>
            <a:r>
              <a:rPr lang="id-ID" sz="4600" dirty="0" smtClean="0"/>
              <a:t>; semakin kompleks  suatu  organisasi,  akan  semakin  tinggi  pula  tingkat pelembagaannya. </a:t>
            </a:r>
            <a:endParaRPr lang="en-US" sz="4600" dirty="0" smtClean="0"/>
          </a:p>
          <a:p>
            <a:pPr>
              <a:lnSpc>
                <a:spcPct val="120000"/>
              </a:lnSpc>
              <a:spcBef>
                <a:spcPts val="0"/>
              </a:spcBef>
            </a:pPr>
            <a:r>
              <a:rPr lang="en-US" sz="4600" b="1" dirty="0" err="1" smtClean="0"/>
              <a:t>Aut</a:t>
            </a:r>
            <a:r>
              <a:rPr lang="id-ID" sz="4600" b="1" dirty="0" smtClean="0"/>
              <a:t>onom</a:t>
            </a:r>
            <a:r>
              <a:rPr lang="en-US" sz="4600" b="1" dirty="0" smtClean="0"/>
              <a:t>y</a:t>
            </a:r>
            <a:r>
              <a:rPr lang="id-ID" sz="4600" dirty="0" smtClean="0"/>
              <a:t>; sejauhmana  lembaga me</a:t>
            </a:r>
            <a:r>
              <a:rPr lang="en-US" sz="4600" dirty="0" err="1" smtClean="0"/>
              <a:t>mpertahankan</a:t>
            </a:r>
            <a:r>
              <a:rPr lang="id-ID" sz="4600" dirty="0" smtClean="0"/>
              <a:t>  kepentingan  dan  nilai-nilai lembaga </a:t>
            </a:r>
            <a:r>
              <a:rPr lang="en-US" sz="4600" dirty="0" err="1" smtClean="0"/>
              <a:t>dari</a:t>
            </a:r>
            <a:r>
              <a:rPr lang="en-US" sz="4600" dirty="0" smtClean="0"/>
              <a:t> </a:t>
            </a:r>
            <a:r>
              <a:rPr lang="id-ID" sz="4600" dirty="0" smtClean="0"/>
              <a:t>kekuatan  sosial  lainnya. </a:t>
            </a:r>
            <a:endParaRPr lang="en-US" sz="4600" dirty="0" smtClean="0"/>
          </a:p>
          <a:p>
            <a:pPr>
              <a:lnSpc>
                <a:spcPct val="120000"/>
              </a:lnSpc>
              <a:spcBef>
                <a:spcPts val="0"/>
              </a:spcBef>
            </a:pPr>
            <a:r>
              <a:rPr lang="en-US" sz="4600" b="1" dirty="0" smtClean="0"/>
              <a:t>Comprehensive</a:t>
            </a:r>
            <a:r>
              <a:rPr lang="id-ID" sz="4600" dirty="0" smtClean="0"/>
              <a:t>; </a:t>
            </a:r>
            <a:r>
              <a:rPr lang="en-US" sz="4600" dirty="0" err="1" smtClean="0"/>
              <a:t>semakin</a:t>
            </a:r>
            <a:r>
              <a:rPr lang="en-US" sz="4600" dirty="0" smtClean="0"/>
              <a:t> </a:t>
            </a:r>
            <a:r>
              <a:rPr lang="id-ID" sz="4600" dirty="0" smtClean="0"/>
              <a:t>terpadu organisasi,  semakin  tinggi  pula tingkat pelembagaannya; semakin terpecah-pecah organisasi, semakin rendah pula tingkat pelembagaannya.</a:t>
            </a:r>
            <a:endParaRPr lang="en-US" sz="4600" dirty="0" smtClean="0"/>
          </a:p>
          <a:p>
            <a:endParaRPr lang="en-US" dirty="0" smtClean="0"/>
          </a:p>
          <a:p>
            <a:endParaRPr lang="en-US" dirty="0"/>
          </a:p>
        </p:txBody>
      </p:sp>
      <p:sp>
        <p:nvSpPr>
          <p:cNvPr id="2" name="Title 1"/>
          <p:cNvSpPr>
            <a:spLocks noGrp="1"/>
          </p:cNvSpPr>
          <p:nvPr>
            <p:ph type="title"/>
          </p:nvPr>
        </p:nvSpPr>
        <p:spPr>
          <a:xfrm>
            <a:off x="533400" y="152400"/>
            <a:ext cx="8229600" cy="715962"/>
          </a:xfrm>
        </p:spPr>
        <p:txBody>
          <a:bodyPr>
            <a:normAutofit fontScale="90000"/>
          </a:bodyPr>
          <a:lstStyle/>
          <a:p>
            <a:r>
              <a:rPr lang="en-US" sz="3200" dirty="0" err="1" smtClean="0"/>
              <a:t>Karakter</a:t>
            </a:r>
            <a:r>
              <a:rPr lang="en-US" sz="3200" dirty="0" smtClean="0"/>
              <a:t> </a:t>
            </a:r>
            <a:r>
              <a:rPr lang="en-US" sz="3200" dirty="0" err="1" smtClean="0"/>
              <a:t>Partai</a:t>
            </a:r>
            <a:r>
              <a:rPr lang="en-US" sz="3200" dirty="0" smtClean="0"/>
              <a:t> </a:t>
            </a:r>
            <a:r>
              <a:rPr lang="en-US" sz="3200" dirty="0" err="1" smtClean="0"/>
              <a:t>Politik</a:t>
            </a:r>
            <a:r>
              <a:rPr lang="en-US" sz="3200" dirty="0" smtClean="0"/>
              <a:t> </a:t>
            </a:r>
            <a:r>
              <a:rPr lang="en-US" sz="3200" dirty="0" err="1" smtClean="0"/>
              <a:t>Terinstitusionalisasi</a:t>
            </a:r>
            <a:endParaRPr lang="en-US" sz="3200" dirty="0"/>
          </a:p>
        </p:txBody>
      </p:sp>
    </p:spTree>
    <p:extLst>
      <p:ext uri="{BB962C8B-B14F-4D97-AF65-F5344CB8AC3E}">
        <p14:creationId xmlns:p14="http://schemas.microsoft.com/office/powerpoint/2010/main" val="20530543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362</TotalTime>
  <Words>1043</Words>
  <Application>Microsoft Office PowerPoint</Application>
  <PresentationFormat>On-screen Show (4:3)</PresentationFormat>
  <Paragraphs>251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PELEMBAGAAN PARTAI POLITIK</vt:lpstr>
      <vt:lpstr>Tantangan Politik Parpol: Eksternal </vt:lpstr>
      <vt:lpstr>Perolehan Suara Parpol 1999-2014</vt:lpstr>
      <vt:lpstr>Tantangan Politik Parpol: Internal </vt:lpstr>
      <vt:lpstr>Hambatan Kadersisasi Parpol </vt:lpstr>
      <vt:lpstr>PROFIL CALEG PEMILU 2014:  KADER DAN NON-KADER</vt:lpstr>
      <vt:lpstr>Institusionalisasi Partai Politik: Huntington</vt:lpstr>
      <vt:lpstr>Institusionalisasi Partai Politik</vt:lpstr>
      <vt:lpstr>Karakter Partai Politik Terinstitusionalisasi</vt:lpstr>
      <vt:lpstr>Institusionalisasi Partai: Mainwaring &amp; Scully</vt:lpstr>
      <vt:lpstr>Indikator Pelembagaan Partai</vt:lpstr>
      <vt:lpstr>Institusionalisasi Partai: Randall &amp; Svasand</vt:lpstr>
      <vt:lpstr>Indikator Pelembagaan Partai</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PELEMBAGAAN PARTAI POLITIK</dc:title>
  <dc:creator>ismail - [2010]</dc:creator>
  <cp:lastModifiedBy>user</cp:lastModifiedBy>
  <cp:revision>20</cp:revision>
  <dcterms:created xsi:type="dcterms:W3CDTF">2016-10-24T03:51:21Z</dcterms:created>
  <dcterms:modified xsi:type="dcterms:W3CDTF">2018-10-11T12:21:17Z</dcterms:modified>
</cp:coreProperties>
</file>