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60" r:id="rId4"/>
    <p:sldId id="264" r:id="rId5"/>
    <p:sldId id="261" r:id="rId6"/>
    <p:sldId id="265" r:id="rId7"/>
    <p:sldId id="266" r:id="rId8"/>
    <p:sldId id="268" r:id="rId9"/>
    <p:sldId id="270" r:id="rId10"/>
    <p:sldId id="272" r:id="rId11"/>
    <p:sldId id="274" r:id="rId12"/>
  </p:sldIdLst>
  <p:sldSz cx="9144000" cy="6858000" type="screen4x3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02A8F5-1ACF-4A72-AF52-ABDE6A9E38CC}" type="datetimeFigureOut">
              <a:rPr lang="id-ID" smtClean="0"/>
              <a:t>24/05/2021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A8FE6E-ADFC-47D6-A06D-9C216E3CACCA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0455788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02A8F5-1ACF-4A72-AF52-ABDE6A9E38CC}" type="datetimeFigureOut">
              <a:rPr lang="id-ID" smtClean="0"/>
              <a:t>24/05/2021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A8FE6E-ADFC-47D6-A06D-9C216E3CACCA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6127195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02A8F5-1ACF-4A72-AF52-ABDE6A9E38CC}" type="datetimeFigureOut">
              <a:rPr lang="id-ID" smtClean="0"/>
              <a:t>24/05/2021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A8FE6E-ADFC-47D6-A06D-9C216E3CACCA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7999319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02A8F5-1ACF-4A72-AF52-ABDE6A9E38CC}" type="datetimeFigureOut">
              <a:rPr lang="id-ID" smtClean="0"/>
              <a:t>24/05/2021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A8FE6E-ADFC-47D6-A06D-9C216E3CACCA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9166212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02A8F5-1ACF-4A72-AF52-ABDE6A9E38CC}" type="datetimeFigureOut">
              <a:rPr lang="id-ID" smtClean="0"/>
              <a:t>24/05/2021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A8FE6E-ADFC-47D6-A06D-9C216E3CACCA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8207858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02A8F5-1ACF-4A72-AF52-ABDE6A9E38CC}" type="datetimeFigureOut">
              <a:rPr lang="id-ID" smtClean="0"/>
              <a:t>24/05/2021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A8FE6E-ADFC-47D6-A06D-9C216E3CACCA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2153631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02A8F5-1ACF-4A72-AF52-ABDE6A9E38CC}" type="datetimeFigureOut">
              <a:rPr lang="id-ID" smtClean="0"/>
              <a:t>24/05/2021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A8FE6E-ADFC-47D6-A06D-9C216E3CACCA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2118351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02A8F5-1ACF-4A72-AF52-ABDE6A9E38CC}" type="datetimeFigureOut">
              <a:rPr lang="id-ID" smtClean="0"/>
              <a:t>24/05/2021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A8FE6E-ADFC-47D6-A06D-9C216E3CACCA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5105654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02A8F5-1ACF-4A72-AF52-ABDE6A9E38CC}" type="datetimeFigureOut">
              <a:rPr lang="id-ID" smtClean="0"/>
              <a:t>24/05/2021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A8FE6E-ADFC-47D6-A06D-9C216E3CACCA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603018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02A8F5-1ACF-4A72-AF52-ABDE6A9E38CC}" type="datetimeFigureOut">
              <a:rPr lang="id-ID" smtClean="0"/>
              <a:t>24/05/2021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A8FE6E-ADFC-47D6-A06D-9C216E3CACCA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0838551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02A8F5-1ACF-4A72-AF52-ABDE6A9E38CC}" type="datetimeFigureOut">
              <a:rPr lang="id-ID" smtClean="0"/>
              <a:t>24/05/2021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A8FE6E-ADFC-47D6-A06D-9C216E3CACCA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3645917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02A8F5-1ACF-4A72-AF52-ABDE6A9E38CC}" type="datetimeFigureOut">
              <a:rPr lang="id-ID" smtClean="0"/>
              <a:t>24/05/2021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A8FE6E-ADFC-47D6-A06D-9C216E3CACCA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2884919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274638"/>
            <a:ext cx="8147248" cy="706090"/>
          </a:xfrm>
        </p:spPr>
        <p:txBody>
          <a:bodyPr>
            <a:normAutofit/>
          </a:bodyPr>
          <a:lstStyle/>
          <a:p>
            <a:r>
              <a:rPr lang="en-US" sz="3600" b="1" dirty="0" smtClean="0"/>
              <a:t>KEPEGAWAIAN DAERAH</a:t>
            </a:r>
            <a:endParaRPr lang="id-ID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124744"/>
            <a:ext cx="8219256" cy="5472608"/>
          </a:xfrm>
        </p:spPr>
        <p:txBody>
          <a:bodyPr>
            <a:noAutofit/>
          </a:bodyPr>
          <a:lstStyle/>
          <a:p>
            <a:r>
              <a:rPr lang="en-US" sz="2800" dirty="0" err="1">
                <a:latin typeface="+mj-lt"/>
              </a:rPr>
              <a:t>Kepegawaian</a:t>
            </a:r>
            <a:r>
              <a:rPr lang="en-US" sz="2800" dirty="0">
                <a:latin typeface="+mj-lt"/>
              </a:rPr>
              <a:t> Daerah </a:t>
            </a:r>
            <a:r>
              <a:rPr lang="en-US" sz="2800" dirty="0" err="1">
                <a:latin typeface="+mj-lt"/>
              </a:rPr>
              <a:t>adalah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suatu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sistem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dan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prosedur</a:t>
            </a:r>
            <a:r>
              <a:rPr lang="en-US" sz="2800" dirty="0">
                <a:latin typeface="+mj-lt"/>
              </a:rPr>
              <a:t> yang </a:t>
            </a:r>
            <a:r>
              <a:rPr lang="en-US" sz="2800" dirty="0" err="1">
                <a:latin typeface="+mj-lt"/>
              </a:rPr>
              <a:t>diatur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dalam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peraturan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perundang-undangan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sekurang-kurang</a:t>
            </a:r>
            <a:r>
              <a:rPr lang="id-ID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nya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meliputi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perencanaan</a:t>
            </a:r>
            <a:r>
              <a:rPr lang="en-US" sz="2800" dirty="0">
                <a:latin typeface="+mj-lt"/>
              </a:rPr>
              <a:t>, </a:t>
            </a:r>
            <a:r>
              <a:rPr lang="en-US" sz="2800" dirty="0" err="1">
                <a:latin typeface="+mj-lt"/>
              </a:rPr>
              <a:t>persyaratan</a:t>
            </a:r>
            <a:r>
              <a:rPr lang="en-US" sz="2800" dirty="0">
                <a:latin typeface="+mj-lt"/>
              </a:rPr>
              <a:t>, </a:t>
            </a:r>
            <a:r>
              <a:rPr lang="en-US" sz="2800" dirty="0" err="1">
                <a:latin typeface="+mj-lt"/>
              </a:rPr>
              <a:t>pengangkatan</a:t>
            </a:r>
            <a:r>
              <a:rPr lang="en-US" sz="2800" dirty="0">
                <a:latin typeface="+mj-lt"/>
              </a:rPr>
              <a:t>, </a:t>
            </a:r>
            <a:r>
              <a:rPr lang="en-US" sz="2800" dirty="0" err="1">
                <a:latin typeface="+mj-lt"/>
              </a:rPr>
              <a:t>penempatan</a:t>
            </a:r>
            <a:r>
              <a:rPr lang="en-US" sz="2800" dirty="0">
                <a:latin typeface="+mj-lt"/>
              </a:rPr>
              <a:t>, </a:t>
            </a:r>
            <a:r>
              <a:rPr lang="en-US" sz="2800" dirty="0" err="1">
                <a:latin typeface="+mj-lt"/>
              </a:rPr>
              <a:t>pendidikan</a:t>
            </a:r>
            <a:r>
              <a:rPr lang="en-US" sz="2800" dirty="0">
                <a:latin typeface="+mj-lt"/>
              </a:rPr>
              <a:t> </a:t>
            </a:r>
            <a:r>
              <a:rPr lang="id-ID" sz="2800" dirty="0">
                <a:latin typeface="+mj-lt"/>
              </a:rPr>
              <a:t>&amp;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pelatihan</a:t>
            </a:r>
            <a:r>
              <a:rPr lang="en-US" sz="2800" dirty="0">
                <a:latin typeface="+mj-lt"/>
              </a:rPr>
              <a:t>, </a:t>
            </a:r>
            <a:r>
              <a:rPr lang="en-US" sz="2800" dirty="0" err="1">
                <a:latin typeface="+mj-lt"/>
              </a:rPr>
              <a:t>penggajian</a:t>
            </a:r>
            <a:r>
              <a:rPr lang="en-US" sz="2800" dirty="0">
                <a:latin typeface="+mj-lt"/>
              </a:rPr>
              <a:t>, </a:t>
            </a:r>
            <a:r>
              <a:rPr lang="en-US" sz="2800" dirty="0" err="1">
                <a:latin typeface="+mj-lt"/>
              </a:rPr>
              <a:t>pemberhentian</a:t>
            </a:r>
            <a:r>
              <a:rPr lang="en-US" sz="2800" dirty="0">
                <a:latin typeface="+mj-lt"/>
              </a:rPr>
              <a:t>, </a:t>
            </a:r>
            <a:r>
              <a:rPr lang="en-US" sz="2800" dirty="0" err="1">
                <a:latin typeface="+mj-lt"/>
              </a:rPr>
              <a:t>pensiun</a:t>
            </a:r>
            <a:r>
              <a:rPr lang="en-US" sz="2800" dirty="0">
                <a:latin typeface="+mj-lt"/>
              </a:rPr>
              <a:t>, </a:t>
            </a:r>
            <a:r>
              <a:rPr lang="en-US" sz="2800" dirty="0" err="1">
                <a:latin typeface="+mj-lt"/>
              </a:rPr>
              <a:t>pembinaan</a:t>
            </a:r>
            <a:r>
              <a:rPr lang="en-US" sz="2800" dirty="0">
                <a:latin typeface="+mj-lt"/>
              </a:rPr>
              <a:t>, </a:t>
            </a:r>
            <a:r>
              <a:rPr lang="en-US" sz="2800" dirty="0" err="1">
                <a:latin typeface="+mj-lt"/>
              </a:rPr>
              <a:t>kedudukan</a:t>
            </a:r>
            <a:r>
              <a:rPr lang="en-US" sz="2800" dirty="0">
                <a:latin typeface="+mj-lt"/>
              </a:rPr>
              <a:t>, </a:t>
            </a:r>
            <a:r>
              <a:rPr lang="en-US" sz="2800" dirty="0" err="1">
                <a:latin typeface="+mj-lt"/>
              </a:rPr>
              <a:t>hak</a:t>
            </a:r>
            <a:r>
              <a:rPr lang="en-US" sz="2800" dirty="0">
                <a:latin typeface="+mj-lt"/>
              </a:rPr>
              <a:t>, </a:t>
            </a:r>
            <a:r>
              <a:rPr lang="en-US" sz="2800" dirty="0" err="1">
                <a:latin typeface="+mj-lt"/>
              </a:rPr>
              <a:t>kewajiban</a:t>
            </a:r>
            <a:r>
              <a:rPr lang="en-US" sz="2800" dirty="0">
                <a:latin typeface="+mj-lt"/>
              </a:rPr>
              <a:t>, </a:t>
            </a:r>
            <a:r>
              <a:rPr lang="en-US" sz="2800" dirty="0" err="1">
                <a:latin typeface="+mj-lt"/>
              </a:rPr>
              <a:t>tanggungjawab</a:t>
            </a:r>
            <a:r>
              <a:rPr lang="en-US" sz="2800" dirty="0">
                <a:latin typeface="+mj-lt"/>
              </a:rPr>
              <a:t>, </a:t>
            </a:r>
            <a:r>
              <a:rPr lang="en-US" sz="2800" dirty="0" err="1">
                <a:latin typeface="+mj-lt"/>
              </a:rPr>
              <a:t>larangan</a:t>
            </a:r>
            <a:r>
              <a:rPr lang="en-US" sz="2800" dirty="0">
                <a:latin typeface="+mj-lt"/>
              </a:rPr>
              <a:t>, </a:t>
            </a:r>
            <a:r>
              <a:rPr lang="en-US" sz="2800" dirty="0" err="1">
                <a:latin typeface="+mj-lt"/>
              </a:rPr>
              <a:t>sanksi</a:t>
            </a:r>
            <a:r>
              <a:rPr lang="en-US" sz="2800" dirty="0">
                <a:latin typeface="+mj-lt"/>
              </a:rPr>
              <a:t>, </a:t>
            </a:r>
            <a:r>
              <a:rPr lang="en-US" sz="2800" dirty="0" err="1">
                <a:latin typeface="+mj-lt"/>
              </a:rPr>
              <a:t>dan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penghargaan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merupakan</a:t>
            </a:r>
            <a:r>
              <a:rPr lang="en-US" sz="2800" dirty="0">
                <a:latin typeface="+mj-lt"/>
              </a:rPr>
              <a:t> sub-</a:t>
            </a:r>
            <a:r>
              <a:rPr lang="en-US" sz="2800" dirty="0" err="1">
                <a:latin typeface="+mj-lt"/>
              </a:rPr>
              <a:t>sistem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dr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sistem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kepegawaian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secara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nasional</a:t>
            </a:r>
            <a:r>
              <a:rPr lang="en-US" sz="2800" dirty="0">
                <a:latin typeface="+mj-lt"/>
              </a:rPr>
              <a:t>. </a:t>
            </a:r>
            <a:endParaRPr lang="id-ID" sz="2800" dirty="0" smtClean="0">
              <a:latin typeface="+mj-lt"/>
            </a:endParaRPr>
          </a:p>
          <a:p>
            <a:r>
              <a:rPr lang="en-US" sz="2800" dirty="0" err="1" smtClean="0">
                <a:latin typeface="+mj-lt"/>
              </a:rPr>
              <a:t>Dengan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demikian</a:t>
            </a:r>
            <a:r>
              <a:rPr lang="en-US" sz="2800" dirty="0">
                <a:latin typeface="+mj-lt"/>
              </a:rPr>
              <a:t>, </a:t>
            </a:r>
            <a:r>
              <a:rPr lang="en-US" sz="2800" dirty="0" err="1">
                <a:latin typeface="+mj-lt"/>
              </a:rPr>
              <a:t>kepegawaian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daerah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merupakan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satu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kesatuan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jaringan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birokrasi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dalam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kepegawaian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nasional</a:t>
            </a:r>
            <a:r>
              <a:rPr lang="en-US" sz="2400" dirty="0"/>
              <a:t>. </a:t>
            </a:r>
            <a:endParaRPr lang="id-ID" sz="2400" dirty="0" smtClean="0"/>
          </a:p>
        </p:txBody>
      </p:sp>
    </p:spTree>
    <p:extLst>
      <p:ext uri="{BB962C8B-B14F-4D97-AF65-F5344CB8AC3E}">
        <p14:creationId xmlns:p14="http://schemas.microsoft.com/office/powerpoint/2010/main" val="34872542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668963"/>
          </a:xfrm>
        </p:spPr>
        <p:txBody>
          <a:bodyPr>
            <a:normAutofit fontScale="85000" lnSpcReduction="20000"/>
          </a:bodyPr>
          <a:lstStyle/>
          <a:p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adanya</a:t>
            </a:r>
            <a:r>
              <a:rPr lang="en-US" dirty="0" smtClean="0"/>
              <a:t> </a:t>
            </a:r>
            <a:r>
              <a:rPr lang="en-US" dirty="0" err="1" smtClean="0"/>
              <a:t>desentralisasi</a:t>
            </a:r>
            <a:r>
              <a:rPr lang="en-US" dirty="0" smtClean="0"/>
              <a:t> </a:t>
            </a:r>
            <a:r>
              <a:rPr lang="en-US" dirty="0" err="1" smtClean="0"/>
              <a:t>kewenangan</a:t>
            </a:r>
            <a:r>
              <a:rPr lang="en-US" dirty="0" smtClean="0"/>
              <a:t> yang </a:t>
            </a:r>
            <a:r>
              <a:rPr lang="en-US" dirty="0" err="1" smtClean="0"/>
              <a:t>diberikan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,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kemungkinan</a:t>
            </a:r>
            <a:r>
              <a:rPr lang="en-US" dirty="0" smtClean="0"/>
              <a:t> </a:t>
            </a:r>
            <a:r>
              <a:rPr lang="en-US" dirty="0" err="1" smtClean="0"/>
              <a:t>jumlah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struktur</a:t>
            </a:r>
            <a:r>
              <a:rPr lang="en-US" dirty="0" smtClean="0"/>
              <a:t> ASN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terkendali</a:t>
            </a:r>
            <a:r>
              <a:rPr lang="en-US" dirty="0" smtClean="0"/>
              <a:t>. </a:t>
            </a:r>
          </a:p>
          <a:p>
            <a:r>
              <a:rPr lang="en-US" dirty="0" err="1" smtClean="0"/>
              <a:t>Apalagi</a:t>
            </a:r>
            <a:r>
              <a:rPr lang="en-US" dirty="0" smtClean="0"/>
              <a:t> </a:t>
            </a:r>
            <a:r>
              <a:rPr lang="en-US" dirty="0" err="1"/>
              <a:t>bila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pengangkatan</a:t>
            </a:r>
            <a:r>
              <a:rPr lang="en-US" dirty="0"/>
              <a:t> </a:t>
            </a:r>
            <a:r>
              <a:rPr lang="en-US" dirty="0" err="1"/>
              <a:t>pegawai</a:t>
            </a:r>
            <a:r>
              <a:rPr lang="en-US" dirty="0"/>
              <a:t> </a:t>
            </a:r>
            <a:r>
              <a:rPr lang="en-US" dirty="0" err="1"/>
              <a:t>baru</a:t>
            </a:r>
            <a:r>
              <a:rPr lang="en-US" dirty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promosi</a:t>
            </a:r>
            <a:r>
              <a:rPr lang="en-US" dirty="0" smtClean="0"/>
              <a:t> </a:t>
            </a:r>
            <a:r>
              <a:rPr lang="en-US" dirty="0" err="1"/>
              <a:t>serta</a:t>
            </a:r>
            <a:r>
              <a:rPr lang="en-US" dirty="0"/>
              <a:t> </a:t>
            </a:r>
            <a:r>
              <a:rPr lang="en-US" dirty="0" err="1"/>
              <a:t>mutasi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mengikuti</a:t>
            </a:r>
            <a:r>
              <a:rPr lang="en-US" dirty="0"/>
              <a:t> </a:t>
            </a:r>
            <a:r>
              <a:rPr lang="en-US" dirty="0" err="1"/>
              <a:t>prinsip</a:t>
            </a:r>
            <a:r>
              <a:rPr lang="en-US" dirty="0"/>
              <a:t> “merit </a:t>
            </a:r>
            <a:r>
              <a:rPr lang="en-US" dirty="0" err="1"/>
              <a:t>sistem</a:t>
            </a:r>
            <a:r>
              <a:rPr lang="en-US" dirty="0"/>
              <a:t>” </a:t>
            </a:r>
            <a:r>
              <a:rPr lang="en-US" dirty="0" err="1"/>
              <a:t>tetapi</a:t>
            </a:r>
            <a:r>
              <a:rPr lang="en-US" dirty="0"/>
              <a:t>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smtClean="0"/>
              <a:t>“ spoils 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/>
              <a:t>(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kekeluargaan</a:t>
            </a:r>
            <a:r>
              <a:rPr lang="en-US" dirty="0"/>
              <a:t>)” yang </a:t>
            </a:r>
            <a:r>
              <a:rPr lang="en-US" dirty="0" err="1"/>
              <a:t>dianut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pemerintah</a:t>
            </a:r>
            <a:r>
              <a:rPr lang="en-US" dirty="0"/>
              <a:t> </a:t>
            </a:r>
            <a:r>
              <a:rPr lang="en-US" dirty="0" err="1"/>
              <a:t>pusat</a:t>
            </a:r>
            <a:r>
              <a:rPr lang="en-US" dirty="0"/>
              <a:t> </a:t>
            </a:r>
            <a:r>
              <a:rPr lang="en-US" dirty="0" err="1"/>
              <a:t>selama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. </a:t>
            </a:r>
            <a:endParaRPr lang="en-US" dirty="0" smtClean="0"/>
          </a:p>
          <a:p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/>
              <a:t>sulit</a:t>
            </a:r>
            <a:r>
              <a:rPr lang="en-US" dirty="0"/>
              <a:t> </a:t>
            </a:r>
            <a:r>
              <a:rPr lang="en-US" dirty="0" err="1"/>
              <a:t>meninggalkan</a:t>
            </a:r>
            <a:r>
              <a:rPr lang="en-US" dirty="0"/>
              <a:t> </a:t>
            </a:r>
            <a:r>
              <a:rPr lang="en-US" dirty="0" err="1" smtClean="0"/>
              <a:t>paradigma</a:t>
            </a:r>
            <a:r>
              <a:rPr lang="en-US" dirty="0" smtClean="0"/>
              <a:t> lama </a:t>
            </a:r>
            <a:r>
              <a:rPr lang="en-US" dirty="0"/>
              <a:t>yang </a:t>
            </a:r>
            <a:r>
              <a:rPr lang="en-US" dirty="0" err="1"/>
              <a:t>telah</a:t>
            </a:r>
            <a:r>
              <a:rPr lang="en-US" dirty="0"/>
              <a:t> </a:t>
            </a:r>
            <a:r>
              <a:rPr lang="en-US" dirty="0" err="1"/>
              <a:t>berakar</a:t>
            </a:r>
            <a:r>
              <a:rPr lang="en-US" dirty="0"/>
              <a:t> </a:t>
            </a:r>
            <a:r>
              <a:rPr lang="en-US" dirty="0" err="1"/>
              <a:t>selama</a:t>
            </a:r>
            <a:r>
              <a:rPr lang="en-US" dirty="0"/>
              <a:t> 33 </a:t>
            </a:r>
            <a:r>
              <a:rPr lang="en-US" dirty="0" err="1"/>
              <a:t>tahun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, </a:t>
            </a:r>
            <a:r>
              <a:rPr lang="en-US" dirty="0" err="1"/>
              <a:t>kewenangan</a:t>
            </a:r>
            <a:r>
              <a:rPr lang="en-US" dirty="0"/>
              <a:t> yang </a:t>
            </a:r>
            <a:r>
              <a:rPr lang="en-US" dirty="0" err="1"/>
              <a:t>besar</a:t>
            </a:r>
            <a:r>
              <a:rPr lang="en-US" dirty="0"/>
              <a:t> </a:t>
            </a:r>
            <a:r>
              <a:rPr lang="en-US" dirty="0" err="1"/>
              <a:t>kepada</a:t>
            </a:r>
            <a:r>
              <a:rPr lang="en-US" dirty="0"/>
              <a:t> </a:t>
            </a:r>
            <a:r>
              <a:rPr lang="en-US" dirty="0" err="1"/>
              <a:t>daerah</a:t>
            </a:r>
            <a:r>
              <a:rPr lang="en-US" dirty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dimungkinkan</a:t>
            </a:r>
            <a:r>
              <a:rPr lang="en-US" dirty="0" smtClean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terbitnya</a:t>
            </a:r>
            <a:r>
              <a:rPr lang="en-US" dirty="0"/>
              <a:t> </a:t>
            </a:r>
            <a:r>
              <a:rPr lang="en-US" dirty="0" err="1"/>
              <a:t>Peraturan</a:t>
            </a:r>
            <a:r>
              <a:rPr lang="en-US" dirty="0"/>
              <a:t> </a:t>
            </a:r>
            <a:r>
              <a:rPr lang="en-US" dirty="0" err="1"/>
              <a:t>Pemerintah</a:t>
            </a:r>
            <a:r>
              <a:rPr lang="en-US" dirty="0"/>
              <a:t> </a:t>
            </a:r>
            <a:r>
              <a:rPr lang="en-US" dirty="0" err="1"/>
              <a:t>Nomor</a:t>
            </a:r>
            <a:r>
              <a:rPr lang="en-US" dirty="0"/>
              <a:t> 96 </a:t>
            </a:r>
            <a:r>
              <a:rPr lang="en-US" dirty="0" err="1"/>
              <a:t>Tahun</a:t>
            </a:r>
            <a:r>
              <a:rPr lang="en-US" dirty="0"/>
              <a:t> 2000 yang </a:t>
            </a:r>
            <a:r>
              <a:rPr lang="en-US" dirty="0" err="1"/>
              <a:t>memungkinkan</a:t>
            </a:r>
            <a:r>
              <a:rPr lang="en-US" dirty="0"/>
              <a:t> </a:t>
            </a:r>
            <a:r>
              <a:rPr lang="en-US" dirty="0" err="1"/>
              <a:t>Gubernur</a:t>
            </a:r>
            <a:r>
              <a:rPr lang="en-US" dirty="0"/>
              <a:t>, </a:t>
            </a:r>
            <a:r>
              <a:rPr lang="en-US" dirty="0" err="1"/>
              <a:t>Bupati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Walikota</a:t>
            </a:r>
            <a:r>
              <a:rPr lang="en-US" dirty="0"/>
              <a:t> </a:t>
            </a:r>
            <a:r>
              <a:rPr lang="en-US" dirty="0" err="1"/>
              <a:t>mengangkat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memberhentikan</a:t>
            </a:r>
            <a:r>
              <a:rPr lang="en-US" dirty="0"/>
              <a:t> </a:t>
            </a:r>
            <a:r>
              <a:rPr lang="en-US" dirty="0" smtClean="0"/>
              <a:t>ASN </a:t>
            </a:r>
            <a:r>
              <a:rPr lang="en-US" dirty="0"/>
              <a:t>di </a:t>
            </a:r>
            <a:r>
              <a:rPr lang="en-US" dirty="0" err="1"/>
              <a:t>daerahnya</a:t>
            </a:r>
            <a:r>
              <a:rPr lang="en-US" dirty="0"/>
              <a:t> </a:t>
            </a:r>
            <a:r>
              <a:rPr lang="en-US" dirty="0" err="1"/>
              <a:t>mulai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 smtClean="0"/>
              <a:t>pangkat</a:t>
            </a:r>
            <a:r>
              <a:rPr lang="en-US" dirty="0" smtClean="0"/>
              <a:t> I/a </a:t>
            </a:r>
            <a:r>
              <a:rPr lang="en-US" dirty="0" err="1"/>
              <a:t>sampai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golongan</a:t>
            </a:r>
            <a:r>
              <a:rPr lang="en-US" dirty="0"/>
              <a:t> IV/e, Pembina </a:t>
            </a:r>
            <a:r>
              <a:rPr lang="en-US" dirty="0" err="1"/>
              <a:t>Utama</a:t>
            </a:r>
            <a:r>
              <a:rPr lang="en-US" dirty="0"/>
              <a:t>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938861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4638"/>
            <a:ext cx="8153400" cy="4873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764704"/>
            <a:ext cx="8363272" cy="5361459"/>
          </a:xfrm>
        </p:spPr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en-US" dirty="0" err="1" smtClean="0">
                <a:latin typeface="+mj-lt"/>
              </a:rPr>
              <a:t>Pegawai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>
                <a:latin typeface="+mj-lt"/>
              </a:rPr>
              <a:t>Negeri</a:t>
            </a:r>
            <a:r>
              <a:rPr lang="en-US" dirty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Sipi</a:t>
            </a:r>
            <a:r>
              <a:rPr lang="id-ID" dirty="0" smtClean="0">
                <a:latin typeface="+mj-lt"/>
              </a:rPr>
              <a:t>l atau  Aparat Sipil Negara </a:t>
            </a:r>
            <a:r>
              <a:rPr lang="en-US" dirty="0" err="1" smtClean="0">
                <a:latin typeface="+mj-lt"/>
              </a:rPr>
              <a:t>dapat</a:t>
            </a:r>
            <a:r>
              <a:rPr lang="en-US" dirty="0" smtClean="0">
                <a:latin typeface="+mj-lt"/>
              </a:rPr>
              <a:t> </a:t>
            </a:r>
            <a:endParaRPr lang="id-ID" dirty="0" smtClean="0">
              <a:latin typeface="+mj-lt"/>
            </a:endParaRPr>
          </a:p>
          <a:p>
            <a:pPr>
              <a:buNone/>
            </a:pPr>
            <a:r>
              <a:rPr lang="en-US" dirty="0" err="1" smtClean="0">
                <a:latin typeface="+mj-lt"/>
              </a:rPr>
              <a:t>diberhentikan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secara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>
                <a:latin typeface="+mj-lt"/>
              </a:rPr>
              <a:t>terhormat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atau</a:t>
            </a:r>
            <a:r>
              <a:rPr lang="en-US" dirty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tidak</a:t>
            </a:r>
            <a:r>
              <a:rPr lang="id-ID" dirty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terhormat</a:t>
            </a:r>
            <a:r>
              <a:rPr lang="en-US" dirty="0" smtClean="0">
                <a:latin typeface="+mj-lt"/>
              </a:rPr>
              <a:t> </a:t>
            </a:r>
            <a:r>
              <a:rPr lang="id-ID" dirty="0" smtClean="0">
                <a:latin typeface="+mj-lt"/>
              </a:rPr>
              <a:t>krn :  </a:t>
            </a:r>
          </a:p>
          <a:p>
            <a:pPr>
              <a:buNone/>
            </a:pPr>
            <a:r>
              <a:rPr lang="en-US" dirty="0" smtClean="0">
                <a:latin typeface="+mj-lt"/>
              </a:rPr>
              <a:t>a</a:t>
            </a:r>
            <a:r>
              <a:rPr lang="en-US" dirty="0">
                <a:latin typeface="+mj-lt"/>
              </a:rPr>
              <a:t>. </a:t>
            </a:r>
            <a:r>
              <a:rPr lang="en-US" dirty="0" err="1">
                <a:latin typeface="+mj-lt"/>
              </a:rPr>
              <a:t>Atas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permintaan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sendiri</a:t>
            </a:r>
            <a:r>
              <a:rPr lang="en-US" dirty="0">
                <a:latin typeface="+mj-lt"/>
              </a:rPr>
              <a:t>.</a:t>
            </a:r>
          </a:p>
          <a:p>
            <a:pPr>
              <a:buNone/>
            </a:pPr>
            <a:r>
              <a:rPr lang="en-US" dirty="0">
                <a:latin typeface="+mj-lt"/>
              </a:rPr>
              <a:t>b. </a:t>
            </a:r>
            <a:r>
              <a:rPr lang="en-US" dirty="0" err="1">
                <a:latin typeface="+mj-lt"/>
              </a:rPr>
              <a:t>Meninggal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dunia</a:t>
            </a:r>
            <a:r>
              <a:rPr lang="en-US" dirty="0">
                <a:latin typeface="+mj-lt"/>
              </a:rPr>
              <a:t>.</a:t>
            </a:r>
          </a:p>
          <a:p>
            <a:pPr>
              <a:buNone/>
            </a:pPr>
            <a:r>
              <a:rPr lang="en-US" dirty="0">
                <a:latin typeface="+mj-lt"/>
              </a:rPr>
              <a:t>c. </a:t>
            </a:r>
            <a:r>
              <a:rPr lang="en-US" dirty="0" err="1">
                <a:latin typeface="+mj-lt"/>
              </a:rPr>
              <a:t>Hukuman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disiplin</a:t>
            </a:r>
            <a:r>
              <a:rPr lang="en-US" dirty="0">
                <a:latin typeface="+mj-lt"/>
              </a:rPr>
              <a:t>.</a:t>
            </a:r>
          </a:p>
          <a:p>
            <a:pPr>
              <a:buNone/>
            </a:pPr>
            <a:r>
              <a:rPr lang="en-US" dirty="0">
                <a:latin typeface="+mj-lt"/>
              </a:rPr>
              <a:t>d. </a:t>
            </a:r>
            <a:r>
              <a:rPr lang="en-US" dirty="0" err="1">
                <a:latin typeface="+mj-lt"/>
              </a:rPr>
              <a:t>Perampingan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organisasi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pemerintah</a:t>
            </a:r>
            <a:r>
              <a:rPr lang="en-US" dirty="0">
                <a:latin typeface="+mj-lt"/>
              </a:rPr>
              <a:t>.</a:t>
            </a:r>
          </a:p>
          <a:p>
            <a:pPr>
              <a:buNone/>
            </a:pPr>
            <a:r>
              <a:rPr lang="en-US" dirty="0">
                <a:latin typeface="+mj-lt"/>
              </a:rPr>
              <a:t>e. </a:t>
            </a:r>
            <a:r>
              <a:rPr lang="en-US" dirty="0" err="1">
                <a:latin typeface="+mj-lt"/>
              </a:rPr>
              <a:t>Menjadi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anggota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partai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politik</a:t>
            </a:r>
            <a:r>
              <a:rPr lang="en-US" dirty="0">
                <a:latin typeface="+mj-lt"/>
              </a:rPr>
              <a:t>.</a:t>
            </a:r>
          </a:p>
          <a:p>
            <a:pPr>
              <a:buNone/>
            </a:pPr>
            <a:r>
              <a:rPr lang="en-US" dirty="0">
                <a:latin typeface="+mj-lt"/>
              </a:rPr>
              <a:t>f. </a:t>
            </a:r>
            <a:r>
              <a:rPr lang="en-US" dirty="0" err="1">
                <a:latin typeface="+mj-lt"/>
              </a:rPr>
              <a:t>Dipidana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penjara</a:t>
            </a:r>
            <a:r>
              <a:rPr lang="en-US" dirty="0">
                <a:latin typeface="+mj-lt"/>
              </a:rPr>
              <a:t>.</a:t>
            </a:r>
          </a:p>
          <a:p>
            <a:pPr>
              <a:buNone/>
            </a:pPr>
            <a:r>
              <a:rPr lang="en-US" dirty="0">
                <a:latin typeface="+mj-lt"/>
              </a:rPr>
              <a:t>g. </a:t>
            </a:r>
            <a:r>
              <a:rPr lang="en-US" dirty="0" err="1">
                <a:latin typeface="+mj-lt"/>
              </a:rPr>
              <a:t>Dinyatakan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hilang</a:t>
            </a:r>
            <a:r>
              <a:rPr lang="en-US" dirty="0">
                <a:latin typeface="+mj-lt"/>
              </a:rPr>
              <a:t>.</a:t>
            </a:r>
          </a:p>
          <a:p>
            <a:pPr>
              <a:buNone/>
            </a:pPr>
            <a:r>
              <a:rPr lang="en-US" dirty="0">
                <a:latin typeface="+mj-lt"/>
              </a:rPr>
              <a:t>h. </a:t>
            </a:r>
            <a:r>
              <a:rPr lang="en-US" dirty="0" err="1">
                <a:latin typeface="+mj-lt"/>
              </a:rPr>
              <a:t>Keuzuran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jasmani</a:t>
            </a:r>
            <a:r>
              <a:rPr lang="en-US" dirty="0">
                <a:latin typeface="+mj-lt"/>
              </a:rPr>
              <a:t>.</a:t>
            </a:r>
          </a:p>
          <a:p>
            <a:pPr>
              <a:buNone/>
            </a:pPr>
            <a:r>
              <a:rPr lang="en-US" dirty="0" err="1">
                <a:latin typeface="+mj-lt"/>
              </a:rPr>
              <a:t>i</a:t>
            </a:r>
            <a:r>
              <a:rPr lang="en-US" dirty="0">
                <a:latin typeface="+mj-lt"/>
              </a:rPr>
              <a:t>. </a:t>
            </a:r>
            <a:r>
              <a:rPr lang="en-US" dirty="0" err="1">
                <a:latin typeface="+mj-lt"/>
              </a:rPr>
              <a:t>Mencapai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batas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usia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pensiun</a:t>
            </a:r>
            <a:r>
              <a:rPr lang="en-US" dirty="0">
                <a:latin typeface="+mj-lt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526029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274638"/>
            <a:ext cx="8219256" cy="562074"/>
          </a:xfrm>
        </p:spPr>
        <p:txBody>
          <a:bodyPr>
            <a:normAutofit fontScale="90000"/>
          </a:bodyPr>
          <a:lstStyle/>
          <a:p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908720"/>
            <a:ext cx="8219256" cy="5688632"/>
          </a:xfrm>
        </p:spPr>
        <p:txBody>
          <a:bodyPr>
            <a:normAutofit fontScale="92500"/>
          </a:bodyPr>
          <a:lstStyle/>
          <a:p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manajemen</a:t>
            </a:r>
            <a:r>
              <a:rPr lang="en-US" dirty="0" smtClean="0"/>
              <a:t> </a:t>
            </a:r>
            <a:r>
              <a:rPr lang="en-US" dirty="0" err="1" smtClean="0"/>
              <a:t>pegawai</a:t>
            </a:r>
            <a:r>
              <a:rPr lang="en-US" dirty="0" smtClean="0"/>
              <a:t> yang </a:t>
            </a:r>
            <a:r>
              <a:rPr lang="en-US" dirty="0" err="1" smtClean="0"/>
              <a:t>sesuai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kondisi</a:t>
            </a:r>
            <a:r>
              <a:rPr lang="en-US" dirty="0" smtClean="0"/>
              <a:t> </a:t>
            </a:r>
            <a:r>
              <a:rPr lang="en-US" dirty="0" err="1" smtClean="0"/>
              <a:t>pemerintahan</a:t>
            </a:r>
            <a:r>
              <a:rPr lang="en-US" dirty="0" smtClean="0"/>
              <a:t> </a:t>
            </a:r>
            <a:r>
              <a:rPr lang="en-US" dirty="0" err="1" smtClean="0"/>
              <a:t>saat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,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murni</a:t>
            </a:r>
            <a:r>
              <a:rPr lang="en-US" dirty="0" smtClean="0"/>
              <a:t> </a:t>
            </a:r>
            <a:r>
              <a:rPr lang="en-US" dirty="0" err="1" smtClean="0"/>
              <a:t>menggunakan</a:t>
            </a:r>
            <a:r>
              <a:rPr lang="en-US" dirty="0" smtClean="0"/>
              <a:t> unified system </a:t>
            </a:r>
            <a:r>
              <a:rPr lang="en-US" dirty="0" err="1" smtClean="0"/>
              <a:t>namun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konsekuensi</a:t>
            </a:r>
            <a:r>
              <a:rPr lang="en-US" dirty="0" smtClean="0"/>
              <a:t> </a:t>
            </a:r>
            <a:r>
              <a:rPr lang="en-US" dirty="0" err="1" smtClean="0"/>
              <a:t>digunakannya</a:t>
            </a:r>
            <a:r>
              <a:rPr lang="en-US" dirty="0" smtClean="0"/>
              <a:t> </a:t>
            </a:r>
            <a:r>
              <a:rPr lang="en-US" dirty="0" err="1" smtClean="0"/>
              <a:t>kebijakan</a:t>
            </a:r>
            <a:r>
              <a:rPr lang="en-US" dirty="0" smtClean="0"/>
              <a:t> </a:t>
            </a:r>
            <a:r>
              <a:rPr lang="en-US" dirty="0" err="1" smtClean="0"/>
              <a:t>desentralisasi</a:t>
            </a:r>
            <a:r>
              <a:rPr lang="en-US" dirty="0" smtClean="0"/>
              <a:t> </a:t>
            </a:r>
            <a:r>
              <a:rPr lang="en-US" dirty="0" err="1" smtClean="0"/>
              <a:t>maka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hal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menggunakan</a:t>
            </a:r>
            <a:r>
              <a:rPr lang="en-US" dirty="0" smtClean="0"/>
              <a:t> </a:t>
            </a:r>
            <a:r>
              <a:rPr lang="en-US" dirty="0" err="1" smtClean="0"/>
              <a:t>gabungan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 </a:t>
            </a:r>
            <a:r>
              <a:rPr lang="en-US" b="1" dirty="0" smtClean="0"/>
              <a:t>unified system </a:t>
            </a:r>
            <a:r>
              <a:rPr lang="en-US" b="1" dirty="0" err="1" smtClean="0"/>
              <a:t>dan</a:t>
            </a:r>
            <a:r>
              <a:rPr lang="en-US" b="1" dirty="0" smtClean="0"/>
              <a:t> separated system,</a:t>
            </a:r>
            <a:r>
              <a:rPr lang="en-US" dirty="0" smtClean="0"/>
              <a:t> </a:t>
            </a:r>
            <a:r>
              <a:rPr lang="en-US" dirty="0" err="1" smtClean="0"/>
              <a:t>artinya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bagian</a:t>
            </a:r>
            <a:r>
              <a:rPr lang="id-ID" dirty="0" smtClean="0"/>
              <a:t> </a:t>
            </a:r>
            <a:r>
              <a:rPr lang="en-US" dirty="0" err="1" smtClean="0"/>
              <a:t>bagian</a:t>
            </a:r>
            <a:r>
              <a:rPr lang="en-US" dirty="0" smtClean="0"/>
              <a:t> </a:t>
            </a:r>
            <a:r>
              <a:rPr lang="en-US" dirty="0" err="1" smtClean="0"/>
              <a:t>kewenangan</a:t>
            </a:r>
            <a:r>
              <a:rPr lang="en-US" dirty="0" smtClean="0"/>
              <a:t> yang </a:t>
            </a:r>
            <a:r>
              <a:rPr lang="en-US" dirty="0" err="1" smtClean="0"/>
              <a:t>tetap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kewenangan</a:t>
            </a:r>
            <a:r>
              <a:rPr lang="en-US" dirty="0" smtClean="0"/>
              <a:t> </a:t>
            </a:r>
            <a:r>
              <a:rPr lang="en-US" dirty="0" err="1" smtClean="0"/>
              <a:t>pemerintah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bagian-bagian</a:t>
            </a:r>
            <a:r>
              <a:rPr lang="en-US" dirty="0" smtClean="0"/>
              <a:t> </a:t>
            </a:r>
            <a:r>
              <a:rPr lang="en-US" dirty="0" err="1" smtClean="0"/>
              <a:t>kewenangan</a:t>
            </a:r>
            <a:r>
              <a:rPr lang="en-US" dirty="0" smtClean="0"/>
              <a:t> yang </a:t>
            </a:r>
            <a:r>
              <a:rPr lang="en-US" dirty="0" err="1" smtClean="0"/>
              <a:t>diserahkan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Daerah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selanjutnya</a:t>
            </a:r>
            <a:r>
              <a:rPr lang="en-US" dirty="0" smtClean="0"/>
              <a:t> </a:t>
            </a:r>
            <a:r>
              <a:rPr lang="en-US" dirty="0" err="1" smtClean="0"/>
              <a:t>dilaksanakan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pembina</a:t>
            </a:r>
            <a:r>
              <a:rPr lang="en-US" dirty="0" smtClean="0"/>
              <a:t> </a:t>
            </a:r>
            <a:r>
              <a:rPr lang="en-US" dirty="0" err="1" smtClean="0"/>
              <a:t>kepegawaian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.</a:t>
            </a:r>
            <a:endParaRPr lang="id-ID" dirty="0" smtClean="0"/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5325660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274638"/>
            <a:ext cx="8291264" cy="346050"/>
          </a:xfrm>
        </p:spPr>
        <p:txBody>
          <a:bodyPr>
            <a:normAutofit fontScale="90000"/>
          </a:bodyPr>
          <a:lstStyle/>
          <a:p>
            <a:r>
              <a:rPr lang="id-ID" dirty="0" err="1" smtClean="0"/>
              <a:t>S</a:t>
            </a:r>
            <a:r>
              <a:rPr lang="en-US" dirty="0" err="1" smtClean="0"/>
              <a:t>istem</a:t>
            </a:r>
            <a:r>
              <a:rPr lang="en-US" dirty="0" smtClean="0"/>
              <a:t> </a:t>
            </a:r>
            <a:r>
              <a:rPr lang="id-ID" dirty="0" err="1" smtClean="0"/>
              <a:t>K</a:t>
            </a:r>
            <a:r>
              <a:rPr lang="en-US" dirty="0" err="1" smtClean="0"/>
              <a:t>epegawaian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980728"/>
            <a:ext cx="8219256" cy="5760640"/>
          </a:xfrm>
        </p:spPr>
        <p:txBody>
          <a:bodyPr>
            <a:normAutofit fontScale="70000" lnSpcReduction="20000"/>
          </a:bodyPr>
          <a:lstStyle/>
          <a:p>
            <a:r>
              <a:rPr lang="id-ID" b="1" dirty="0" smtClean="0">
                <a:latin typeface="+mj-lt"/>
              </a:rPr>
              <a:t>Sistem U</a:t>
            </a:r>
            <a:r>
              <a:rPr lang="en-US" b="1" dirty="0" err="1" smtClean="0">
                <a:latin typeface="+mj-lt"/>
              </a:rPr>
              <a:t>nified</a:t>
            </a:r>
            <a:r>
              <a:rPr lang="en-US" b="1" dirty="0" smtClean="0">
                <a:latin typeface="+mj-lt"/>
              </a:rPr>
              <a:t> system </a:t>
            </a:r>
            <a:r>
              <a:rPr lang="en-US" dirty="0" err="1" smtClean="0">
                <a:latin typeface="+mj-lt"/>
              </a:rPr>
              <a:t>semua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>
                <a:latin typeface="+mj-lt"/>
              </a:rPr>
              <a:t>urusan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kepegawaian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dari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suatu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negara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untuk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semua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tingkatan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ataupun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tingkat-tingkat</a:t>
            </a:r>
            <a:r>
              <a:rPr lang="en-US" dirty="0">
                <a:latin typeface="+mj-lt"/>
              </a:rPr>
              <a:t> </a:t>
            </a:r>
            <a:r>
              <a:rPr lang="en-US" dirty="0" smtClean="0">
                <a:latin typeface="+mj-lt"/>
              </a:rPr>
              <a:t>t</a:t>
            </a:r>
            <a:r>
              <a:rPr lang="id-ID" dirty="0" smtClean="0">
                <a:latin typeface="+mj-lt"/>
              </a:rPr>
              <a:t>ertentu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>
                <a:latin typeface="+mj-lt"/>
              </a:rPr>
              <a:t>dilakukan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oleh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suatu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badan</a:t>
            </a:r>
            <a:r>
              <a:rPr lang="en-US" dirty="0">
                <a:latin typeface="+mj-lt"/>
              </a:rPr>
              <a:t> yang </a:t>
            </a:r>
            <a:r>
              <a:rPr lang="en-US" dirty="0" err="1">
                <a:latin typeface="+mj-lt"/>
              </a:rPr>
              <a:t>dibentuk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oleh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keperluan</a:t>
            </a:r>
            <a:r>
              <a:rPr lang="en-US" dirty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tersebut</a:t>
            </a:r>
            <a:r>
              <a:rPr lang="en-US" dirty="0" smtClean="0">
                <a:latin typeface="+mj-lt"/>
              </a:rPr>
              <a:t>.</a:t>
            </a:r>
            <a:r>
              <a:rPr lang="id-ID" dirty="0" smtClean="0">
                <a:latin typeface="+mj-lt"/>
              </a:rPr>
              <a:t>D</a:t>
            </a:r>
            <a:r>
              <a:rPr lang="en-US" dirty="0" err="1" smtClean="0">
                <a:latin typeface="+mj-lt"/>
              </a:rPr>
              <a:t>alam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>
                <a:latin typeface="+mj-lt"/>
              </a:rPr>
              <a:t>hal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ini</a:t>
            </a:r>
            <a:r>
              <a:rPr lang="en-US" dirty="0">
                <a:latin typeface="+mj-lt"/>
              </a:rPr>
              <a:t>, </a:t>
            </a:r>
            <a:r>
              <a:rPr lang="en-US" dirty="0" err="1">
                <a:latin typeface="+mj-lt"/>
              </a:rPr>
              <a:t>kewenangan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sepenuhnya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untuk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melakukan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pembinaan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pegawai</a:t>
            </a:r>
            <a:r>
              <a:rPr lang="en-US" dirty="0">
                <a:latin typeface="+mj-lt"/>
              </a:rPr>
              <a:t> yang </a:t>
            </a:r>
            <a:r>
              <a:rPr lang="en-US" dirty="0" err="1">
                <a:latin typeface="+mj-lt"/>
              </a:rPr>
              <a:t>berada</a:t>
            </a:r>
            <a:r>
              <a:rPr lang="en-US" dirty="0">
                <a:latin typeface="+mj-lt"/>
              </a:rPr>
              <a:t> di </a:t>
            </a:r>
            <a:r>
              <a:rPr lang="en-US" dirty="0" err="1">
                <a:latin typeface="+mj-lt"/>
              </a:rPr>
              <a:t>wilayah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kerjanya</a:t>
            </a:r>
            <a:r>
              <a:rPr lang="en-US" dirty="0">
                <a:latin typeface="+mj-lt"/>
              </a:rPr>
              <a:t>, </a:t>
            </a:r>
            <a:r>
              <a:rPr lang="en-US" dirty="0" err="1">
                <a:latin typeface="+mj-lt"/>
              </a:rPr>
              <a:t>mulai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dari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menerima</a:t>
            </a:r>
            <a:r>
              <a:rPr lang="en-US" dirty="0">
                <a:latin typeface="+mj-lt"/>
              </a:rPr>
              <a:t>, </a:t>
            </a:r>
            <a:r>
              <a:rPr lang="en-US" dirty="0" err="1">
                <a:latin typeface="+mj-lt"/>
              </a:rPr>
              <a:t>menyeleksi</a:t>
            </a:r>
            <a:r>
              <a:rPr lang="en-US" dirty="0">
                <a:latin typeface="+mj-lt"/>
              </a:rPr>
              <a:t>, </a:t>
            </a:r>
            <a:r>
              <a:rPr lang="en-US" dirty="0" err="1">
                <a:latin typeface="+mj-lt"/>
              </a:rPr>
              <a:t>mengangkat</a:t>
            </a:r>
            <a:r>
              <a:rPr lang="en-US" dirty="0">
                <a:latin typeface="+mj-lt"/>
              </a:rPr>
              <a:t>, </a:t>
            </a:r>
            <a:r>
              <a:rPr lang="en-US" dirty="0" err="1">
                <a:latin typeface="+mj-lt"/>
              </a:rPr>
              <a:t>mengembangkan</a:t>
            </a:r>
            <a:r>
              <a:rPr lang="en-US" dirty="0">
                <a:latin typeface="+mj-lt"/>
              </a:rPr>
              <a:t>, </a:t>
            </a:r>
            <a:r>
              <a:rPr lang="en-US" dirty="0" err="1">
                <a:latin typeface="+mj-lt"/>
              </a:rPr>
              <a:t>menempatkan</a:t>
            </a:r>
            <a:r>
              <a:rPr lang="en-US" dirty="0">
                <a:latin typeface="+mj-lt"/>
              </a:rPr>
              <a:t>, </a:t>
            </a:r>
            <a:r>
              <a:rPr lang="en-US" dirty="0" err="1">
                <a:latin typeface="+mj-lt"/>
              </a:rPr>
              <a:t>memindahkan</a:t>
            </a:r>
            <a:r>
              <a:rPr lang="en-US" dirty="0">
                <a:latin typeface="+mj-lt"/>
              </a:rPr>
              <a:t>, </a:t>
            </a:r>
            <a:r>
              <a:rPr lang="en-US" dirty="0" err="1">
                <a:latin typeface="+mj-lt"/>
              </a:rPr>
              <a:t>mempromosikan</a:t>
            </a:r>
            <a:r>
              <a:rPr lang="en-US" dirty="0">
                <a:latin typeface="+mj-lt"/>
              </a:rPr>
              <a:t>, </a:t>
            </a:r>
            <a:r>
              <a:rPr lang="en-US" dirty="0" err="1">
                <a:latin typeface="+mj-lt"/>
              </a:rPr>
              <a:t>dan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memberhentikan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pegawai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dilakukan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oleh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suatu</a:t>
            </a:r>
            <a:r>
              <a:rPr lang="en-US" dirty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badan</a:t>
            </a:r>
            <a:r>
              <a:rPr lang="en-US" b="1" dirty="0" smtClean="0">
                <a:latin typeface="+mj-lt"/>
              </a:rPr>
              <a:t> </a:t>
            </a:r>
            <a:endParaRPr lang="id-ID" b="1" dirty="0" smtClean="0">
              <a:latin typeface="+mj-lt"/>
            </a:endParaRPr>
          </a:p>
          <a:p>
            <a:r>
              <a:rPr lang="id-ID" b="1" dirty="0" smtClean="0">
                <a:latin typeface="+mj-lt"/>
              </a:rPr>
              <a:t>Sistem S</a:t>
            </a:r>
            <a:r>
              <a:rPr lang="en-US" b="1" dirty="0" err="1" smtClean="0">
                <a:latin typeface="+mj-lt"/>
              </a:rPr>
              <a:t>eparated</a:t>
            </a:r>
            <a:r>
              <a:rPr lang="en-US" b="1" dirty="0" smtClean="0">
                <a:latin typeface="+mj-lt"/>
              </a:rPr>
              <a:t> system,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pemerintah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daerah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mempunyai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kewenangan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sepenuhnya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untuk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melakukan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pembinaan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pegawai</a:t>
            </a:r>
            <a:r>
              <a:rPr lang="en-US" dirty="0">
                <a:latin typeface="+mj-lt"/>
              </a:rPr>
              <a:t> yang </a:t>
            </a:r>
            <a:r>
              <a:rPr lang="en-US" dirty="0" err="1">
                <a:latin typeface="+mj-lt"/>
              </a:rPr>
              <a:t>berada</a:t>
            </a:r>
            <a:r>
              <a:rPr lang="en-US" dirty="0">
                <a:latin typeface="+mj-lt"/>
              </a:rPr>
              <a:t> di </a:t>
            </a:r>
            <a:r>
              <a:rPr lang="en-US" dirty="0" err="1">
                <a:latin typeface="+mj-lt"/>
              </a:rPr>
              <a:t>wilayah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kerjanya</a:t>
            </a:r>
            <a:r>
              <a:rPr lang="en-US" dirty="0">
                <a:latin typeface="+mj-lt"/>
              </a:rPr>
              <a:t>, </a:t>
            </a:r>
            <a:r>
              <a:rPr lang="en-US" dirty="0" err="1">
                <a:latin typeface="+mj-lt"/>
              </a:rPr>
              <a:t>mulai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dari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menerima</a:t>
            </a:r>
            <a:r>
              <a:rPr lang="en-US" dirty="0">
                <a:latin typeface="+mj-lt"/>
              </a:rPr>
              <a:t>, </a:t>
            </a:r>
            <a:r>
              <a:rPr lang="en-US" dirty="0" err="1">
                <a:latin typeface="+mj-lt"/>
              </a:rPr>
              <a:t>menyeleksi</a:t>
            </a:r>
            <a:r>
              <a:rPr lang="en-US" dirty="0">
                <a:latin typeface="+mj-lt"/>
              </a:rPr>
              <a:t>, </a:t>
            </a:r>
            <a:r>
              <a:rPr lang="en-US" dirty="0" err="1">
                <a:latin typeface="+mj-lt"/>
              </a:rPr>
              <a:t>mengangkat</a:t>
            </a:r>
            <a:r>
              <a:rPr lang="en-US" dirty="0">
                <a:latin typeface="+mj-lt"/>
              </a:rPr>
              <a:t>, </a:t>
            </a:r>
            <a:r>
              <a:rPr lang="en-US" dirty="0" err="1">
                <a:latin typeface="+mj-lt"/>
              </a:rPr>
              <a:t>mengembangkan</a:t>
            </a:r>
            <a:r>
              <a:rPr lang="en-US" dirty="0">
                <a:latin typeface="+mj-lt"/>
              </a:rPr>
              <a:t>, </a:t>
            </a:r>
            <a:r>
              <a:rPr lang="en-US" dirty="0" err="1">
                <a:latin typeface="+mj-lt"/>
              </a:rPr>
              <a:t>menempatkan</a:t>
            </a:r>
            <a:r>
              <a:rPr lang="en-US" dirty="0">
                <a:latin typeface="+mj-lt"/>
              </a:rPr>
              <a:t>, </a:t>
            </a:r>
            <a:r>
              <a:rPr lang="en-US" dirty="0" err="1">
                <a:latin typeface="+mj-lt"/>
              </a:rPr>
              <a:t>memindahkan</a:t>
            </a:r>
            <a:r>
              <a:rPr lang="en-US" dirty="0">
                <a:latin typeface="+mj-lt"/>
              </a:rPr>
              <a:t>, </a:t>
            </a:r>
            <a:r>
              <a:rPr lang="en-US" dirty="0" err="1">
                <a:latin typeface="+mj-lt"/>
              </a:rPr>
              <a:t>mempromosikan</a:t>
            </a:r>
            <a:r>
              <a:rPr lang="en-US" dirty="0">
                <a:latin typeface="+mj-lt"/>
              </a:rPr>
              <a:t>, </a:t>
            </a:r>
            <a:r>
              <a:rPr lang="en-US" dirty="0" err="1">
                <a:latin typeface="+mj-lt"/>
              </a:rPr>
              <a:t>dan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memberhentikan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pegawai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tersebut</a:t>
            </a:r>
            <a:r>
              <a:rPr lang="en-US" dirty="0">
                <a:latin typeface="+mj-lt"/>
              </a:rPr>
              <a:t>. </a:t>
            </a:r>
            <a:r>
              <a:rPr lang="en-US" dirty="0" err="1">
                <a:latin typeface="+mj-lt"/>
              </a:rPr>
              <a:t>Pegawai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tidak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dapat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dipindahkan</a:t>
            </a:r>
            <a:r>
              <a:rPr lang="en-US" dirty="0">
                <a:latin typeface="+mj-lt"/>
              </a:rPr>
              <a:t> (</a:t>
            </a:r>
            <a:r>
              <a:rPr lang="en-US" dirty="0" err="1">
                <a:latin typeface="+mj-lt"/>
              </a:rPr>
              <a:t>ditransfer</a:t>
            </a:r>
            <a:r>
              <a:rPr lang="en-US" dirty="0">
                <a:latin typeface="+mj-lt"/>
              </a:rPr>
              <a:t>) </a:t>
            </a:r>
            <a:r>
              <a:rPr lang="en-US" dirty="0" err="1">
                <a:latin typeface="+mj-lt"/>
              </a:rPr>
              <a:t>ke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daerah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lainnya</a:t>
            </a:r>
            <a:r>
              <a:rPr lang="en-US" dirty="0">
                <a:latin typeface="+mj-lt"/>
              </a:rPr>
              <a:t>. </a:t>
            </a:r>
            <a:r>
              <a:rPr lang="en-US" dirty="0" err="1">
                <a:latin typeface="+mj-lt"/>
              </a:rPr>
              <a:t>Pemerintah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pusat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hanya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berwenang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untuk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mengatur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pegawai-pegawai</a:t>
            </a:r>
            <a:r>
              <a:rPr lang="en-US" dirty="0">
                <a:latin typeface="+mj-lt"/>
              </a:rPr>
              <a:t> yang </a:t>
            </a:r>
            <a:r>
              <a:rPr lang="en-US" dirty="0" err="1">
                <a:latin typeface="+mj-lt"/>
              </a:rPr>
              <a:t>berada</a:t>
            </a:r>
            <a:r>
              <a:rPr lang="en-US" dirty="0">
                <a:latin typeface="+mj-lt"/>
              </a:rPr>
              <a:t> di </a:t>
            </a:r>
            <a:r>
              <a:rPr lang="en-US" dirty="0" err="1">
                <a:latin typeface="+mj-lt"/>
              </a:rPr>
              <a:t>lingkungannya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saja</a:t>
            </a:r>
            <a:r>
              <a:rPr lang="en-US" dirty="0">
                <a:latin typeface="+mj-lt"/>
              </a:rPr>
              <a:t>. </a:t>
            </a:r>
            <a:r>
              <a:rPr lang="en-US" dirty="0" err="1">
                <a:latin typeface="+mj-lt"/>
              </a:rPr>
              <a:t>Pegawaipegawai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dari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pemerintah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pusat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tidak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dapat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dipindahkan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ke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pemerintah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daerah</a:t>
            </a:r>
            <a:r>
              <a:rPr lang="en-US" dirty="0">
                <a:latin typeface="+mj-lt"/>
              </a:rPr>
              <a:t>, </a:t>
            </a:r>
            <a:r>
              <a:rPr lang="en-US" dirty="0" err="1">
                <a:latin typeface="+mj-lt"/>
              </a:rPr>
              <a:t>begitu</a:t>
            </a:r>
            <a:r>
              <a:rPr lang="en-US" dirty="0">
                <a:latin typeface="+mj-lt"/>
              </a:rPr>
              <a:t> pula </a:t>
            </a:r>
            <a:r>
              <a:rPr lang="en-US" dirty="0" err="1">
                <a:latin typeface="+mj-lt"/>
              </a:rPr>
              <a:t>dengan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pegawai-pegawai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dari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pemerintah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daerah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tidak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dapat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pindah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ke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pemerintah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pusat</a:t>
            </a:r>
            <a:r>
              <a:rPr lang="en-US" dirty="0">
                <a:latin typeface="+mj-lt"/>
              </a:rPr>
              <a:t>.</a:t>
            </a:r>
            <a:endParaRPr lang="id-ID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8414239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274638"/>
            <a:ext cx="8219256" cy="562074"/>
          </a:xfrm>
        </p:spPr>
        <p:txBody>
          <a:bodyPr>
            <a:normAutofit fontScale="90000"/>
          </a:bodyPr>
          <a:lstStyle/>
          <a:p>
            <a:r>
              <a:rPr lang="id-ID" b="1" dirty="0" err="1"/>
              <a:t>P</a:t>
            </a:r>
            <a:r>
              <a:rPr lang="en-US" b="1" dirty="0" err="1" smtClean="0"/>
              <a:t>eraturan</a:t>
            </a:r>
            <a:r>
              <a:rPr lang="en-US" b="1" dirty="0" smtClean="0"/>
              <a:t> </a:t>
            </a:r>
            <a:r>
              <a:rPr lang="id-ID" b="1" dirty="0" err="1"/>
              <a:t>K</a:t>
            </a:r>
            <a:r>
              <a:rPr lang="en-US" b="1" dirty="0" err="1" smtClean="0"/>
              <a:t>epegawaian</a:t>
            </a:r>
            <a:endParaRPr lang="id-ID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908720"/>
            <a:ext cx="8363272" cy="5616624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id-ID" dirty="0" smtClean="0"/>
              <a:t>K</a:t>
            </a:r>
            <a:r>
              <a:rPr lang="en-US" dirty="0" err="1" smtClean="0"/>
              <a:t>ewenangan</a:t>
            </a:r>
            <a:r>
              <a:rPr lang="en-US" dirty="0" smtClean="0"/>
              <a:t> </a:t>
            </a:r>
            <a:r>
              <a:rPr lang="en-US" dirty="0" err="1"/>
              <a:t>daerah</a:t>
            </a:r>
            <a:r>
              <a:rPr lang="en-US" dirty="0"/>
              <a:t> di </a:t>
            </a:r>
            <a:r>
              <a:rPr lang="en-US" dirty="0" err="1"/>
              <a:t>bidang</a:t>
            </a:r>
            <a:r>
              <a:rPr lang="en-US" dirty="0"/>
              <a:t> </a:t>
            </a:r>
            <a:r>
              <a:rPr lang="en-US" dirty="0" err="1"/>
              <a:t>kepegawaian</a:t>
            </a:r>
            <a:r>
              <a:rPr lang="en-US" dirty="0"/>
              <a:t> </a:t>
            </a:r>
            <a:r>
              <a:rPr lang="en-US" dirty="0" smtClean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peraturan</a:t>
            </a:r>
            <a:r>
              <a:rPr lang="en-US" dirty="0"/>
              <a:t> </a:t>
            </a:r>
            <a:r>
              <a:rPr lang="en-US" dirty="0" err="1" smtClean="0"/>
              <a:t>perundang</a:t>
            </a:r>
            <a:r>
              <a:rPr lang="en-US" dirty="0" smtClean="0"/>
              <a:t>-</a:t>
            </a:r>
            <a:r>
              <a:rPr lang="id-ID" dirty="0" smtClean="0"/>
              <a:t>2an </a:t>
            </a:r>
            <a:r>
              <a:rPr lang="en-US" dirty="0" smtClean="0"/>
              <a:t>yang </a:t>
            </a:r>
            <a:r>
              <a:rPr lang="en-US" dirty="0" err="1"/>
              <a:t>telah</a:t>
            </a:r>
            <a:r>
              <a:rPr lang="en-US" dirty="0"/>
              <a:t> </a:t>
            </a:r>
            <a:r>
              <a:rPr lang="en-US" dirty="0" err="1"/>
              <a:t>ditetapkan</a:t>
            </a:r>
            <a:r>
              <a:rPr lang="en-US" dirty="0"/>
              <a:t> </a:t>
            </a:r>
            <a:r>
              <a:rPr lang="id-ID" dirty="0" smtClean="0"/>
              <a:t>meliputi </a:t>
            </a:r>
            <a:r>
              <a:rPr lang="en-US" dirty="0" smtClean="0"/>
              <a:t>: </a:t>
            </a:r>
            <a:endParaRPr lang="id-ID" dirty="0"/>
          </a:p>
          <a:p>
            <a:pPr marL="514350" indent="-514350">
              <a:buFont typeface="+mj-lt"/>
              <a:buAutoNum type="alphaLcPeriod"/>
            </a:pPr>
            <a:r>
              <a:rPr lang="en-US" dirty="0" smtClean="0"/>
              <a:t>Peraturan </a:t>
            </a:r>
            <a:r>
              <a:rPr lang="en-US" dirty="0" err="1"/>
              <a:t>Pemerintah</a:t>
            </a:r>
            <a:r>
              <a:rPr lang="en-US" dirty="0"/>
              <a:t> </a:t>
            </a:r>
            <a:r>
              <a:rPr lang="en-US" dirty="0" err="1"/>
              <a:t>Nomor</a:t>
            </a:r>
            <a:r>
              <a:rPr lang="en-US" dirty="0"/>
              <a:t> 97 </a:t>
            </a:r>
            <a:r>
              <a:rPr lang="en-US" dirty="0" err="1"/>
              <a:t>Tahun</a:t>
            </a:r>
            <a:r>
              <a:rPr lang="en-US" dirty="0"/>
              <a:t> 2000 </a:t>
            </a:r>
            <a:r>
              <a:rPr lang="en-US" dirty="0" err="1"/>
              <a:t>tentang</a:t>
            </a:r>
            <a:r>
              <a:rPr lang="en-US" dirty="0"/>
              <a:t> </a:t>
            </a:r>
            <a:r>
              <a:rPr lang="en-US" dirty="0" err="1"/>
              <a:t>Formasi</a:t>
            </a:r>
            <a:r>
              <a:rPr lang="en-US" dirty="0"/>
              <a:t> </a:t>
            </a:r>
            <a:r>
              <a:rPr lang="en-US" dirty="0" err="1"/>
              <a:t>Pegawai</a:t>
            </a:r>
            <a:r>
              <a:rPr lang="en-US" dirty="0"/>
              <a:t> </a:t>
            </a:r>
            <a:r>
              <a:rPr lang="en-US" dirty="0" err="1"/>
              <a:t>Negeri</a:t>
            </a:r>
            <a:r>
              <a:rPr lang="en-US" dirty="0"/>
              <a:t> </a:t>
            </a:r>
            <a:r>
              <a:rPr lang="en-US" dirty="0" err="1"/>
              <a:t>Sipil</a:t>
            </a:r>
            <a:r>
              <a:rPr lang="en-US" dirty="0"/>
              <a:t> </a:t>
            </a:r>
            <a:r>
              <a:rPr lang="en-US" dirty="0" err="1"/>
              <a:t>sebagaimana</a:t>
            </a:r>
            <a:r>
              <a:rPr lang="en-US" dirty="0"/>
              <a:t> </a:t>
            </a:r>
            <a:r>
              <a:rPr lang="en-US" dirty="0" err="1"/>
              <a:t>telah</a:t>
            </a:r>
            <a:r>
              <a:rPr lang="en-US" dirty="0"/>
              <a:t> </a:t>
            </a:r>
            <a:r>
              <a:rPr lang="en-US" dirty="0" err="1"/>
              <a:t>diubah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Peraturan </a:t>
            </a:r>
            <a:r>
              <a:rPr lang="en-US" dirty="0" err="1"/>
              <a:t>Pemerintah</a:t>
            </a:r>
            <a:r>
              <a:rPr lang="en-US" dirty="0"/>
              <a:t> </a:t>
            </a:r>
            <a:r>
              <a:rPr lang="en-US" dirty="0" err="1"/>
              <a:t>Nomor</a:t>
            </a:r>
            <a:r>
              <a:rPr lang="en-US" dirty="0"/>
              <a:t> 54 </a:t>
            </a:r>
            <a:r>
              <a:rPr lang="en-US" dirty="0" err="1"/>
              <a:t>Tahun</a:t>
            </a:r>
            <a:r>
              <a:rPr lang="en-US" dirty="0"/>
              <a:t> 2003 </a:t>
            </a:r>
            <a:endParaRPr lang="id-ID" dirty="0" smtClean="0"/>
          </a:p>
          <a:p>
            <a:pPr marL="514350" indent="-514350">
              <a:buFont typeface="+mj-lt"/>
              <a:buAutoNum type="alphaLcPeriod"/>
            </a:pPr>
            <a:r>
              <a:rPr lang="en-US" dirty="0" smtClean="0"/>
              <a:t>Peraturan </a:t>
            </a:r>
            <a:r>
              <a:rPr lang="en-US" dirty="0" err="1"/>
              <a:t>Pemerintah</a:t>
            </a:r>
            <a:r>
              <a:rPr lang="en-US" dirty="0"/>
              <a:t> </a:t>
            </a:r>
            <a:r>
              <a:rPr lang="en-US" dirty="0" err="1"/>
              <a:t>Nomor</a:t>
            </a:r>
            <a:r>
              <a:rPr lang="en-US" dirty="0"/>
              <a:t> 98 </a:t>
            </a:r>
            <a:r>
              <a:rPr lang="en-US" dirty="0" err="1"/>
              <a:t>Tahun</a:t>
            </a:r>
            <a:r>
              <a:rPr lang="en-US" dirty="0"/>
              <a:t> 2000 </a:t>
            </a:r>
            <a:r>
              <a:rPr lang="en-US" dirty="0" err="1"/>
              <a:t>tentang</a:t>
            </a:r>
            <a:r>
              <a:rPr lang="en-US" dirty="0"/>
              <a:t> </a:t>
            </a:r>
            <a:r>
              <a:rPr lang="en-US" dirty="0" err="1"/>
              <a:t>Pengadaan</a:t>
            </a:r>
            <a:r>
              <a:rPr lang="en-US" dirty="0"/>
              <a:t> </a:t>
            </a:r>
            <a:r>
              <a:rPr lang="en-US" dirty="0" err="1"/>
              <a:t>Pegawai</a:t>
            </a:r>
            <a:r>
              <a:rPr lang="en-US" dirty="0"/>
              <a:t> </a:t>
            </a:r>
            <a:r>
              <a:rPr lang="en-US" dirty="0" err="1"/>
              <a:t>Negeri</a:t>
            </a:r>
            <a:r>
              <a:rPr lang="en-US" dirty="0"/>
              <a:t> </a:t>
            </a:r>
            <a:r>
              <a:rPr lang="en-US" dirty="0" err="1"/>
              <a:t>Sipil</a:t>
            </a:r>
            <a:r>
              <a:rPr lang="en-US" dirty="0"/>
              <a:t> </a:t>
            </a:r>
            <a:r>
              <a:rPr lang="en-US" dirty="0" err="1"/>
              <a:t>sebagaimana</a:t>
            </a:r>
            <a:r>
              <a:rPr lang="en-US" dirty="0"/>
              <a:t> </a:t>
            </a:r>
            <a:r>
              <a:rPr lang="en-US" dirty="0" err="1"/>
              <a:t>telah</a:t>
            </a:r>
            <a:r>
              <a:rPr lang="en-US" dirty="0"/>
              <a:t> </a:t>
            </a:r>
            <a:r>
              <a:rPr lang="en-US" dirty="0" err="1"/>
              <a:t>diubah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Peraturan </a:t>
            </a:r>
            <a:r>
              <a:rPr lang="en-US" dirty="0" err="1"/>
              <a:t>Pemerintah</a:t>
            </a:r>
            <a:r>
              <a:rPr lang="en-US" dirty="0"/>
              <a:t> </a:t>
            </a:r>
            <a:r>
              <a:rPr lang="en-US" dirty="0" err="1"/>
              <a:t>Nomor</a:t>
            </a:r>
            <a:r>
              <a:rPr lang="en-US" dirty="0"/>
              <a:t> 11 </a:t>
            </a:r>
            <a:r>
              <a:rPr lang="en-US" dirty="0" err="1"/>
              <a:t>Tahun</a:t>
            </a:r>
            <a:r>
              <a:rPr lang="en-US" dirty="0"/>
              <a:t> 2002; </a:t>
            </a:r>
            <a:endParaRPr lang="id-ID" dirty="0" smtClean="0"/>
          </a:p>
          <a:p>
            <a:pPr marL="514350" indent="-514350">
              <a:buFont typeface="+mj-lt"/>
              <a:buAutoNum type="alphaLcPeriod"/>
            </a:pPr>
            <a:r>
              <a:rPr lang="en-US" dirty="0" smtClean="0"/>
              <a:t> </a:t>
            </a:r>
            <a:r>
              <a:rPr lang="en-US" dirty="0"/>
              <a:t>Peraturan </a:t>
            </a:r>
            <a:r>
              <a:rPr lang="en-US" dirty="0" err="1"/>
              <a:t>Pemerintah</a:t>
            </a:r>
            <a:r>
              <a:rPr lang="en-US" dirty="0"/>
              <a:t> </a:t>
            </a:r>
            <a:r>
              <a:rPr lang="en-US" dirty="0" err="1"/>
              <a:t>Nomor</a:t>
            </a:r>
            <a:r>
              <a:rPr lang="en-US" dirty="0"/>
              <a:t> 99 </a:t>
            </a:r>
            <a:r>
              <a:rPr lang="en-US" dirty="0" err="1"/>
              <a:t>Tahun</a:t>
            </a:r>
            <a:r>
              <a:rPr lang="en-US" dirty="0"/>
              <a:t> 2000 </a:t>
            </a:r>
            <a:r>
              <a:rPr lang="en-US" dirty="0" err="1"/>
              <a:t>tentang</a:t>
            </a:r>
            <a:r>
              <a:rPr lang="en-US" dirty="0"/>
              <a:t> </a:t>
            </a:r>
            <a:r>
              <a:rPr lang="en-US" dirty="0" err="1"/>
              <a:t>Kenaikan</a:t>
            </a:r>
            <a:r>
              <a:rPr lang="en-US" dirty="0"/>
              <a:t> </a:t>
            </a:r>
            <a:r>
              <a:rPr lang="en-US" dirty="0" err="1"/>
              <a:t>Pangkat</a:t>
            </a:r>
            <a:r>
              <a:rPr lang="en-US" dirty="0"/>
              <a:t> </a:t>
            </a:r>
            <a:r>
              <a:rPr lang="en-US" dirty="0" err="1"/>
              <a:t>Pegawai</a:t>
            </a:r>
            <a:r>
              <a:rPr lang="en-US" dirty="0"/>
              <a:t> </a:t>
            </a:r>
            <a:r>
              <a:rPr lang="en-US" dirty="0" err="1"/>
              <a:t>Negeri</a:t>
            </a:r>
            <a:r>
              <a:rPr lang="en-US" dirty="0"/>
              <a:t> </a:t>
            </a:r>
            <a:r>
              <a:rPr lang="en-US" dirty="0" err="1"/>
              <a:t>Sipil</a:t>
            </a:r>
            <a:r>
              <a:rPr lang="en-US" dirty="0"/>
              <a:t> </a:t>
            </a:r>
            <a:r>
              <a:rPr lang="en-US" dirty="0" err="1"/>
              <a:t>sebagaimana</a:t>
            </a:r>
            <a:r>
              <a:rPr lang="en-US" dirty="0"/>
              <a:t> </a:t>
            </a:r>
            <a:r>
              <a:rPr lang="en-US" dirty="0" err="1"/>
              <a:t>telah</a:t>
            </a:r>
            <a:r>
              <a:rPr lang="en-US" dirty="0"/>
              <a:t> </a:t>
            </a:r>
            <a:r>
              <a:rPr lang="en-US" dirty="0" err="1"/>
              <a:t>diubah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Peraturan </a:t>
            </a:r>
            <a:r>
              <a:rPr lang="en-US" dirty="0" err="1"/>
              <a:t>Pemerintah</a:t>
            </a:r>
            <a:r>
              <a:rPr lang="en-US" dirty="0"/>
              <a:t> </a:t>
            </a:r>
            <a:r>
              <a:rPr lang="en-US" dirty="0" err="1"/>
              <a:t>Nomor</a:t>
            </a:r>
            <a:r>
              <a:rPr lang="en-US" dirty="0"/>
              <a:t> 12 </a:t>
            </a:r>
            <a:r>
              <a:rPr lang="en-US" dirty="0" err="1"/>
              <a:t>Tahun</a:t>
            </a:r>
            <a:r>
              <a:rPr lang="en-US" dirty="0"/>
              <a:t> 2002; </a:t>
            </a:r>
            <a:endParaRPr lang="id-ID" dirty="0"/>
          </a:p>
          <a:p>
            <a:pPr marL="514350" indent="-514350">
              <a:buFont typeface="+mj-lt"/>
              <a:buAutoNum type="alphaLcPeriod"/>
            </a:pPr>
            <a:r>
              <a:rPr lang="en-US" dirty="0" smtClean="0"/>
              <a:t> </a:t>
            </a:r>
            <a:r>
              <a:rPr lang="en-US" dirty="0"/>
              <a:t>Peraturan </a:t>
            </a:r>
            <a:r>
              <a:rPr lang="en-US" dirty="0" err="1"/>
              <a:t>Pemerintah</a:t>
            </a:r>
            <a:r>
              <a:rPr lang="en-US" dirty="0"/>
              <a:t> </a:t>
            </a:r>
            <a:r>
              <a:rPr lang="en-US" dirty="0" err="1"/>
              <a:t>Nomor</a:t>
            </a:r>
            <a:r>
              <a:rPr lang="en-US" dirty="0"/>
              <a:t> 100 </a:t>
            </a:r>
            <a:r>
              <a:rPr lang="en-US" dirty="0" err="1"/>
              <a:t>Tahun</a:t>
            </a:r>
            <a:r>
              <a:rPr lang="en-US" dirty="0"/>
              <a:t> 2000 </a:t>
            </a:r>
            <a:r>
              <a:rPr lang="en-US" dirty="0" err="1"/>
              <a:t>tentang</a:t>
            </a:r>
            <a:r>
              <a:rPr lang="en-US" dirty="0"/>
              <a:t> </a:t>
            </a:r>
            <a:r>
              <a:rPr lang="en-US" dirty="0" err="1"/>
              <a:t>Pengangkatan</a:t>
            </a:r>
            <a:r>
              <a:rPr lang="en-US" dirty="0"/>
              <a:t> </a:t>
            </a:r>
            <a:r>
              <a:rPr lang="en-US" dirty="0" err="1"/>
              <a:t>Pegawai</a:t>
            </a:r>
            <a:r>
              <a:rPr lang="en-US" dirty="0"/>
              <a:t> </a:t>
            </a:r>
            <a:r>
              <a:rPr lang="en-US" dirty="0" err="1"/>
              <a:t>Negeri</a:t>
            </a:r>
            <a:r>
              <a:rPr lang="en-US" dirty="0"/>
              <a:t> </a:t>
            </a:r>
            <a:r>
              <a:rPr lang="en-US" dirty="0" err="1"/>
              <a:t>Sipil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Jabatan</a:t>
            </a:r>
            <a:r>
              <a:rPr lang="en-US" dirty="0"/>
              <a:t> </a:t>
            </a:r>
            <a:r>
              <a:rPr lang="en-US" dirty="0" err="1"/>
              <a:t>Struktural</a:t>
            </a:r>
            <a:r>
              <a:rPr lang="en-US" dirty="0"/>
              <a:t> </a:t>
            </a:r>
            <a:r>
              <a:rPr lang="en-US" dirty="0" err="1"/>
              <a:t>sebagaimana</a:t>
            </a:r>
            <a:r>
              <a:rPr lang="en-US" dirty="0"/>
              <a:t> </a:t>
            </a:r>
            <a:r>
              <a:rPr lang="en-US" dirty="0" err="1"/>
              <a:t>telah</a:t>
            </a:r>
            <a:r>
              <a:rPr lang="en-US" dirty="0"/>
              <a:t> </a:t>
            </a:r>
            <a:r>
              <a:rPr lang="en-US" dirty="0" err="1"/>
              <a:t>diubah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Peraturan </a:t>
            </a:r>
            <a:r>
              <a:rPr lang="en-US" dirty="0" err="1"/>
              <a:t>Pemerintah</a:t>
            </a:r>
            <a:r>
              <a:rPr lang="en-US" dirty="0"/>
              <a:t> </a:t>
            </a:r>
            <a:r>
              <a:rPr lang="en-US" dirty="0" err="1"/>
              <a:t>Nomor</a:t>
            </a:r>
            <a:r>
              <a:rPr lang="en-US" dirty="0"/>
              <a:t> 13 </a:t>
            </a:r>
            <a:r>
              <a:rPr lang="en-US" dirty="0" err="1"/>
              <a:t>Tahun</a:t>
            </a:r>
            <a:r>
              <a:rPr lang="en-US" dirty="0"/>
              <a:t> 2002; </a:t>
            </a:r>
            <a:endParaRPr lang="id-ID" dirty="0"/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1400552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1560" y="274638"/>
            <a:ext cx="8075240" cy="634082"/>
          </a:xfrm>
        </p:spPr>
        <p:txBody>
          <a:bodyPr>
            <a:normAutofit fontScale="90000"/>
          </a:bodyPr>
          <a:lstStyle/>
          <a:p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052736"/>
            <a:ext cx="8219256" cy="5073427"/>
          </a:xfrm>
        </p:spPr>
        <p:txBody>
          <a:bodyPr>
            <a:normAutofit fontScale="77500" lnSpcReduction="20000"/>
          </a:bodyPr>
          <a:lstStyle/>
          <a:p>
            <a:pPr marL="514350" indent="-514350">
              <a:buFont typeface="+mj-lt"/>
              <a:buAutoNum type="alphaLcPeriod" startAt="5"/>
            </a:pPr>
            <a:r>
              <a:rPr lang="en-US" dirty="0">
                <a:latin typeface="+mj-lt"/>
              </a:rPr>
              <a:t>Peraturan </a:t>
            </a:r>
            <a:r>
              <a:rPr lang="en-US" dirty="0" err="1">
                <a:latin typeface="+mj-lt"/>
              </a:rPr>
              <a:t>Pemerintah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Nomor</a:t>
            </a:r>
            <a:r>
              <a:rPr lang="en-US" dirty="0">
                <a:latin typeface="+mj-lt"/>
              </a:rPr>
              <a:t> 101 </a:t>
            </a:r>
            <a:r>
              <a:rPr lang="en-US" dirty="0" err="1">
                <a:latin typeface="+mj-lt"/>
              </a:rPr>
              <a:t>Tahun</a:t>
            </a:r>
            <a:r>
              <a:rPr lang="en-US" dirty="0">
                <a:latin typeface="+mj-lt"/>
              </a:rPr>
              <a:t> 2000 </a:t>
            </a:r>
            <a:r>
              <a:rPr lang="en-US" dirty="0" err="1">
                <a:latin typeface="+mj-lt"/>
              </a:rPr>
              <a:t>tentang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Pendidikan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dan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Pelatihan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Jabatan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Pegawai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Negeri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Sipil</a:t>
            </a:r>
            <a:r>
              <a:rPr lang="en-US" dirty="0" smtClean="0">
                <a:latin typeface="+mj-lt"/>
              </a:rPr>
              <a:t>;</a:t>
            </a:r>
            <a:endParaRPr lang="id-ID" dirty="0" smtClean="0">
              <a:latin typeface="+mj-lt"/>
            </a:endParaRPr>
          </a:p>
          <a:p>
            <a:pPr marL="514350" indent="-514350">
              <a:buFont typeface="+mj-lt"/>
              <a:buAutoNum type="alphaLcPeriod" startAt="5"/>
            </a:pPr>
            <a:r>
              <a:rPr lang="en-US" dirty="0" smtClean="0">
                <a:latin typeface="+mj-lt"/>
              </a:rPr>
              <a:t>Peraturan </a:t>
            </a:r>
            <a:r>
              <a:rPr lang="en-US" dirty="0" err="1">
                <a:latin typeface="+mj-lt"/>
              </a:rPr>
              <a:t>Pemerintah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Nomor</a:t>
            </a:r>
            <a:r>
              <a:rPr lang="en-US" dirty="0">
                <a:latin typeface="+mj-lt"/>
              </a:rPr>
              <a:t> 32 </a:t>
            </a:r>
            <a:r>
              <a:rPr lang="en-US" dirty="0" err="1">
                <a:latin typeface="+mj-lt"/>
              </a:rPr>
              <a:t>Tahun</a:t>
            </a:r>
            <a:r>
              <a:rPr lang="en-US" dirty="0">
                <a:latin typeface="+mj-lt"/>
              </a:rPr>
              <a:t> 1979 </a:t>
            </a:r>
            <a:r>
              <a:rPr lang="en-US" dirty="0" err="1">
                <a:latin typeface="+mj-lt"/>
              </a:rPr>
              <a:t>tentang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Pemberhentian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Pegawai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Negeri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Sipil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sebagaimana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telah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diubah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terakhir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dengan</a:t>
            </a:r>
            <a:r>
              <a:rPr lang="en-US" dirty="0">
                <a:latin typeface="+mj-lt"/>
              </a:rPr>
              <a:t> Peraturan </a:t>
            </a:r>
            <a:r>
              <a:rPr lang="en-US" dirty="0" err="1">
                <a:latin typeface="+mj-lt"/>
              </a:rPr>
              <a:t>Pemerintah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Nomor</a:t>
            </a:r>
            <a:r>
              <a:rPr lang="en-US" dirty="0">
                <a:latin typeface="+mj-lt"/>
              </a:rPr>
              <a:t> 19 </a:t>
            </a:r>
            <a:r>
              <a:rPr lang="en-US" dirty="0" err="1">
                <a:latin typeface="+mj-lt"/>
              </a:rPr>
              <a:t>tahun</a:t>
            </a:r>
            <a:r>
              <a:rPr lang="en-US" dirty="0">
                <a:latin typeface="+mj-lt"/>
              </a:rPr>
              <a:t> 2013; </a:t>
            </a:r>
            <a:endParaRPr lang="id-ID" dirty="0" smtClean="0">
              <a:latin typeface="+mj-lt"/>
            </a:endParaRPr>
          </a:p>
          <a:p>
            <a:pPr marL="514350" indent="-514350">
              <a:buFont typeface="+mj-lt"/>
              <a:buAutoNum type="alphaLcPeriod" startAt="5"/>
            </a:pPr>
            <a:r>
              <a:rPr lang="en-US" dirty="0" smtClean="0">
                <a:latin typeface="+mj-lt"/>
              </a:rPr>
              <a:t> </a:t>
            </a:r>
            <a:r>
              <a:rPr lang="en-US" dirty="0" err="1">
                <a:latin typeface="+mj-lt"/>
              </a:rPr>
              <a:t>Keputusan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Menteri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Dalam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Negeri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Nomor</a:t>
            </a:r>
            <a:r>
              <a:rPr lang="en-US" dirty="0">
                <a:latin typeface="+mj-lt"/>
              </a:rPr>
              <a:t> 16 </a:t>
            </a:r>
            <a:r>
              <a:rPr lang="en-US" dirty="0" err="1">
                <a:latin typeface="+mj-lt"/>
              </a:rPr>
              <a:t>Tahun</a:t>
            </a:r>
            <a:r>
              <a:rPr lang="en-US" dirty="0">
                <a:latin typeface="+mj-lt"/>
              </a:rPr>
              <a:t> 2003 </a:t>
            </a:r>
            <a:r>
              <a:rPr lang="en-US" dirty="0" err="1">
                <a:latin typeface="+mj-lt"/>
              </a:rPr>
              <a:t>tentang</a:t>
            </a:r>
            <a:r>
              <a:rPr lang="en-US" dirty="0">
                <a:latin typeface="+mj-lt"/>
              </a:rPr>
              <a:t> Tata Cara </a:t>
            </a:r>
            <a:r>
              <a:rPr lang="en-US" dirty="0" err="1">
                <a:latin typeface="+mj-lt"/>
              </a:rPr>
              <a:t>Konsultasi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Pengangkatan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dan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Pemberhentian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Sekretaris</a:t>
            </a:r>
            <a:r>
              <a:rPr lang="en-US" dirty="0">
                <a:latin typeface="+mj-lt"/>
              </a:rPr>
              <a:t> Daerah </a:t>
            </a:r>
            <a:r>
              <a:rPr lang="en-US" dirty="0" err="1">
                <a:latin typeface="+mj-lt"/>
              </a:rPr>
              <a:t>Provinsi</a:t>
            </a:r>
            <a:r>
              <a:rPr lang="en-US" dirty="0">
                <a:latin typeface="+mj-lt"/>
              </a:rPr>
              <a:t>, </a:t>
            </a:r>
            <a:r>
              <a:rPr lang="en-US" dirty="0" err="1">
                <a:latin typeface="+mj-lt"/>
              </a:rPr>
              <a:t>Sekretaris</a:t>
            </a:r>
            <a:r>
              <a:rPr lang="en-US" dirty="0">
                <a:latin typeface="+mj-lt"/>
              </a:rPr>
              <a:t> Daerah </a:t>
            </a:r>
            <a:r>
              <a:rPr lang="en-US" dirty="0" err="1">
                <a:latin typeface="+mj-lt"/>
              </a:rPr>
              <a:t>Kabupaten</a:t>
            </a:r>
            <a:r>
              <a:rPr lang="en-US" dirty="0">
                <a:latin typeface="+mj-lt"/>
              </a:rPr>
              <a:t>/Kota </a:t>
            </a:r>
            <a:r>
              <a:rPr lang="en-US" dirty="0" err="1">
                <a:latin typeface="+mj-lt"/>
              </a:rPr>
              <a:t>serta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Pejabat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Struktural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Eselon</a:t>
            </a:r>
            <a:r>
              <a:rPr lang="en-US" dirty="0">
                <a:latin typeface="+mj-lt"/>
              </a:rPr>
              <a:t> II di </a:t>
            </a:r>
            <a:r>
              <a:rPr lang="en-US" dirty="0" err="1">
                <a:latin typeface="+mj-lt"/>
              </a:rPr>
              <a:t>Lingkungan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Pemerintah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Kabupaten</a:t>
            </a:r>
            <a:r>
              <a:rPr lang="en-US" dirty="0">
                <a:latin typeface="+mj-lt"/>
              </a:rPr>
              <a:t>/Kota</a:t>
            </a:r>
            <a:r>
              <a:rPr lang="en-US" dirty="0" smtClean="0">
                <a:latin typeface="+mj-lt"/>
              </a:rPr>
              <a:t>; </a:t>
            </a:r>
            <a:endParaRPr lang="id-ID" dirty="0" smtClean="0">
              <a:latin typeface="+mj-lt"/>
            </a:endParaRPr>
          </a:p>
          <a:p>
            <a:pPr marL="514350" indent="-514350">
              <a:buFont typeface="+mj-lt"/>
              <a:buAutoNum type="alphaLcPeriod" startAt="5"/>
            </a:pPr>
            <a:r>
              <a:rPr lang="en-US" dirty="0" smtClean="0">
                <a:latin typeface="+mj-lt"/>
              </a:rPr>
              <a:t>Peraturan </a:t>
            </a:r>
            <a:r>
              <a:rPr lang="en-US" dirty="0" err="1">
                <a:latin typeface="+mj-lt"/>
              </a:rPr>
              <a:t>pelaksanaan</a:t>
            </a:r>
            <a:r>
              <a:rPr lang="en-US" dirty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lainnya</a:t>
            </a:r>
            <a:r>
              <a:rPr lang="id-ID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Kepegawaian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>
                <a:latin typeface="+mj-lt"/>
              </a:rPr>
              <a:t>adalah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segala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hal</a:t>
            </a:r>
            <a:r>
              <a:rPr lang="en-US" dirty="0">
                <a:latin typeface="+mj-lt"/>
              </a:rPr>
              <a:t> yang </a:t>
            </a:r>
            <a:r>
              <a:rPr lang="en-US" dirty="0" err="1">
                <a:latin typeface="+mj-lt"/>
              </a:rPr>
              <a:t>berkaitan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dengan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pegawai</a:t>
            </a:r>
            <a:r>
              <a:rPr lang="en-US" dirty="0">
                <a:latin typeface="+mj-lt"/>
              </a:rPr>
              <a:t> yang </a:t>
            </a:r>
            <a:r>
              <a:rPr lang="en-US" dirty="0" err="1">
                <a:latin typeface="+mj-lt"/>
              </a:rPr>
              <a:t>bekerja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dalam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organisasi</a:t>
            </a:r>
            <a:r>
              <a:rPr lang="en-US" dirty="0">
                <a:latin typeface="+mj-lt"/>
              </a:rPr>
              <a:t>.</a:t>
            </a:r>
            <a:endParaRPr lang="id-ID" dirty="0">
              <a:latin typeface="+mj-lt"/>
            </a:endParaRP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5354264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274638"/>
            <a:ext cx="8291264" cy="418058"/>
          </a:xfrm>
        </p:spPr>
        <p:txBody>
          <a:bodyPr>
            <a:noAutofit/>
          </a:bodyPr>
          <a:lstStyle/>
          <a:p>
            <a:r>
              <a:rPr lang="en-US" sz="3600" b="1" dirty="0" err="1" smtClean="0"/>
              <a:t>Pegawai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Negeri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Sipil</a:t>
            </a:r>
            <a:r>
              <a:rPr lang="en-US" sz="3600" b="1" dirty="0" smtClean="0"/>
              <a:t> </a:t>
            </a:r>
            <a:r>
              <a:rPr lang="id-ID" sz="3600" b="1" dirty="0" smtClean="0"/>
              <a:t>/</a:t>
            </a:r>
            <a:r>
              <a:rPr lang="id-ID" sz="3600" b="1" dirty="0" smtClean="0"/>
              <a:t>Aparat Sipil Negara</a:t>
            </a:r>
            <a:endParaRPr lang="id-ID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1052736"/>
            <a:ext cx="8363272" cy="5073427"/>
          </a:xfrm>
        </p:spPr>
        <p:txBody>
          <a:bodyPr>
            <a:normAutofit fontScale="92500" lnSpcReduction="20000"/>
          </a:bodyPr>
          <a:lstStyle/>
          <a:p>
            <a:r>
              <a:rPr lang="en-US" dirty="0" err="1"/>
              <a:t>Pegawai</a:t>
            </a:r>
            <a:r>
              <a:rPr lang="en-US" dirty="0"/>
              <a:t> </a:t>
            </a:r>
            <a:r>
              <a:rPr lang="en-US" dirty="0" err="1"/>
              <a:t>Negeri</a:t>
            </a:r>
            <a:r>
              <a:rPr lang="en-US" dirty="0"/>
              <a:t> </a:t>
            </a:r>
            <a:r>
              <a:rPr lang="en-US" dirty="0" err="1" smtClean="0"/>
              <a:t>Sipil</a:t>
            </a:r>
            <a:r>
              <a:rPr lang="id-ID" dirty="0" smtClean="0"/>
              <a:t> (PNS) atau </a:t>
            </a:r>
            <a:r>
              <a:rPr lang="id-ID" dirty="0" smtClean="0"/>
              <a:t>Aparat Sipil Negara</a:t>
            </a:r>
            <a:r>
              <a:rPr lang="id-ID" b="1" dirty="0" smtClean="0"/>
              <a:t> </a:t>
            </a:r>
            <a:r>
              <a:rPr lang="id-ID" dirty="0" smtClean="0"/>
              <a:t>(ASN) </a:t>
            </a:r>
            <a:r>
              <a:rPr lang="en-US" dirty="0" err="1" smtClean="0"/>
              <a:t>memiliki</a:t>
            </a:r>
            <a:r>
              <a:rPr lang="en-US" dirty="0" smtClean="0"/>
              <a:t> </a:t>
            </a:r>
            <a:r>
              <a:rPr lang="en-US" dirty="0" err="1"/>
              <a:t>posisi</a:t>
            </a:r>
            <a:r>
              <a:rPr lang="en-US" dirty="0"/>
              <a:t> </a:t>
            </a:r>
            <a:r>
              <a:rPr lang="en-US" dirty="0" err="1"/>
              <a:t>penting</a:t>
            </a:r>
            <a:r>
              <a:rPr lang="en-US" dirty="0"/>
              <a:t> </a:t>
            </a:r>
            <a:r>
              <a:rPr lang="en-US" dirty="0" err="1" smtClean="0"/>
              <a:t>untk</a:t>
            </a:r>
            <a:r>
              <a:rPr lang="en-US" dirty="0" smtClean="0"/>
              <a:t> </a:t>
            </a:r>
            <a:r>
              <a:rPr lang="en-US" dirty="0" err="1" smtClean="0"/>
              <a:t>menyelenggara</a:t>
            </a:r>
            <a:r>
              <a:rPr lang="id-ID" dirty="0" smtClean="0"/>
              <a:t> </a:t>
            </a:r>
            <a:r>
              <a:rPr lang="en-US" dirty="0" err="1" smtClean="0"/>
              <a:t>kan</a:t>
            </a:r>
            <a:r>
              <a:rPr lang="en-US" dirty="0" smtClean="0"/>
              <a:t> </a:t>
            </a:r>
            <a:r>
              <a:rPr lang="en-US" dirty="0" err="1"/>
              <a:t>pemerintahan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difungsikan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alat</a:t>
            </a:r>
            <a:r>
              <a:rPr lang="en-US" dirty="0"/>
              <a:t> </a:t>
            </a:r>
            <a:r>
              <a:rPr lang="en-US" dirty="0" err="1"/>
              <a:t>pemersatu</a:t>
            </a:r>
            <a:r>
              <a:rPr lang="en-US" dirty="0"/>
              <a:t> </a:t>
            </a:r>
            <a:r>
              <a:rPr lang="en-US" dirty="0" err="1"/>
              <a:t>bangsa</a:t>
            </a:r>
            <a:r>
              <a:rPr lang="en-US" dirty="0"/>
              <a:t>, </a:t>
            </a:r>
            <a:r>
              <a:rPr lang="en-US" dirty="0" err="1"/>
              <a:t>seiring</a:t>
            </a:r>
            <a:r>
              <a:rPr lang="en-US" dirty="0"/>
              <a:t> </a:t>
            </a:r>
            <a:r>
              <a:rPr lang="en-US" dirty="0" err="1"/>
              <a:t>perjalanan</a:t>
            </a:r>
            <a:r>
              <a:rPr lang="en-US" dirty="0"/>
              <a:t> </a:t>
            </a:r>
            <a:r>
              <a:rPr lang="en-US" dirty="0" err="1"/>
              <a:t>waktu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dinamika</a:t>
            </a:r>
            <a:r>
              <a:rPr lang="en-US" dirty="0"/>
              <a:t> </a:t>
            </a:r>
            <a:r>
              <a:rPr lang="en-US" dirty="0" err="1"/>
              <a:t>kebutuhan</a:t>
            </a:r>
            <a:r>
              <a:rPr lang="en-US" dirty="0"/>
              <a:t> </a:t>
            </a:r>
            <a:r>
              <a:rPr lang="en-US" dirty="0" err="1"/>
              <a:t>masyarakat</a:t>
            </a:r>
            <a:r>
              <a:rPr lang="en-US" dirty="0"/>
              <a:t> yang </a:t>
            </a:r>
            <a:r>
              <a:rPr lang="en-US" dirty="0" err="1"/>
              <a:t>semakin</a:t>
            </a:r>
            <a:r>
              <a:rPr lang="en-US" dirty="0"/>
              <a:t> </a:t>
            </a:r>
            <a:r>
              <a:rPr lang="en-US" dirty="0" err="1"/>
              <a:t>komplek</a:t>
            </a:r>
            <a:r>
              <a:rPr lang="en-US" dirty="0"/>
              <a:t>, </a:t>
            </a:r>
            <a:r>
              <a:rPr lang="en-US" dirty="0" smtClean="0"/>
              <a:t>PNS</a:t>
            </a:r>
            <a:r>
              <a:rPr lang="id-ID" dirty="0" smtClean="0"/>
              <a:t>/ ASN </a:t>
            </a:r>
            <a:r>
              <a:rPr lang="en-US" dirty="0" smtClean="0"/>
              <a:t> </a:t>
            </a:r>
            <a:r>
              <a:rPr lang="en-US" dirty="0" err="1"/>
              <a:t>dituntut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senantiasa</a:t>
            </a:r>
            <a:r>
              <a:rPr lang="en-US" dirty="0"/>
              <a:t> </a:t>
            </a:r>
            <a:r>
              <a:rPr lang="en-US" dirty="0" err="1"/>
              <a:t>meningkatkan</a:t>
            </a:r>
            <a:r>
              <a:rPr lang="en-US" dirty="0"/>
              <a:t> </a:t>
            </a:r>
            <a:r>
              <a:rPr lang="en-US" dirty="0" err="1"/>
              <a:t>profesionalisme</a:t>
            </a:r>
            <a:r>
              <a:rPr lang="en-US" dirty="0" smtClean="0"/>
              <a:t>.</a:t>
            </a:r>
            <a:endParaRPr lang="id-ID" dirty="0" smtClean="0"/>
          </a:p>
          <a:p>
            <a:r>
              <a:rPr lang="en-US" dirty="0" smtClean="0"/>
              <a:t> </a:t>
            </a:r>
            <a:r>
              <a:rPr lang="en-US" dirty="0" err="1"/>
              <a:t>Sejalan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kebijakan</a:t>
            </a:r>
            <a:r>
              <a:rPr lang="en-US" dirty="0"/>
              <a:t> yang </a:t>
            </a:r>
            <a:r>
              <a:rPr lang="en-US" dirty="0" err="1"/>
              <a:t>dilaksanakan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penyelenggaraan</a:t>
            </a:r>
            <a:r>
              <a:rPr lang="en-US" dirty="0"/>
              <a:t> </a:t>
            </a:r>
            <a:r>
              <a:rPr lang="en-US" dirty="0" err="1"/>
              <a:t>pemerintahan</a:t>
            </a:r>
            <a:r>
              <a:rPr lang="en-US" dirty="0"/>
              <a:t>, </a:t>
            </a:r>
            <a:r>
              <a:rPr lang="en-US" dirty="0" err="1"/>
              <a:t>maka</a:t>
            </a:r>
            <a:r>
              <a:rPr lang="en-US" dirty="0"/>
              <a:t> </a:t>
            </a:r>
            <a:r>
              <a:rPr lang="en-US" dirty="0" err="1"/>
              <a:t>kewenangan</a:t>
            </a:r>
            <a:r>
              <a:rPr lang="en-US" dirty="0"/>
              <a:t> yang </a:t>
            </a:r>
            <a:r>
              <a:rPr lang="en-US" dirty="0" err="1"/>
              <a:t>dilimpahkan</a:t>
            </a:r>
            <a:r>
              <a:rPr lang="en-US" dirty="0"/>
              <a:t> </a:t>
            </a:r>
            <a:r>
              <a:rPr lang="en-US" dirty="0" err="1"/>
              <a:t>khususnya</a:t>
            </a:r>
            <a:r>
              <a:rPr lang="en-US" dirty="0"/>
              <a:t> di </a:t>
            </a:r>
            <a:r>
              <a:rPr lang="en-US" dirty="0" err="1"/>
              <a:t>bidang</a:t>
            </a:r>
            <a:r>
              <a:rPr lang="en-US" dirty="0"/>
              <a:t> </a:t>
            </a:r>
            <a:r>
              <a:rPr lang="en-US" dirty="0" err="1"/>
              <a:t>kepegawaian</a:t>
            </a:r>
            <a:r>
              <a:rPr lang="en-US" dirty="0"/>
              <a:t> </a:t>
            </a:r>
            <a:r>
              <a:rPr lang="en-US" dirty="0" err="1"/>
              <a:t>telah</a:t>
            </a:r>
            <a:r>
              <a:rPr lang="en-US" dirty="0"/>
              <a:t> </a:t>
            </a:r>
            <a:r>
              <a:rPr lang="en-US" dirty="0" err="1"/>
              <a:t>dilaksanakan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dikelola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kepegawaian</a:t>
            </a:r>
            <a:r>
              <a:rPr lang="en-US" dirty="0"/>
              <a:t> </a:t>
            </a:r>
            <a:r>
              <a:rPr lang="en-US" dirty="0" err="1"/>
              <a:t>daerah</a:t>
            </a:r>
            <a:r>
              <a:rPr lang="en-US" dirty="0"/>
              <a:t>. 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6070219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274638"/>
            <a:ext cx="8147248" cy="778098"/>
          </a:xfrm>
        </p:spPr>
        <p:txBody>
          <a:bodyPr>
            <a:normAutofit/>
          </a:bodyPr>
          <a:lstStyle/>
          <a:p>
            <a:r>
              <a:rPr lang="id-ID" sz="3600" b="1" dirty="0" smtClean="0"/>
              <a:t>Peran ASN/ PNS</a:t>
            </a:r>
            <a:endParaRPr lang="id-ID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052736"/>
            <a:ext cx="8219256" cy="5328592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2400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Sebagai </a:t>
            </a:r>
            <a:r>
              <a:rPr lang="en-US" sz="2400" dirty="0" err="1" smtClean="0">
                <a:solidFill>
                  <a:schemeClr val="tx1"/>
                </a:solidFill>
                <a:latin typeface="+mj-lt"/>
                <a:cs typeface="Arial" pitchFamily="34" charset="0"/>
              </a:rPr>
              <a:t>pelaksana</a:t>
            </a:r>
            <a:r>
              <a:rPr lang="en-US" sz="2400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+mj-lt"/>
                <a:cs typeface="Arial" pitchFamily="34" charset="0"/>
              </a:rPr>
              <a:t>peraturan</a:t>
            </a:r>
            <a:r>
              <a:rPr lang="en-US" sz="2400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+mj-lt"/>
                <a:cs typeface="Arial" pitchFamily="34" charset="0"/>
              </a:rPr>
              <a:t>dan</a:t>
            </a:r>
            <a:r>
              <a:rPr lang="en-US" sz="2400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+mj-lt"/>
                <a:cs typeface="Arial" pitchFamily="34" charset="0"/>
              </a:rPr>
              <a:t>perundangan</a:t>
            </a:r>
            <a:r>
              <a:rPr lang="en-US" sz="2400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 yang </a:t>
            </a:r>
            <a:r>
              <a:rPr lang="en-US" sz="2400" dirty="0" err="1" smtClean="0">
                <a:solidFill>
                  <a:schemeClr val="tx1"/>
                </a:solidFill>
                <a:latin typeface="+mj-lt"/>
                <a:cs typeface="Arial" pitchFamily="34" charset="0"/>
              </a:rPr>
              <a:t>telah</a:t>
            </a:r>
            <a:r>
              <a:rPr lang="en-US" sz="2400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+mj-lt"/>
                <a:cs typeface="Arial" pitchFamily="34" charset="0"/>
              </a:rPr>
              <a:t>ditetapkan</a:t>
            </a:r>
            <a:r>
              <a:rPr lang="en-US" sz="2400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+mj-lt"/>
                <a:cs typeface="Arial" pitchFamily="34" charset="0"/>
              </a:rPr>
              <a:t>pemerintah</a:t>
            </a:r>
            <a:r>
              <a:rPr lang="en-US" sz="2400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.</a:t>
            </a:r>
            <a:r>
              <a:rPr lang="id-ID" sz="2400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+mj-lt"/>
                <a:cs typeface="Arial" pitchFamily="34" charset="0"/>
              </a:rPr>
              <a:t>Untuk</a:t>
            </a:r>
            <a:r>
              <a:rPr lang="en-US" sz="2400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+mj-lt"/>
                <a:cs typeface="Arial" pitchFamily="34" charset="0"/>
              </a:rPr>
              <a:t>mengemban</a:t>
            </a:r>
            <a:r>
              <a:rPr lang="en-US" sz="2400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+mj-lt"/>
                <a:cs typeface="Arial" pitchFamily="34" charset="0"/>
              </a:rPr>
              <a:t>tugas</a:t>
            </a:r>
            <a:r>
              <a:rPr lang="en-US" sz="2400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   </a:t>
            </a:r>
            <a:r>
              <a:rPr lang="en-US" sz="2400" dirty="0" err="1" smtClean="0">
                <a:solidFill>
                  <a:schemeClr val="tx1"/>
                </a:solidFill>
                <a:latin typeface="+mj-lt"/>
                <a:cs typeface="Arial" pitchFamily="34" charset="0"/>
              </a:rPr>
              <a:t>ini</a:t>
            </a:r>
            <a:r>
              <a:rPr lang="en-US" sz="2400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, </a:t>
            </a:r>
            <a:r>
              <a:rPr lang="en-US" sz="2400" dirty="0" err="1" smtClean="0">
                <a:solidFill>
                  <a:schemeClr val="tx1"/>
                </a:solidFill>
                <a:latin typeface="+mj-lt"/>
                <a:cs typeface="Arial" pitchFamily="34" charset="0"/>
              </a:rPr>
              <a:t>netralitas</a:t>
            </a:r>
            <a:r>
              <a:rPr lang="en-US" sz="2400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 ASN </a:t>
            </a:r>
            <a:r>
              <a:rPr lang="en-US" sz="2400" dirty="0" err="1" smtClean="0">
                <a:solidFill>
                  <a:schemeClr val="tx1"/>
                </a:solidFill>
                <a:latin typeface="+mj-lt"/>
                <a:cs typeface="Arial" pitchFamily="34" charset="0"/>
              </a:rPr>
              <a:t>sangat</a:t>
            </a:r>
            <a:r>
              <a:rPr lang="en-US" sz="2400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+mj-lt"/>
                <a:cs typeface="Arial" pitchFamily="34" charset="0"/>
              </a:rPr>
              <a:t>diperlukan</a:t>
            </a:r>
            <a:r>
              <a:rPr lang="en-US" sz="2400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.</a:t>
            </a:r>
            <a:endParaRPr lang="id-ID" sz="2400" dirty="0" smtClean="0">
              <a:solidFill>
                <a:schemeClr val="tx1"/>
              </a:solidFill>
              <a:latin typeface="+mj-lt"/>
              <a:cs typeface="Arial" pitchFamily="34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sz="2400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+mj-lt"/>
                <a:cs typeface="Arial" pitchFamily="34" charset="0"/>
              </a:rPr>
              <a:t>Melakukan</a:t>
            </a:r>
            <a:r>
              <a:rPr lang="en-US" sz="2400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+mj-lt"/>
                <a:cs typeface="Arial" pitchFamily="34" charset="0"/>
              </a:rPr>
              <a:t>fungsi</a:t>
            </a:r>
            <a:r>
              <a:rPr lang="en-US" sz="2400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 m</a:t>
            </a:r>
            <a:r>
              <a:rPr lang="id-ID" sz="2400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a</a:t>
            </a:r>
            <a:r>
              <a:rPr lang="en-US" sz="2400" dirty="0" err="1" smtClean="0">
                <a:solidFill>
                  <a:schemeClr val="tx1"/>
                </a:solidFill>
                <a:latin typeface="+mj-lt"/>
                <a:cs typeface="Arial" pitchFamily="34" charset="0"/>
              </a:rPr>
              <a:t>najemen</a:t>
            </a:r>
            <a:r>
              <a:rPr lang="en-US" sz="2400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 p</a:t>
            </a:r>
            <a:r>
              <a:rPr lang="id-ID" sz="2400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e</a:t>
            </a:r>
            <a:r>
              <a:rPr lang="en-US" sz="2400" dirty="0" err="1" smtClean="0">
                <a:solidFill>
                  <a:schemeClr val="tx1"/>
                </a:solidFill>
                <a:latin typeface="+mj-lt"/>
                <a:cs typeface="Arial" pitchFamily="34" charset="0"/>
              </a:rPr>
              <a:t>layanan</a:t>
            </a:r>
            <a:r>
              <a:rPr lang="en-US" sz="2400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+mj-lt"/>
                <a:cs typeface="Arial" pitchFamily="34" charset="0"/>
              </a:rPr>
              <a:t>publik</a:t>
            </a:r>
            <a:r>
              <a:rPr lang="en-US" sz="2400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. </a:t>
            </a:r>
            <a:r>
              <a:rPr lang="en-US" sz="2400" dirty="0" err="1" smtClean="0">
                <a:solidFill>
                  <a:schemeClr val="tx1"/>
                </a:solidFill>
                <a:latin typeface="+mj-lt"/>
                <a:cs typeface="Arial" pitchFamily="34" charset="0"/>
              </a:rPr>
              <a:t>Ukuran</a:t>
            </a:r>
            <a:r>
              <a:rPr lang="en-US" sz="2400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  y</a:t>
            </a:r>
            <a:r>
              <a:rPr lang="id-ID" sz="2400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an</a:t>
            </a:r>
            <a:r>
              <a:rPr lang="en-US" sz="2400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g </a:t>
            </a:r>
            <a:r>
              <a:rPr lang="en-US" sz="2400" dirty="0" err="1" smtClean="0">
                <a:solidFill>
                  <a:schemeClr val="tx1"/>
                </a:solidFill>
                <a:latin typeface="+mj-lt"/>
                <a:cs typeface="Arial" pitchFamily="34" charset="0"/>
              </a:rPr>
              <a:t>dipakai</a:t>
            </a:r>
            <a:r>
              <a:rPr lang="en-US" sz="2400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 u</a:t>
            </a:r>
            <a:r>
              <a:rPr lang="id-ID" sz="2400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n</a:t>
            </a:r>
            <a:r>
              <a:rPr lang="en-US" sz="2400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t</a:t>
            </a:r>
            <a:r>
              <a:rPr lang="id-ID" sz="2400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u</a:t>
            </a:r>
            <a:r>
              <a:rPr lang="en-US" sz="2400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k </a:t>
            </a:r>
            <a:r>
              <a:rPr lang="en-US" sz="2400" dirty="0" err="1" smtClean="0">
                <a:solidFill>
                  <a:schemeClr val="tx1"/>
                </a:solidFill>
                <a:latin typeface="+mj-lt"/>
                <a:cs typeface="Arial" pitchFamily="34" charset="0"/>
              </a:rPr>
              <a:t>mengevaluasi</a:t>
            </a:r>
            <a:r>
              <a:rPr lang="en-US" sz="2400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+mj-lt"/>
                <a:cs typeface="Arial" pitchFamily="34" charset="0"/>
              </a:rPr>
              <a:t>peran</a:t>
            </a:r>
            <a:r>
              <a:rPr lang="en-US" sz="2400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+mj-lt"/>
                <a:cs typeface="Arial" pitchFamily="34" charset="0"/>
              </a:rPr>
              <a:t>ini</a:t>
            </a:r>
            <a:r>
              <a:rPr lang="en-US" sz="2400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+mj-lt"/>
                <a:cs typeface="Arial" pitchFamily="34" charset="0"/>
              </a:rPr>
              <a:t>adalah</a:t>
            </a:r>
            <a:r>
              <a:rPr lang="en-US" sz="2400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 s</a:t>
            </a:r>
            <a:r>
              <a:rPr lang="id-ID" sz="2400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e</a:t>
            </a:r>
            <a:r>
              <a:rPr lang="en-US" sz="2400" dirty="0" err="1" smtClean="0">
                <a:solidFill>
                  <a:schemeClr val="tx1"/>
                </a:solidFill>
                <a:latin typeface="+mj-lt"/>
                <a:cs typeface="Arial" pitchFamily="34" charset="0"/>
              </a:rPr>
              <a:t>berapa</a:t>
            </a:r>
            <a:r>
              <a:rPr lang="en-US" sz="2400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+mj-lt"/>
                <a:cs typeface="Arial" pitchFamily="34" charset="0"/>
              </a:rPr>
              <a:t>jauh</a:t>
            </a:r>
            <a:r>
              <a:rPr lang="en-US" sz="2400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+mj-lt"/>
                <a:cs typeface="Arial" pitchFamily="34" charset="0"/>
              </a:rPr>
              <a:t>msyarakat</a:t>
            </a:r>
            <a:r>
              <a:rPr lang="en-US" sz="2400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+mj-lt"/>
                <a:cs typeface="Arial" pitchFamily="34" charset="0"/>
              </a:rPr>
              <a:t>puas</a:t>
            </a:r>
            <a:r>
              <a:rPr lang="en-US" sz="2400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+mj-lt"/>
                <a:cs typeface="Arial" pitchFamily="34" charset="0"/>
              </a:rPr>
              <a:t>atas</a:t>
            </a:r>
            <a:r>
              <a:rPr lang="en-US" sz="2400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+mj-lt"/>
                <a:cs typeface="Arial" pitchFamily="34" charset="0"/>
              </a:rPr>
              <a:t>pelayanan</a:t>
            </a:r>
            <a:r>
              <a:rPr lang="en-US" sz="2400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+mj-lt"/>
                <a:cs typeface="Arial" pitchFamily="34" charset="0"/>
              </a:rPr>
              <a:t>yg</a:t>
            </a:r>
            <a:r>
              <a:rPr lang="en-US" sz="2400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+mj-lt"/>
                <a:cs typeface="Arial" pitchFamily="34" charset="0"/>
              </a:rPr>
              <a:t>diberikan</a:t>
            </a:r>
            <a:r>
              <a:rPr lang="en-US" sz="2400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 ASN.  </a:t>
            </a:r>
            <a:endParaRPr lang="id-ID" sz="2400" dirty="0" smtClean="0">
              <a:solidFill>
                <a:schemeClr val="tx1"/>
              </a:solidFill>
              <a:latin typeface="+mj-lt"/>
              <a:cs typeface="Arial" pitchFamily="34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sz="2400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 ASN </a:t>
            </a:r>
            <a:r>
              <a:rPr lang="en-US" sz="2400" dirty="0" err="1" smtClean="0">
                <a:solidFill>
                  <a:schemeClr val="tx1"/>
                </a:solidFill>
                <a:latin typeface="+mj-lt"/>
                <a:cs typeface="Arial" pitchFamily="34" charset="0"/>
              </a:rPr>
              <a:t>harus</a:t>
            </a:r>
            <a:r>
              <a:rPr lang="en-US" sz="2400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+mj-lt"/>
                <a:cs typeface="Arial" pitchFamily="34" charset="0"/>
              </a:rPr>
              <a:t>mampu</a:t>
            </a:r>
            <a:r>
              <a:rPr lang="en-US" sz="2400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+mj-lt"/>
                <a:cs typeface="Arial" pitchFamily="34" charset="0"/>
              </a:rPr>
              <a:t>mengelola</a:t>
            </a:r>
            <a:r>
              <a:rPr lang="en-US" sz="2400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+mj-lt"/>
                <a:cs typeface="Arial" pitchFamily="34" charset="0"/>
              </a:rPr>
              <a:t>pemerintahan</a:t>
            </a:r>
            <a:r>
              <a:rPr lang="en-US" sz="2400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. </a:t>
            </a:r>
            <a:r>
              <a:rPr lang="en-US" sz="2400" dirty="0" err="1" smtClean="0">
                <a:solidFill>
                  <a:schemeClr val="tx1"/>
                </a:solidFill>
                <a:latin typeface="+mj-lt"/>
                <a:cs typeface="Arial" pitchFamily="34" charset="0"/>
              </a:rPr>
              <a:t>Artinya</a:t>
            </a:r>
            <a:r>
              <a:rPr lang="en-US" sz="2400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+mj-lt"/>
                <a:cs typeface="Arial" pitchFamily="34" charset="0"/>
              </a:rPr>
              <a:t>pelayanan</a:t>
            </a:r>
            <a:r>
              <a:rPr lang="en-US" sz="2400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 p</a:t>
            </a:r>
            <a:r>
              <a:rPr lang="id-ID" sz="2400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a</a:t>
            </a:r>
            <a:r>
              <a:rPr lang="en-US" sz="2400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d</a:t>
            </a:r>
            <a:r>
              <a:rPr lang="id-ID" sz="2400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a</a:t>
            </a:r>
            <a:r>
              <a:rPr lang="en-US" sz="2400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+mj-lt"/>
                <a:cs typeface="Arial" pitchFamily="34" charset="0"/>
              </a:rPr>
              <a:t>pemerintah</a:t>
            </a:r>
            <a:r>
              <a:rPr lang="en-US" sz="2400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+mj-lt"/>
                <a:cs typeface="Arial" pitchFamily="34" charset="0"/>
              </a:rPr>
              <a:t>merupakan</a:t>
            </a:r>
            <a:r>
              <a:rPr lang="en-US" sz="2400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+mj-lt"/>
                <a:cs typeface="Arial" pitchFamily="34" charset="0"/>
              </a:rPr>
              <a:t>fungsi</a:t>
            </a:r>
            <a:r>
              <a:rPr lang="en-US" sz="2400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+mj-lt"/>
                <a:cs typeface="Arial" pitchFamily="34" charset="0"/>
              </a:rPr>
              <a:t>utama</a:t>
            </a:r>
            <a:r>
              <a:rPr lang="en-US" sz="2400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 ASN. </a:t>
            </a:r>
          </a:p>
          <a:p>
            <a:pPr marL="0" indent="0">
              <a:buNone/>
            </a:pPr>
            <a:r>
              <a:rPr lang="en-US" sz="2400" dirty="0" err="1" smtClean="0">
                <a:solidFill>
                  <a:schemeClr val="tx1"/>
                </a:solidFill>
                <a:latin typeface="+mj-lt"/>
                <a:cs typeface="Arial" pitchFamily="34" charset="0"/>
              </a:rPr>
              <a:t>Apabila</a:t>
            </a:r>
            <a:r>
              <a:rPr lang="en-US" sz="2400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+mj-lt"/>
                <a:cs typeface="Arial" pitchFamily="34" charset="0"/>
              </a:rPr>
              <a:t>tujuan</a:t>
            </a:r>
            <a:r>
              <a:rPr lang="en-US" sz="2400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+mj-lt"/>
                <a:cs typeface="Arial" pitchFamily="34" charset="0"/>
              </a:rPr>
              <a:t>utama</a:t>
            </a:r>
            <a:r>
              <a:rPr lang="en-US" sz="2400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+mj-lt"/>
                <a:cs typeface="Arial" pitchFamily="34" charset="0"/>
              </a:rPr>
              <a:t>Ot</a:t>
            </a:r>
            <a:r>
              <a:rPr lang="id-ID" sz="2400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onomi </a:t>
            </a:r>
            <a:r>
              <a:rPr lang="en-US" sz="2400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da</a:t>
            </a:r>
            <a:r>
              <a:rPr lang="id-ID" sz="2400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erah </a:t>
            </a:r>
            <a:r>
              <a:rPr lang="en-US" sz="2400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+mj-lt"/>
                <a:cs typeface="Arial" pitchFamily="34" charset="0"/>
              </a:rPr>
              <a:t>adalah</a:t>
            </a:r>
            <a:r>
              <a:rPr lang="en-US" sz="2400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+mj-lt"/>
                <a:cs typeface="Arial" pitchFamily="34" charset="0"/>
              </a:rPr>
              <a:t>mendekatkan</a:t>
            </a:r>
            <a:r>
              <a:rPr lang="en-US" sz="2400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   </a:t>
            </a:r>
            <a:r>
              <a:rPr lang="en-US" sz="2400" dirty="0" err="1" smtClean="0">
                <a:solidFill>
                  <a:schemeClr val="tx1"/>
                </a:solidFill>
                <a:latin typeface="+mj-lt"/>
                <a:cs typeface="Arial" pitchFamily="34" charset="0"/>
              </a:rPr>
              <a:t>pelayanan</a:t>
            </a:r>
            <a:r>
              <a:rPr lang="en-US" sz="2400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+mj-lt"/>
                <a:cs typeface="Arial" pitchFamily="34" charset="0"/>
              </a:rPr>
              <a:t>kepada</a:t>
            </a:r>
            <a:r>
              <a:rPr lang="en-US" sz="2400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+mj-lt"/>
                <a:cs typeface="Arial" pitchFamily="34" charset="0"/>
              </a:rPr>
              <a:t>masyarakat</a:t>
            </a:r>
            <a:r>
              <a:rPr lang="en-US" sz="2400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, </a:t>
            </a:r>
            <a:r>
              <a:rPr lang="en-US" sz="2400" dirty="0" err="1" smtClean="0">
                <a:solidFill>
                  <a:schemeClr val="tx1"/>
                </a:solidFill>
                <a:latin typeface="+mj-lt"/>
                <a:cs typeface="Arial" pitchFamily="34" charset="0"/>
              </a:rPr>
              <a:t>sehingga</a:t>
            </a:r>
            <a:r>
              <a:rPr lang="en-US" sz="2400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+mj-lt"/>
                <a:cs typeface="Arial" pitchFamily="34" charset="0"/>
              </a:rPr>
              <a:t>desentralisasi</a:t>
            </a:r>
            <a:r>
              <a:rPr lang="en-US" sz="2400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  &amp; </a:t>
            </a:r>
            <a:r>
              <a:rPr lang="en-US" sz="2400" dirty="0" err="1" smtClean="0">
                <a:solidFill>
                  <a:schemeClr val="tx1"/>
                </a:solidFill>
                <a:latin typeface="+mj-lt"/>
                <a:cs typeface="Arial" pitchFamily="34" charset="0"/>
              </a:rPr>
              <a:t>otonomi</a:t>
            </a:r>
            <a:r>
              <a:rPr lang="en-US" sz="2400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+mj-lt"/>
                <a:cs typeface="Arial" pitchFamily="34" charset="0"/>
              </a:rPr>
              <a:t>terpusat</a:t>
            </a:r>
            <a:r>
              <a:rPr lang="en-US" sz="2400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 p</a:t>
            </a:r>
            <a:r>
              <a:rPr lang="id-ID" sz="2400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a</a:t>
            </a:r>
            <a:r>
              <a:rPr lang="en-US" sz="2400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d</a:t>
            </a:r>
            <a:r>
              <a:rPr lang="id-ID" sz="2400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a </a:t>
            </a:r>
            <a:r>
              <a:rPr lang="en-US" sz="2400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+mj-lt"/>
                <a:cs typeface="Arial" pitchFamily="34" charset="0"/>
              </a:rPr>
              <a:t>pemerintah</a:t>
            </a:r>
            <a:r>
              <a:rPr lang="en-US" sz="2400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+mj-lt"/>
                <a:cs typeface="Arial" pitchFamily="34" charset="0"/>
              </a:rPr>
              <a:t>kab</a:t>
            </a:r>
            <a:r>
              <a:rPr lang="id-ID" sz="2400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upaten </a:t>
            </a:r>
            <a:r>
              <a:rPr lang="en-US" sz="2400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 &amp; </a:t>
            </a:r>
            <a:r>
              <a:rPr lang="en-US" sz="2400" dirty="0" err="1" smtClean="0">
                <a:solidFill>
                  <a:schemeClr val="tx1"/>
                </a:solidFill>
                <a:latin typeface="+mj-lt"/>
                <a:cs typeface="Arial" pitchFamily="34" charset="0"/>
              </a:rPr>
              <a:t>pemerintah</a:t>
            </a:r>
            <a:r>
              <a:rPr lang="en-US" sz="2400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  </a:t>
            </a:r>
            <a:r>
              <a:rPr lang="en-US" sz="2400" dirty="0" err="1" smtClean="0">
                <a:solidFill>
                  <a:schemeClr val="tx1"/>
                </a:solidFill>
                <a:latin typeface="+mj-lt"/>
                <a:cs typeface="Arial" pitchFamily="34" charset="0"/>
              </a:rPr>
              <a:t>kota</a:t>
            </a:r>
            <a:r>
              <a:rPr lang="en-US" sz="2400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, </a:t>
            </a:r>
            <a:r>
              <a:rPr lang="en-US" sz="2400" dirty="0" err="1" smtClean="0">
                <a:solidFill>
                  <a:schemeClr val="tx1"/>
                </a:solidFill>
                <a:latin typeface="+mj-lt"/>
                <a:cs typeface="Arial" pitchFamily="34" charset="0"/>
              </a:rPr>
              <a:t>maka</a:t>
            </a:r>
            <a:r>
              <a:rPr lang="en-US" sz="2400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 ASN </a:t>
            </a:r>
            <a:r>
              <a:rPr lang="en-US" sz="2400" dirty="0" err="1" smtClean="0">
                <a:solidFill>
                  <a:schemeClr val="tx1"/>
                </a:solidFill>
                <a:latin typeface="+mj-lt"/>
                <a:cs typeface="Arial" pitchFamily="34" charset="0"/>
              </a:rPr>
              <a:t>pada</a:t>
            </a:r>
            <a:r>
              <a:rPr lang="en-US" sz="2400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+mj-lt"/>
                <a:cs typeface="Arial" pitchFamily="34" charset="0"/>
              </a:rPr>
              <a:t>daerah</a:t>
            </a:r>
            <a:r>
              <a:rPr lang="en-US" sz="2400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-</a:t>
            </a:r>
            <a:r>
              <a:rPr lang="id-ID" sz="2400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daerah</a:t>
            </a:r>
            <a:r>
              <a:rPr lang="en-US" sz="2400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+mj-lt"/>
                <a:cs typeface="Arial" pitchFamily="34" charset="0"/>
              </a:rPr>
              <a:t>tersebut</a:t>
            </a:r>
            <a:r>
              <a:rPr lang="en-US" sz="2400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+mj-lt"/>
                <a:cs typeface="Arial" pitchFamily="34" charset="0"/>
              </a:rPr>
              <a:t>mengerti</a:t>
            </a:r>
            <a:r>
              <a:rPr lang="en-US" sz="2400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+mj-lt"/>
                <a:cs typeface="Arial" pitchFamily="34" charset="0"/>
              </a:rPr>
              <a:t>benar</a:t>
            </a:r>
            <a:r>
              <a:rPr lang="en-US" sz="2400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+mj-lt"/>
                <a:cs typeface="Arial" pitchFamily="34" charset="0"/>
              </a:rPr>
              <a:t>keinginan</a:t>
            </a:r>
            <a:r>
              <a:rPr lang="en-US" sz="2400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+mj-lt"/>
                <a:cs typeface="Arial" pitchFamily="34" charset="0"/>
              </a:rPr>
              <a:t>dan</a:t>
            </a:r>
            <a:r>
              <a:rPr lang="en-US" sz="2400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+mj-lt"/>
                <a:cs typeface="Arial" pitchFamily="34" charset="0"/>
              </a:rPr>
              <a:t>harapan</a:t>
            </a:r>
            <a:r>
              <a:rPr lang="en-US" sz="2400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+mj-lt"/>
                <a:cs typeface="Arial" pitchFamily="34" charset="0"/>
              </a:rPr>
              <a:t>masyarakat</a:t>
            </a:r>
            <a:r>
              <a:rPr lang="en-US" sz="2400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+mj-lt"/>
                <a:cs typeface="Arial" pitchFamily="34" charset="0"/>
              </a:rPr>
              <a:t>setempat</a:t>
            </a:r>
            <a:endParaRPr lang="id-ID" sz="24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48072711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4638"/>
            <a:ext cx="8153400" cy="563562"/>
          </a:xfrm>
        </p:spPr>
        <p:txBody>
          <a:bodyPr>
            <a:normAutofit fontScale="90000"/>
          </a:bodyPr>
          <a:lstStyle/>
          <a:p>
            <a:r>
              <a:rPr lang="en-US" sz="4000" b="1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US" sz="4000" b="1" dirty="0" smtClean="0">
                <a:latin typeface="Arial" pitchFamily="34" charset="0"/>
                <a:cs typeface="Arial" pitchFamily="34" charset="0"/>
              </a:rPr>
            </a:br>
            <a:r>
              <a:rPr lang="en-US" sz="3600" b="1" dirty="0" err="1" smtClean="0">
                <a:latin typeface="Arial" pitchFamily="34" charset="0"/>
                <a:cs typeface="Arial" pitchFamily="34" charset="0"/>
              </a:rPr>
              <a:t>Pokok-pokok</a:t>
            </a:r>
            <a:r>
              <a:rPr lang="en-US" sz="3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latin typeface="Arial" pitchFamily="34" charset="0"/>
                <a:cs typeface="Arial" pitchFamily="34" charset="0"/>
              </a:rPr>
              <a:t>Kepegawaian</a:t>
            </a:r>
            <a:r>
              <a:rPr lang="en-US" sz="3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latin typeface="Arial" pitchFamily="34" charset="0"/>
                <a:cs typeface="Arial" pitchFamily="34" charset="0"/>
              </a:rPr>
              <a:t>antara</a:t>
            </a:r>
            <a:r>
              <a:rPr lang="en-US" sz="3600" b="1" dirty="0" smtClean="0">
                <a:latin typeface="Arial" pitchFamily="34" charset="0"/>
                <a:cs typeface="Arial" pitchFamily="34" charset="0"/>
              </a:rPr>
              <a:t> lain: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US" b="1" dirty="0" smtClean="0">
                <a:latin typeface="Arial" pitchFamily="34" charset="0"/>
                <a:cs typeface="Arial" pitchFamily="34" charset="0"/>
              </a:rPr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1560" y="990600"/>
            <a:ext cx="8075240" cy="5462736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en-US" dirty="0" smtClean="0">
                <a:latin typeface="+mj-lt"/>
              </a:rPr>
              <a:t>1</a:t>
            </a:r>
            <a:r>
              <a:rPr lang="en-US" dirty="0">
                <a:latin typeface="+mj-lt"/>
              </a:rPr>
              <a:t>. </a:t>
            </a:r>
            <a:r>
              <a:rPr lang="en-US" dirty="0" err="1" smtClean="0">
                <a:latin typeface="+mj-lt"/>
              </a:rPr>
              <a:t>Pegawai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Negeri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terdiri</a:t>
            </a:r>
            <a:r>
              <a:rPr lang="en-US" dirty="0" smtClean="0">
                <a:latin typeface="+mj-lt"/>
              </a:rPr>
              <a:t> ASN, </a:t>
            </a:r>
            <a:r>
              <a:rPr lang="en-US" dirty="0" err="1">
                <a:latin typeface="+mj-lt"/>
              </a:rPr>
              <a:t>anggota</a:t>
            </a:r>
            <a:r>
              <a:rPr lang="en-US" dirty="0">
                <a:latin typeface="+mj-lt"/>
              </a:rPr>
              <a:t> TNI, </a:t>
            </a:r>
            <a:r>
              <a:rPr lang="en-US" dirty="0" smtClean="0">
                <a:latin typeface="+mj-lt"/>
              </a:rPr>
              <a:t>&amp; </a:t>
            </a:r>
            <a:r>
              <a:rPr lang="en-US" dirty="0" err="1">
                <a:latin typeface="+mj-lt"/>
              </a:rPr>
              <a:t>anggota</a:t>
            </a:r>
            <a:r>
              <a:rPr lang="en-US" dirty="0">
                <a:latin typeface="+mj-lt"/>
              </a:rPr>
              <a:t> POLRI.</a:t>
            </a:r>
          </a:p>
          <a:p>
            <a:pPr>
              <a:buNone/>
            </a:pPr>
            <a:r>
              <a:rPr lang="en-US" dirty="0">
                <a:latin typeface="+mj-lt"/>
              </a:rPr>
              <a:t>2. </a:t>
            </a:r>
            <a:r>
              <a:rPr lang="en-US" dirty="0" err="1">
                <a:latin typeface="+mj-lt"/>
              </a:rPr>
              <a:t>Pegawai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Pusat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adalah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pegawai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negeri</a:t>
            </a:r>
            <a:r>
              <a:rPr lang="en-US" dirty="0">
                <a:latin typeface="+mj-lt"/>
              </a:rPr>
              <a:t> yang </a:t>
            </a:r>
            <a:r>
              <a:rPr lang="en-US" dirty="0" err="1">
                <a:latin typeface="+mj-lt"/>
              </a:rPr>
              <a:t>gajinya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dibebankan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pada</a:t>
            </a:r>
            <a:r>
              <a:rPr lang="en-US" dirty="0">
                <a:latin typeface="+mj-lt"/>
              </a:rPr>
              <a:t> APBN </a:t>
            </a:r>
            <a:r>
              <a:rPr lang="en-US" dirty="0" err="1">
                <a:latin typeface="+mj-lt"/>
              </a:rPr>
              <a:t>dan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bekerja</a:t>
            </a:r>
            <a:r>
              <a:rPr lang="en-US" dirty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pada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perangkat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>
                <a:latin typeface="+mj-lt"/>
              </a:rPr>
              <a:t>Pemerintah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Pusat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atau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kantor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cabangnya</a:t>
            </a:r>
            <a:r>
              <a:rPr lang="en-US" dirty="0">
                <a:latin typeface="+mj-lt"/>
              </a:rPr>
              <a:t> di </a:t>
            </a:r>
            <a:r>
              <a:rPr lang="en-US" dirty="0" err="1">
                <a:latin typeface="+mj-lt"/>
              </a:rPr>
              <a:t>daerah</a:t>
            </a:r>
            <a:r>
              <a:rPr lang="en-US" dirty="0">
                <a:latin typeface="+mj-lt"/>
              </a:rPr>
              <a:t>.</a:t>
            </a:r>
          </a:p>
          <a:p>
            <a:pPr>
              <a:buNone/>
            </a:pPr>
            <a:r>
              <a:rPr lang="en-US" dirty="0">
                <a:latin typeface="+mj-lt"/>
              </a:rPr>
              <a:t>3. </a:t>
            </a:r>
            <a:r>
              <a:rPr lang="en-US" dirty="0" err="1">
                <a:latin typeface="+mj-lt"/>
              </a:rPr>
              <a:t>Pegawai</a:t>
            </a:r>
            <a:r>
              <a:rPr lang="en-US" dirty="0">
                <a:latin typeface="+mj-lt"/>
              </a:rPr>
              <a:t> Daerah </a:t>
            </a:r>
            <a:r>
              <a:rPr lang="en-US" dirty="0" err="1">
                <a:latin typeface="+mj-lt"/>
              </a:rPr>
              <a:t>adalah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pegawai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negeri</a:t>
            </a:r>
            <a:r>
              <a:rPr lang="en-US" dirty="0">
                <a:latin typeface="+mj-lt"/>
              </a:rPr>
              <a:t> yang </a:t>
            </a:r>
            <a:r>
              <a:rPr lang="en-US" dirty="0" err="1">
                <a:latin typeface="+mj-lt"/>
              </a:rPr>
              <a:t>gajinya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dibebankan</a:t>
            </a:r>
            <a:r>
              <a:rPr lang="en-US" dirty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pd</a:t>
            </a:r>
            <a:r>
              <a:rPr lang="en-US" dirty="0" smtClean="0">
                <a:latin typeface="+mj-lt"/>
              </a:rPr>
              <a:t> </a:t>
            </a:r>
            <a:r>
              <a:rPr lang="en-US" dirty="0">
                <a:latin typeface="+mj-lt"/>
              </a:rPr>
              <a:t>APBD </a:t>
            </a:r>
            <a:r>
              <a:rPr lang="en-US" dirty="0" err="1">
                <a:latin typeface="+mj-lt"/>
              </a:rPr>
              <a:t>dan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bekerja</a:t>
            </a:r>
            <a:r>
              <a:rPr lang="en-US" dirty="0">
                <a:latin typeface="+mj-lt"/>
              </a:rPr>
              <a:t> </a:t>
            </a:r>
            <a:r>
              <a:rPr lang="en-US" dirty="0" smtClean="0">
                <a:latin typeface="+mj-lt"/>
              </a:rPr>
              <a:t>p</a:t>
            </a:r>
            <a:r>
              <a:rPr lang="id-ID" dirty="0" smtClean="0">
                <a:latin typeface="+mj-lt"/>
              </a:rPr>
              <a:t>a</a:t>
            </a:r>
            <a:r>
              <a:rPr lang="en-US" dirty="0" smtClean="0">
                <a:latin typeface="+mj-lt"/>
              </a:rPr>
              <a:t>d</a:t>
            </a:r>
            <a:r>
              <a:rPr lang="id-ID" dirty="0" smtClean="0">
                <a:latin typeface="+mj-lt"/>
              </a:rPr>
              <a:t>a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perangkat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Pem</a:t>
            </a:r>
            <a:r>
              <a:rPr lang="id-ID" dirty="0" smtClean="0">
                <a:latin typeface="+mj-lt"/>
              </a:rPr>
              <a:t>erintah </a:t>
            </a:r>
            <a:r>
              <a:rPr lang="en-US" dirty="0" smtClean="0">
                <a:latin typeface="+mj-lt"/>
              </a:rPr>
              <a:t>Da</a:t>
            </a:r>
            <a:r>
              <a:rPr lang="id-ID" dirty="0" smtClean="0">
                <a:latin typeface="+mj-lt"/>
              </a:rPr>
              <a:t>erah </a:t>
            </a:r>
            <a:endParaRPr lang="en-US" dirty="0">
              <a:latin typeface="+mj-lt"/>
            </a:endParaRPr>
          </a:p>
          <a:p>
            <a:pPr>
              <a:buNone/>
            </a:pPr>
            <a:r>
              <a:rPr lang="en-US" dirty="0">
                <a:latin typeface="+mj-lt"/>
              </a:rPr>
              <a:t>4. </a:t>
            </a:r>
            <a:r>
              <a:rPr lang="en-US" dirty="0" err="1">
                <a:latin typeface="+mj-lt"/>
              </a:rPr>
              <a:t>Pejabat</a:t>
            </a:r>
            <a:r>
              <a:rPr lang="en-US" dirty="0">
                <a:latin typeface="+mj-lt"/>
              </a:rPr>
              <a:t> Negara </a:t>
            </a:r>
            <a:r>
              <a:rPr lang="en-US" dirty="0" err="1">
                <a:latin typeface="+mj-lt"/>
              </a:rPr>
              <a:t>adalah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orang</a:t>
            </a:r>
            <a:r>
              <a:rPr lang="en-US" dirty="0">
                <a:latin typeface="+mj-lt"/>
              </a:rPr>
              <a:t> yang </a:t>
            </a:r>
            <a:r>
              <a:rPr lang="en-US" dirty="0" err="1">
                <a:latin typeface="+mj-lt"/>
              </a:rPr>
              <a:t>diangkat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untuk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menduduki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jabatan-jabatan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tertentu</a:t>
            </a:r>
            <a:r>
              <a:rPr lang="en-US" dirty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seperti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Presiden</a:t>
            </a:r>
            <a:r>
              <a:rPr lang="en-US" dirty="0">
                <a:latin typeface="+mj-lt"/>
              </a:rPr>
              <a:t>, </a:t>
            </a:r>
            <a:r>
              <a:rPr lang="en-US" dirty="0" err="1">
                <a:latin typeface="+mj-lt"/>
              </a:rPr>
              <a:t>Wakil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Presiden</a:t>
            </a:r>
            <a:r>
              <a:rPr lang="en-US" dirty="0">
                <a:latin typeface="+mj-lt"/>
              </a:rPr>
              <a:t>, </a:t>
            </a:r>
            <a:r>
              <a:rPr lang="en-US" dirty="0" err="1">
                <a:latin typeface="+mj-lt"/>
              </a:rPr>
              <a:t>Ketua</a:t>
            </a:r>
            <a:r>
              <a:rPr lang="en-US" dirty="0">
                <a:latin typeface="+mj-lt"/>
              </a:rPr>
              <a:t> MPR, </a:t>
            </a:r>
            <a:r>
              <a:rPr lang="en-US" dirty="0" err="1">
                <a:latin typeface="+mj-lt"/>
              </a:rPr>
              <a:t>Ketua</a:t>
            </a:r>
            <a:r>
              <a:rPr lang="en-US" dirty="0">
                <a:latin typeface="+mj-lt"/>
              </a:rPr>
              <a:t> DPR, </a:t>
            </a:r>
            <a:r>
              <a:rPr lang="en-US" dirty="0" err="1">
                <a:latin typeface="+mj-lt"/>
              </a:rPr>
              <a:t>dan</a:t>
            </a:r>
            <a:r>
              <a:rPr lang="en-US" dirty="0">
                <a:latin typeface="+mj-lt"/>
              </a:rPr>
              <a:t> lain-lain.</a:t>
            </a:r>
          </a:p>
          <a:p>
            <a:pPr>
              <a:buNone/>
            </a:pPr>
            <a:r>
              <a:rPr lang="en-US" dirty="0">
                <a:latin typeface="+mj-lt"/>
              </a:rPr>
              <a:t>5. </a:t>
            </a:r>
            <a:r>
              <a:rPr lang="en-US" dirty="0" err="1">
                <a:latin typeface="+mj-lt"/>
              </a:rPr>
              <a:t>Pegawai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Negeri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berkewajiban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menaati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Pancasila</a:t>
            </a:r>
            <a:r>
              <a:rPr lang="en-US" dirty="0">
                <a:latin typeface="+mj-lt"/>
              </a:rPr>
              <a:t>, </a:t>
            </a:r>
            <a:r>
              <a:rPr lang="id-ID" dirty="0">
                <a:latin typeface="+mj-lt"/>
              </a:rPr>
              <a:t>U</a:t>
            </a:r>
            <a:r>
              <a:rPr lang="en-US" dirty="0" err="1" smtClean="0">
                <a:latin typeface="+mj-lt"/>
              </a:rPr>
              <a:t>ndang</a:t>
            </a:r>
            <a:r>
              <a:rPr lang="en-US" dirty="0" smtClean="0">
                <a:latin typeface="+mj-lt"/>
              </a:rPr>
              <a:t>-</a:t>
            </a:r>
            <a:r>
              <a:rPr lang="id-ID" dirty="0" smtClean="0">
                <a:latin typeface="+mj-lt"/>
              </a:rPr>
              <a:t>U</a:t>
            </a:r>
            <a:r>
              <a:rPr lang="en-US" dirty="0" err="1" smtClean="0">
                <a:latin typeface="+mj-lt"/>
              </a:rPr>
              <a:t>ndang</a:t>
            </a:r>
            <a:r>
              <a:rPr lang="en-US" dirty="0" smtClean="0">
                <a:latin typeface="+mj-lt"/>
              </a:rPr>
              <a:t> </a:t>
            </a:r>
            <a:r>
              <a:rPr lang="id-ID" dirty="0" err="1">
                <a:latin typeface="+mj-lt"/>
              </a:rPr>
              <a:t>D</a:t>
            </a:r>
            <a:r>
              <a:rPr lang="en-US" dirty="0" err="1" smtClean="0">
                <a:latin typeface="+mj-lt"/>
              </a:rPr>
              <a:t>asar</a:t>
            </a:r>
            <a:r>
              <a:rPr lang="en-US" dirty="0" smtClean="0">
                <a:latin typeface="+mj-lt"/>
              </a:rPr>
              <a:t> 1945</a:t>
            </a:r>
            <a:r>
              <a:rPr lang="en-US" dirty="0">
                <a:latin typeface="+mj-lt"/>
              </a:rPr>
              <a:t>, </a:t>
            </a:r>
            <a:r>
              <a:rPr lang="en-US" dirty="0" err="1">
                <a:latin typeface="+mj-lt"/>
              </a:rPr>
              <a:t>dan</a:t>
            </a:r>
            <a:r>
              <a:rPr lang="en-US" dirty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setia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pada</a:t>
            </a:r>
            <a:r>
              <a:rPr lang="en-US" dirty="0" smtClean="0">
                <a:latin typeface="+mj-lt"/>
              </a:rPr>
              <a:t> </a:t>
            </a:r>
            <a:r>
              <a:rPr lang="en-US" dirty="0">
                <a:latin typeface="+mj-lt"/>
              </a:rPr>
              <a:t>Negara </a:t>
            </a:r>
            <a:r>
              <a:rPr lang="en-US" dirty="0" err="1">
                <a:latin typeface="+mj-lt"/>
              </a:rPr>
              <a:t>Kesatuan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Republik</a:t>
            </a:r>
            <a:r>
              <a:rPr lang="en-US" dirty="0">
                <a:latin typeface="+mj-lt"/>
              </a:rPr>
              <a:t> Indonesia. Di </a:t>
            </a:r>
            <a:r>
              <a:rPr lang="en-US" dirty="0" err="1">
                <a:latin typeface="+mj-lt"/>
              </a:rPr>
              <a:t>samping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itu</a:t>
            </a:r>
            <a:r>
              <a:rPr lang="en-US" dirty="0">
                <a:latin typeface="+mj-lt"/>
              </a:rPr>
              <a:t>, </a:t>
            </a:r>
            <a:r>
              <a:rPr lang="en-US" dirty="0" err="1">
                <a:latin typeface="+mj-lt"/>
              </a:rPr>
              <a:t>Pegawai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Negeri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mempuyai</a:t>
            </a:r>
            <a:r>
              <a:rPr lang="en-US" dirty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hak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mendapatkan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>
                <a:latin typeface="+mj-lt"/>
              </a:rPr>
              <a:t>gaji</a:t>
            </a:r>
            <a:r>
              <a:rPr lang="en-US" dirty="0">
                <a:latin typeface="+mj-lt"/>
              </a:rPr>
              <a:t> yang </a:t>
            </a:r>
            <a:r>
              <a:rPr lang="en-US" dirty="0" err="1">
                <a:latin typeface="+mj-lt"/>
              </a:rPr>
              <a:t>adil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dan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layak</a:t>
            </a:r>
            <a:endParaRPr lang="en-US" dirty="0">
              <a:latin typeface="+mj-lt"/>
            </a:endParaRPr>
          </a:p>
          <a:p>
            <a:endParaRPr lang="en-US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75243777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8077200" cy="639762"/>
          </a:xfrm>
        </p:spPr>
        <p:txBody>
          <a:bodyPr>
            <a:normAutofit fontScale="90000"/>
          </a:bodyPr>
          <a:lstStyle/>
          <a:p>
            <a:r>
              <a:rPr lang="en-US" dirty="0"/>
              <a:t> </a:t>
            </a:r>
            <a:br>
              <a:rPr lang="en-US" dirty="0"/>
            </a:br>
            <a:r>
              <a:rPr lang="en-US" b="1" dirty="0" err="1"/>
              <a:t>Rekrutmen</a:t>
            </a:r>
            <a:r>
              <a:rPr lang="en-US" b="1" dirty="0"/>
              <a:t> </a:t>
            </a:r>
            <a:r>
              <a:rPr lang="en-US" b="1" dirty="0" err="1"/>
              <a:t>Pegawai</a:t>
            </a:r>
            <a:r>
              <a:rPr lang="en-US" b="1" dirty="0"/>
              <a:t> Daerah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990600"/>
            <a:ext cx="8219256" cy="5462736"/>
          </a:xfrm>
        </p:spPr>
        <p:txBody>
          <a:bodyPr>
            <a:normAutofit fontScale="85000" lnSpcReduction="10000"/>
          </a:bodyPr>
          <a:lstStyle/>
          <a:p>
            <a:r>
              <a:rPr lang="en-US" dirty="0">
                <a:latin typeface="+mj-lt"/>
              </a:rPr>
              <a:t>Otonomi </a:t>
            </a:r>
            <a:r>
              <a:rPr lang="en-US" dirty="0" err="1">
                <a:latin typeface="+mj-lt"/>
              </a:rPr>
              <a:t>daerah</a:t>
            </a:r>
            <a:r>
              <a:rPr lang="en-US" dirty="0">
                <a:latin typeface="+mj-lt"/>
              </a:rPr>
              <a:t> yang </a:t>
            </a:r>
            <a:r>
              <a:rPr lang="en-US" dirty="0" err="1">
                <a:latin typeface="+mj-lt"/>
              </a:rPr>
              <a:t>telah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berlangsung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selama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lebih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dari</a:t>
            </a:r>
            <a:r>
              <a:rPr lang="en-US" dirty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dua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puluh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tahun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>
                <a:latin typeface="+mj-lt"/>
              </a:rPr>
              <a:t>ini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tentunya</a:t>
            </a:r>
            <a:r>
              <a:rPr lang="en-US" dirty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memberikan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implikasi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>
                <a:latin typeface="+mj-lt"/>
              </a:rPr>
              <a:t>tertentu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pada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sistem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kepegawaian</a:t>
            </a:r>
            <a:r>
              <a:rPr lang="en-US" dirty="0">
                <a:latin typeface="+mj-lt"/>
              </a:rPr>
              <a:t> di Indonesia. </a:t>
            </a:r>
            <a:endParaRPr lang="en-US" dirty="0" smtClean="0">
              <a:latin typeface="+mj-lt"/>
            </a:endParaRPr>
          </a:p>
          <a:p>
            <a:r>
              <a:rPr lang="en-US" dirty="0" err="1" smtClean="0">
                <a:latin typeface="+mj-lt"/>
              </a:rPr>
              <a:t>Pada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>
                <a:latin typeface="+mj-lt"/>
              </a:rPr>
              <a:t>mulanya</a:t>
            </a:r>
            <a:r>
              <a:rPr lang="en-US" dirty="0">
                <a:latin typeface="+mj-lt"/>
              </a:rPr>
              <a:t>, </a:t>
            </a:r>
            <a:r>
              <a:rPr lang="en-US" dirty="0" err="1">
                <a:latin typeface="+mj-lt"/>
              </a:rPr>
              <a:t>sebelum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dilaksanakannya</a:t>
            </a:r>
            <a:r>
              <a:rPr lang="en-US" dirty="0">
                <a:latin typeface="+mj-lt"/>
              </a:rPr>
              <a:t> </a:t>
            </a:r>
            <a:r>
              <a:rPr lang="en-US" dirty="0" smtClean="0">
                <a:latin typeface="+mj-lt"/>
              </a:rPr>
              <a:t>era </a:t>
            </a:r>
            <a:r>
              <a:rPr lang="en-US" dirty="0" err="1" smtClean="0">
                <a:latin typeface="+mj-lt"/>
              </a:rPr>
              <a:t>otonomi</a:t>
            </a:r>
            <a:r>
              <a:rPr lang="en-US" dirty="0">
                <a:latin typeface="+mj-lt"/>
              </a:rPr>
              <a:t>, </a:t>
            </a:r>
            <a:r>
              <a:rPr lang="en-US" dirty="0" err="1">
                <a:latin typeface="+mj-lt"/>
              </a:rPr>
              <a:t>sistem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kepegawaian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terpusat</a:t>
            </a:r>
            <a:r>
              <a:rPr lang="en-US" dirty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dalam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>
                <a:latin typeface="+mj-lt"/>
              </a:rPr>
              <a:t>arti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segala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kebijakan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kepegawaian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ada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pada</a:t>
            </a:r>
            <a:r>
              <a:rPr lang="en-US" dirty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pemerintah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pusat</a:t>
            </a:r>
            <a:r>
              <a:rPr lang="en-US" dirty="0">
                <a:latin typeface="+mj-lt"/>
              </a:rPr>
              <a:t>, </a:t>
            </a:r>
            <a:r>
              <a:rPr lang="en-US" dirty="0" err="1">
                <a:latin typeface="+mj-lt"/>
              </a:rPr>
              <a:t>daerah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hanya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menerima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jatah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dari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pemerintah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pusat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sesuai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dengan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permintaan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dan</a:t>
            </a:r>
            <a:r>
              <a:rPr lang="en-US" dirty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ketersediaan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pegawai</a:t>
            </a:r>
            <a:r>
              <a:rPr lang="en-US" dirty="0" smtClean="0">
                <a:latin typeface="+mj-lt"/>
              </a:rPr>
              <a:t> </a:t>
            </a:r>
            <a:r>
              <a:rPr lang="en-US" dirty="0">
                <a:latin typeface="+mj-lt"/>
              </a:rPr>
              <a:t>yang </a:t>
            </a:r>
            <a:r>
              <a:rPr lang="en-US" dirty="0" err="1">
                <a:latin typeface="+mj-lt"/>
              </a:rPr>
              <a:t>ada</a:t>
            </a:r>
            <a:r>
              <a:rPr lang="en-US" dirty="0">
                <a:latin typeface="+mj-lt"/>
              </a:rPr>
              <a:t> di </a:t>
            </a:r>
            <a:r>
              <a:rPr lang="en-US" dirty="0" err="1">
                <a:latin typeface="+mj-lt"/>
              </a:rPr>
              <a:t>pusat</a:t>
            </a:r>
            <a:r>
              <a:rPr lang="en-US" dirty="0">
                <a:latin typeface="+mj-lt"/>
              </a:rPr>
              <a:t>. Dan </a:t>
            </a:r>
            <a:r>
              <a:rPr lang="en-US" dirty="0" err="1">
                <a:latin typeface="+mj-lt"/>
              </a:rPr>
              <a:t>pegawai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dari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satu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tempat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dapat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berpindah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ke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tempat</a:t>
            </a:r>
            <a:r>
              <a:rPr lang="en-US" dirty="0">
                <a:latin typeface="+mj-lt"/>
              </a:rPr>
              <a:t> lain </a:t>
            </a:r>
            <a:r>
              <a:rPr lang="en-US" dirty="0" err="1">
                <a:latin typeface="+mj-lt"/>
              </a:rPr>
              <a:t>sesuai</a:t>
            </a:r>
            <a:r>
              <a:rPr lang="en-US" dirty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dengan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keputusan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>
                <a:latin typeface="+mj-lt"/>
              </a:rPr>
              <a:t>atasan</a:t>
            </a:r>
            <a:r>
              <a:rPr lang="en-US" dirty="0">
                <a:latin typeface="+mj-lt"/>
              </a:rPr>
              <a:t>, </a:t>
            </a:r>
            <a:r>
              <a:rPr lang="en-US" dirty="0" err="1">
                <a:latin typeface="+mj-lt"/>
              </a:rPr>
              <a:t>dan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hal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ini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tentunya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sangat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berbeda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dengan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adanya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kebijakan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desentralisasi</a:t>
            </a:r>
            <a:r>
              <a:rPr lang="en-US" dirty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yaitu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pegawai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>
                <a:latin typeface="+mj-lt"/>
              </a:rPr>
              <a:t>sulit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berpindah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antar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satu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tempat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dengan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tempat</a:t>
            </a:r>
            <a:r>
              <a:rPr lang="en-US" dirty="0">
                <a:latin typeface="+mj-lt"/>
              </a:rPr>
              <a:t> yang lain. </a:t>
            </a:r>
          </a:p>
          <a:p>
            <a:pPr marL="0" indent="0">
              <a:buNone/>
            </a:pPr>
            <a:endParaRPr lang="en-US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7386017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93</TotalTime>
  <Words>1098</Words>
  <Application>Microsoft Office PowerPoint</Application>
  <PresentationFormat>On-screen Show (4:3)</PresentationFormat>
  <Paragraphs>48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KEPEGAWAIAN DAERAH</vt:lpstr>
      <vt:lpstr>PowerPoint Presentation</vt:lpstr>
      <vt:lpstr>Sistem Kepegawaian</vt:lpstr>
      <vt:lpstr>Peraturan Kepegawaian</vt:lpstr>
      <vt:lpstr>PowerPoint Presentation</vt:lpstr>
      <vt:lpstr>Pegawai Negeri Sipil /Aparat Sipil Negara</vt:lpstr>
      <vt:lpstr>Peran ASN/ PNS</vt:lpstr>
      <vt:lpstr> Pokok-pokok Kepegawaian antara lain: </vt:lpstr>
      <vt:lpstr>  Rekrutmen Pegawai Daerah 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My PC</dc:creator>
  <cp:lastModifiedBy>My PC</cp:lastModifiedBy>
  <cp:revision>10</cp:revision>
  <dcterms:created xsi:type="dcterms:W3CDTF">2021-05-24T05:31:55Z</dcterms:created>
  <dcterms:modified xsi:type="dcterms:W3CDTF">2021-05-24T07:05:43Z</dcterms:modified>
</cp:coreProperties>
</file>