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945688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97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2900"/>
          </a:xfrm>
          <a:prstGeom prst="rect">
            <a:avLst/>
          </a:prstGeom>
        </p:spPr>
        <p:txBody>
          <a:bodyPr vert="horz" lIns="96007" tIns="48005" rIns="96007" bIns="48005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4038" y="0"/>
            <a:ext cx="4310062" cy="342900"/>
          </a:xfrm>
          <a:prstGeom prst="rect">
            <a:avLst/>
          </a:prstGeom>
        </p:spPr>
        <p:txBody>
          <a:bodyPr vert="horz" lIns="96007" tIns="48005" rIns="96007" bIns="48005" rtlCol="0"/>
          <a:lstStyle>
            <a:lvl1pPr algn="r">
              <a:defRPr sz="1200"/>
            </a:lvl1pPr>
          </a:lstStyle>
          <a:p>
            <a:pPr>
              <a:defRPr/>
            </a:pPr>
            <a:fld id="{062EFFAF-CDCA-45FA-A77F-2BEA6D264B3D}" type="datetimeFigureOut">
              <a:rPr lang="en-US"/>
              <a:pPr>
                <a:defRPr/>
              </a:pPr>
              <a:t>10/17/2016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4310063" cy="342900"/>
          </a:xfrm>
          <a:prstGeom prst="rect">
            <a:avLst/>
          </a:prstGeom>
        </p:spPr>
        <p:txBody>
          <a:bodyPr vert="horz" lIns="96007" tIns="48005" rIns="96007" bIns="4800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4038" y="6513513"/>
            <a:ext cx="4310062" cy="342900"/>
          </a:xfrm>
          <a:prstGeom prst="rect">
            <a:avLst/>
          </a:prstGeom>
        </p:spPr>
        <p:txBody>
          <a:bodyPr vert="horz" lIns="96007" tIns="48005" rIns="96007" bIns="48005" rtlCol="0" anchor="b"/>
          <a:lstStyle>
            <a:lvl1pPr algn="r">
              <a:defRPr sz="1200"/>
            </a:lvl1pPr>
          </a:lstStyle>
          <a:p>
            <a:pPr>
              <a:defRPr/>
            </a:pPr>
            <a:fld id="{226A7475-7D87-47F3-883F-9D172C029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2900"/>
          </a:xfrm>
          <a:prstGeom prst="rect">
            <a:avLst/>
          </a:prstGeom>
        </p:spPr>
        <p:txBody>
          <a:bodyPr vert="horz" lIns="96007" tIns="48005" rIns="96007" bIns="48005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4038" y="0"/>
            <a:ext cx="4310062" cy="342900"/>
          </a:xfrm>
          <a:prstGeom prst="rect">
            <a:avLst/>
          </a:prstGeom>
        </p:spPr>
        <p:txBody>
          <a:bodyPr vert="horz" lIns="96007" tIns="48005" rIns="96007" bIns="48005" rtlCol="0"/>
          <a:lstStyle>
            <a:lvl1pPr algn="r">
              <a:defRPr sz="1200"/>
            </a:lvl1pPr>
          </a:lstStyle>
          <a:p>
            <a:pPr>
              <a:defRPr/>
            </a:pPr>
            <a:fld id="{AB5363A9-E504-47B9-8F03-72401B07D983}" type="datetimeFigureOut">
              <a:rPr lang="en-US"/>
              <a:pPr>
                <a:defRPr/>
              </a:pPr>
              <a:t>10/17/2016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9138" y="514350"/>
            <a:ext cx="3427412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07" tIns="48005" rIns="96007" bIns="4800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5363" y="3257550"/>
            <a:ext cx="7956550" cy="3086100"/>
          </a:xfrm>
          <a:prstGeom prst="rect">
            <a:avLst/>
          </a:prstGeom>
        </p:spPr>
        <p:txBody>
          <a:bodyPr vert="horz" lIns="96007" tIns="48005" rIns="96007" bIns="4800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310063" cy="342900"/>
          </a:xfrm>
          <a:prstGeom prst="rect">
            <a:avLst/>
          </a:prstGeom>
        </p:spPr>
        <p:txBody>
          <a:bodyPr vert="horz" lIns="96007" tIns="48005" rIns="96007" bIns="4800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4038" y="6513513"/>
            <a:ext cx="4310062" cy="342900"/>
          </a:xfrm>
          <a:prstGeom prst="rect">
            <a:avLst/>
          </a:prstGeom>
        </p:spPr>
        <p:txBody>
          <a:bodyPr vert="horz" lIns="96007" tIns="48005" rIns="96007" bIns="48005" rtlCol="0" anchor="b"/>
          <a:lstStyle>
            <a:lvl1pPr algn="r">
              <a:defRPr sz="1200"/>
            </a:lvl1pPr>
          </a:lstStyle>
          <a:p>
            <a:pPr>
              <a:defRPr/>
            </a:pPr>
            <a:fld id="{53912E41-9A62-4626-BF9D-A6577354D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8975B0-2DB3-4D64-9905-908B7508DBC1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1632C94-6E21-4F5C-8005-B1840D83A2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4A9261-B3DF-41FE-9ACE-0C7220B7BF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AB64129-C5CD-41C1-871B-5E1DF6A727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46417C8-A16B-48AD-AA3B-2A8882A82D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C75660-0638-4CC1-A38F-50631DBAD7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E9302A-F1FE-4059-96FB-6EB2483121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3B4081-89AF-4DF0-AFA4-CCB59315B0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0B4F7EE-9D92-4D12-94EA-0AC460E73E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860112C-DA33-45EF-8612-66B65DA34D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BA7DC4-FB2F-40F4-98D0-67AD8435F0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9E5E9C9-B4C3-4F9E-A8FE-76C3B2D936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C0DB5BB-689B-45D4-8EFC-93F311B82C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b="1" dirty="0" smtClean="0"/>
              <a:t>Komunikasi </a:t>
            </a:r>
            <a:r>
              <a:rPr lang="sv-SE" b="1" dirty="0" smtClean="0"/>
              <a:t>Politik</a:t>
            </a:r>
            <a:endParaRPr lang="en-US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sz="2800" b="1" dirty="0" smtClean="0"/>
              <a:t>Tri Agus Susanto,</a:t>
            </a:r>
            <a:r>
              <a:rPr lang="id-ID" sz="2800" b="1" dirty="0" smtClean="0"/>
              <a:t>S.Pd.,</a:t>
            </a:r>
            <a:r>
              <a:rPr lang="it-IT" sz="2800" b="1" dirty="0" smtClean="0"/>
              <a:t> M.Si</a:t>
            </a:r>
            <a:endParaRPr lang="fi-FI" sz="2800" b="1" dirty="0" smtClean="0"/>
          </a:p>
          <a:p>
            <a:pPr eaLnBrk="1" hangingPunct="1">
              <a:lnSpc>
                <a:spcPct val="80000"/>
              </a:lnSpc>
            </a:pPr>
            <a:r>
              <a:rPr lang="fi-FI" sz="2800" b="1" dirty="0" smtClean="0"/>
              <a:t>IP</a:t>
            </a:r>
            <a:r>
              <a:rPr lang="id-ID" sz="2800" b="1" dirty="0" smtClean="0"/>
              <a:t>1</a:t>
            </a:r>
            <a:r>
              <a:rPr lang="fi-FI" sz="2800" b="1" dirty="0" smtClean="0"/>
              <a:t>L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b="1" dirty="0" smtClean="0"/>
              <a:t>	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STUDI TENTANG POLITIK TIDAK BISA DIPISAHKAN DARI PENGERTIAN: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AUTHORITATIVE ALLOCATION OF VALUE.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DAN JIKA HAL TSB DIKAITKAN DENGAN KONSEP POWER DALAM KONTEKS KEHIDUPAN POLITIK, MAKA POWER BERKAITAN ERAT DENGAN PEMBENTUKAN DAN PENGAMBILAN KEBIJAKAN OTORITATIF DI DALAM MASYARAKAT.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JADI: KEKUASAAN PADA UMUMNYA HANYA BISA DIJALANKAN SEBAGIAN BESAR KARENA TERLETAK PADA KEMAMPUAN SESEORANG UNTUK: 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MEMPENGARUHI TINDAKAN2 ORANG LAIN, SEHINGGA MEMUNGKINKAN KEPUTUSAN BISA DIAMBIL.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DAVID EASTON (1953)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HUBUNGAN ANTARA POLITIK, MEDIA, DAN DEMOKRASI DI NEGARA2 SEPERTI AMERIKA SERIKAT DAN INGGRIS BANYAK DILIHAT DARI PERSPEKTIF: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1. PARA ELIT POLITIK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2. SERIKAT BURUH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3. KELOMPOK PENEKAN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4. LSM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5. ORGANISASI TERORIS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(Bagaimana kelima kelompok ini memanfaatkan media di dalam aktivitasnya)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BRIAN McNAIR (2000)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Menurut Denton dan Woodward (Political Communication in America, 1990) ada tiga elemen komunikasi politik yakni:</a:t>
            </a:r>
          </a:p>
          <a:p>
            <a:pPr eaLnBrk="1" hangingPunct="1"/>
            <a:r>
              <a:rPr lang="en-US" smtClean="0"/>
              <a:t>1. political organizations</a:t>
            </a:r>
          </a:p>
          <a:p>
            <a:pPr eaLnBrk="1" hangingPunct="1"/>
            <a:r>
              <a:rPr lang="en-US" smtClean="0"/>
              <a:t>2. citizen / audience</a:t>
            </a:r>
          </a:p>
          <a:p>
            <a:pPr eaLnBrk="1" hangingPunct="1"/>
            <a:r>
              <a:rPr lang="en-US" smtClean="0"/>
              <a:t>3. media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Elemen2 Komunikasi Politik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Dalam arti sempit diartika sebagai: AKTOR POLITIK YANG TAMPIL KE PERMUKAAN KARENA DIINSPIRASI MELALUI ‘KENDARAAN’ ORGANISASI ATAU INSTITUSI.</a:t>
            </a:r>
          </a:p>
          <a:p>
            <a:pPr eaLnBrk="1" hangingPunct="1"/>
            <a:r>
              <a:rPr lang="en-US" sz="2800" smtClean="0"/>
              <a:t>TUJUANNYA:</a:t>
            </a:r>
          </a:p>
          <a:p>
            <a:pPr eaLnBrk="1" hangingPunct="1">
              <a:buFontTx/>
              <a:buNone/>
            </a:pPr>
            <a:r>
              <a:rPr lang="en-US" sz="2800" smtClean="0"/>
              <a:t>Mempengaruhi dalam proses pengambilan keputusan, Hasil yg diharapkan ditempuh melalui lembaga kekuatan politik baik di pemerintah maupun lembaga perwakilan,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Political Organizations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Semuan tujuan komunikasi dapat ditempuh melalui pendekatan “persuasi”.</a:t>
            </a:r>
          </a:p>
          <a:p>
            <a:pPr eaLnBrk="1" hangingPunct="1"/>
            <a:r>
              <a:rPr lang="en-US" smtClean="0"/>
              <a:t>Sasarannya adalah publik/orang banyak</a:t>
            </a:r>
          </a:p>
          <a:p>
            <a:pPr eaLnBrk="1" hangingPunct="1"/>
            <a:r>
              <a:rPr lang="en-US" smtClean="0"/>
              <a:t>Tanpa Khalayak, pesa2 komunikasi politik tak akan ada relevansinya sama sekali.</a:t>
            </a:r>
          </a:p>
          <a:p>
            <a:pPr eaLnBrk="1" hangingPunct="1"/>
            <a:r>
              <a:rPr lang="en-US" smtClean="0"/>
              <a:t>Tujuan akhirya adalah memberikan dampak/efek sesuai dengan isi pesan.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AUDIENCE/KHALAYAK/CITIZEN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MEDIA berperan ganda, baik sebagai sender maupun sebagai receiver dalam proses komunikasi politik.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PESAN yang dikirim dikonstruk oleh para jurnalis (media) kemudian diterima oleh khalayak. Fungsinya sebagai pengirim pesan tak lain adalah sebagai transmitter.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Media harus netral/imparsial melaporkan peristiwa di sekitar masyarakat sebagai political reality.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1. TO INFORM ( surveillance atau monitoring function)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2. TO EDUCATE PEOPLE.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3. Menyediakan tempat untuk “public political discourse, memberi fasiltas terbentuknya opini publik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4. WATCHDOG ROLE OF JOURNALISM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5. Saluran ADVOCACY OF POLITICAL VIEWPOINT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Fungsi Komunikasi Media dalam proses Demokrasi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Opini publik dalam sistem demokratis selalu diungkapkan dalam arena publik.Arinya: semua informasi yg dimiliki untuk para pemilih haruslah dilakukan secara terbuka di muka umum.</a:t>
            </a:r>
          </a:p>
          <a:p>
            <a:pPr eaLnBrk="1" hangingPunct="1"/>
            <a:r>
              <a:rPr lang="en-US" smtClean="0"/>
              <a:t>The private political opinions dari para individu menjadi public opinion dari orang banyak.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PUBLIC OPINION DAN PUBLIC SPHERE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Private political opinion ini bisa merupakan cerminan di dalam voting patterns dan diberlakukan sebagai nasehat kepada pemimpin yg sedang berkuasa.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Karena itu public opinion dalam pengertian ini sama seperti yang dikemukakan Habermas sebagai public sphere.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Public sphere adalah a realm of our social life in which something approaching public opinion can be formed…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Public Sphere Habermas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Dalam Ruang Publik mereka yg memberi pendapat dalam cara yg tak dibatasi, yaitu dengan adanya jaminan kebebasan berkumpul dan berasosiasi dan juga kebebasan menyatakan pendapat dan menerbitkan pendapat mereka.</a:t>
            </a:r>
          </a:p>
          <a:p>
            <a:pPr eaLnBrk="1" hangingPunct="1"/>
            <a:endParaRPr lang="en-US" smtClean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077200" cy="4144963"/>
          </a:xfrm>
        </p:spPr>
        <p:txBody>
          <a:bodyPr/>
          <a:lstStyle/>
          <a:p>
            <a:pPr eaLnBrk="1" hangingPunct="1"/>
            <a:r>
              <a:rPr lang="en-US" smtClean="0"/>
              <a:t>1. Propaganda ------Pendapat Umum</a:t>
            </a:r>
          </a:p>
          <a:p>
            <a:pPr eaLnBrk="1" hangingPunct="1"/>
            <a:r>
              <a:rPr lang="en-US" smtClean="0"/>
              <a:t>2. Voting Behavior ---Voting Decisions</a:t>
            </a:r>
          </a:p>
          <a:p>
            <a:pPr eaLnBrk="1" hangingPunct="1"/>
            <a:r>
              <a:rPr lang="en-US" smtClean="0"/>
              <a:t>3. Efek atau Pengaruh Media</a:t>
            </a:r>
          </a:p>
          <a:p>
            <a:pPr eaLnBrk="1" hangingPunct="1"/>
            <a:r>
              <a:rPr lang="en-US" smtClean="0"/>
              <a:t>4. Hubungan Pers-Pemerintah-Pendapat Umum (masyarakat)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4 Macam Tradisi Penelitian yang mendorong lahirnya studi tentang Komunikasi Politik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KOMUNIKASI POLITIK</a:t>
            </a:r>
          </a:p>
        </p:txBody>
      </p:sp>
      <p:sp>
        <p:nvSpPr>
          <p:cNvPr id="21507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2514600"/>
          </a:xfrm>
        </p:spPr>
        <p:txBody>
          <a:bodyPr/>
          <a:lstStyle/>
          <a:p>
            <a:pPr eaLnBrk="1" hangingPunct="1"/>
            <a:r>
              <a:rPr lang="en-US" smtClean="0"/>
              <a:t>Paralel IK1L</a:t>
            </a:r>
          </a:p>
          <a:p>
            <a:pPr eaLnBrk="1" hangingPunct="1"/>
            <a:r>
              <a:rPr lang="en-US" smtClean="0"/>
              <a:t>Rabu, 12.45-15.15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Drs. Tri Agus susanto, M.Si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1. Dalam arti Sempit: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2. Dalam arti luas/umum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Komunikasi Politik Dalam arti sempit: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“SETIAP BENTUK PENYAMPAIAN PESAN, BAIK DALAM BENTUK LAMBANG-LAMBANG, MAUPUN DALAM BENTUK TULISAN ATAU KATA-KATA TERUCAPKAN BENTUK ISYARAT YANG DAPAT MEMPENGARUHI KEDUDUKAN SESEORANG YANG ADA DALAM SUATU PUNCAK STRUKTUR KEKUASAAN TERTENTU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Batasan Komunikasi Politik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SUATU KOMUNIKASI DAPAT DIKATEGORIKAN MEMPUNYAI NILAI ATAU BOBOT POLITIK, APABILA KOMUNIKASI YANG DIMAKSUD MEMPUNYAI KONSEKUENSI-KONSEKUENSI ATAU AKIBAT POLITIK (FAKTUAL/POTENSIAL) YANG MAMPU MENGATUR TINGKAH LAKU MANUSIA DI BAWAH KONDISI PERTENTANGAN.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Batasan yang diberikan oleh Dan Nimmo (dalam arti sempit)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SETIAP BENTUK ATAU JENIS PESAN, KHUSUSNYA YANG BERMUATAN ATAU BERNUANSA POLITIK, YANG DISAMPAIKAN DARI SUATU SUMBER KEPADA SEJUMLAH SASARAN TERTENTU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Batasan Komunikasi Politik</a:t>
            </a:r>
            <a:br>
              <a:rPr lang="en-US" sz="4000" smtClean="0"/>
            </a:br>
            <a:r>
              <a:rPr lang="en-US" sz="4000" smtClean="0"/>
              <a:t> dalam arti luas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332038"/>
            <a:ext cx="8229600" cy="4525962"/>
          </a:xfrm>
        </p:spPr>
        <p:txBody>
          <a:bodyPr/>
          <a:lstStyle/>
          <a:p>
            <a:pPr eaLnBrk="1" hangingPunct="1"/>
            <a:r>
              <a:rPr lang="en-US" smtClean="0"/>
              <a:t>SETIAP PESAN YANG DISUSUN SECARA SENGAJA DENGAN TUJUAN UNTUK MENDAPATKAN PENGARUH ATAS PENYAMPAIAN PESANNYA ATAU DENGAN BANTUAN/PENGGUNAAN POWER DI DALAM SUATU MASYARAKAT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Komunikasi Politik menurut International Encyclopedia of Communications (1989)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1. ELITE COMMUNICATION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(contoh: pembicaraan atau silang kata antar pejabat publik)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2. HEGEMONIC COMMUNICATION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(contoh: pesan penguasa kepada rakyatnya)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3. PETITINANRY COMMUNICATION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(komunikasi antara bawahan/rakyat kepada atasa/pemimpin dalam bentuk petisi)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4. ASSOCIATIONAL COMMUNICATION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(komunikasi antar rakyat sendiri)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Ada 4 bentuk komunikasi dari batasan di atas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H.D LASSWELL (1972) mengatakan: POLITIK ITU ADALAH: WHO GETS WHAT, WHEN AND HOW.</a:t>
            </a:r>
          </a:p>
          <a:p>
            <a:pPr eaLnBrk="1" hangingPunct="1"/>
            <a:r>
              <a:rPr lang="en-US" smtClean="0"/>
              <a:t>POLITIK TIDAK DAPAT DIPISAHKAN DARI PENGERTIAN KEKUASAAN &amp; MANIPULASI YANG DILAKUKAN OLEH ELITE PENGUASA DAN ATAU COUNTER ELITE.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Kaitan antara KOMUNIKASI dan POLITIK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THE STUDY OF POLITICS IS THE STUDY OF INFLUENCE AND THE INFLUENTIAL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THE INFLUENTIAL ADALAH: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MEREKA YANG MENDAPATKAN PALING BANYAK DARI APA YANG IA HARUS TERIMA.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NILAI-NILAI YANG ADA JUSTRU YANG DIKUALIFIKASIKAN AKAN MEMBAWA PERBEDAAN PENDAPAT DAN RASA AMAN BAGI PARA ELITE.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JADI YANG PALING BANYAK MEMPEROLEH ADALAH PARA ELITE, SEDANG SISANYA ADALAH MASSA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Tentang Studi Politik LASSWELL: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360</TotalTime>
  <Words>871</Words>
  <Application>Microsoft PowerPoint</Application>
  <PresentationFormat>On-screen Show (4:3)</PresentationFormat>
  <Paragraphs>92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Komunikasi Politik</vt:lpstr>
      <vt:lpstr>4 Macam Tradisi Penelitian yang mendorong lahirnya studi tentang Komunikasi Politik</vt:lpstr>
      <vt:lpstr>Batasan Komunikasi Politik</vt:lpstr>
      <vt:lpstr>Batasan yang diberikan oleh Dan Nimmo (dalam arti sempit)</vt:lpstr>
      <vt:lpstr>Batasan Komunikasi Politik  dalam arti luas</vt:lpstr>
      <vt:lpstr>Komunikasi Politik menurut International Encyclopedia of Communications (1989)</vt:lpstr>
      <vt:lpstr>Ada 4 bentuk komunikasi dari batasan di atas</vt:lpstr>
      <vt:lpstr>Kaitan antara KOMUNIKASI dan POLITIK</vt:lpstr>
      <vt:lpstr>Tentang Studi Politik LASSWELL:</vt:lpstr>
      <vt:lpstr>DAVID EASTON (1953)</vt:lpstr>
      <vt:lpstr>BRIAN McNAIR (2000)</vt:lpstr>
      <vt:lpstr>Elemen2 Komunikasi Politik</vt:lpstr>
      <vt:lpstr>Political Organizations</vt:lpstr>
      <vt:lpstr>AUDIENCE/KHALAYAK/CITIZEN</vt:lpstr>
      <vt:lpstr>MEDIA</vt:lpstr>
      <vt:lpstr>Fungsi Komunikasi Media dalam proses Demokrasi </vt:lpstr>
      <vt:lpstr>PUBLIC OPINION DAN PUBLIC SPHERE</vt:lpstr>
      <vt:lpstr>Public Sphere Habermas</vt:lpstr>
      <vt:lpstr>Slide 19</vt:lpstr>
      <vt:lpstr>KOMUNIKASI POLITIK</vt:lpstr>
    </vt:vector>
  </TitlesOfParts>
  <Company>ACER corp.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dan Strategi Politik</dc:title>
  <dc:creator>TASS</dc:creator>
  <cp:lastModifiedBy>asus</cp:lastModifiedBy>
  <cp:revision>22</cp:revision>
  <dcterms:created xsi:type="dcterms:W3CDTF">1988-01-08T10:21:01Z</dcterms:created>
  <dcterms:modified xsi:type="dcterms:W3CDTF">2016-10-17T09:51:55Z</dcterms:modified>
</cp:coreProperties>
</file>