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3" r:id="rId3"/>
    <p:sldId id="267" r:id="rId4"/>
    <p:sldId id="260" r:id="rId5"/>
    <p:sldId id="261" r:id="rId6"/>
    <p:sldId id="262" r:id="rId7"/>
    <p:sldId id="264" r:id="rId8"/>
    <p:sldId id="259"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7" d="100"/>
          <a:sy n="67" d="100"/>
        </p:scale>
        <p:origin x="-138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DAB9D62-9F1D-42EC-B425-BC06EC36E4B3}"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DAB9D62-9F1D-42EC-B425-BC06EC36E4B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DAB9D62-9F1D-42EC-B425-BC06EC36E4B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DAB9D62-9F1D-42EC-B425-BC06EC36E4B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DAB9D62-9F1D-42EC-B425-BC06EC36E4B3}"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DAB9D62-9F1D-42EC-B425-BC06EC36E4B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DAB9D62-9F1D-42EC-B425-BC06EC36E4B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DAB9D62-9F1D-42EC-B425-BC06EC36E4B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DAB9D62-9F1D-42EC-B425-BC06EC36E4B3}"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DAB9D62-9F1D-42EC-B425-BC06EC36E4B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26B4ADC6-FE56-487C-8AE1-3CC6384AE829}" type="datetimeFigureOut">
              <a:rPr lang="en-US" smtClean="0"/>
              <a:t>5/4/2021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DAB9D62-9F1D-42EC-B425-BC06EC36E4B3}"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6B4ADC6-FE56-487C-8AE1-3CC6384AE829}" type="datetimeFigureOut">
              <a:rPr lang="en-US" smtClean="0"/>
              <a:t>5/4/2021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DAB9D62-9F1D-42EC-B425-BC06EC36E4B3}"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2514600"/>
            <a:ext cx="7406640" cy="1600200"/>
          </a:xfrm>
        </p:spPr>
        <p:txBody>
          <a:bodyPr>
            <a:normAutofit/>
          </a:bodyPr>
          <a:lstStyle/>
          <a:p>
            <a:r>
              <a:rPr lang="id-ID" sz="3600" dirty="0" smtClean="0"/>
              <a:t>TUJUAN</a:t>
            </a:r>
            <a:r>
              <a:rPr lang="en-US" sz="3600" dirty="0" smtClean="0"/>
              <a:t> </a:t>
            </a:r>
            <a:r>
              <a:rPr lang="id-ID" sz="3600" dirty="0" smtClean="0"/>
              <a:t>DAN</a:t>
            </a:r>
            <a:r>
              <a:rPr lang="en-US" sz="3600" dirty="0">
                <a:solidFill>
                  <a:prstClr val="black"/>
                </a:solidFill>
              </a:rPr>
              <a:t> PRINSIP</a:t>
            </a:r>
            <a:r>
              <a:rPr lang="id-ID" sz="3600" dirty="0" smtClean="0"/>
              <a:t> </a:t>
            </a:r>
            <a:r>
              <a:rPr lang="en-US" sz="3600" dirty="0" smtClean="0"/>
              <a:t>PEMBANGUNAN </a:t>
            </a:r>
            <a:r>
              <a:rPr lang="en-US" sz="3600" dirty="0" smtClean="0"/>
              <a:t>BERKELANJUTAN</a:t>
            </a:r>
            <a:endParaRPr lang="en-US" sz="3600" dirty="0"/>
          </a:p>
        </p:txBody>
      </p:sp>
    </p:spTree>
    <p:extLst>
      <p:ext uri="{BB962C8B-B14F-4D97-AF65-F5344CB8AC3E}">
        <p14:creationId xmlns:p14="http://schemas.microsoft.com/office/powerpoint/2010/main" val="2222092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pPr algn="l"/>
            <a:r>
              <a:rPr lang="id-ID" sz="2400" dirty="0" smtClean="0"/>
              <a:t>Menurut Surya T. Djajadiningrat, agar proses pembangunan dapat </a:t>
            </a:r>
            <a:r>
              <a:rPr lang="id-ID" sz="2400" dirty="0" smtClean="0"/>
              <a:t>berkelanjutan</a:t>
            </a:r>
            <a:r>
              <a:rPr lang="id-ID" sz="2400" dirty="0" smtClean="0"/>
              <a:t>, harus bertumpu pada beberapa faktor:</a:t>
            </a:r>
            <a:endParaRPr lang="id-ID" sz="2400" dirty="0"/>
          </a:p>
        </p:txBody>
      </p:sp>
      <p:sp>
        <p:nvSpPr>
          <p:cNvPr id="3" name="Content Placeholder 2"/>
          <p:cNvSpPr>
            <a:spLocks noGrp="1"/>
          </p:cNvSpPr>
          <p:nvPr>
            <p:ph idx="1"/>
          </p:nvPr>
        </p:nvSpPr>
        <p:spPr>
          <a:xfrm>
            <a:off x="457200" y="1447800"/>
            <a:ext cx="8229600" cy="4678363"/>
          </a:xfrm>
        </p:spPr>
        <p:txBody>
          <a:bodyPr>
            <a:normAutofit/>
          </a:bodyPr>
          <a:lstStyle/>
          <a:p>
            <a:r>
              <a:rPr lang="id-ID" sz="2400" dirty="0" smtClean="0"/>
              <a:t>Kondisi sumber daya alam.</a:t>
            </a:r>
          </a:p>
          <a:p>
            <a:r>
              <a:rPr lang="id-ID" sz="2400" dirty="0" smtClean="0"/>
              <a:t>Kualitas lingkungan</a:t>
            </a:r>
          </a:p>
          <a:p>
            <a:r>
              <a:rPr lang="id-ID" sz="2400" dirty="0" smtClean="0"/>
              <a:t>Kependudukan</a:t>
            </a:r>
          </a:p>
          <a:p>
            <a:endParaRPr lang="id-ID" sz="2400" dirty="0"/>
          </a:p>
          <a:p>
            <a:r>
              <a:rPr lang="id-ID" sz="2400" dirty="0" smtClean="0"/>
              <a:t>John Elkington: 3p (profit, people dan planet)</a:t>
            </a:r>
          </a:p>
          <a:p>
            <a:pPr marL="0" indent="0">
              <a:buNone/>
            </a:pPr>
            <a:r>
              <a:rPr lang="id-ID" sz="2400" dirty="0"/>
              <a:t>	</a:t>
            </a:r>
            <a:r>
              <a:rPr lang="id-ID" sz="2400" dirty="0" smtClean="0"/>
              <a:t>bukan hanya profit yang dikejar, tetapi harus memberikan 	kontribusi positif kepada masyarakat (people), dan ikut 	aktif dalam menjaga kelestarian lingkungan</a:t>
            </a:r>
            <a:endParaRPr lang="id-ID" sz="2400" dirty="0"/>
          </a:p>
        </p:txBody>
      </p:sp>
    </p:spTree>
    <p:extLst>
      <p:ext uri="{BB962C8B-B14F-4D97-AF65-F5344CB8AC3E}">
        <p14:creationId xmlns:p14="http://schemas.microsoft.com/office/powerpoint/2010/main" val="3416648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247888" cy="1143000"/>
          </a:xfrm>
        </p:spPr>
        <p:txBody>
          <a:bodyPr>
            <a:normAutofit fontScale="90000"/>
          </a:bodyPr>
          <a:lstStyle/>
          <a:p>
            <a:pPr algn="l"/>
            <a:r>
              <a:rPr lang="id-ID" dirty="0" smtClean="0"/>
              <a:t>Konsep pengembangan SDGs berpijak pada tiga pilar</a:t>
            </a:r>
            <a:endParaRPr lang="id-ID" dirty="0"/>
          </a:p>
        </p:txBody>
      </p:sp>
      <p:sp>
        <p:nvSpPr>
          <p:cNvPr id="3" name="Content Placeholder 2"/>
          <p:cNvSpPr>
            <a:spLocks noGrp="1"/>
          </p:cNvSpPr>
          <p:nvPr>
            <p:ph idx="1"/>
          </p:nvPr>
        </p:nvSpPr>
        <p:spPr/>
        <p:txBody>
          <a:bodyPr/>
          <a:lstStyle/>
          <a:p>
            <a:r>
              <a:rPr lang="id-ID" dirty="0" smtClean="0"/>
              <a:t>Pembangunan Sosial </a:t>
            </a:r>
          </a:p>
          <a:p>
            <a:r>
              <a:rPr lang="id-ID" dirty="0" smtClean="0"/>
              <a:t>Pembangunan ekonomi</a:t>
            </a:r>
          </a:p>
          <a:p>
            <a:r>
              <a:rPr lang="id-ID" dirty="0" smtClean="0"/>
              <a:t>Lingkungan</a:t>
            </a:r>
          </a:p>
          <a:p>
            <a:pPr marL="0" indent="0">
              <a:buNone/>
            </a:pPr>
            <a:endParaRPr lang="id-ID" dirty="0"/>
          </a:p>
          <a:p>
            <a:pPr marL="0" indent="0">
              <a:buNone/>
            </a:pPr>
            <a:r>
              <a:rPr lang="id-ID" dirty="0" smtClean="0"/>
              <a:t>Menciptakan kehidupan manusia menjadi lebih baik dalam aspek sosial dan ekonomi dan dapat bersinergi dengan lingkungan.</a:t>
            </a:r>
            <a:endParaRPr lang="id-ID" dirty="0"/>
          </a:p>
        </p:txBody>
      </p:sp>
    </p:spTree>
    <p:extLst>
      <p:ext uri="{BB962C8B-B14F-4D97-AF65-F5344CB8AC3E}">
        <p14:creationId xmlns:p14="http://schemas.microsoft.com/office/powerpoint/2010/main" val="3534885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228600"/>
          </a:xfrm>
        </p:spPr>
        <p:txBody>
          <a:bodyPr>
            <a:normAutofit fontScale="90000"/>
          </a:bodyPr>
          <a:lstStyle/>
          <a:p>
            <a:pPr algn="l"/>
            <a:r>
              <a:rPr lang="id-ID" sz="3100" dirty="0" smtClean="0">
                <a:solidFill>
                  <a:prstClr val="black"/>
                </a:solidFill>
              </a:rPr>
              <a:t>Tujuan </a:t>
            </a:r>
            <a:r>
              <a:rPr lang="id-ID" sz="3100" dirty="0">
                <a:solidFill>
                  <a:prstClr val="black"/>
                </a:solidFill>
              </a:rPr>
              <a:t>dari pembangunan berkelanjutan, yakni</a:t>
            </a:r>
            <a:r>
              <a:rPr lang="id-ID" sz="2700" dirty="0">
                <a:solidFill>
                  <a:prstClr val="black"/>
                </a:solidFill>
              </a:rPr>
              <a:t>:</a:t>
            </a:r>
            <a:r>
              <a:rPr lang="id-ID" dirty="0">
                <a:solidFill>
                  <a:prstClr val="black"/>
                </a:solidFill>
              </a:rPr>
              <a:t/>
            </a:r>
            <a:br>
              <a:rPr lang="id-ID" dirty="0">
                <a:solidFill>
                  <a:prstClr val="black"/>
                </a:solidFill>
              </a:rPr>
            </a:br>
            <a:endParaRPr lang="id-ID" dirty="0"/>
          </a:p>
        </p:txBody>
      </p:sp>
      <p:sp>
        <p:nvSpPr>
          <p:cNvPr id="3" name="Content Placeholder 2"/>
          <p:cNvSpPr>
            <a:spLocks noGrp="1"/>
          </p:cNvSpPr>
          <p:nvPr>
            <p:ph idx="1"/>
          </p:nvPr>
        </p:nvSpPr>
        <p:spPr>
          <a:xfrm>
            <a:off x="457200" y="762000"/>
            <a:ext cx="8229600" cy="6096000"/>
          </a:xfrm>
        </p:spPr>
        <p:txBody>
          <a:bodyPr>
            <a:normAutofit fontScale="70000" lnSpcReduction="20000"/>
          </a:bodyPr>
          <a:lstStyle/>
          <a:p>
            <a:r>
              <a:rPr lang="id-ID" dirty="0" smtClean="0"/>
              <a:t>Menyelesaikan </a:t>
            </a:r>
            <a:r>
              <a:rPr lang="id-ID" dirty="0"/>
              <a:t>segala bentuk masalah kemiskinan pada seluruh tempat (baik pada desa, kota, dan lain sebagainya)</a:t>
            </a:r>
          </a:p>
          <a:p>
            <a:r>
              <a:rPr lang="id-ID" dirty="0"/>
              <a:t>Membuat kepastian pendidikan yang layak, berkualitas dan inklusif dan juga mendorong kesempatan belajar seumur hidup untuk semua orang.</a:t>
            </a:r>
          </a:p>
          <a:p>
            <a:r>
              <a:rPr lang="id-ID" dirty="0"/>
              <a:t>Tercapainya kesetaraan gender dan pemberdayaan pada perempuan</a:t>
            </a:r>
          </a:p>
          <a:p>
            <a:r>
              <a:rPr lang="id-ID" dirty="0"/>
              <a:t>Mengakhiri kelaparan dengan </a:t>
            </a:r>
            <a:r>
              <a:rPr lang="id-ID" dirty="0" smtClean="0"/>
              <a:t>penggalakan </a:t>
            </a:r>
            <a:r>
              <a:rPr lang="id-ID" dirty="0"/>
              <a:t>pertanian berkelanjutan, mencapai ketahanan pangan dan perbaikan nutrisi.</a:t>
            </a:r>
          </a:p>
          <a:p>
            <a:r>
              <a:rPr lang="id-ID" dirty="0"/>
              <a:t>Menjamin akses air dan sanitasi untuk semua orang</a:t>
            </a:r>
          </a:p>
          <a:p>
            <a:r>
              <a:rPr lang="id-ID" dirty="0" smtClean="0"/>
              <a:t>Penggalakan </a:t>
            </a:r>
            <a:r>
              <a:rPr lang="id-ID" dirty="0"/>
              <a:t>hidup sehat dan mendukung kesejahteraan untuk semua umur</a:t>
            </a:r>
          </a:p>
          <a:p>
            <a:r>
              <a:rPr lang="id-ID" dirty="0"/>
              <a:t>Memastikan akses energi yang terjangkau, bisa </a:t>
            </a:r>
            <a:r>
              <a:rPr lang="id-ID" dirty="0" smtClean="0"/>
              <a:t>diandalkan, </a:t>
            </a:r>
            <a:r>
              <a:rPr lang="id-ID" dirty="0"/>
              <a:t>berkelanjutan dan modern</a:t>
            </a:r>
          </a:p>
          <a:p>
            <a:r>
              <a:rPr lang="id-ID" dirty="0"/>
              <a:t>Mengurangi kesenjangan baik dalam dan antar negara</a:t>
            </a:r>
          </a:p>
          <a:p>
            <a:r>
              <a:rPr lang="id-ID" dirty="0"/>
              <a:t>Pembangunan infrastruktur yang kuat, mempromosikan industrial berkelanjutan dan mendorong inovasi</a:t>
            </a:r>
          </a:p>
          <a:p>
            <a:endParaRPr lang="id-ID" dirty="0"/>
          </a:p>
        </p:txBody>
      </p:sp>
    </p:spTree>
    <p:extLst>
      <p:ext uri="{BB962C8B-B14F-4D97-AF65-F5344CB8AC3E}">
        <p14:creationId xmlns:p14="http://schemas.microsoft.com/office/powerpoint/2010/main" val="1622242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id-ID" sz="2700" dirty="0" smtClean="0">
                <a:solidFill>
                  <a:prstClr val="black"/>
                </a:solidFill>
              </a:rPr>
              <a:t>Tujuan </a:t>
            </a:r>
            <a:r>
              <a:rPr lang="id-ID" sz="2700" dirty="0">
                <a:solidFill>
                  <a:prstClr val="black"/>
                </a:solidFill>
              </a:rPr>
              <a:t>dari pembangunan </a:t>
            </a:r>
            <a:r>
              <a:rPr lang="id-ID" sz="2700" dirty="0" smtClean="0">
                <a:solidFill>
                  <a:prstClr val="black"/>
                </a:solidFill>
              </a:rPr>
              <a:t>b</a:t>
            </a:r>
            <a:r>
              <a:rPr lang="id-ID" sz="2700" dirty="0" smtClean="0">
                <a:solidFill>
                  <a:prstClr val="black"/>
                </a:solidFill>
              </a:rPr>
              <a:t>erkelanjutan, </a:t>
            </a:r>
            <a:r>
              <a:rPr lang="id-ID" sz="2700" dirty="0">
                <a:solidFill>
                  <a:prstClr val="black"/>
                </a:solidFill>
              </a:rPr>
              <a:t>yakni:</a:t>
            </a:r>
            <a:endParaRPr lang="id-ID" dirty="0"/>
          </a:p>
        </p:txBody>
      </p:sp>
      <p:sp>
        <p:nvSpPr>
          <p:cNvPr id="3" name="Content Placeholder 2"/>
          <p:cNvSpPr>
            <a:spLocks noGrp="1"/>
          </p:cNvSpPr>
          <p:nvPr>
            <p:ph idx="1"/>
          </p:nvPr>
        </p:nvSpPr>
        <p:spPr>
          <a:xfrm>
            <a:off x="457200" y="1143000"/>
            <a:ext cx="8229600" cy="5562600"/>
          </a:xfrm>
        </p:spPr>
        <p:txBody>
          <a:bodyPr>
            <a:normAutofit fontScale="77500" lnSpcReduction="20000"/>
          </a:bodyPr>
          <a:lstStyle/>
          <a:p>
            <a:r>
              <a:rPr lang="id-ID" dirty="0"/>
              <a:t>Melakukan promosi pertumbungan ekonomi yang berkelanjutan dan inklusif dan juga lapangan pekerjaan yang layak untuk semua orang.</a:t>
            </a:r>
          </a:p>
          <a:p>
            <a:r>
              <a:rPr lang="id-ID" dirty="0"/>
              <a:t>Memastikan pola konsumsi dan produksi yang berkelanjutan</a:t>
            </a:r>
          </a:p>
          <a:p>
            <a:r>
              <a:rPr lang="id-ID" dirty="0" smtClean="0"/>
              <a:t>Mengambil </a:t>
            </a:r>
            <a:r>
              <a:rPr lang="id-ID" dirty="0"/>
              <a:t>langkah penting untuk melawan perubahan iklim dan juga dampaknya.</a:t>
            </a:r>
          </a:p>
          <a:p>
            <a:r>
              <a:rPr lang="id-ID" dirty="0"/>
              <a:t>Memastikan pola konsumsi dan produksi yang berkelanjutan</a:t>
            </a:r>
          </a:p>
          <a:p>
            <a:r>
              <a:rPr lang="id-ID" dirty="0"/>
              <a:t>Melindungi dan memanfaatkan samudra, laut dan sumber daya kelautan yang berkelanjutan</a:t>
            </a:r>
          </a:p>
          <a:p>
            <a:r>
              <a:rPr lang="id-ID" dirty="0"/>
              <a:t>Membuat hidup kemitraan global kembali untuk pembangunan berkelanjutan</a:t>
            </a:r>
          </a:p>
          <a:p>
            <a:r>
              <a:rPr lang="id-ID" dirty="0"/>
              <a:t>Mendorong masyarakat yang adil, damai dan inklusif</a:t>
            </a:r>
          </a:p>
          <a:p>
            <a:r>
              <a:rPr lang="id-ID" dirty="0"/>
              <a:t>Mengelola hutan dengan berkelanjutan, melawan berubahnya lahan menjadi gurun, menghentikan dan melakukan rehabilitasi kerusakan lahan, dan juga menjalankan penghentian punahnya keanekaragaman hayati.</a:t>
            </a:r>
          </a:p>
        </p:txBody>
      </p:sp>
    </p:spTree>
    <p:extLst>
      <p:ext uri="{BB962C8B-B14F-4D97-AF65-F5344CB8AC3E}">
        <p14:creationId xmlns:p14="http://schemas.microsoft.com/office/powerpoint/2010/main" val="1729960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324088" cy="868362"/>
          </a:xfrm>
        </p:spPr>
        <p:txBody>
          <a:bodyPr>
            <a:noAutofit/>
          </a:bodyPr>
          <a:lstStyle/>
          <a:p>
            <a:pPr algn="l"/>
            <a:r>
              <a:rPr lang="en-US" sz="3200" dirty="0" err="1" smtClean="0"/>
              <a:t>Empat</a:t>
            </a:r>
            <a:r>
              <a:rPr lang="en-US" sz="3200" dirty="0" smtClean="0"/>
              <a:t> </a:t>
            </a:r>
            <a:r>
              <a:rPr lang="en-US" sz="3200" dirty="0" err="1" smtClean="0"/>
              <a:t>prinsip</a:t>
            </a:r>
            <a:r>
              <a:rPr lang="en-US" sz="3200" dirty="0" smtClean="0"/>
              <a:t> </a:t>
            </a:r>
            <a:r>
              <a:rPr lang="en-US" sz="3200" dirty="0" err="1" smtClean="0"/>
              <a:t>untuk</a:t>
            </a:r>
            <a:r>
              <a:rPr lang="en-US" sz="3200" dirty="0" smtClean="0"/>
              <a:t> </a:t>
            </a:r>
            <a:r>
              <a:rPr lang="en-US" sz="3200" dirty="0" err="1" smtClean="0"/>
              <a:t>mencapai</a:t>
            </a:r>
            <a:r>
              <a:rPr lang="en-US" sz="3200" dirty="0" smtClean="0"/>
              <a:t> </a:t>
            </a:r>
            <a:r>
              <a:rPr lang="en-US" sz="3200" dirty="0" err="1" smtClean="0"/>
              <a:t>pembangunan</a:t>
            </a:r>
            <a:r>
              <a:rPr lang="en-US" sz="3200" dirty="0" smtClean="0"/>
              <a:t> </a:t>
            </a:r>
            <a:r>
              <a:rPr lang="en-US" sz="3200" dirty="0" err="1" smtClean="0"/>
              <a:t>berkelanjutan</a:t>
            </a:r>
            <a:endParaRPr lang="en-US" sz="3200" dirty="0"/>
          </a:p>
        </p:txBody>
      </p:sp>
      <p:sp>
        <p:nvSpPr>
          <p:cNvPr id="3" name="Content Placeholder 2"/>
          <p:cNvSpPr>
            <a:spLocks noGrp="1"/>
          </p:cNvSpPr>
          <p:nvPr>
            <p:ph idx="1"/>
          </p:nvPr>
        </p:nvSpPr>
        <p:spPr>
          <a:xfrm>
            <a:off x="838200" y="1828800"/>
            <a:ext cx="8095488" cy="4419600"/>
          </a:xfrm>
        </p:spPr>
        <p:txBody>
          <a:bodyPr/>
          <a:lstStyle/>
          <a:p>
            <a:r>
              <a:rPr lang="en-US" dirty="0" err="1" smtClean="0"/>
              <a:t>Pemenuhan</a:t>
            </a:r>
            <a:r>
              <a:rPr lang="en-US" dirty="0" smtClean="0"/>
              <a:t> </a:t>
            </a:r>
            <a:r>
              <a:rPr lang="en-US" dirty="0" err="1" smtClean="0"/>
              <a:t>kebutuhan</a:t>
            </a:r>
            <a:r>
              <a:rPr lang="en-US" dirty="0" smtClean="0"/>
              <a:t> </a:t>
            </a:r>
            <a:r>
              <a:rPr lang="en-US" dirty="0" err="1" smtClean="0"/>
              <a:t>dasar</a:t>
            </a:r>
            <a:r>
              <a:rPr lang="en-US" dirty="0" smtClean="0"/>
              <a:t> </a:t>
            </a:r>
            <a:r>
              <a:rPr lang="en-US" dirty="0" err="1" smtClean="0"/>
              <a:t>manusia</a:t>
            </a:r>
            <a:endParaRPr lang="en-US" dirty="0" smtClean="0"/>
          </a:p>
          <a:p>
            <a:r>
              <a:rPr lang="en-US" dirty="0" err="1" smtClean="0"/>
              <a:t>Pemeliharaan</a:t>
            </a:r>
            <a:r>
              <a:rPr lang="en-US" dirty="0" smtClean="0"/>
              <a:t> </a:t>
            </a:r>
            <a:r>
              <a:rPr lang="en-US" dirty="0" err="1" smtClean="0"/>
              <a:t>lingkungan</a:t>
            </a:r>
            <a:endParaRPr lang="en-US" dirty="0" smtClean="0"/>
          </a:p>
          <a:p>
            <a:r>
              <a:rPr lang="en-US" dirty="0" err="1" smtClean="0"/>
              <a:t>Keadilan</a:t>
            </a:r>
            <a:r>
              <a:rPr lang="en-US" dirty="0" smtClean="0"/>
              <a:t> </a:t>
            </a:r>
            <a:r>
              <a:rPr lang="en-US" dirty="0" err="1" smtClean="0"/>
              <a:t>sosial</a:t>
            </a:r>
            <a:endParaRPr lang="en-US" dirty="0" smtClean="0"/>
          </a:p>
          <a:p>
            <a:r>
              <a:rPr lang="en-US" dirty="0" err="1" smtClean="0"/>
              <a:t>Kesempatan</a:t>
            </a:r>
            <a:r>
              <a:rPr lang="en-US" dirty="0" smtClean="0"/>
              <a:t> </a:t>
            </a:r>
            <a:r>
              <a:rPr lang="en-US" dirty="0" err="1" smtClean="0"/>
              <a:t>untuk</a:t>
            </a:r>
            <a:r>
              <a:rPr lang="en-US" dirty="0" smtClean="0"/>
              <a:t> </a:t>
            </a:r>
            <a:r>
              <a:rPr lang="en-US" dirty="0" err="1" smtClean="0"/>
              <a:t>menentukan</a:t>
            </a:r>
            <a:r>
              <a:rPr lang="en-US" dirty="0" smtClean="0"/>
              <a:t> </a:t>
            </a:r>
            <a:r>
              <a:rPr lang="en-US" dirty="0" err="1" smtClean="0"/>
              <a:t>nasib</a:t>
            </a:r>
            <a:r>
              <a:rPr lang="en-US" dirty="0" smtClean="0"/>
              <a:t> </a:t>
            </a:r>
            <a:r>
              <a:rPr lang="en-US" dirty="0" err="1" smtClean="0"/>
              <a:t>sendiri</a:t>
            </a:r>
            <a:endParaRPr lang="en-US" dirty="0" smtClean="0"/>
          </a:p>
        </p:txBody>
      </p:sp>
    </p:spTree>
    <p:extLst>
      <p:ext uri="{BB962C8B-B14F-4D97-AF65-F5344CB8AC3E}">
        <p14:creationId xmlns:p14="http://schemas.microsoft.com/office/powerpoint/2010/main" val="3181043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247888" cy="1143000"/>
          </a:xfrm>
        </p:spPr>
        <p:txBody>
          <a:bodyPr>
            <a:normAutofit/>
          </a:bodyPr>
          <a:lstStyle/>
          <a:p>
            <a:pPr algn="l"/>
            <a:r>
              <a:rPr lang="id-ID" sz="3200" dirty="0" smtClean="0"/>
              <a:t>Prinsip dasar pembangunan berkelanjutan:</a:t>
            </a:r>
            <a:endParaRPr lang="id-ID" sz="3200" dirty="0"/>
          </a:p>
        </p:txBody>
      </p:sp>
      <p:sp>
        <p:nvSpPr>
          <p:cNvPr id="3" name="Content Placeholder 2"/>
          <p:cNvSpPr>
            <a:spLocks noGrp="1"/>
          </p:cNvSpPr>
          <p:nvPr>
            <p:ph idx="1"/>
          </p:nvPr>
        </p:nvSpPr>
        <p:spPr>
          <a:xfrm>
            <a:off x="838200" y="1447800"/>
            <a:ext cx="8095488" cy="4800600"/>
          </a:xfrm>
        </p:spPr>
        <p:txBody>
          <a:bodyPr>
            <a:normAutofit fontScale="92500" lnSpcReduction="20000"/>
          </a:bodyPr>
          <a:lstStyle/>
          <a:p>
            <a:r>
              <a:rPr lang="id-ID" dirty="0" smtClean="0"/>
              <a:t>Pemerataan dan keadilan sosial (pemerataan untuk generasi sekarang dan yang akan datang, kesejahteraan semua lapisanmasyarakat)</a:t>
            </a:r>
          </a:p>
          <a:p>
            <a:r>
              <a:rPr lang="id-ID" dirty="0" smtClean="0"/>
              <a:t>Menghargai keanekaragaman/diversity (hayati dan budaya)</a:t>
            </a:r>
          </a:p>
          <a:p>
            <a:r>
              <a:rPr lang="id-ID" dirty="0" smtClean="0"/>
              <a:t>Menggunakan pendekatan integratif (kompleksitas keterkaitan sistem alam dan sistem sosial)</a:t>
            </a:r>
          </a:p>
          <a:p>
            <a:r>
              <a:rPr lang="id-ID" dirty="0" smtClean="0"/>
              <a:t>Perspektif jangka panjang (menilai masa kini sama pentingnya dengan masa depan)</a:t>
            </a:r>
          </a:p>
          <a:p>
            <a:pPr marL="0" indent="0">
              <a:buNone/>
            </a:pPr>
            <a:r>
              <a:rPr lang="id-ID" dirty="0"/>
              <a:t>	</a:t>
            </a:r>
          </a:p>
        </p:txBody>
      </p:sp>
    </p:spTree>
    <p:extLst>
      <p:ext uri="{BB962C8B-B14F-4D97-AF65-F5344CB8AC3E}">
        <p14:creationId xmlns:p14="http://schemas.microsoft.com/office/powerpoint/2010/main" val="1817221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512" y="0"/>
            <a:ext cx="8476488" cy="1219200"/>
          </a:xfrm>
        </p:spPr>
        <p:txBody>
          <a:bodyPr>
            <a:normAutofit/>
          </a:bodyPr>
          <a:lstStyle/>
          <a:p>
            <a:pPr algn="l"/>
            <a:r>
              <a:rPr lang="id-ID" sz="1800" b="1" dirty="0">
                <a:effectLst/>
                <a:latin typeface="arial"/>
              </a:rPr>
              <a:t>menurut UNCED dalam KTT Pembangunan Berkelanjutan tahun 2002 di Johannesburg Afrika Selatan, prinsip - prinsip pembangunan berkelanjutan antara lain :</a:t>
            </a:r>
            <a:endParaRPr lang="id-ID" sz="1800" b="1" dirty="0">
              <a:effectLst/>
            </a:endParaRPr>
          </a:p>
        </p:txBody>
      </p:sp>
      <p:sp>
        <p:nvSpPr>
          <p:cNvPr id="3" name="Content Placeholder 2"/>
          <p:cNvSpPr>
            <a:spLocks noGrp="1"/>
          </p:cNvSpPr>
          <p:nvPr>
            <p:ph idx="1"/>
          </p:nvPr>
        </p:nvSpPr>
        <p:spPr>
          <a:xfrm>
            <a:off x="457200" y="1295400"/>
            <a:ext cx="8229600" cy="5410200"/>
          </a:xfrm>
        </p:spPr>
        <p:txBody>
          <a:bodyPr>
            <a:normAutofit fontScale="55000" lnSpcReduction="20000"/>
          </a:bodyPr>
          <a:lstStyle/>
          <a:p>
            <a:pPr marL="0" indent="0">
              <a:buNone/>
            </a:pPr>
            <a:r>
              <a:rPr lang="id-ID" dirty="0" smtClean="0"/>
              <a:t>1. Keadilan </a:t>
            </a:r>
            <a:r>
              <a:rPr lang="id-ID" dirty="0"/>
              <a:t>antar generasi</a:t>
            </a:r>
          </a:p>
          <a:p>
            <a:pPr marL="0" indent="0">
              <a:buNone/>
            </a:pPr>
            <a:r>
              <a:rPr lang="id-ID" dirty="0" smtClean="0"/>
              <a:t>	setiap </a:t>
            </a:r>
            <a:r>
              <a:rPr lang="id-ID" dirty="0"/>
              <a:t>generasi </a:t>
            </a:r>
            <a:r>
              <a:rPr lang="id-ID" dirty="0" smtClean="0"/>
              <a:t>memiliki </a:t>
            </a:r>
            <a:r>
              <a:rPr lang="id-ID" dirty="0"/>
              <a:t>hak untuk menerima dan menempati bumi bukan </a:t>
            </a:r>
            <a:r>
              <a:rPr lang="id-ID" dirty="0" smtClean="0"/>
              <a:t>	dalam </a:t>
            </a:r>
            <a:r>
              <a:rPr lang="id-ID" dirty="0"/>
              <a:t>kondisi </a:t>
            </a:r>
            <a:r>
              <a:rPr lang="id-ID" dirty="0" smtClean="0"/>
              <a:t>yang buruk </a:t>
            </a:r>
            <a:r>
              <a:rPr lang="id-ID" dirty="0"/>
              <a:t>akibat perbuatan generasi sebelumnya.</a:t>
            </a:r>
            <a:br>
              <a:rPr lang="id-ID" dirty="0"/>
            </a:br>
            <a:r>
              <a:rPr lang="id-ID" dirty="0" smtClean="0"/>
              <a:t>2. Keadilan </a:t>
            </a:r>
            <a:r>
              <a:rPr lang="id-ID" dirty="0"/>
              <a:t>dalam satu generasi</a:t>
            </a:r>
          </a:p>
          <a:p>
            <a:pPr marL="0" indent="0">
              <a:buNone/>
            </a:pPr>
            <a:r>
              <a:rPr lang="id-ID" dirty="0" smtClean="0"/>
              <a:t>	beban </a:t>
            </a:r>
            <a:r>
              <a:rPr lang="id-ID" dirty="0"/>
              <a:t>permasalahan lingkungan harus dipikul bersama oleh </a:t>
            </a:r>
            <a:r>
              <a:rPr lang="id-ID" dirty="0" smtClean="0"/>
              <a:t>masyarakat 	dalam satu generasi</a:t>
            </a:r>
            <a:r>
              <a:rPr lang="id-ID" dirty="0"/>
              <a:t>.</a:t>
            </a:r>
            <a:br>
              <a:rPr lang="id-ID" dirty="0"/>
            </a:br>
            <a:r>
              <a:rPr lang="id-ID" dirty="0" smtClean="0"/>
              <a:t>3. Prinsip </a:t>
            </a:r>
            <a:r>
              <a:rPr lang="id-ID" dirty="0"/>
              <a:t>pencegahan dini</a:t>
            </a:r>
          </a:p>
          <a:p>
            <a:pPr marL="0" indent="0">
              <a:buNone/>
            </a:pPr>
            <a:r>
              <a:rPr lang="id-ID" dirty="0" smtClean="0"/>
              <a:t>	Prinsip </a:t>
            </a:r>
            <a:r>
              <a:rPr lang="id-ID" dirty="0"/>
              <a:t>ini mengandung pengertian bahwa apabila terjadi ancaman yang </a:t>
            </a:r>
            <a:r>
              <a:rPr lang="id-ID" dirty="0" smtClean="0"/>
              <a:t>	berarti </a:t>
            </a:r>
            <a:r>
              <a:rPr lang="id-ID" dirty="0"/>
              <a:t>yang </a:t>
            </a:r>
            <a:r>
              <a:rPr lang="id-ID" dirty="0" smtClean="0"/>
              <a:t>menyebabkan </a:t>
            </a:r>
            <a:r>
              <a:rPr lang="id-ID" dirty="0"/>
              <a:t>kerusakan lingkungan yang tidak dapat </a:t>
            </a:r>
            <a:r>
              <a:rPr lang="id-ID" dirty="0" smtClean="0"/>
              <a:t>	dipulihkan </a:t>
            </a:r>
            <a:r>
              <a:rPr lang="id-ID" dirty="0"/>
              <a:t>maka ketiadaan temuan </a:t>
            </a:r>
            <a:r>
              <a:rPr lang="id-ID" dirty="0" smtClean="0"/>
              <a:t>	atau </a:t>
            </a:r>
            <a:r>
              <a:rPr lang="id-ID" dirty="0"/>
              <a:t>pembuktian ilmiah yang </a:t>
            </a:r>
            <a:r>
              <a:rPr lang="id-ID" dirty="0" smtClean="0"/>
              <a:t>	konklusif </a:t>
            </a:r>
            <a:r>
              <a:rPr lang="id-ID" dirty="0"/>
              <a:t>dan pasti tidak dapat dijadikan alasan untuk </a:t>
            </a:r>
            <a:r>
              <a:rPr lang="id-ID" dirty="0" smtClean="0"/>
              <a:t>menunda </a:t>
            </a:r>
            <a:r>
              <a:rPr lang="id-ID" dirty="0"/>
              <a:t>upaya - </a:t>
            </a:r>
            <a:r>
              <a:rPr lang="id-ID" dirty="0" smtClean="0"/>
              <a:t>	upaya </a:t>
            </a:r>
            <a:r>
              <a:rPr lang="id-ID" dirty="0"/>
              <a:t>untuk mencegah terjadinya kerusakan lingkungan.</a:t>
            </a:r>
            <a:br>
              <a:rPr lang="id-ID" dirty="0"/>
            </a:br>
            <a:r>
              <a:rPr lang="id-ID" dirty="0" smtClean="0"/>
              <a:t>4. Perlindungan </a:t>
            </a:r>
            <a:r>
              <a:rPr lang="id-ID" dirty="0"/>
              <a:t>keanekaragaman hayati</a:t>
            </a:r>
          </a:p>
          <a:p>
            <a:pPr marL="0" indent="0">
              <a:buNone/>
            </a:pPr>
            <a:r>
              <a:rPr lang="id-ID" dirty="0" smtClean="0"/>
              <a:t>	Prinsip </a:t>
            </a:r>
            <a:r>
              <a:rPr lang="id-ID" dirty="0"/>
              <a:t>ini merupakan prasyarat dari keberhasilan implementasi prinsip </a:t>
            </a:r>
            <a:r>
              <a:rPr lang="id-ID" dirty="0" smtClean="0"/>
              <a:t>	keadilan </a:t>
            </a:r>
            <a:r>
              <a:rPr lang="id-ID" dirty="0"/>
              <a:t>antar </a:t>
            </a:r>
            <a:r>
              <a:rPr lang="id-ID" dirty="0" smtClean="0"/>
              <a:t>generasi</a:t>
            </a:r>
            <a:r>
              <a:rPr lang="id-ID" dirty="0"/>
              <a:t>. Perlindungan terhadap keanekaragaman hayati juga </a:t>
            </a:r>
            <a:r>
              <a:rPr lang="id-ID" dirty="0" smtClean="0"/>
              <a:t>	berarti </a:t>
            </a:r>
            <a:r>
              <a:rPr lang="id-ID" dirty="0"/>
              <a:t>mencegah kepunahan </a:t>
            </a:r>
            <a:r>
              <a:rPr lang="id-ID" dirty="0" smtClean="0"/>
              <a:t>jenis </a:t>
            </a:r>
            <a:r>
              <a:rPr lang="id-ID" dirty="0"/>
              <a:t>keanekaragaman hayati.</a:t>
            </a:r>
            <a:br>
              <a:rPr lang="id-ID" dirty="0"/>
            </a:br>
            <a:r>
              <a:rPr lang="id-ID" dirty="0" smtClean="0"/>
              <a:t>5. Internalisasi </a:t>
            </a:r>
            <a:r>
              <a:rPr lang="id-ID" dirty="0"/>
              <a:t>biaya lingkungan</a:t>
            </a:r>
          </a:p>
          <a:p>
            <a:pPr marL="0" indent="0">
              <a:buNone/>
            </a:pPr>
            <a:r>
              <a:rPr lang="id-ID" dirty="0" smtClean="0"/>
              <a:t>	Kerusakan </a:t>
            </a:r>
            <a:r>
              <a:rPr lang="id-ID" dirty="0"/>
              <a:t>lingkungan dapat dilihat sebagai biaya eksternal dari suatu </a:t>
            </a:r>
            <a:r>
              <a:rPr lang="id-ID" dirty="0" smtClean="0"/>
              <a:t>	kegiatan </a:t>
            </a:r>
            <a:r>
              <a:rPr lang="id-ID" dirty="0"/>
              <a:t>ekonomi dan </a:t>
            </a:r>
            <a:r>
              <a:rPr lang="id-ID" dirty="0" smtClean="0"/>
              <a:t>harus </a:t>
            </a:r>
            <a:r>
              <a:rPr lang="id-ID" dirty="0"/>
              <a:t>ditanggung oleh pelaku kegiatan ekonomi. Oleh </a:t>
            </a:r>
            <a:r>
              <a:rPr lang="id-ID" dirty="0" smtClean="0"/>
              <a:t>	karena </a:t>
            </a:r>
            <a:r>
              <a:rPr lang="id-ID" dirty="0"/>
              <a:t>itu biaya kerusakan lingkungan </a:t>
            </a:r>
            <a:r>
              <a:rPr lang="id-ID" dirty="0" smtClean="0"/>
              <a:t>harus </a:t>
            </a:r>
            <a:r>
              <a:rPr lang="id-ID" dirty="0"/>
              <a:t>diintegrasikan dalam  proses </a:t>
            </a:r>
            <a:r>
              <a:rPr lang="id-ID" dirty="0" smtClean="0"/>
              <a:t>	pengambilan </a:t>
            </a:r>
            <a:r>
              <a:rPr lang="id-ID" dirty="0"/>
              <a:t>keputusan yang berkaitan dengan </a:t>
            </a:r>
            <a:r>
              <a:rPr lang="id-ID" dirty="0" smtClean="0"/>
              <a:t>penggunaan </a:t>
            </a:r>
            <a:r>
              <a:rPr lang="id-ID" dirty="0"/>
              <a:t>sumberdaya </a:t>
            </a:r>
            <a:r>
              <a:rPr lang="id-ID" dirty="0" smtClean="0"/>
              <a:t>	alam</a:t>
            </a:r>
            <a:r>
              <a:rPr lang="id-ID" dirty="0"/>
              <a:t>.</a:t>
            </a:r>
          </a:p>
          <a:p>
            <a:endParaRPr lang="id-ID" dirty="0"/>
          </a:p>
        </p:txBody>
      </p:sp>
    </p:spTree>
    <p:extLst>
      <p:ext uri="{BB962C8B-B14F-4D97-AF65-F5344CB8AC3E}">
        <p14:creationId xmlns:p14="http://schemas.microsoft.com/office/powerpoint/2010/main" val="1803071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pPr algn="l"/>
            <a:r>
              <a:rPr lang="id-ID" sz="2400" dirty="0" smtClean="0"/>
              <a:t>Lima prinsip dasar SDGs, (yang menyeimbangkan dimensi ekonomi, sosial dan lingkungan)</a:t>
            </a:r>
            <a:r>
              <a:rPr lang="id-ID" sz="2800" dirty="0" smtClean="0"/>
              <a:t> </a:t>
            </a:r>
            <a:r>
              <a:rPr lang="id-ID" sz="1600" dirty="0" smtClean="0"/>
              <a:t>(PBB 2015)</a:t>
            </a:r>
            <a:endParaRPr lang="id-ID" sz="1600" dirty="0"/>
          </a:p>
        </p:txBody>
      </p:sp>
      <p:sp>
        <p:nvSpPr>
          <p:cNvPr id="3" name="Content Placeholder 2"/>
          <p:cNvSpPr>
            <a:spLocks noGrp="1"/>
          </p:cNvSpPr>
          <p:nvPr>
            <p:ph idx="1"/>
          </p:nvPr>
        </p:nvSpPr>
        <p:spPr>
          <a:xfrm>
            <a:off x="457200" y="1219200"/>
            <a:ext cx="8229600" cy="5638800"/>
          </a:xfrm>
        </p:spPr>
        <p:txBody>
          <a:bodyPr>
            <a:normAutofit fontScale="62500" lnSpcReduction="20000"/>
          </a:bodyPr>
          <a:lstStyle/>
          <a:p>
            <a:pPr marL="357188" indent="-357188">
              <a:buFont typeface="+mj-lt"/>
              <a:buAutoNum type="arabicPeriod"/>
            </a:pPr>
            <a:r>
              <a:rPr lang="id-ID" dirty="0" smtClean="0"/>
              <a:t>People. </a:t>
            </a:r>
          </a:p>
          <a:p>
            <a:pPr marL="357188" indent="-357188">
              <a:buNone/>
            </a:pPr>
            <a:r>
              <a:rPr lang="id-ID" dirty="0"/>
              <a:t>	</a:t>
            </a:r>
            <a:r>
              <a:rPr lang="id-ID" dirty="0" smtClean="0"/>
              <a:t>manusia sebagai perhatian utama pembangunan dengan mengentaskan kemiskinan dan kelaparan dalam segala bentuknya, memastikan semua dapat memenuhi kebutuhan secara adil, merata da hidup dilingkungan yang sehat.</a:t>
            </a:r>
          </a:p>
          <a:p>
            <a:pPr marL="357188" indent="-357188">
              <a:buAutoNum type="arabicPeriod" startAt="2"/>
            </a:pPr>
            <a:r>
              <a:rPr lang="id-ID" dirty="0" smtClean="0"/>
              <a:t>Planet. </a:t>
            </a:r>
          </a:p>
          <a:p>
            <a:pPr marL="357188" indent="-357188">
              <a:buNone/>
            </a:pPr>
            <a:r>
              <a:rPr lang="id-ID" dirty="0"/>
              <a:t>	</a:t>
            </a:r>
            <a:r>
              <a:rPr lang="id-ID" dirty="0" smtClean="0"/>
              <a:t>Perlindungan terhadap bumi dari degradasi dan kerusakan melalui produksi dan konsumsi yang berkelanjutan, pengelolaan SDA berkelanjutan, mengambil aksi penting dan strategis terkait perubahan iklim, shg dapat mendukung pemenuhan ebutuhan generasi sekarang dan yang akan datang.</a:t>
            </a:r>
          </a:p>
          <a:p>
            <a:pPr marL="357188" indent="-357188">
              <a:buAutoNum type="arabicPeriod" startAt="3"/>
            </a:pPr>
            <a:r>
              <a:rPr lang="id-ID" dirty="0" smtClean="0"/>
              <a:t>Prosperity</a:t>
            </a:r>
          </a:p>
          <a:p>
            <a:pPr marL="357188" indent="-357188">
              <a:buNone/>
            </a:pPr>
            <a:r>
              <a:rPr lang="id-ID" dirty="0"/>
              <a:t>	</a:t>
            </a:r>
            <a:r>
              <a:rPr lang="id-ID" dirty="0" smtClean="0"/>
              <a:t>Memastkan semua orang mendapatkan kehidupan yang layak dan sejahtera, terpenuhi kebutuhan hidupnya.</a:t>
            </a:r>
          </a:p>
          <a:p>
            <a:pPr marL="357188" indent="-357188">
              <a:buAutoNum type="arabicPeriod" startAt="4"/>
            </a:pPr>
            <a:r>
              <a:rPr lang="id-ID" dirty="0" smtClean="0"/>
              <a:t>Peace</a:t>
            </a:r>
          </a:p>
          <a:p>
            <a:pPr marL="357188" indent="-357188">
              <a:buNone/>
            </a:pPr>
            <a:r>
              <a:rPr lang="id-ID" dirty="0" smtClean="0"/>
              <a:t>	Terbinanya perdamaian dan keadilan, serta terbangunnya masyarakat yang inklusif, yang bebas dari keakutan dan kekersan.</a:t>
            </a:r>
            <a:r>
              <a:rPr lang="id-ID" dirty="0"/>
              <a:t>	</a:t>
            </a:r>
            <a:endParaRPr lang="id-ID" dirty="0" smtClean="0"/>
          </a:p>
          <a:p>
            <a:pPr marL="357188" indent="-357188">
              <a:buAutoNum type="arabicPeriod" startAt="5"/>
            </a:pPr>
            <a:r>
              <a:rPr lang="id-ID" dirty="0" smtClean="0"/>
              <a:t>Partnership</a:t>
            </a:r>
          </a:p>
          <a:p>
            <a:pPr marL="400050" lvl="1" indent="-400050">
              <a:buNone/>
            </a:pPr>
            <a:r>
              <a:rPr lang="id-ID" dirty="0"/>
              <a:t>	</a:t>
            </a:r>
            <a:r>
              <a:rPr lang="id-ID" sz="3200" dirty="0" smtClean="0"/>
              <a:t>memobilisasi, meningkatkan kemitraan dan kolaborasi dengan berbagai pihak dan dunia internasional.</a:t>
            </a:r>
            <a:endParaRPr lang="id-ID" sz="3200" dirty="0"/>
          </a:p>
        </p:txBody>
      </p:sp>
    </p:spTree>
    <p:extLst>
      <p:ext uri="{BB962C8B-B14F-4D97-AF65-F5344CB8AC3E}">
        <p14:creationId xmlns:p14="http://schemas.microsoft.com/office/powerpoint/2010/main" val="10101726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9480</TotalTime>
  <Words>410</Words>
  <Application>Microsoft Office PowerPoint</Application>
  <PresentationFormat>On-screen Show (4:3)</PresentationFormat>
  <Paragraphs>62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TUJUAN DAN PRINSIP PEMBANGUNAN BERKELANJUTAN</vt:lpstr>
      <vt:lpstr>Menurut Surya T. Djajadiningrat, agar proses pembangunan dapat berkelanjutan, harus bertumpu pada beberapa faktor:</vt:lpstr>
      <vt:lpstr>Konsep pengembangan SDGs berpijak pada tiga pilar</vt:lpstr>
      <vt:lpstr>Tujuan dari pembangunan berkelanjutan, yakni: </vt:lpstr>
      <vt:lpstr>Tujuan dari pembangunan berkelanjutan, yakni:</vt:lpstr>
      <vt:lpstr>Empat prinsip untuk mencapai pembangunan berkelanjutan</vt:lpstr>
      <vt:lpstr>Prinsip dasar pembangunan berkelanjutan:</vt:lpstr>
      <vt:lpstr>menurut UNCED dalam KTT Pembangunan Berkelanjutan tahun 2002 di Johannesburg Afrika Selatan, prinsip - prinsip pembangunan berkelanjutan antara lain :</vt:lpstr>
      <vt:lpstr>Lima prinsip dasar SDGs, (yang menyeimbangkan dimensi ekonomi, sosial dan lingkungan) (PBB 2015)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PRINSIP_PRINSIP PEMBANGUNAN BERKELANJUTAN</dc:title>
  <dc:creator>Widati</dc:creator>
  <cp:lastModifiedBy>Widati</cp:lastModifiedBy>
  <cp:revision>20</cp:revision>
  <dcterms:created xsi:type="dcterms:W3CDTF">2017-03-03T03:27:16Z</dcterms:created>
  <dcterms:modified xsi:type="dcterms:W3CDTF">2021-05-10T15:19:53Z</dcterms:modified>
</cp:coreProperties>
</file>