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543800" cy="4038600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>
                <a:solidFill>
                  <a:schemeClr val="tx1"/>
                </a:solidFill>
              </a:rPr>
              <a:t>Literasi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diperlukan</a:t>
            </a:r>
            <a:r>
              <a:rPr lang="en-AU" dirty="0" smtClean="0">
                <a:solidFill>
                  <a:schemeClr val="tx1"/>
                </a:solidFill>
              </a:rPr>
              <a:t> di </a:t>
            </a:r>
            <a:r>
              <a:rPr lang="en-AU" dirty="0" err="1" smtClean="0">
                <a:solidFill>
                  <a:schemeClr val="tx1"/>
                </a:solidFill>
              </a:rPr>
              <a:t>tengah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kejenuhan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informasi</a:t>
            </a:r>
            <a:r>
              <a:rPr lang="en-AU" dirty="0" smtClean="0">
                <a:solidFill>
                  <a:schemeClr val="tx1"/>
                </a:solidFill>
              </a:rPr>
              <a:t>, </a:t>
            </a:r>
            <a:r>
              <a:rPr lang="en-AU" dirty="0" err="1" smtClean="0">
                <a:solidFill>
                  <a:schemeClr val="tx1"/>
                </a:solidFill>
              </a:rPr>
              <a:t>tingginya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terpaan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berbagai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permasalahan</a:t>
            </a:r>
            <a:r>
              <a:rPr lang="en-AU" dirty="0" smtClean="0">
                <a:solidFill>
                  <a:schemeClr val="tx1"/>
                </a:solidFill>
              </a:rPr>
              <a:t> yang lain.  </a:t>
            </a:r>
            <a:r>
              <a:rPr lang="en-AU" dirty="0" err="1" smtClean="0">
                <a:solidFill>
                  <a:schemeClr val="tx1"/>
                </a:solidFill>
              </a:rPr>
              <a:t>Untuk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itu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khalayak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harus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dapat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mengontrol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informasi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atau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pesan</a:t>
            </a:r>
            <a:r>
              <a:rPr lang="en-AU" dirty="0" smtClean="0">
                <a:solidFill>
                  <a:schemeClr val="tx1"/>
                </a:solidFill>
              </a:rPr>
              <a:t> yang </a:t>
            </a:r>
            <a:r>
              <a:rPr lang="en-AU" dirty="0" err="1" smtClean="0">
                <a:solidFill>
                  <a:schemeClr val="tx1"/>
                </a:solidFill>
              </a:rPr>
              <a:t>diterima</a:t>
            </a:r>
            <a:r>
              <a:rPr lang="en-A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AU" dirty="0" err="1" smtClean="0">
                <a:solidFill>
                  <a:schemeClr val="tx1"/>
                </a:solidFill>
              </a:rPr>
              <a:t>Menurut</a:t>
            </a:r>
            <a:r>
              <a:rPr lang="en-AU" dirty="0" smtClean="0">
                <a:solidFill>
                  <a:schemeClr val="tx1"/>
                </a:solidFill>
              </a:rPr>
              <a:t> Potter: </a:t>
            </a:r>
            <a:r>
              <a:rPr lang="en-AU" dirty="0" err="1" smtClean="0">
                <a:solidFill>
                  <a:schemeClr val="tx1"/>
                </a:solidFill>
              </a:rPr>
              <a:t>literasi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adalah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seperangkat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perspektif</a:t>
            </a:r>
            <a:r>
              <a:rPr lang="en-AU" dirty="0" smtClean="0">
                <a:solidFill>
                  <a:schemeClr val="tx1"/>
                </a:solidFill>
              </a:rPr>
              <a:t> yang </a:t>
            </a:r>
            <a:r>
              <a:rPr lang="en-AU" dirty="0" err="1" smtClean="0">
                <a:solidFill>
                  <a:schemeClr val="tx1"/>
                </a:solidFill>
              </a:rPr>
              <a:t>kita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gunakan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secara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aktif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saat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mengakses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massa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untuk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menginterpretasikan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pesan</a:t>
            </a:r>
            <a:r>
              <a:rPr lang="en-AU" dirty="0" smtClean="0">
                <a:solidFill>
                  <a:schemeClr val="tx1"/>
                </a:solidFill>
              </a:rPr>
              <a:t> yang </a:t>
            </a:r>
            <a:r>
              <a:rPr lang="en-AU" dirty="0" err="1" smtClean="0">
                <a:solidFill>
                  <a:schemeClr val="tx1"/>
                </a:solidFill>
              </a:rPr>
              <a:t>kita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hadapi</a:t>
            </a:r>
            <a:r>
              <a:rPr lang="en-AU" dirty="0" smtClean="0">
                <a:solidFill>
                  <a:schemeClr val="tx1"/>
                </a:solidFill>
              </a:rPr>
              <a:t>.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AU" sz="3200" dirty="0" err="1" smtClean="0"/>
              <a:t>Konsep</a:t>
            </a:r>
            <a:r>
              <a:rPr lang="en-AU" sz="3200" dirty="0" smtClean="0"/>
              <a:t> </a:t>
            </a:r>
            <a:r>
              <a:rPr lang="en-AU" sz="3200" dirty="0" err="1" smtClean="0"/>
              <a:t>literasi</a:t>
            </a:r>
            <a:r>
              <a:rPr lang="en-AU" sz="3200" dirty="0" smtClean="0"/>
              <a:t> media </a:t>
            </a:r>
            <a:r>
              <a:rPr lang="en-AU" sz="3200" dirty="0" err="1" smtClean="0"/>
              <a:t>menurut</a:t>
            </a:r>
            <a:r>
              <a:rPr lang="en-AU" sz="3200" dirty="0" smtClean="0"/>
              <a:t> Potter (</a:t>
            </a:r>
            <a:r>
              <a:rPr lang="en-AU" sz="3200" dirty="0" err="1" smtClean="0"/>
              <a:t>Kurniawan</a:t>
            </a:r>
            <a:r>
              <a:rPr lang="en-AU" sz="3200" dirty="0" smtClean="0"/>
              <a:t>, 2013)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35875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AU" dirty="0" err="1" smtClean="0"/>
              <a:t>Penjelasan</a:t>
            </a:r>
            <a:r>
              <a:rPr lang="en-AU" dirty="0" smtClean="0"/>
              <a:t> </a:t>
            </a:r>
            <a:r>
              <a:rPr lang="en-AU" dirty="0" err="1" smtClean="0"/>
              <a:t>gambar</a:t>
            </a:r>
            <a:r>
              <a:rPr lang="en-AU" dirty="0" smtClean="0"/>
              <a:t>:</a:t>
            </a:r>
          </a:p>
          <a:p>
            <a:r>
              <a:rPr lang="en-AU" dirty="0" smtClean="0"/>
              <a:t>Media </a:t>
            </a:r>
            <a:r>
              <a:rPr lang="en-AU" dirty="0" err="1" smtClean="0"/>
              <a:t>memengaruhi</a:t>
            </a:r>
            <a:r>
              <a:rPr lang="en-AU" dirty="0" smtClean="0"/>
              <a:t> </a:t>
            </a:r>
            <a:r>
              <a:rPr lang="en-AU" dirty="0" err="1" smtClean="0"/>
              <a:t>produser</a:t>
            </a:r>
            <a:r>
              <a:rPr lang="en-AU" dirty="0" smtClean="0"/>
              <a:t> </a:t>
            </a:r>
            <a:r>
              <a:rPr lang="en-AU" dirty="0" err="1" smtClean="0"/>
              <a:t>maupun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demikian</a:t>
            </a:r>
            <a:r>
              <a:rPr lang="en-AU" dirty="0" smtClean="0"/>
              <a:t> </a:t>
            </a:r>
            <a:r>
              <a:rPr lang="en-AU" dirty="0" err="1" smtClean="0"/>
              <a:t>sebaliknya</a:t>
            </a:r>
            <a:r>
              <a:rPr lang="en-AU" dirty="0" smtClean="0"/>
              <a:t>.</a:t>
            </a:r>
          </a:p>
          <a:p>
            <a:r>
              <a:rPr lang="en-AU" dirty="0" smtClean="0"/>
              <a:t>Media </a:t>
            </a:r>
            <a:r>
              <a:rPr lang="en-AU" dirty="0" err="1" smtClean="0"/>
              <a:t>memengaruhi</a:t>
            </a:r>
            <a:r>
              <a:rPr lang="en-AU" dirty="0" smtClean="0"/>
              <a:t> </a:t>
            </a:r>
            <a:r>
              <a:rPr lang="en-AU" dirty="0" err="1" smtClean="0"/>
              <a:t>pikiran</a:t>
            </a:r>
            <a:r>
              <a:rPr lang="en-AU" dirty="0" smtClean="0"/>
              <a:t> </a:t>
            </a:r>
            <a:r>
              <a:rPr lang="en-AU" dirty="0" err="1" smtClean="0"/>
              <a:t>produser</a:t>
            </a:r>
            <a:r>
              <a:rPr lang="en-AU" dirty="0" smtClean="0"/>
              <a:t> </a:t>
            </a:r>
            <a:r>
              <a:rPr lang="en-AU" dirty="0" err="1" smtClean="0"/>
              <a:t>ttg</a:t>
            </a:r>
            <a:r>
              <a:rPr lang="en-AU" dirty="0" smtClean="0"/>
              <a:t> </a:t>
            </a:r>
            <a:r>
              <a:rPr lang="en-AU" dirty="0" err="1" smtClean="0"/>
              <a:t>produksi</a:t>
            </a:r>
            <a:r>
              <a:rPr lang="en-AU" dirty="0" smtClean="0"/>
              <a:t> media </a:t>
            </a:r>
            <a:r>
              <a:rPr lang="en-AU" dirty="0" err="1" smtClean="0"/>
              <a:t>tetapi</a:t>
            </a:r>
            <a:r>
              <a:rPr lang="en-AU" dirty="0" smtClean="0"/>
              <a:t> </a:t>
            </a:r>
            <a:r>
              <a:rPr lang="en-AU" dirty="0" err="1" smtClean="0"/>
              <a:t>produser</a:t>
            </a:r>
            <a:r>
              <a:rPr lang="en-AU" dirty="0" smtClean="0"/>
              <a:t> juga </a:t>
            </a:r>
            <a:r>
              <a:rPr lang="en-AU" dirty="0" err="1" smtClean="0"/>
              <a:t>mengkonstruksikan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</a:t>
            </a:r>
          </a:p>
          <a:p>
            <a:pPr algn="just"/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menghandle</a:t>
            </a:r>
            <a:r>
              <a:rPr lang="en-AU" dirty="0" smtClean="0"/>
              <a:t> media;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berkaitan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memilih</a:t>
            </a:r>
            <a:r>
              <a:rPr lang="en-AU" dirty="0" smtClean="0"/>
              <a:t> media yang </a:t>
            </a:r>
            <a:r>
              <a:rPr lang="en-AU" dirty="0" err="1" smtClean="0"/>
              <a:t>tepat</a:t>
            </a:r>
            <a:r>
              <a:rPr lang="en-AU" dirty="0" smtClean="0"/>
              <a:t>, </a:t>
            </a:r>
            <a:r>
              <a:rPr lang="en-AU" dirty="0" err="1" smtClean="0"/>
              <a:t>mengatur</a:t>
            </a:r>
            <a:r>
              <a:rPr lang="en-AU" dirty="0" smtClean="0"/>
              <a:t> </a:t>
            </a:r>
            <a:r>
              <a:rPr lang="en-AU" dirty="0" err="1" smtClean="0"/>
              <a:t>penggunaan</a:t>
            </a:r>
            <a:r>
              <a:rPr lang="en-AU" dirty="0" smtClean="0"/>
              <a:t> media,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memobilisasi</a:t>
            </a:r>
            <a:r>
              <a:rPr lang="en-AU" dirty="0" smtClean="0"/>
              <a:t> media </a:t>
            </a:r>
            <a:r>
              <a:rPr lang="en-AU" dirty="0" err="1" smtClean="0"/>
              <a:t>serta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menginterpretasikan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718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Tujuan</a:t>
            </a:r>
            <a:r>
              <a:rPr lang="en-AU" sz="2800" dirty="0" smtClean="0"/>
              <a:t> </a:t>
            </a:r>
            <a:r>
              <a:rPr lang="en-AU" sz="2800" dirty="0" err="1" smtClean="0"/>
              <a:t>kegiatan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dilihat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konteks</a:t>
            </a:r>
            <a:r>
              <a:rPr lang="en-AU" dirty="0" smtClean="0"/>
              <a:t>: </a:t>
            </a:r>
            <a:r>
              <a:rPr lang="en-AU" dirty="0" err="1" smtClean="0"/>
              <a:t>proteksionis</a:t>
            </a:r>
            <a:r>
              <a:rPr lang="en-AU" dirty="0" smtClean="0"/>
              <a:t>, </a:t>
            </a:r>
            <a:r>
              <a:rPr lang="en-AU" dirty="0" err="1" smtClean="0"/>
              <a:t>pemberdayaan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studi</a:t>
            </a:r>
            <a:r>
              <a:rPr lang="en-AU" dirty="0" smtClean="0"/>
              <a:t> media </a:t>
            </a:r>
          </a:p>
          <a:p>
            <a:r>
              <a:rPr lang="en-AU" dirty="0" err="1" smtClean="0"/>
              <a:t>Proteksionis</a:t>
            </a:r>
            <a:r>
              <a:rPr lang="en-AU" dirty="0" smtClean="0"/>
              <a:t>: media </a:t>
            </a:r>
            <a:r>
              <a:rPr lang="en-AU" dirty="0" err="1" smtClean="0"/>
              <a:t>dianggap</a:t>
            </a:r>
            <a:r>
              <a:rPr lang="en-AU" dirty="0" smtClean="0"/>
              <a:t> </a:t>
            </a:r>
            <a:r>
              <a:rPr lang="en-AU" dirty="0" err="1" smtClean="0"/>
              <a:t>berpotensi</a:t>
            </a:r>
            <a:r>
              <a:rPr lang="en-AU" dirty="0" smtClean="0"/>
              <a:t> </a:t>
            </a:r>
            <a:r>
              <a:rPr lang="en-AU" dirty="0" err="1" smtClean="0"/>
              <a:t>merugikan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menimbulkan</a:t>
            </a:r>
            <a:r>
              <a:rPr lang="en-AU" dirty="0" smtClean="0"/>
              <a:t> </a:t>
            </a:r>
            <a:r>
              <a:rPr lang="en-AU" dirty="0" err="1" smtClean="0"/>
              <a:t>dampak</a:t>
            </a:r>
            <a:r>
              <a:rPr lang="en-AU" dirty="0" smtClean="0"/>
              <a:t> </a:t>
            </a:r>
            <a:r>
              <a:rPr lang="en-AU" dirty="0" err="1" smtClean="0"/>
              <a:t>negatif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pengguna</a:t>
            </a:r>
            <a:r>
              <a:rPr lang="en-AU" dirty="0" smtClean="0"/>
              <a:t> media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diberi</a:t>
            </a:r>
            <a:r>
              <a:rPr lang="en-AU" dirty="0" smtClean="0"/>
              <a:t>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endParaRPr lang="en-AU" dirty="0" smtClean="0"/>
          </a:p>
          <a:p>
            <a:r>
              <a:rPr lang="en-AU" dirty="0" err="1" smtClean="0"/>
              <a:t>Pemberdayaan</a:t>
            </a:r>
            <a:r>
              <a:rPr lang="en-AU" dirty="0" smtClean="0"/>
              <a:t>: media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fungsi</a:t>
            </a:r>
            <a:r>
              <a:rPr lang="en-AU" dirty="0" smtClean="0"/>
              <a:t> </a:t>
            </a:r>
            <a:r>
              <a:rPr lang="en-AU" dirty="0" err="1" smtClean="0"/>
              <a:t>positif</a:t>
            </a:r>
            <a:r>
              <a:rPr lang="en-AU" dirty="0" smtClean="0"/>
              <a:t> 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salah</a:t>
            </a:r>
            <a:r>
              <a:rPr lang="en-AU" dirty="0" smtClean="0"/>
              <a:t> </a:t>
            </a:r>
            <a:r>
              <a:rPr lang="en-AU" dirty="0" err="1" smtClean="0"/>
              <a:t>satu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</a:t>
            </a:r>
            <a:r>
              <a:rPr lang="en-AU" dirty="0" err="1" smtClean="0"/>
              <a:t>belajar</a:t>
            </a:r>
            <a:r>
              <a:rPr lang="en-AU" dirty="0" smtClean="0"/>
              <a:t>,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ketrampilan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agar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mengoptimalkan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kepentingannya</a:t>
            </a:r>
            <a:endParaRPr lang="en-AU" dirty="0" smtClean="0"/>
          </a:p>
          <a:p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studi</a:t>
            </a:r>
            <a:r>
              <a:rPr lang="en-AU" dirty="0" smtClean="0"/>
              <a:t> media: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titik</a:t>
            </a:r>
            <a:r>
              <a:rPr lang="en-AU" dirty="0" smtClean="0"/>
              <a:t> </a:t>
            </a:r>
            <a:r>
              <a:rPr lang="en-AU" dirty="0" err="1" smtClean="0"/>
              <a:t>berat</a:t>
            </a:r>
            <a:r>
              <a:rPr lang="en-AU" dirty="0" smtClean="0"/>
              <a:t> </a:t>
            </a:r>
            <a:r>
              <a:rPr lang="en-AU" dirty="0" err="1" smtClean="0"/>
              <a:t>mempelajari</a:t>
            </a:r>
            <a:r>
              <a:rPr lang="en-AU" dirty="0" smtClean="0"/>
              <a:t> </a:t>
            </a:r>
            <a:r>
              <a:rPr lang="en-AU" dirty="0" err="1" smtClean="0"/>
              <a:t>struktur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media </a:t>
            </a:r>
            <a:r>
              <a:rPr lang="en-AU" dirty="0" err="1" smtClean="0"/>
              <a:t>berdasarkan</a:t>
            </a:r>
            <a:r>
              <a:rPr lang="en-AU" dirty="0" smtClean="0"/>
              <a:t> media yang </a:t>
            </a:r>
            <a:r>
              <a:rPr lang="en-AU" dirty="0" err="1" smtClean="0"/>
              <a:t>berbeda</a:t>
            </a:r>
            <a:r>
              <a:rPr lang="en-AU" dirty="0" smtClean="0"/>
              <a:t>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7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/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berhubungan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mengontrol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media.</a:t>
            </a:r>
          </a:p>
          <a:p>
            <a:pPr algn="just"/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i="1" dirty="0" smtClean="0"/>
              <a:t>skill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menilai</a:t>
            </a:r>
            <a:r>
              <a:rPr lang="en-AU" dirty="0" smtClean="0"/>
              <a:t> </a:t>
            </a:r>
            <a:r>
              <a:rPr lang="en-AU" dirty="0" err="1" smtClean="0"/>
              <a:t>makna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setiap</a:t>
            </a:r>
            <a:r>
              <a:rPr lang="en-AU" dirty="0" smtClean="0"/>
              <a:t> </a:t>
            </a:r>
            <a:r>
              <a:rPr lang="en-AU" dirty="0" err="1" smtClean="0"/>
              <a:t>jenis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, </a:t>
            </a:r>
            <a:r>
              <a:rPr lang="en-AU" dirty="0" err="1" smtClean="0"/>
              <a:t>mengorganisasikan</a:t>
            </a:r>
            <a:r>
              <a:rPr lang="en-AU" dirty="0" smtClean="0"/>
              <a:t> </a:t>
            </a:r>
            <a:r>
              <a:rPr lang="en-AU" dirty="0" err="1" smtClean="0"/>
              <a:t>makna</a:t>
            </a:r>
            <a:r>
              <a:rPr lang="en-AU" dirty="0" smtClean="0"/>
              <a:t> </a:t>
            </a:r>
            <a:r>
              <a:rPr lang="en-AU" dirty="0" err="1" smtClean="0"/>
              <a:t>tersebut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membangun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disampaikan</a:t>
            </a:r>
            <a:r>
              <a:rPr lang="en-AU" dirty="0" smtClean="0"/>
              <a:t> </a:t>
            </a:r>
            <a:r>
              <a:rPr lang="en-AU" dirty="0" err="1" smtClean="0"/>
              <a:t>kepada</a:t>
            </a:r>
            <a:r>
              <a:rPr lang="en-AU" dirty="0" smtClean="0"/>
              <a:t> orang lain.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680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menurut</a:t>
            </a:r>
            <a:r>
              <a:rPr lang="en-AU" dirty="0" smtClean="0"/>
              <a:t> Potter </a:t>
            </a:r>
            <a:r>
              <a:rPr lang="en-AU" dirty="0" err="1" smtClean="0"/>
              <a:t>dibangun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Personal locus: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kendali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.  </a:t>
            </a:r>
            <a:r>
              <a:rPr lang="en-AU" dirty="0" err="1" smtClean="0"/>
              <a:t>Ketika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sadar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yang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butuhkan</a:t>
            </a:r>
            <a:r>
              <a:rPr lang="en-AU" dirty="0" smtClean="0"/>
              <a:t>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menuntun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proses </a:t>
            </a:r>
            <a:r>
              <a:rPr lang="en-AU" dirty="0" err="1" smtClean="0"/>
              <a:t>pemilihan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cepat</a:t>
            </a:r>
            <a:r>
              <a:rPr lang="en-AU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Struktur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: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seperangkat</a:t>
            </a:r>
            <a:r>
              <a:rPr lang="en-AU" dirty="0" smtClean="0"/>
              <a:t> </a:t>
            </a:r>
            <a:r>
              <a:rPr lang="en-AU" dirty="0" err="1" smtClean="0"/>
              <a:t>infromasi</a:t>
            </a:r>
            <a:r>
              <a:rPr lang="en-AU" dirty="0" smtClean="0"/>
              <a:t> yang </a:t>
            </a:r>
            <a:r>
              <a:rPr lang="en-AU" dirty="0" err="1" smtClean="0"/>
              <a:t>terorganisasi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pikiran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. 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membutuhkan</a:t>
            </a:r>
            <a:r>
              <a:rPr lang="en-AU" dirty="0" smtClean="0"/>
              <a:t> </a:t>
            </a:r>
            <a:r>
              <a:rPr lang="en-AU" dirty="0" err="1" smtClean="0"/>
              <a:t>stuktur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yang </a:t>
            </a:r>
            <a:r>
              <a:rPr lang="en-AU" dirty="0" err="1" smtClean="0"/>
              <a:t>kuat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efek</a:t>
            </a:r>
            <a:r>
              <a:rPr lang="en-AU" dirty="0" smtClean="0"/>
              <a:t> media, </a:t>
            </a:r>
            <a:r>
              <a:rPr lang="en-AU" dirty="0" err="1" smtClean="0"/>
              <a:t>isi</a:t>
            </a:r>
            <a:r>
              <a:rPr lang="en-AU" dirty="0" smtClean="0"/>
              <a:t> media, </a:t>
            </a:r>
            <a:r>
              <a:rPr lang="en-AU" dirty="0" err="1" smtClean="0"/>
              <a:t>industri</a:t>
            </a:r>
            <a:r>
              <a:rPr lang="en-AU" dirty="0" smtClean="0"/>
              <a:t> media, </a:t>
            </a:r>
            <a:r>
              <a:rPr lang="en-AU" dirty="0" err="1" smtClean="0"/>
              <a:t>dunia</a:t>
            </a:r>
            <a:r>
              <a:rPr lang="en-AU" dirty="0" smtClean="0"/>
              <a:t> </a:t>
            </a:r>
            <a:r>
              <a:rPr lang="en-AU" dirty="0" err="1" smtClean="0"/>
              <a:t>nyata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diri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sendiri</a:t>
            </a:r>
            <a:r>
              <a:rPr lang="en-AU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Skill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alat</a:t>
            </a:r>
            <a:r>
              <a:rPr lang="en-AU" dirty="0" smtClean="0"/>
              <a:t> yang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gunakan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meningkatkan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kita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463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literasi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David Buckingham (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Kristiawan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: 2013)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mengakses</a:t>
            </a:r>
            <a:r>
              <a:rPr lang="en-AU" dirty="0" smtClean="0"/>
              <a:t> media </a:t>
            </a:r>
            <a:r>
              <a:rPr lang="en-AU" dirty="0" err="1" smtClean="0"/>
              <a:t>merujuk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menentukan</a:t>
            </a:r>
            <a:r>
              <a:rPr lang="en-AU" dirty="0" smtClean="0"/>
              <a:t> </a:t>
            </a:r>
            <a:r>
              <a:rPr lang="en-AU" dirty="0" err="1" smtClean="0"/>
              <a:t>konten</a:t>
            </a:r>
            <a:r>
              <a:rPr lang="en-AU" dirty="0" smtClean="0"/>
              <a:t> media </a:t>
            </a:r>
            <a:r>
              <a:rPr lang="en-AU" dirty="0" err="1" smtClean="0"/>
              <a:t>yangs</a:t>
            </a:r>
            <a:r>
              <a:rPr lang="en-AU" dirty="0" smtClean="0"/>
              <a:t> </a:t>
            </a:r>
            <a:r>
              <a:rPr lang="en-AU" dirty="0" err="1" smtClean="0"/>
              <a:t>sesuai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kebutuhannya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menghindar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konten</a:t>
            </a:r>
            <a:r>
              <a:rPr lang="en-AU" dirty="0" smtClean="0"/>
              <a:t> media yang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dibutuhkan</a:t>
            </a:r>
            <a:r>
              <a:rPr lang="en-AU" dirty="0" smtClean="0"/>
              <a:t>.</a:t>
            </a:r>
          </a:p>
          <a:p>
            <a:pPr algn="just"/>
            <a:r>
              <a:rPr lang="en-AU" dirty="0" smtClean="0"/>
              <a:t>Hal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senada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konsep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National Association for Media Literacy (NAMLE) :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mengakses</a:t>
            </a:r>
            <a:r>
              <a:rPr lang="en-AU" dirty="0" smtClean="0"/>
              <a:t>, </a:t>
            </a:r>
            <a:r>
              <a:rPr lang="en-AU" dirty="0" err="1" smtClean="0"/>
              <a:t>menganalisis</a:t>
            </a:r>
            <a:r>
              <a:rPr lang="en-AU" dirty="0" smtClean="0"/>
              <a:t>, </a:t>
            </a:r>
            <a:r>
              <a:rPr lang="en-AU" dirty="0" err="1" smtClean="0"/>
              <a:t>mengevaluasi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mengkomunikasikan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.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539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800" dirty="0" err="1" smtClean="0"/>
              <a:t>Konsep</a:t>
            </a:r>
            <a:r>
              <a:rPr lang="en-AU" sz="2800" dirty="0" smtClean="0"/>
              <a:t> Art </a:t>
            </a:r>
            <a:r>
              <a:rPr lang="en-AU" sz="2800" dirty="0" err="1" smtClean="0"/>
              <a:t>Silverblatt</a:t>
            </a:r>
            <a:r>
              <a:rPr lang="en-AU" sz="2800" dirty="0" smtClean="0"/>
              <a:t> (</a:t>
            </a:r>
            <a:r>
              <a:rPr lang="en-AU" sz="2800" dirty="0" err="1" smtClean="0"/>
              <a:t>Kristiawan</a:t>
            </a:r>
            <a:r>
              <a:rPr lang="en-AU" sz="2800" dirty="0" smtClean="0"/>
              <a:t>, 2013), yang </a:t>
            </a:r>
            <a:r>
              <a:rPr lang="en-AU" sz="2800" dirty="0" err="1" smtClean="0"/>
              <a:t>menekankan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beberapa</a:t>
            </a:r>
            <a:r>
              <a:rPr lang="en-AU" sz="2800" dirty="0" smtClean="0"/>
              <a:t> </a:t>
            </a:r>
            <a:r>
              <a:rPr lang="en-AU" sz="2800" dirty="0" err="1" smtClean="0"/>
              <a:t>elemen</a:t>
            </a:r>
            <a:r>
              <a:rPr lang="en-AU" sz="2800" dirty="0" smtClean="0"/>
              <a:t>: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AU" sz="2800" dirty="0" err="1" smtClean="0"/>
              <a:t>Kesadaran</a:t>
            </a:r>
            <a:r>
              <a:rPr lang="en-AU" sz="2800" dirty="0" smtClean="0"/>
              <a:t> </a:t>
            </a:r>
            <a:r>
              <a:rPr lang="en-AU" sz="2800" dirty="0" err="1" smtClean="0"/>
              <a:t>akan</a:t>
            </a:r>
            <a:r>
              <a:rPr lang="en-AU" sz="2800" dirty="0" smtClean="0"/>
              <a:t> </a:t>
            </a:r>
            <a:r>
              <a:rPr lang="en-AU" sz="2800" dirty="0" err="1" smtClean="0"/>
              <a:t>pengaruh</a:t>
            </a:r>
            <a:r>
              <a:rPr lang="en-AU" sz="2800" dirty="0" smtClean="0"/>
              <a:t> media </a:t>
            </a:r>
            <a:r>
              <a:rPr lang="en-AU" sz="2800" dirty="0" err="1" smtClean="0"/>
              <a:t>terhadap</a:t>
            </a:r>
            <a:r>
              <a:rPr lang="en-AU" sz="2800" dirty="0" smtClean="0"/>
              <a:t> </a:t>
            </a:r>
            <a:r>
              <a:rPr lang="en-AU" sz="2800" dirty="0" err="1" smtClean="0"/>
              <a:t>individu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sosial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Pemahaman</a:t>
            </a:r>
            <a:r>
              <a:rPr lang="en-AU" sz="2800" dirty="0" smtClean="0"/>
              <a:t> </a:t>
            </a:r>
            <a:r>
              <a:rPr lang="en-AU" sz="2800" dirty="0" err="1" smtClean="0"/>
              <a:t>akan</a:t>
            </a:r>
            <a:r>
              <a:rPr lang="en-AU" sz="2800" dirty="0" smtClean="0"/>
              <a:t> proses </a:t>
            </a:r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massa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strategi</a:t>
            </a:r>
            <a:r>
              <a:rPr lang="en-AU" sz="2800" dirty="0" smtClean="0"/>
              <a:t> </a:t>
            </a:r>
            <a:r>
              <a:rPr lang="en-AU" sz="2800" dirty="0" err="1" smtClean="0"/>
              <a:t>untuk</a:t>
            </a:r>
            <a:r>
              <a:rPr lang="en-AU" sz="2800" dirty="0" smtClean="0"/>
              <a:t> </a:t>
            </a:r>
            <a:r>
              <a:rPr lang="en-AU" sz="2800" dirty="0" err="1" smtClean="0"/>
              <a:t>menganalisis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mendiskusikan</a:t>
            </a:r>
            <a:r>
              <a:rPr lang="en-AU" sz="2800" dirty="0" smtClean="0"/>
              <a:t> </a:t>
            </a:r>
            <a:r>
              <a:rPr lang="en-AU" sz="2800" dirty="0" err="1" smtClean="0"/>
              <a:t>pesan</a:t>
            </a:r>
            <a:r>
              <a:rPr lang="en-AU" sz="2800" dirty="0" smtClean="0"/>
              <a:t> media</a:t>
            </a:r>
          </a:p>
          <a:p>
            <a:pPr algn="just"/>
            <a:r>
              <a:rPr lang="en-AU" sz="2800" dirty="0" err="1" smtClean="0"/>
              <a:t>Kesadaran</a:t>
            </a:r>
            <a:r>
              <a:rPr lang="en-AU" sz="2800" dirty="0" smtClean="0"/>
              <a:t> </a:t>
            </a:r>
            <a:r>
              <a:rPr lang="en-AU" sz="2800" dirty="0" err="1" smtClean="0"/>
              <a:t>bahwa</a:t>
            </a:r>
            <a:r>
              <a:rPr lang="en-AU" sz="2800" dirty="0" smtClean="0"/>
              <a:t> </a:t>
            </a:r>
            <a:r>
              <a:rPr lang="en-AU" sz="2800" dirty="0" err="1" smtClean="0"/>
              <a:t>isi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adalah</a:t>
            </a:r>
            <a:r>
              <a:rPr lang="en-AU" sz="2800" dirty="0" smtClean="0"/>
              <a:t> </a:t>
            </a:r>
            <a:r>
              <a:rPr lang="en-AU" sz="2800" dirty="0" err="1" smtClean="0"/>
              <a:t>teks</a:t>
            </a:r>
            <a:r>
              <a:rPr lang="en-AU" sz="2800" dirty="0" smtClean="0"/>
              <a:t> yang </a:t>
            </a:r>
            <a:r>
              <a:rPr lang="en-AU" sz="2800" dirty="0" err="1" smtClean="0"/>
              <a:t>menggambarkan</a:t>
            </a:r>
            <a:r>
              <a:rPr lang="en-AU" sz="2800" dirty="0" smtClean="0"/>
              <a:t> </a:t>
            </a:r>
            <a:r>
              <a:rPr lang="en-AU" sz="2800" dirty="0" err="1" smtClean="0"/>
              <a:t>kebudayaan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diri</a:t>
            </a:r>
            <a:r>
              <a:rPr lang="en-AU" sz="2800" dirty="0" smtClean="0"/>
              <a:t> </a:t>
            </a:r>
            <a:r>
              <a:rPr lang="en-AU" sz="2800" dirty="0" err="1" smtClean="0"/>
              <a:t>kita</a:t>
            </a:r>
            <a:r>
              <a:rPr lang="en-AU" sz="2800" dirty="0" smtClean="0"/>
              <a:t> </a:t>
            </a:r>
            <a:r>
              <a:rPr lang="en-AU" sz="2800" dirty="0" err="1" smtClean="0"/>
              <a:t>sendiri</a:t>
            </a:r>
            <a:r>
              <a:rPr lang="en-AU" sz="2800" dirty="0" smtClean="0"/>
              <a:t> </a:t>
            </a:r>
            <a:r>
              <a:rPr lang="en-AU" sz="2800" dirty="0" err="1" smtClean="0"/>
              <a:t>pada</a:t>
            </a:r>
            <a:r>
              <a:rPr lang="en-AU" sz="2800" dirty="0" smtClean="0"/>
              <a:t> </a:t>
            </a:r>
            <a:r>
              <a:rPr lang="en-AU" sz="2800" dirty="0" err="1" smtClean="0"/>
              <a:t>saat</a:t>
            </a:r>
            <a:r>
              <a:rPr lang="en-AU" sz="2800" dirty="0" smtClean="0"/>
              <a:t> </a:t>
            </a:r>
            <a:r>
              <a:rPr lang="en-AU" sz="2800" dirty="0" err="1" smtClean="0"/>
              <a:t>ini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Mengembangkan</a:t>
            </a:r>
            <a:r>
              <a:rPr lang="en-AU" sz="2800" dirty="0" smtClean="0"/>
              <a:t> </a:t>
            </a:r>
            <a:r>
              <a:rPr lang="en-AU" sz="2800" dirty="0" err="1" smtClean="0"/>
              <a:t>kesenangan</a:t>
            </a:r>
            <a:r>
              <a:rPr lang="en-AU" sz="2800" dirty="0" smtClean="0"/>
              <a:t>, </a:t>
            </a:r>
            <a:r>
              <a:rPr lang="en-AU" sz="2800" dirty="0" err="1" smtClean="0"/>
              <a:t>pemahaman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penghargaan</a:t>
            </a:r>
            <a:r>
              <a:rPr lang="en-AU" sz="2800" dirty="0" smtClean="0"/>
              <a:t> </a:t>
            </a:r>
            <a:r>
              <a:rPr lang="en-AU" sz="2800" dirty="0" err="1" smtClean="0"/>
              <a:t>terhadap</a:t>
            </a:r>
            <a:r>
              <a:rPr lang="en-AU" sz="2800" dirty="0" smtClean="0"/>
              <a:t> </a:t>
            </a:r>
            <a:r>
              <a:rPr lang="en-AU" sz="2800" dirty="0" err="1" smtClean="0"/>
              <a:t>isi</a:t>
            </a:r>
            <a:r>
              <a:rPr lang="en-AU" sz="2800" dirty="0" smtClean="0"/>
              <a:t> media. </a:t>
            </a:r>
          </a:p>
          <a:p>
            <a:pPr marL="0" indent="0" algn="just">
              <a:buNone/>
            </a:pPr>
            <a:r>
              <a:rPr lang="en-AU" sz="2800" dirty="0" err="1" smtClean="0"/>
              <a:t>Kelima</a:t>
            </a:r>
            <a:r>
              <a:rPr lang="en-AU" sz="2800" dirty="0" smtClean="0"/>
              <a:t> </a:t>
            </a:r>
            <a:r>
              <a:rPr lang="en-AU" sz="2800" dirty="0" err="1" smtClean="0"/>
              <a:t>hal</a:t>
            </a:r>
            <a:r>
              <a:rPr lang="en-AU" sz="2800" dirty="0" smtClean="0"/>
              <a:t> </a:t>
            </a:r>
            <a:r>
              <a:rPr lang="en-AU" sz="2800" dirty="0" err="1" smtClean="0"/>
              <a:t>ini</a:t>
            </a:r>
            <a:r>
              <a:rPr lang="en-AU" sz="2800" dirty="0" smtClean="0"/>
              <a:t> </a:t>
            </a:r>
            <a:r>
              <a:rPr lang="en-AU" sz="2800" dirty="0" err="1" smtClean="0"/>
              <a:t>dilengkapi</a:t>
            </a:r>
            <a:r>
              <a:rPr lang="en-AU" sz="2800" dirty="0" smtClean="0"/>
              <a:t> </a:t>
            </a:r>
            <a:r>
              <a:rPr lang="en-AU" sz="2800" dirty="0" err="1" smtClean="0"/>
              <a:t>oleh</a:t>
            </a:r>
            <a:r>
              <a:rPr lang="en-AU" sz="2800" dirty="0" smtClean="0"/>
              <a:t> </a:t>
            </a:r>
            <a:r>
              <a:rPr lang="en-AU" sz="2800" dirty="0" err="1" smtClean="0"/>
              <a:t>Baran</a:t>
            </a:r>
            <a:r>
              <a:rPr lang="en-AU" sz="2800" dirty="0" smtClean="0"/>
              <a:t> </a:t>
            </a:r>
            <a:r>
              <a:rPr lang="en-AU" sz="2800" dirty="0" err="1" smtClean="0"/>
              <a:t>ttg</a:t>
            </a:r>
            <a:r>
              <a:rPr lang="en-AU" sz="2800" dirty="0" smtClean="0"/>
              <a:t> </a:t>
            </a:r>
            <a:r>
              <a:rPr lang="en-AU" sz="2800" dirty="0" err="1" smtClean="0"/>
              <a:t>pemahaman</a:t>
            </a:r>
            <a:r>
              <a:rPr lang="en-AU" sz="2800" dirty="0" smtClean="0"/>
              <a:t>  </a:t>
            </a:r>
            <a:r>
              <a:rPr lang="en-AU" sz="2800" dirty="0" err="1" smtClean="0"/>
              <a:t>akan</a:t>
            </a:r>
            <a:r>
              <a:rPr lang="en-AU" sz="2800" dirty="0" smtClean="0"/>
              <a:t> </a:t>
            </a:r>
            <a:r>
              <a:rPr lang="en-AU" sz="2800" dirty="0" err="1" smtClean="0"/>
              <a:t>etika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kewajiban</a:t>
            </a:r>
            <a:r>
              <a:rPr lang="en-AU" sz="2800" dirty="0" smtClean="0"/>
              <a:t> moral </a:t>
            </a:r>
            <a:r>
              <a:rPr lang="en-AU" sz="2800" dirty="0" err="1" smtClean="0"/>
              <a:t>dari</a:t>
            </a:r>
            <a:r>
              <a:rPr lang="en-AU" sz="2800" dirty="0" smtClean="0"/>
              <a:t> </a:t>
            </a:r>
            <a:r>
              <a:rPr lang="en-AU" sz="2800" dirty="0" err="1" smtClean="0"/>
              <a:t>praktisi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serta</a:t>
            </a:r>
            <a:r>
              <a:rPr lang="en-AU" sz="2800" dirty="0" smtClean="0"/>
              <a:t> </a:t>
            </a:r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kemampuan</a:t>
            </a:r>
            <a:r>
              <a:rPr lang="en-AU" sz="2800" dirty="0" smtClean="0"/>
              <a:t> </a:t>
            </a:r>
            <a:r>
              <a:rPr lang="en-AU" sz="2800" dirty="0" err="1" smtClean="0"/>
              <a:t>produksi</a:t>
            </a:r>
            <a:r>
              <a:rPr lang="en-AU" sz="2800" dirty="0" smtClean="0"/>
              <a:t> yang </a:t>
            </a:r>
            <a:r>
              <a:rPr lang="en-AU" sz="2800" dirty="0" err="1" smtClean="0"/>
              <a:t>tepat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efektif</a:t>
            </a:r>
            <a:r>
              <a:rPr lang="en-AU" sz="2800" dirty="0" smtClean="0"/>
              <a:t>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8379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AU" dirty="0" err="1" smtClean="0"/>
              <a:t>Kunci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gerakan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: </a:t>
            </a: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Silverblatt</a:t>
            </a:r>
            <a:r>
              <a:rPr lang="en-AU" dirty="0" smtClean="0"/>
              <a:t> </a:t>
            </a:r>
            <a:r>
              <a:rPr lang="en-AU" dirty="0" err="1" smtClean="0"/>
              <a:t>mendefinisikan</a:t>
            </a:r>
            <a:r>
              <a:rPr lang="en-AU" dirty="0" smtClean="0"/>
              <a:t> </a:t>
            </a:r>
            <a:r>
              <a:rPr lang="en-AU" dirty="0" err="1" smtClean="0"/>
              <a:t>empat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Diskusi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Pilihan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Aksi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385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err="1" smtClean="0"/>
              <a:t>Penekanan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menurut</a:t>
            </a:r>
            <a:r>
              <a:rPr lang="en-AU" sz="2800" dirty="0" smtClean="0"/>
              <a:t> </a:t>
            </a:r>
            <a:r>
              <a:rPr lang="en-AU" sz="2800" dirty="0" err="1" smtClean="0"/>
              <a:t>Silverblatt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dampak</a:t>
            </a:r>
            <a:r>
              <a:rPr lang="en-AU" dirty="0" smtClean="0"/>
              <a:t> media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individu</a:t>
            </a:r>
            <a:r>
              <a:rPr lang="en-AU" dirty="0" smtClean="0"/>
              <a:t> 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endParaRPr lang="en-AU" dirty="0" smtClean="0"/>
          </a:p>
          <a:p>
            <a:pPr marL="502920" indent="-457200">
              <a:buFont typeface="+mj-lt"/>
              <a:buAutoNum type="arabicPeriod"/>
            </a:pPr>
            <a:r>
              <a:rPr lang="en-AU" dirty="0" err="1" smtClean="0"/>
              <a:t>Pemahaman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proses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massa</a:t>
            </a:r>
            <a:endParaRPr lang="en-AU" dirty="0" smtClean="0"/>
          </a:p>
          <a:p>
            <a:pPr marL="502920" indent="-457200">
              <a:buFont typeface="+mj-lt"/>
              <a:buAutoNum type="arabicPeriod"/>
            </a:pPr>
            <a:r>
              <a:rPr lang="en-AU" dirty="0" err="1" smtClean="0"/>
              <a:t>Pengembangan</a:t>
            </a:r>
            <a:r>
              <a:rPr lang="en-AU" dirty="0" smtClean="0"/>
              <a:t> </a:t>
            </a:r>
            <a:r>
              <a:rPr lang="en-AU" dirty="0" err="1" smtClean="0"/>
              <a:t>strategi</a:t>
            </a:r>
            <a:r>
              <a:rPr lang="en-AU" dirty="0" smtClean="0"/>
              <a:t> yang </a:t>
            </a:r>
            <a:r>
              <a:rPr lang="en-AU" dirty="0" err="1" smtClean="0"/>
              <a:t>digunakan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menganalisis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mendiskusikan</a:t>
            </a:r>
            <a:r>
              <a:rPr lang="en-AU" dirty="0" smtClean="0"/>
              <a:t> </a:t>
            </a:r>
            <a:r>
              <a:rPr lang="en-AU" dirty="0" err="1" smtClean="0"/>
              <a:t>pesan-pesan</a:t>
            </a:r>
            <a:r>
              <a:rPr lang="en-AU" dirty="0" smtClean="0"/>
              <a:t> media</a:t>
            </a:r>
          </a:p>
          <a:p>
            <a:pPr marL="502920" indent="-457200">
              <a:buFont typeface="+mj-lt"/>
              <a:buAutoNum type="arabicPeriod"/>
            </a:pP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konten</a:t>
            </a:r>
            <a:r>
              <a:rPr lang="en-AU" dirty="0" smtClean="0"/>
              <a:t> media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teks</a:t>
            </a:r>
            <a:r>
              <a:rPr lang="en-AU" dirty="0" smtClean="0"/>
              <a:t> yang </a:t>
            </a:r>
            <a:r>
              <a:rPr lang="en-AU" dirty="0" err="1" smtClean="0"/>
              <a:t>memberi</a:t>
            </a:r>
            <a:r>
              <a:rPr lang="en-AU" dirty="0" smtClean="0"/>
              <a:t> </a:t>
            </a:r>
            <a:r>
              <a:rPr lang="en-AU" dirty="0" err="1" smtClean="0"/>
              <a:t>wawasan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diri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kultur</a:t>
            </a:r>
            <a:r>
              <a:rPr lang="en-AU" dirty="0" smtClean="0"/>
              <a:t> </a:t>
            </a:r>
            <a:r>
              <a:rPr lang="en-AU" dirty="0" err="1" smtClean="0"/>
              <a:t>kotemporer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endParaRPr lang="en-AU" dirty="0" smtClean="0"/>
          </a:p>
          <a:p>
            <a:pPr marL="502920" indent="-457200">
              <a:buFont typeface="+mj-lt"/>
              <a:buAutoNum type="arabicPeriod"/>
            </a:pPr>
            <a:r>
              <a:rPr lang="en-AU" dirty="0" err="1" smtClean="0"/>
              <a:t>Mengikhtiarkan</a:t>
            </a:r>
            <a:r>
              <a:rPr lang="en-AU" dirty="0" smtClean="0"/>
              <a:t> </a:t>
            </a:r>
            <a:r>
              <a:rPr lang="en-AU" dirty="0" err="1" smtClean="0"/>
              <a:t>pengayaan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menikmati</a:t>
            </a:r>
            <a:r>
              <a:rPr lang="en-AU" dirty="0" smtClean="0"/>
              <a:t>, </a:t>
            </a:r>
            <a:r>
              <a:rPr lang="en-AU" dirty="0" err="1" smtClean="0"/>
              <a:t>memahami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mengapresiasi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 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601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manfaat</a:t>
            </a:r>
            <a:r>
              <a:rPr lang="en-AU" dirty="0" smtClean="0"/>
              <a:t>: 1)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mendapat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benar</a:t>
            </a:r>
            <a:r>
              <a:rPr lang="en-AU" dirty="0" smtClean="0"/>
              <a:t> </a:t>
            </a:r>
            <a:r>
              <a:rPr lang="en-AU" dirty="0" err="1" smtClean="0"/>
              <a:t>terkait</a:t>
            </a:r>
            <a:r>
              <a:rPr lang="en-AU" dirty="0" smtClean="0"/>
              <a:t> </a:t>
            </a:r>
            <a:r>
              <a:rPr lang="en-AU" i="1" dirty="0" smtClean="0"/>
              <a:t>coverage media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membandingkan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media </a:t>
            </a:r>
            <a:r>
              <a:rPr lang="en-AU" dirty="0" err="1" smtClean="0"/>
              <a:t>satu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yang lain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; 2)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sadar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pengaruh</a:t>
            </a:r>
            <a:r>
              <a:rPr lang="en-AU" dirty="0" smtClean="0"/>
              <a:t> media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kehiduoan</a:t>
            </a:r>
            <a:r>
              <a:rPr lang="en-AU" dirty="0" smtClean="0"/>
              <a:t> </a:t>
            </a:r>
            <a:r>
              <a:rPr lang="en-AU" dirty="0" err="1" smtClean="0"/>
              <a:t>sehari-hari</a:t>
            </a:r>
            <a:r>
              <a:rPr lang="en-AU" dirty="0" smtClean="0"/>
              <a:t>; 3) </a:t>
            </a:r>
            <a:r>
              <a:rPr lang="en-AU" dirty="0" err="1" smtClean="0"/>
              <a:t>menginterpretasikan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 media; 4) </a:t>
            </a:r>
            <a:r>
              <a:rPr lang="en-AU" dirty="0" err="1" smtClean="0"/>
              <a:t>membangun</a:t>
            </a:r>
            <a:r>
              <a:rPr lang="en-AU" dirty="0" smtClean="0"/>
              <a:t> </a:t>
            </a:r>
            <a:r>
              <a:rPr lang="en-AU" dirty="0" err="1" smtClean="0"/>
              <a:t>sensitivitas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program-program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mempelajari</a:t>
            </a:r>
            <a:r>
              <a:rPr lang="en-AU" dirty="0" smtClean="0"/>
              <a:t> </a:t>
            </a:r>
            <a:r>
              <a:rPr lang="en-AU" dirty="0" err="1" smtClean="0"/>
              <a:t>kebudayaan</a:t>
            </a:r>
            <a:r>
              <a:rPr lang="en-AU" dirty="0" smtClean="0"/>
              <a:t>; 5) </a:t>
            </a:r>
            <a:r>
              <a:rPr lang="en-AU" dirty="0" err="1" smtClean="0"/>
              <a:t>mengetahui</a:t>
            </a:r>
            <a:r>
              <a:rPr lang="en-AU" dirty="0" smtClean="0"/>
              <a:t> </a:t>
            </a:r>
            <a:r>
              <a:rPr lang="en-AU" dirty="0" err="1" smtClean="0"/>
              <a:t>pola</a:t>
            </a:r>
            <a:r>
              <a:rPr lang="en-AU" dirty="0" smtClean="0"/>
              <a:t> </a:t>
            </a:r>
            <a:r>
              <a:rPr lang="en-AU" dirty="0" err="1" smtClean="0"/>
              <a:t>hubungan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</a:t>
            </a:r>
            <a:r>
              <a:rPr lang="en-AU" dirty="0" err="1" smtClean="0"/>
              <a:t>pemilik</a:t>
            </a:r>
            <a:r>
              <a:rPr lang="en-AU" dirty="0" smtClean="0"/>
              <a:t> media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pemerintah</a:t>
            </a:r>
            <a:r>
              <a:rPr lang="en-AU" dirty="0" smtClean="0"/>
              <a:t> yang </a:t>
            </a:r>
            <a:r>
              <a:rPr lang="en-AU" dirty="0" err="1" smtClean="0"/>
              <a:t>memengaruhi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 </a:t>
            </a:r>
            <a:r>
              <a:rPr lang="en-AU" dirty="0" err="1" smtClean="0"/>
              <a:t>serta</a:t>
            </a:r>
            <a:r>
              <a:rPr lang="en-AU" dirty="0" smtClean="0"/>
              <a:t> 6) </a:t>
            </a:r>
            <a:r>
              <a:rPr lang="en-AU" smtClean="0"/>
              <a:t>mempertimbangkan</a:t>
            </a:r>
            <a:r>
              <a:rPr lang="en-AU" dirty="0" smtClean="0"/>
              <a:t> </a:t>
            </a:r>
            <a:r>
              <a:rPr lang="en-AU" dirty="0" smtClean="0"/>
              <a:t>media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keputusan-keputusan</a:t>
            </a:r>
            <a:r>
              <a:rPr lang="en-AU" dirty="0" smtClean="0"/>
              <a:t> </a:t>
            </a:r>
            <a:r>
              <a:rPr lang="en-AU" dirty="0" err="1" smtClean="0"/>
              <a:t>individu</a:t>
            </a:r>
            <a:r>
              <a:rPr lang="en-AU" dirty="0" smtClean="0"/>
              <a:t>.     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169759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 algn="ctr">
              <a:buNone/>
            </a:pPr>
            <a:r>
              <a:rPr lang="en-AU" dirty="0" err="1" smtClean="0"/>
              <a:t>Aspek-aspek</a:t>
            </a:r>
            <a:r>
              <a:rPr lang="en-AU" dirty="0" smtClean="0"/>
              <a:t> media </a:t>
            </a:r>
            <a:r>
              <a:rPr lang="en-AU" dirty="0" err="1" smtClean="0"/>
              <a:t>Literasi</a:t>
            </a:r>
            <a:endParaRPr lang="en-AU" dirty="0" smtClean="0"/>
          </a:p>
          <a:p>
            <a:pPr marL="0" indent="0" algn="ctr">
              <a:buNone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158836" y="762000"/>
            <a:ext cx="22098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Producer</a:t>
            </a:r>
            <a:endParaRPr lang="en-AU" dirty="0"/>
          </a:p>
        </p:txBody>
      </p:sp>
      <p:sp>
        <p:nvSpPr>
          <p:cNvPr id="6" name="Oval 5"/>
          <p:cNvSpPr/>
          <p:nvPr/>
        </p:nvSpPr>
        <p:spPr>
          <a:xfrm>
            <a:off x="609600" y="1842655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Influence</a:t>
            </a:r>
            <a:endParaRPr lang="en-AU" dirty="0"/>
          </a:p>
        </p:txBody>
      </p:sp>
      <p:sp>
        <p:nvSpPr>
          <p:cNvPr id="7" name="Oval 6"/>
          <p:cNvSpPr/>
          <p:nvPr/>
        </p:nvSpPr>
        <p:spPr>
          <a:xfrm>
            <a:off x="7086600" y="1447800"/>
            <a:ext cx="20574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Production: professional activities </a:t>
            </a:r>
            <a:r>
              <a:rPr lang="en-AU" dirty="0" err="1" smtClean="0"/>
              <a:t>dan</a:t>
            </a:r>
            <a:r>
              <a:rPr lang="en-AU" dirty="0" smtClean="0"/>
              <a:t> production content</a:t>
            </a:r>
            <a:endParaRPr lang="en-AU" dirty="0"/>
          </a:p>
        </p:txBody>
      </p:sp>
      <p:sp>
        <p:nvSpPr>
          <p:cNvPr id="8" name="Oval 7"/>
          <p:cNvSpPr/>
          <p:nvPr/>
        </p:nvSpPr>
        <p:spPr>
          <a:xfrm>
            <a:off x="3429000" y="3276600"/>
            <a:ext cx="17491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Media</a:t>
            </a:r>
            <a:endParaRPr lang="en-AU" dirty="0"/>
          </a:p>
        </p:txBody>
      </p:sp>
      <p:sp>
        <p:nvSpPr>
          <p:cNvPr id="9" name="Oval 8"/>
          <p:cNvSpPr/>
          <p:nvPr/>
        </p:nvSpPr>
        <p:spPr>
          <a:xfrm>
            <a:off x="401782" y="4140777"/>
            <a:ext cx="1828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Influence :influence at </a:t>
            </a:r>
            <a:r>
              <a:rPr lang="en-AU" dirty="0" err="1" smtClean="0"/>
              <a:t>sociatal</a:t>
            </a:r>
            <a:r>
              <a:rPr lang="en-AU" dirty="0" smtClean="0"/>
              <a:t> level &amp; individual level  </a:t>
            </a:r>
            <a:endParaRPr lang="en-AU" dirty="0"/>
          </a:p>
        </p:txBody>
      </p:sp>
      <p:sp>
        <p:nvSpPr>
          <p:cNvPr id="10" name="Oval 9"/>
          <p:cNvSpPr/>
          <p:nvPr/>
        </p:nvSpPr>
        <p:spPr>
          <a:xfrm>
            <a:off x="3429000" y="5867400"/>
            <a:ext cx="1788968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User</a:t>
            </a:r>
            <a:endParaRPr lang="en-AU" dirty="0"/>
          </a:p>
        </p:txBody>
      </p:sp>
      <p:sp>
        <p:nvSpPr>
          <p:cNvPr id="11" name="Oval 10"/>
          <p:cNvSpPr/>
          <p:nvPr/>
        </p:nvSpPr>
        <p:spPr>
          <a:xfrm>
            <a:off x="6705600" y="3886200"/>
            <a:ext cx="2286000" cy="2476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 smtClean="0"/>
              <a:t>Handling: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 smtClean="0"/>
              <a:t> locating &amp; selecting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 smtClean="0"/>
              <a:t>Managing media use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 smtClean="0"/>
              <a:t>Ability to mobilize media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 smtClean="0"/>
              <a:t>Interpreting media</a:t>
            </a:r>
            <a:endParaRPr lang="en-AU" sz="1400" dirty="0"/>
          </a:p>
        </p:txBody>
      </p:sp>
      <p:sp>
        <p:nvSpPr>
          <p:cNvPr id="12" name="Down Arrow 11"/>
          <p:cNvSpPr/>
          <p:nvPr/>
        </p:nvSpPr>
        <p:spPr>
          <a:xfrm>
            <a:off x="3562627" y="236746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Up Arrow 12"/>
          <p:cNvSpPr/>
          <p:nvPr/>
        </p:nvSpPr>
        <p:spPr>
          <a:xfrm>
            <a:off x="4634484" y="2299855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Down Arrow 13"/>
          <p:cNvSpPr/>
          <p:nvPr/>
        </p:nvSpPr>
        <p:spPr>
          <a:xfrm>
            <a:off x="3779104" y="46352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Up Arrow 14"/>
          <p:cNvSpPr/>
          <p:nvPr/>
        </p:nvSpPr>
        <p:spPr>
          <a:xfrm>
            <a:off x="4599848" y="4564241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86000" y="2299855"/>
            <a:ext cx="8728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0" y="5017077"/>
            <a:ext cx="8728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368636" y="2757055"/>
            <a:ext cx="10321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68636" y="5124450"/>
            <a:ext cx="7273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1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</TotalTime>
  <Words>669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Konsep literasi media menurut Potter (Kurniawan, 2013)</vt:lpstr>
      <vt:lpstr>PowerPoint Presentation</vt:lpstr>
      <vt:lpstr>PowerPoint Presentation</vt:lpstr>
      <vt:lpstr>Konsep literasi media menurut David Buckingham (Kristiawan : 2013)</vt:lpstr>
      <vt:lpstr>Konsep Art Silverblatt (Kristiawan, 2013), yang menekankan literasi media dalam beberapa elemen: </vt:lpstr>
      <vt:lpstr>PowerPoint Presentation</vt:lpstr>
      <vt:lpstr>Penekanan literasi media menurut Silverblatt</vt:lpstr>
      <vt:lpstr>PowerPoint Presentation</vt:lpstr>
      <vt:lpstr>PowerPoint Presentation</vt:lpstr>
      <vt:lpstr>PowerPoint Presentation</vt:lpstr>
      <vt:lpstr>Tujuan kegiatan literasi media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literasi media menurut Potter (Kurniawan, 2013)</dc:title>
  <dc:creator>Fadjarini S</dc:creator>
  <cp:lastModifiedBy>AFNAN TAM</cp:lastModifiedBy>
  <cp:revision>11</cp:revision>
  <dcterms:created xsi:type="dcterms:W3CDTF">2006-08-16T00:00:00Z</dcterms:created>
  <dcterms:modified xsi:type="dcterms:W3CDTF">2016-10-05T20:00:08Z</dcterms:modified>
</cp:coreProperties>
</file>