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310CC-A0FF-4C11-89C5-734728598524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163C3-3F38-4658-8A39-D4FD5ADA5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6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6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6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07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2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7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85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02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0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8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6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72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A4FB9-C230-4D3D-93C8-00A0D7AB61ED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4CF23-0EB3-4851-A5EA-1E5450C07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69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Wilayah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97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1. </a:t>
            </a:r>
            <a:r>
              <a:rPr lang="en-US" sz="3200" dirty="0" err="1" smtClean="0"/>
              <a:t>Dualisme</a:t>
            </a:r>
            <a:r>
              <a:rPr lang="en-US" sz="3200" dirty="0" smtClean="0"/>
              <a:t> </a:t>
            </a:r>
            <a:r>
              <a:rPr lang="en-US" sz="3200" dirty="0" err="1" smtClean="0"/>
              <a:t>ekonomi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dualistis</a:t>
            </a:r>
            <a:r>
              <a:rPr lang="en-US" dirty="0" smtClean="0"/>
              <a:t> (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modern </a:t>
            </a:r>
            <a:r>
              <a:rPr lang="en-US" dirty="0" err="1" smtClean="0"/>
              <a:t>ditemui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subsisten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modern (</a:t>
            </a:r>
            <a:r>
              <a:rPr lang="en-US" dirty="0" err="1" smtClean="0"/>
              <a:t>ekonomi</a:t>
            </a:r>
            <a:r>
              <a:rPr lang="en-US" dirty="0" smtClean="0"/>
              <a:t> modern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 </a:t>
            </a:r>
            <a:r>
              <a:rPr lang="en-US" dirty="0" err="1" smtClean="0"/>
              <a:t>berimplikasi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ekonmi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di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dualisme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dualisme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r>
              <a:rPr lang="en-US" dirty="0" smtClean="0"/>
              <a:t>, </a:t>
            </a:r>
            <a:r>
              <a:rPr lang="en-US" dirty="0" err="1" smtClean="0"/>
              <a:t>dualisme</a:t>
            </a:r>
            <a:r>
              <a:rPr lang="en-US" dirty="0" smtClean="0"/>
              <a:t> regional</a:t>
            </a:r>
          </a:p>
          <a:p>
            <a:r>
              <a:rPr lang="en-US" dirty="0" err="1" smtClean="0"/>
              <a:t>Dualisme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ketimpangan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modern</a:t>
            </a:r>
          </a:p>
          <a:p>
            <a:r>
              <a:rPr lang="en-US" dirty="0" err="1" smtClean="0"/>
              <a:t>Dualisme</a:t>
            </a:r>
            <a:r>
              <a:rPr lang="en-US" dirty="0" smtClean="0"/>
              <a:t> financial,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yang </a:t>
            </a:r>
            <a:r>
              <a:rPr lang="en-US" dirty="0" err="1" smtClean="0"/>
              <a:t>terorganisir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terorganisir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Dualisme</a:t>
            </a:r>
            <a:r>
              <a:rPr lang="en-US" dirty="0" smtClean="0"/>
              <a:t> regional, </a:t>
            </a:r>
            <a:r>
              <a:rPr lang="en-US" dirty="0" err="1" smtClean="0"/>
              <a:t>sektor</a:t>
            </a:r>
            <a:r>
              <a:rPr lang="en-US" dirty="0" smtClean="0"/>
              <a:t> modern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diperkotaan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pedesaan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145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2. </a:t>
            </a:r>
            <a:r>
              <a:rPr lang="en-US" sz="3200" dirty="0" err="1" smtClean="0"/>
              <a:t>Lingkaran</a:t>
            </a:r>
            <a:r>
              <a:rPr lang="en-US" sz="3200" dirty="0" smtClean="0"/>
              <a:t> </a:t>
            </a:r>
            <a:r>
              <a:rPr lang="en-US" sz="3200" dirty="0" err="1" smtClean="0"/>
              <a:t>perangkap</a:t>
            </a:r>
            <a:r>
              <a:rPr lang="en-US" sz="3200" dirty="0" smtClean="0"/>
              <a:t> </a:t>
            </a:r>
            <a:r>
              <a:rPr lang="en-US" sz="3200" dirty="0" err="1" smtClean="0"/>
              <a:t>Kemiskinan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perangkap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(</a:t>
            </a:r>
            <a:r>
              <a:rPr lang="en-US" dirty="0"/>
              <a:t>C</a:t>
            </a:r>
            <a:r>
              <a:rPr lang="en-US" dirty="0" smtClean="0"/>
              <a:t>lifford </a:t>
            </a:r>
            <a:r>
              <a:rPr lang="en-US" dirty="0"/>
              <a:t>G</a:t>
            </a:r>
            <a:r>
              <a:rPr lang="en-US" dirty="0" smtClean="0"/>
              <a:t>eertz: agricultural involution, </a:t>
            </a:r>
            <a:r>
              <a:rPr lang="en-US" dirty="0" err="1" smtClean="0"/>
              <a:t>Ragnar</a:t>
            </a:r>
            <a:r>
              <a:rPr lang="en-US" dirty="0" smtClean="0"/>
              <a:t> </a:t>
            </a:r>
            <a:r>
              <a:rPr lang="en-US" dirty="0" err="1" smtClean="0"/>
              <a:t>Nurkse</a:t>
            </a:r>
            <a:r>
              <a:rPr lang="en-US" dirty="0" smtClean="0"/>
              <a:t>: the vicious circles)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166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Lingkaran</a:t>
            </a:r>
            <a:r>
              <a:rPr lang="en-US" sz="3200" dirty="0" smtClean="0"/>
              <a:t> </a:t>
            </a:r>
            <a:r>
              <a:rPr lang="en-US" sz="3200" dirty="0" err="1" smtClean="0"/>
              <a:t>Perangkap</a:t>
            </a:r>
            <a:r>
              <a:rPr lang="en-US" sz="3200" dirty="0" smtClean="0"/>
              <a:t> </a:t>
            </a:r>
            <a:r>
              <a:rPr lang="en-US" sz="3200" dirty="0" err="1" smtClean="0"/>
              <a:t>Kemiskinan</a:t>
            </a:r>
            <a:r>
              <a:rPr lang="en-US" sz="3200" dirty="0" smtClean="0"/>
              <a:t> (</a:t>
            </a:r>
            <a:r>
              <a:rPr lang="en-US" sz="3200" dirty="0" err="1" smtClean="0"/>
              <a:t>Nurkse</a:t>
            </a:r>
            <a:r>
              <a:rPr lang="en-US" sz="3200" dirty="0" smtClean="0"/>
              <a:t>, 1953)</a:t>
            </a:r>
            <a:endParaRPr lang="en-US" sz="32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304800" y="1595416"/>
            <a:ext cx="8453284" cy="5262584"/>
            <a:chOff x="304800" y="1524000"/>
            <a:chExt cx="8453284" cy="4419600"/>
          </a:xfrm>
        </p:grpSpPr>
        <p:sp>
          <p:nvSpPr>
            <p:cNvPr id="5" name="Rectangle 4"/>
            <p:cNvSpPr/>
            <p:nvPr/>
          </p:nvSpPr>
          <p:spPr>
            <a:xfrm>
              <a:off x="2362200" y="1676400"/>
              <a:ext cx="4114800" cy="381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Kekayaan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alam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kurang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dikembangkan</a:t>
              </a:r>
              <a:r>
                <a:rPr lang="en-US" dirty="0" smtClean="0">
                  <a:solidFill>
                    <a:schemeClr val="tx1"/>
                  </a:solidFill>
                </a:rPr>
                <a:t> (1)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67000" y="2509685"/>
              <a:ext cx="3505200" cy="381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Masyarakat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masih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terbelakang</a:t>
              </a:r>
              <a:r>
                <a:rPr lang="en-US" dirty="0" smtClean="0">
                  <a:solidFill>
                    <a:schemeClr val="tx1"/>
                  </a:solidFill>
                </a:rPr>
                <a:t> (2)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276600" y="4370439"/>
              <a:ext cx="2585884" cy="609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Tabungan </a:t>
              </a:r>
              <a:r>
                <a:rPr lang="en-US" dirty="0" err="1" smtClean="0">
                  <a:solidFill>
                    <a:schemeClr val="tx1"/>
                  </a:solidFill>
                </a:rPr>
                <a:t>rendah</a:t>
              </a:r>
              <a:r>
                <a:rPr lang="en-US" dirty="0" smtClean="0">
                  <a:solidFill>
                    <a:schemeClr val="tx1"/>
                  </a:solidFill>
                </a:rPr>
                <a:t> (6)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667000" y="3276600"/>
              <a:ext cx="3505200" cy="381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Kekurangan</a:t>
              </a:r>
              <a:r>
                <a:rPr lang="en-US" dirty="0" smtClean="0">
                  <a:solidFill>
                    <a:schemeClr val="tx1"/>
                  </a:solidFill>
                </a:rPr>
                <a:t> modal (3)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04800" y="5343832"/>
              <a:ext cx="2585884" cy="59976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Rangsangan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investasi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rendah</a:t>
              </a:r>
              <a:r>
                <a:rPr lang="en-US" dirty="0" smtClean="0">
                  <a:solidFill>
                    <a:schemeClr val="tx1"/>
                  </a:solidFill>
                </a:rPr>
                <a:t> (7)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72200" y="5334000"/>
              <a:ext cx="2585884" cy="609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Pendapatan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riil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rendah</a:t>
              </a:r>
              <a:r>
                <a:rPr lang="en-US" dirty="0" smtClean="0">
                  <a:solidFill>
                    <a:schemeClr val="tx1"/>
                  </a:solidFill>
                </a:rPr>
                <a:t> (5)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72200" y="4348316"/>
              <a:ext cx="2585884" cy="6046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Produktivitas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rendah</a:t>
              </a:r>
              <a:r>
                <a:rPr lang="en-US" dirty="0" smtClean="0">
                  <a:solidFill>
                    <a:schemeClr val="tx1"/>
                  </a:solidFill>
                </a:rPr>
                <a:t> (4)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4800" y="4343400"/>
              <a:ext cx="2585884" cy="609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Pembentukan</a:t>
              </a:r>
              <a:r>
                <a:rPr lang="en-US" dirty="0" smtClean="0">
                  <a:solidFill>
                    <a:schemeClr val="tx1"/>
                  </a:solidFill>
                </a:rPr>
                <a:t> model </a:t>
              </a:r>
              <a:r>
                <a:rPr lang="en-US" dirty="0" err="1" smtClean="0">
                  <a:solidFill>
                    <a:schemeClr val="tx1"/>
                  </a:solidFill>
                </a:rPr>
                <a:t>rendah</a:t>
              </a:r>
              <a:r>
                <a:rPr lang="en-US" dirty="0" smtClean="0">
                  <a:solidFill>
                    <a:schemeClr val="tx1"/>
                  </a:solidFill>
                </a:rPr>
                <a:t> (8)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981200" y="1524000"/>
              <a:ext cx="4800600" cy="2438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/>
            <p:cNvCxnSpPr>
              <a:stCxn id="11" idx="2"/>
              <a:endCxn id="10" idx="0"/>
            </p:cNvCxnSpPr>
            <p:nvPr/>
          </p:nvCxnSpPr>
          <p:spPr>
            <a:xfrm>
              <a:off x="7465142" y="49530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0" idx="1"/>
              <a:endCxn id="9" idx="3"/>
            </p:cNvCxnSpPr>
            <p:nvPr/>
          </p:nvCxnSpPr>
          <p:spPr>
            <a:xfrm flipH="1">
              <a:off x="2890684" y="5638800"/>
              <a:ext cx="3281516" cy="49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7465142" y="2362200"/>
              <a:ext cx="0" cy="1981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7" idx="1"/>
            </p:cNvCxnSpPr>
            <p:nvPr/>
          </p:nvCxnSpPr>
          <p:spPr>
            <a:xfrm flipH="1">
              <a:off x="2890684" y="4675239"/>
              <a:ext cx="38591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1447800" y="4980039"/>
              <a:ext cx="0" cy="3539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1447800" y="3657600"/>
              <a:ext cx="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1447800" y="3657600"/>
              <a:ext cx="533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6781800" y="2362200"/>
              <a:ext cx="68334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0" idx="1"/>
            </p:cNvCxnSpPr>
            <p:nvPr/>
          </p:nvCxnSpPr>
          <p:spPr>
            <a:xfrm flipH="1" flipV="1">
              <a:off x="4381500" y="4980039"/>
              <a:ext cx="1790700" cy="6587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86920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optimal (1)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terbelakangnya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(2)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modal (3).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berimplikasi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yang </a:t>
            </a:r>
            <a:r>
              <a:rPr lang="en-US" dirty="0" err="1" smtClean="0"/>
              <a:t>rendah</a:t>
            </a:r>
            <a:r>
              <a:rPr lang="en-US" dirty="0" smtClean="0"/>
              <a:t> (4). </a:t>
            </a:r>
            <a:r>
              <a:rPr lang="en-US" dirty="0" err="1" smtClean="0"/>
              <a:t>Pendapatanyang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(5)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menabung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(6)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rangsangan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di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modal yang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558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3. Pembangunan inter-regional </a:t>
            </a:r>
            <a:r>
              <a:rPr lang="en-US" sz="3200" dirty="0" err="1" smtClean="0"/>
              <a:t>eksploitatif-asimetrik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672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Gunar</a:t>
            </a:r>
            <a:r>
              <a:rPr lang="en-US" dirty="0" smtClean="0"/>
              <a:t> </a:t>
            </a:r>
            <a:r>
              <a:rPr lang="en-US" dirty="0" err="1" smtClean="0"/>
              <a:t>Myrdall</a:t>
            </a:r>
            <a:r>
              <a:rPr lang="en-US" dirty="0" smtClean="0"/>
              <a:t>, </a:t>
            </a:r>
            <a:r>
              <a:rPr lang="en-US" dirty="0" err="1" smtClean="0"/>
              <a:t>memformulasikan</a:t>
            </a:r>
            <a:r>
              <a:rPr lang="en-US" dirty="0" smtClean="0"/>
              <a:t> </a:t>
            </a:r>
            <a:r>
              <a:rPr lang="en-US" dirty="0" err="1" smtClean="0"/>
              <a:t>sebab-sebab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 </a:t>
            </a:r>
            <a:r>
              <a:rPr lang="en-US" dirty="0" err="1" smtClean="0"/>
              <a:t>buruknya</a:t>
            </a:r>
            <a:r>
              <a:rPr lang="en-US" dirty="0" smtClean="0"/>
              <a:t> </a:t>
            </a:r>
            <a:r>
              <a:rPr lang="en-US" dirty="0" err="1" smtClean="0"/>
              <a:t>ketimpangan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:</a:t>
            </a:r>
          </a:p>
          <a:p>
            <a:pPr marL="574675" indent="-234950">
              <a:buFontTx/>
              <a:buChar char="-"/>
            </a:pPr>
            <a:r>
              <a:rPr lang="en-US" dirty="0" smtClean="0"/>
              <a:t>Wilayah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meghambat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terbelakang</a:t>
            </a:r>
            <a:r>
              <a:rPr lang="en-US" dirty="0" smtClean="0"/>
              <a:t> (back-wash affects)</a:t>
            </a:r>
          </a:p>
          <a:p>
            <a:pPr marL="574675" indent="-234950">
              <a:buFontTx/>
              <a:buChar char="-"/>
            </a:pPr>
            <a:r>
              <a:rPr lang="en-US" dirty="0" smtClean="0"/>
              <a:t>Wilayah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terbelakang</a:t>
            </a:r>
            <a:r>
              <a:rPr lang="en-US" dirty="0" smtClean="0"/>
              <a:t> (spread effects)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890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backwash effects: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Corak</a:t>
            </a:r>
            <a:r>
              <a:rPr lang="en-US" dirty="0" smtClean="0"/>
              <a:t> </a:t>
            </a:r>
            <a:r>
              <a:rPr lang="en-US" dirty="0" err="1" smtClean="0"/>
              <a:t>perpindahan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terbelakang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yang di </a:t>
            </a:r>
            <a:r>
              <a:rPr lang="en-US" dirty="0" err="1" smtClean="0"/>
              <a:t>dominasi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industri-industri</a:t>
            </a:r>
            <a:r>
              <a:rPr lang="en-US" dirty="0" smtClean="0"/>
              <a:t> di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pengangkutan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di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156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,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terbelakang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/spread effects di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terbelakang</a:t>
            </a:r>
            <a:r>
              <a:rPr lang="en-US" dirty="0" smtClean="0"/>
              <a:t>). </a:t>
            </a:r>
            <a:r>
              <a:rPr lang="en-US" dirty="0" err="1" smtClean="0"/>
              <a:t>Kekuatan</a:t>
            </a:r>
            <a:r>
              <a:rPr lang="en-US" dirty="0" smtClean="0"/>
              <a:t> spread effects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backwash effects.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127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415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Isu-Isu Pengembangan Wilayah</vt:lpstr>
      <vt:lpstr>1. Dualisme ekonomi</vt:lpstr>
      <vt:lpstr>2. Lingkaran perangkap Kemiskinan</vt:lpstr>
      <vt:lpstr>Lingkaran Perangkap Kemiskinan (Nurkse, 1953)</vt:lpstr>
      <vt:lpstr>PowerPoint Presentation</vt:lpstr>
      <vt:lpstr>3. Pembangunan inter-regional eksploitatif-asimetrik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Isu-Isu Pengembangan Wilayah</dc:title>
  <dc:creator>Widati</dc:creator>
  <cp:lastModifiedBy>Widati</cp:lastModifiedBy>
  <cp:revision>11</cp:revision>
  <cp:lastPrinted>2018-03-13T13:10:29Z</cp:lastPrinted>
  <dcterms:created xsi:type="dcterms:W3CDTF">2017-03-12T23:13:37Z</dcterms:created>
  <dcterms:modified xsi:type="dcterms:W3CDTF">2018-03-13T13:11:33Z</dcterms:modified>
</cp:coreProperties>
</file>