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1"/>
    <p:sldMasterId id="2147483720" r:id="rId2"/>
    <p:sldMasterId id="2147484447" r:id="rId3"/>
  </p:sldMasterIdLst>
  <p:notesMasterIdLst>
    <p:notesMasterId r:id="rId10"/>
  </p:notesMasterIdLst>
  <p:sldIdLst>
    <p:sldId id="271" r:id="rId4"/>
    <p:sldId id="272" r:id="rId5"/>
    <p:sldId id="277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en-GB"/>
    </a:defPPr>
    <a:lvl1pPr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1pPr>
    <a:lvl2pPr marL="4572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2pPr>
    <a:lvl3pPr marL="9144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3pPr>
    <a:lvl4pPr marL="13716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4pPr>
    <a:lvl5pPr marL="1828800" algn="ctr" defTabSz="449263" rtl="0" eaLnBrk="0" fontAlgn="base" hangingPunct="0">
      <a:spcBef>
        <a:spcPct val="0"/>
      </a:spcBef>
      <a:spcAft>
        <a:spcPct val="0"/>
      </a:spcAft>
      <a:buSzPct val="100000"/>
      <a:buFont typeface="Arial" pitchFamily="34" charset="0"/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DejaVu Sans" charset="0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7B2C9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9811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603682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87D8C-12AB-45C3-964B-9D3BF3FC4ED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2862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D2F20-77D2-4626-B66A-C46FB23A0D3D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3588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68288"/>
            <a:ext cx="2055813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8288"/>
            <a:ext cx="6019800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03A43-641F-43DD-934B-B87BE419012F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33397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B096F-0FD2-408F-BD01-FA86E9F3BEB0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6363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8DE83-2F6F-482E-8853-CA3323E9570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51846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F8754-5B1C-4662-BF57-6886C4546D5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68946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7013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82775"/>
            <a:ext cx="4038600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87235-A3E4-4240-B182-F353F11EE199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02271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285FD-DF29-4BC5-831A-DAA82C71836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448834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CE0EC-DBFA-4DAB-949C-BA3E687DCD4E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93969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6B807-3BA4-4532-83FD-F4B77E16591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60492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3D4E1-CEAD-4EC3-802B-52B122B6F2E8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192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EFB2C-0E06-43BD-AE8E-DD7DEA55D3AB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630683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E5D2-062D-4CB5-8547-9717CF9C8A3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782242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ED633-9F3D-460C-AEEC-5A18F1B00887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866630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68288"/>
            <a:ext cx="2055813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8288"/>
            <a:ext cx="6019800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A09CB-F6F2-4FCD-A5C7-14C2C7EC655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527950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B993E-5994-4CF5-B373-B707499BBA4B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189554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38CCA2-0A0D-4110-92D1-590405EC94A1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1318722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3F399A-C80D-45C1-9521-83C59A420240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5591456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11B7D4-C28B-4869-A93C-8D3C88B87B0B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854798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C7333-08B8-4F23-B8DF-EC7747A0BE18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997805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B5048B-A423-444E-9C17-BE06F26DB1BF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066048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4F9F9D-821F-4AB1-94F4-630F0831E433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96080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6EE2E-2173-4D7C-8351-BD3754090B4C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283310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F38-296B-49CA-A480-CD9DCB71145E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14729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7E5FD-81BF-4A45-BB5E-946BFFF7E646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95523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43232D-C27C-42B6-992D-8C6CFBBA6D73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2650411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855E63-08AD-45E5-B0B0-A2DBCD73337C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62110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7013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882775"/>
            <a:ext cx="4038600" cy="457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6BA3F-631E-4D78-9D50-71B3754937F1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6495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45BC1-1FE4-464D-BDED-072DC018CEFA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4901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AC5A6-3D50-4BDB-B477-22FA8404F94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4761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92D10-628E-40D6-8E23-AD453235D7E3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47705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BBBF1-9F28-4F7E-B95B-2557942DAD5B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5943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CF867-D535-48B6-BDB8-1B7AB7E8B9B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21615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 noChangeArrowheads="1"/>
          </p:cNvSpPr>
          <p:nvPr/>
        </p:nvSpPr>
        <p:spPr bwMode="auto">
          <a:xfrm>
            <a:off x="6350" y="14288"/>
            <a:ext cx="9131300" cy="6837362"/>
          </a:xfrm>
          <a:prstGeom prst="rtTriangle">
            <a:avLst/>
          </a:prstGeom>
          <a:gradFill rotWithShape="0">
            <a:gsLst>
              <a:gs pos="0">
                <a:srgbClr val="D2D2D2"/>
              </a:gs>
              <a:gs pos="100000">
                <a:srgbClr val="D2D2D2">
                  <a:alpha val="999"/>
                </a:srgbClr>
              </a:gs>
            </a:gsLst>
            <a:lin ang="1878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195" name="Line 2"/>
          <p:cNvSpPr>
            <a:spLocks noChangeShapeType="1"/>
          </p:cNvSpPr>
          <p:nvPr/>
        </p:nvSpPr>
        <p:spPr bwMode="auto">
          <a:xfrm>
            <a:off x="0" y="6350"/>
            <a:ext cx="9137650" cy="6845300"/>
          </a:xfrm>
          <a:prstGeom prst="line">
            <a:avLst/>
          </a:prstGeom>
          <a:noFill/>
          <a:ln w="5040">
            <a:solidFill>
              <a:srgbClr val="BFBF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6" name="Line 3"/>
          <p:cNvSpPr>
            <a:spLocks noChangeShapeType="1"/>
          </p:cNvSpPr>
          <p:nvPr/>
        </p:nvSpPr>
        <p:spPr bwMode="auto">
          <a:xfrm flipH="1">
            <a:off x="6467475" y="4948238"/>
            <a:ext cx="2676525" cy="1900237"/>
          </a:xfrm>
          <a:prstGeom prst="line">
            <a:avLst/>
          </a:prstGeom>
          <a:noFill/>
          <a:ln w="6120">
            <a:solidFill>
              <a:srgbClr val="C6C6C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8228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2775"/>
            <a:ext cx="8228013" cy="457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4791075" y="6323013"/>
            <a:ext cx="213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457200" y="6323013"/>
            <a:ext cx="4259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49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589838" y="6481763"/>
            <a:ext cx="5016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SzPct val="45000"/>
              <a:defRPr sz="12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8B1F625-4FBC-4C55-9A56-ED12BA8AF804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+mj-lt"/>
          <a:ea typeface="+mj-ea"/>
          <a:cs typeface="+mj-cs"/>
        </a:defRPr>
      </a:lvl1pPr>
      <a:lvl2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2pPr>
      <a:lvl3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3pPr>
      <a:lvl4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4pPr>
      <a:lvl5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5pPr>
      <a:lvl6pPr marL="9398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6pPr>
      <a:lvl7pPr marL="13970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7pPr>
      <a:lvl8pPr marL="18542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8pPr>
      <a:lvl9pPr marL="23114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9pPr>
    </p:titleStyle>
    <p:bodyStyle>
      <a:lvl1pPr marL="446088" indent="-382588" algn="l" defTabSz="449263" rtl="0" eaLnBrk="0" fontAlgn="base" hangingPunct="0">
        <a:spcBef>
          <a:spcPts val="750"/>
        </a:spcBef>
        <a:spcAft>
          <a:spcPct val="0"/>
        </a:spcAft>
        <a:buClr>
          <a:srgbClr val="FF388C"/>
        </a:buClr>
        <a:buSzPct val="80000"/>
        <a:buFont typeface="Wingdings 2" pitchFamily="18" charset="2"/>
        <a:buChar char=""/>
        <a:defRPr sz="3000">
          <a:solidFill>
            <a:srgbClr val="FFFFFF"/>
          </a:solidFill>
          <a:latin typeface="+mn-lt"/>
          <a:ea typeface="+mn-ea"/>
          <a:cs typeface="+mn-cs"/>
        </a:defRPr>
      </a:lvl1pPr>
      <a:lvl2pPr marL="820738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FF388C"/>
        </a:buClr>
        <a:buSzPct val="95000"/>
        <a:buFont typeface="Wingdings 2" pitchFamily="18" charset="2"/>
        <a:buChar char="›"/>
        <a:defRPr sz="2600">
          <a:solidFill>
            <a:srgbClr val="FFFFFF"/>
          </a:solidFill>
          <a:latin typeface="+mn-lt"/>
          <a:ea typeface="+mn-ea"/>
          <a:cs typeface="+mn-cs"/>
        </a:defRPr>
      </a:lvl2pPr>
      <a:lvl3pPr marL="1103313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371600" indent="-209550" algn="l" defTabSz="449263" rtl="0" eaLnBrk="0" fontAlgn="base" hangingPunct="0">
        <a:spcBef>
          <a:spcPts val="5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16002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5pPr>
      <a:lvl6pPr marL="20574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6pPr>
      <a:lvl7pPr marL="25146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7pPr>
      <a:lvl8pPr marL="29718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8pPr>
      <a:lvl9pPr marL="34290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rgbClr val="474747"/>
            </a:gs>
            <a:gs pos="100000">
              <a:srgbClr val="8C8C8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1"/>
          <p:cNvSpPr>
            <a:spLocks noChangeArrowheads="1"/>
          </p:cNvSpPr>
          <p:nvPr/>
        </p:nvSpPr>
        <p:spPr bwMode="auto">
          <a:xfrm>
            <a:off x="6350" y="14288"/>
            <a:ext cx="9131300" cy="6837362"/>
          </a:xfrm>
          <a:prstGeom prst="rtTriangle">
            <a:avLst/>
          </a:prstGeom>
          <a:gradFill rotWithShape="0">
            <a:gsLst>
              <a:gs pos="0">
                <a:srgbClr val="D2D2D2"/>
              </a:gs>
              <a:gs pos="100000">
                <a:srgbClr val="D2D2D2">
                  <a:alpha val="999"/>
                </a:srgbClr>
              </a:gs>
            </a:gsLst>
            <a:lin ang="1878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2467" name="Line 2"/>
          <p:cNvSpPr>
            <a:spLocks noChangeShapeType="1"/>
          </p:cNvSpPr>
          <p:nvPr/>
        </p:nvSpPr>
        <p:spPr bwMode="auto">
          <a:xfrm>
            <a:off x="0" y="6350"/>
            <a:ext cx="9137650" cy="6845300"/>
          </a:xfrm>
          <a:prstGeom prst="line">
            <a:avLst/>
          </a:prstGeom>
          <a:noFill/>
          <a:ln w="5040">
            <a:solidFill>
              <a:srgbClr val="BFBF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8" name="Line 3"/>
          <p:cNvSpPr>
            <a:spLocks noChangeShapeType="1"/>
          </p:cNvSpPr>
          <p:nvPr/>
        </p:nvSpPr>
        <p:spPr bwMode="auto">
          <a:xfrm flipH="1">
            <a:off x="6467475" y="4948238"/>
            <a:ext cx="2676525" cy="1900237"/>
          </a:xfrm>
          <a:prstGeom prst="line">
            <a:avLst/>
          </a:prstGeom>
          <a:noFill/>
          <a:ln w="6120">
            <a:solidFill>
              <a:srgbClr val="C6C6C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8288"/>
            <a:ext cx="8228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6247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2775"/>
            <a:ext cx="8228013" cy="457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  <a:p>
            <a:pPr lvl="4"/>
            <a:r>
              <a:rPr lang="en-GB" altLang="en-US" smtClean="0"/>
              <a:t>Eighth Outline Level</a:t>
            </a:r>
          </a:p>
          <a:p>
            <a:pPr lvl="4"/>
            <a:r>
              <a:rPr lang="en-GB" altLang="en-US" smtClean="0"/>
              <a:t>Ninth Outline Level</a:t>
            </a: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4791075" y="6321425"/>
            <a:ext cx="213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4520" name="Text Box 7"/>
          <p:cNvSpPr txBox="1">
            <a:spLocks noChangeArrowheads="1"/>
          </p:cNvSpPr>
          <p:nvPr/>
        </p:nvSpPr>
        <p:spPr bwMode="auto">
          <a:xfrm>
            <a:off x="457200" y="6321425"/>
            <a:ext cx="4259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4521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7589838" y="6481763"/>
            <a:ext cx="501650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SzPct val="45000"/>
              <a:defRPr sz="12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E90E9D1-8A4B-4833-925A-6E468405A2C5}" type="slidenum">
              <a:rPr lang="id-ID" altLang="en-US"/>
              <a:pPr>
                <a:defRPr/>
              </a:pPr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437" r:id="rId2"/>
    <p:sldLayoutId id="2147484438" r:id="rId3"/>
    <p:sldLayoutId id="2147484439" r:id="rId4"/>
    <p:sldLayoutId id="2147484440" r:id="rId5"/>
    <p:sldLayoutId id="2147484441" r:id="rId6"/>
    <p:sldLayoutId id="2147484442" r:id="rId7"/>
    <p:sldLayoutId id="2147484443" r:id="rId8"/>
    <p:sldLayoutId id="2147484444" r:id="rId9"/>
    <p:sldLayoutId id="2147484445" r:id="rId10"/>
    <p:sldLayoutId id="2147484446" r:id="rId11"/>
  </p:sldLayoutIdLst>
  <p:txStyles>
    <p:titleStyle>
      <a:lvl1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+mj-lt"/>
          <a:ea typeface="+mj-ea"/>
          <a:cs typeface="+mj-cs"/>
        </a:defRPr>
      </a:lvl1pPr>
      <a:lvl2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2pPr>
      <a:lvl3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3pPr>
      <a:lvl4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4pPr>
      <a:lvl5pPr marL="4826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5pPr>
      <a:lvl6pPr marL="9398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6pPr>
      <a:lvl7pPr marL="13970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7pPr>
      <a:lvl8pPr marL="18542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8pPr>
      <a:lvl9pPr marL="2311400" indent="-482600" algn="l" defTabSz="449263" rtl="0" eaLnBrk="0" fontAlgn="base" hangingPunct="0">
        <a:spcBef>
          <a:spcPct val="0"/>
        </a:spcBef>
        <a:spcAft>
          <a:spcPct val="0"/>
        </a:spcAft>
        <a:buClr>
          <a:srgbClr val="FF5C9C"/>
        </a:buClr>
        <a:buSzPct val="100000"/>
        <a:buFont typeface="Century Gothic" pitchFamily="34" charset="0"/>
        <a:defRPr sz="4200">
          <a:solidFill>
            <a:srgbClr val="FF5C9C"/>
          </a:solidFill>
          <a:latin typeface="Century Gothic" pitchFamily="34" charset="0"/>
          <a:ea typeface="DejaVu Sans" charset="0"/>
          <a:cs typeface="DejaVu Sans" charset="0"/>
        </a:defRPr>
      </a:lvl9pPr>
    </p:titleStyle>
    <p:bodyStyle>
      <a:lvl1pPr marL="446088" indent="-382588" algn="l" defTabSz="449263" rtl="0" eaLnBrk="0" fontAlgn="base" hangingPunct="0">
        <a:spcBef>
          <a:spcPts val="750"/>
        </a:spcBef>
        <a:spcAft>
          <a:spcPct val="0"/>
        </a:spcAft>
        <a:buClr>
          <a:srgbClr val="FF388C"/>
        </a:buClr>
        <a:buSzPct val="80000"/>
        <a:buFont typeface="Wingdings 2" pitchFamily="18" charset="2"/>
        <a:buChar char=""/>
        <a:defRPr sz="3000">
          <a:solidFill>
            <a:srgbClr val="FFFFFF"/>
          </a:solidFill>
          <a:latin typeface="+mn-lt"/>
          <a:ea typeface="+mn-ea"/>
          <a:cs typeface="+mn-cs"/>
        </a:defRPr>
      </a:lvl1pPr>
      <a:lvl2pPr marL="820738" indent="-285750" algn="l" defTabSz="449263" rtl="0" eaLnBrk="0" fontAlgn="base" hangingPunct="0">
        <a:spcBef>
          <a:spcPts val="650"/>
        </a:spcBef>
        <a:spcAft>
          <a:spcPct val="0"/>
        </a:spcAft>
        <a:buClr>
          <a:srgbClr val="FF388C"/>
        </a:buClr>
        <a:buSzPct val="95000"/>
        <a:buFont typeface="Wingdings 2" pitchFamily="18" charset="2"/>
        <a:buChar char="›"/>
        <a:defRPr sz="2600">
          <a:solidFill>
            <a:srgbClr val="FFFFFF"/>
          </a:solidFill>
          <a:latin typeface="+mn-lt"/>
          <a:ea typeface="+mn-ea"/>
          <a:cs typeface="+mn-cs"/>
        </a:defRPr>
      </a:lvl2pPr>
      <a:lvl3pPr marL="1103313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371600" indent="-209550" algn="l" defTabSz="449263" rtl="0" eaLnBrk="0" fontAlgn="base" hangingPunct="0">
        <a:spcBef>
          <a:spcPts val="500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16002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5pPr>
      <a:lvl6pPr marL="20574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6pPr>
      <a:lvl7pPr marL="25146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7pPr>
      <a:lvl8pPr marL="29718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8pPr>
      <a:lvl9pPr marL="3429000" indent="-209550" algn="l" defTabSz="449263" rtl="0" eaLnBrk="0" fontAlgn="base" hangingPunct="0">
        <a:spcBef>
          <a:spcPts val="475"/>
        </a:spcBef>
        <a:spcAft>
          <a:spcPct val="0"/>
        </a:spcAft>
        <a:buClr>
          <a:srgbClr val="FF388C"/>
        </a:buClr>
        <a:buSzPct val="100000"/>
        <a:buFont typeface="Wingdings 2" pitchFamily="18" charset="2"/>
        <a:buChar char=""/>
        <a:defRPr sz="19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F452F-8639-4149-B4A7-BC313587E36D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CB4D32-92E3-4D86-86E6-D663F4F15559}" type="slidenum">
              <a:rPr lang="id-ID" altLang="en-US" smtClean="0"/>
              <a:pPr>
                <a:defRPr/>
              </a:pPr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3135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  <p:sldLayoutId id="2147484455" r:id="rId8"/>
    <p:sldLayoutId id="2147484456" r:id="rId9"/>
    <p:sldLayoutId id="2147484457" r:id="rId10"/>
    <p:sldLayoutId id="21474844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82" name="Group 1"/>
          <p:cNvGrpSpPr>
            <a:grpSpLocks/>
          </p:cNvGrpSpPr>
          <p:nvPr/>
        </p:nvGrpSpPr>
        <p:grpSpPr bwMode="auto">
          <a:xfrm>
            <a:off x="255588" y="29575"/>
            <a:ext cx="8435975" cy="1266825"/>
            <a:chOff x="0" y="0"/>
            <a:chExt cx="5314" cy="798"/>
          </a:xfrm>
        </p:grpSpPr>
        <p:pic>
          <p:nvPicPr>
            <p:cNvPr id="12288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315" cy="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2885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315" cy="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l">
                <a:spcBef>
                  <a:spcPts val="800"/>
                </a:spcBef>
                <a:buClr>
                  <a:srgbClr val="F0A22E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1pPr>
              <a:lvl2pPr marL="742950" indent="-285750" algn="l">
                <a:spcBef>
                  <a:spcPts val="700"/>
                </a:spcBef>
                <a:buClr>
                  <a:srgbClr val="F0A22E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2pPr>
              <a:lvl3pPr marL="1143000" indent="-228600" algn="l">
                <a:spcBef>
                  <a:spcPts val="600"/>
                </a:spcBef>
                <a:buClr>
                  <a:srgbClr val="F0A22E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3pPr>
              <a:lvl4pPr marL="1600200" indent="-228600" algn="l">
                <a:spcBef>
                  <a:spcPts val="500"/>
                </a:spcBef>
                <a:buClr>
                  <a:srgbClr val="F0A22E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4pPr>
              <a:lvl5pPr marL="2057400" indent="-228600" algn="l">
                <a:spcBef>
                  <a:spcPts val="450"/>
                </a:spcBef>
                <a:buClr>
                  <a:srgbClr val="F0A22E"/>
                </a:buClr>
                <a:buSzPct val="60000"/>
                <a:buFont typeface="Wingdings 2" pitchFamily="18" charset="2"/>
                <a:buChar char="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5pPr>
              <a:lvl6pPr marL="25146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F0A22E"/>
                </a:buClr>
                <a:buSzPct val="60000"/>
                <a:buFont typeface="Wingdings 2" pitchFamily="18" charset="2"/>
                <a:buChar char="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6pPr>
              <a:lvl7pPr marL="29718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F0A22E"/>
                </a:buClr>
                <a:buSzPct val="60000"/>
                <a:buFont typeface="Wingdings 2" pitchFamily="18" charset="2"/>
                <a:buChar char="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7pPr>
              <a:lvl8pPr marL="34290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F0A22E"/>
                </a:buClr>
                <a:buSzPct val="60000"/>
                <a:buFont typeface="Wingdings 2" pitchFamily="18" charset="2"/>
                <a:buChar char="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8pPr>
              <a:lvl9pPr marL="3886200" indent="-228600" defTabSz="449263" eaLnBrk="0" fontAlgn="base" hangingPunct="0">
                <a:spcBef>
                  <a:spcPts val="450"/>
                </a:spcBef>
                <a:spcAft>
                  <a:spcPct val="0"/>
                </a:spcAft>
                <a:buClr>
                  <a:srgbClr val="F0A22E"/>
                </a:buClr>
                <a:buSzPct val="60000"/>
                <a:buFont typeface="Wingdings 2" pitchFamily="18" charset="2"/>
                <a:buChar char=""/>
                <a:defRPr sz="2000">
                  <a:solidFill>
                    <a:srgbClr val="4E3B30"/>
                  </a:solidFill>
                  <a:latin typeface="Franklin Gothic Book" pitchFamily="34" charset="0"/>
                  <a:ea typeface="DejaVu Sans" charset="0"/>
                  <a:cs typeface="DejaVu Sans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Pct val="100000"/>
                <a:buFont typeface="Arial" pitchFamily="34" charset="0"/>
                <a:buNone/>
              </a:pPr>
              <a:endParaRPr lang="en-US" altLang="en-US" sz="1800">
                <a:solidFill>
                  <a:schemeClr val="bg1"/>
                </a:solidFill>
                <a:latin typeface="Arial" pitchFamily="34" charset="0"/>
              </a:endParaRPr>
            </a:p>
          </p:txBody>
        </p:sp>
      </p:grpSp>
      <p:sp>
        <p:nvSpPr>
          <p:cNvPr id="122883" name="Text Box 4"/>
          <p:cNvSpPr txBox="1">
            <a:spLocks noChangeArrowheads="1"/>
          </p:cNvSpPr>
          <p:nvPr/>
        </p:nvSpPr>
        <p:spPr bwMode="auto">
          <a:xfrm>
            <a:off x="457200" y="914400"/>
            <a:ext cx="8229600" cy="728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41313" indent="-341313" algn="l">
              <a:spcBef>
                <a:spcPts val="800"/>
              </a:spcBef>
              <a:buClr>
                <a:srgbClr val="F0A22E"/>
              </a:buClr>
              <a:buSzPct val="70000"/>
              <a:buFont typeface="Wingdings 2" pitchFamily="18" charset="2"/>
              <a:buChar char="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1pPr>
            <a:lvl2pPr marL="741363" indent="-284163" algn="l">
              <a:spcBef>
                <a:spcPts val="700"/>
              </a:spcBef>
              <a:buClr>
                <a:srgbClr val="F0A22E"/>
              </a:buClr>
              <a:buSzPct val="70000"/>
              <a:buFont typeface="Wingdings 2" pitchFamily="18" charset="2"/>
              <a:buChar char="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8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600"/>
              </a:spcBef>
              <a:buClr>
                <a:srgbClr val="F0A22E"/>
              </a:buClr>
              <a:buSzPct val="70000"/>
              <a:buFont typeface="Wingdings 2" pitchFamily="18" charset="2"/>
              <a:buChar char="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4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F0A22E"/>
              </a:buClr>
              <a:buSzPct val="70000"/>
              <a:buFont typeface="Wingdings 2" pitchFamily="18" charset="2"/>
              <a:buChar char="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450"/>
              </a:spcBef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450"/>
              </a:spcBef>
              <a:spcAft>
                <a:spcPct val="0"/>
              </a:spcAft>
              <a:buClr>
                <a:srgbClr val="F0A22E"/>
              </a:buClr>
              <a:buSzPct val="60000"/>
              <a:buFont typeface="Wingdings 2" pitchFamily="18" charset="2"/>
              <a:buChar char="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4E3B30"/>
                </a:solidFill>
                <a:latin typeface="Franklin Gothic Book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id-ID" altLang="en-US" sz="2400" b="1" dirty="0"/>
              <a:t>Berdasar dua pemikiran tsb. teori mikro ekonomi bertitik tolak pada pemisalan, bahwa faktor-faktor produksi yang tersedia selalu sepenuhnya digunakan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untuk</a:t>
            </a:r>
            <a:r>
              <a:rPr lang="en-US" altLang="en-US" sz="2400" b="1" dirty="0"/>
              <a:t> m</a:t>
            </a:r>
            <a:r>
              <a:rPr lang="id-ID" altLang="en-US" sz="2400" b="1" dirty="0"/>
              <a:t>endorong masyarakat </a:t>
            </a:r>
            <a:r>
              <a:rPr lang="en-US" altLang="en-US" sz="2400" b="1" dirty="0"/>
              <a:t> </a:t>
            </a:r>
            <a:r>
              <a:rPr lang="id-ID" altLang="en-US" sz="2400" b="1" dirty="0"/>
              <a:t>memikirkan cara-cara yang paling efisien dalam menggunakan faktor-faktor produksi yang tersedia</a:t>
            </a:r>
          </a:p>
          <a:p>
            <a:pPr eaLnBrk="1" hangingPunct="1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id-ID" altLang="en-US" sz="2400" b="1" dirty="0"/>
              <a:t>Dalam teori mikroekonomi masalah di atas dibagi dan dibedakan menjadi 3 persoalan yaitu:</a:t>
            </a:r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"/>
            </a:pPr>
            <a:r>
              <a:rPr lang="en-US" altLang="en-US" sz="2000" b="1" dirty="0"/>
              <a:t> </a:t>
            </a:r>
            <a:r>
              <a:rPr lang="id-ID" altLang="en-US" sz="2400" b="1" dirty="0"/>
              <a:t>What – apakah jenis-jenis barang dan jasa  yang perlu </a:t>
            </a:r>
            <a:r>
              <a:rPr lang="en-US" altLang="en-US" sz="2400" b="1" dirty="0"/>
              <a:t>  </a:t>
            </a:r>
            <a:r>
              <a:rPr lang="id-ID" altLang="en-US" sz="2400" b="1" dirty="0"/>
              <a:t>d</a:t>
            </a:r>
            <a:r>
              <a:rPr lang="en-US" altLang="en-US" sz="2400" b="1" dirty="0"/>
              <a:t>i</a:t>
            </a:r>
            <a:r>
              <a:rPr lang="id-ID" altLang="en-US" sz="2400" b="1" dirty="0"/>
              <a:t>produksi</a:t>
            </a:r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"/>
            </a:pPr>
            <a:r>
              <a:rPr lang="en-US" altLang="en-US" sz="2400" b="1" dirty="0"/>
              <a:t> </a:t>
            </a:r>
            <a:r>
              <a:rPr lang="id-ID" altLang="en-US" sz="2400" b="1" dirty="0"/>
              <a:t>How – bagaimana barang dan jasa yang diperlukan masyarakat akan dihasilkan ?</a:t>
            </a:r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"/>
            </a:pPr>
            <a:r>
              <a:rPr lang="id-ID" altLang="en-US" sz="2400" b="1" dirty="0"/>
              <a:t> For Whom – untuk siapakah barang </a:t>
            </a:r>
            <a:r>
              <a:rPr lang="en-US" altLang="en-US" sz="2400" b="1" dirty="0"/>
              <a:t>d</a:t>
            </a:r>
            <a:r>
              <a:rPr lang="id-ID" altLang="en-US" sz="2400" b="1" dirty="0"/>
              <a:t>an jasa  perlu dihasilkan ?</a:t>
            </a:r>
          </a:p>
          <a:p>
            <a:pPr eaLnBrk="1" hangingPunct="1">
              <a:spcBef>
                <a:spcPts val="600"/>
              </a:spcBef>
              <a:buFont typeface="Arial" pitchFamily="34" charset="0"/>
              <a:buNone/>
            </a:pPr>
            <a:endParaRPr lang="en-US" altLang="en-US" sz="2400" dirty="0"/>
          </a:p>
          <a:p>
            <a:pPr eaLnBrk="1" hangingPunct="1">
              <a:spcBef>
                <a:spcPts val="600"/>
              </a:spcBef>
              <a:buFont typeface="Arial" pitchFamily="34" charset="0"/>
              <a:buNone/>
            </a:pPr>
            <a:endParaRPr lang="en-US" altLang="en-US" sz="2400" dirty="0"/>
          </a:p>
          <a:p>
            <a:pPr eaLnBrk="1" hangingPunct="1">
              <a:spcBef>
                <a:spcPts val="600"/>
              </a:spcBef>
              <a:buFont typeface="Arial" pitchFamily="34" charset="0"/>
              <a:buNone/>
            </a:pPr>
            <a:endParaRPr lang="en-US" altLang="en-US" sz="24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1"/>
          <p:cNvSpPr txBox="1">
            <a:spLocks noChangeArrowheads="1"/>
          </p:cNvSpPr>
          <p:nvPr/>
        </p:nvSpPr>
        <p:spPr bwMode="auto">
          <a:xfrm>
            <a:off x="457200" y="115888"/>
            <a:ext cx="70691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1313" indent="-341313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 typeface="Arial" pitchFamily="34" charset="0"/>
              <a:buNone/>
            </a:pPr>
            <a:r>
              <a:rPr lang="id-ID" altLang="en-US">
                <a:cs typeface="Times New Roman" pitchFamily="18" charset="0"/>
              </a:rPr>
              <a:t>Aspek-aspek dalam Mikro Ekonomi</a:t>
            </a:r>
          </a:p>
        </p:txBody>
      </p:sp>
      <p:sp>
        <p:nvSpPr>
          <p:cNvPr id="123907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35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1313" indent="-341313" algn="l">
              <a:spcBef>
                <a:spcPts val="800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32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 algn="l">
              <a:spcBef>
                <a:spcPts val="675"/>
              </a:spcBef>
              <a:buClr>
                <a:srgbClr val="CCCCFF"/>
              </a:buClr>
              <a:buFont typeface="Wingdings" pitchFamily="2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7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 algn="l">
              <a:spcBef>
                <a:spcPts val="575"/>
              </a:spcBef>
              <a:buClr>
                <a:srgbClr val="CCCCFF"/>
              </a:buClr>
              <a:buFont typeface="Wingdings" pitchFamily="2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3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 algn="l">
              <a:spcBef>
                <a:spcPts val="500"/>
              </a:spcBef>
              <a:buClr>
                <a:srgbClr val="CCCCFF"/>
              </a:buClr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CCCCFF"/>
              </a:buClr>
              <a:buSzPct val="100000"/>
              <a:buFont typeface="Wingdings" pitchFamily="2" charset="2"/>
              <a:buChar char="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 sz="2000">
                <a:solidFill>
                  <a:srgbClr val="000000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700"/>
              </a:spcBef>
            </a:pPr>
            <a:r>
              <a:rPr lang="id-ID" altLang="en-US" sz="2800" dirty="0"/>
              <a:t>Interaksi di pasar barang  </a:t>
            </a:r>
          </a:p>
          <a:p>
            <a:pPr algn="just" eaLnBrk="1" hangingPunct="1"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 dirty="0"/>
              <a:t>   </a:t>
            </a:r>
            <a:r>
              <a:rPr lang="id-ID" altLang="en-US" sz="2800" dirty="0"/>
              <a:t>Pasar </a:t>
            </a:r>
            <a:endParaRPr lang="en-US" altLang="en-US" sz="2800" dirty="0" smtClean="0"/>
          </a:p>
          <a:p>
            <a:pPr algn="just" eaLnBrk="1" hangingPunct="1">
              <a:spcBef>
                <a:spcPts val="700"/>
              </a:spcBef>
              <a:buFont typeface="Arial" pitchFamily="34" charset="0"/>
              <a:buNone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  </a:t>
            </a:r>
            <a:r>
              <a:rPr lang="id-ID" altLang="en-US" sz="2800" dirty="0" smtClean="0"/>
              <a:t>adalah </a:t>
            </a:r>
            <a:r>
              <a:rPr lang="id-ID" altLang="en-US" sz="2800" dirty="0"/>
              <a:t>suatu institusi y</a:t>
            </a:r>
            <a:r>
              <a:rPr lang="en-US" altLang="en-US" sz="2800" dirty="0"/>
              <a:t>an</a:t>
            </a:r>
            <a:r>
              <a:rPr lang="id-ID" altLang="en-US" sz="2800" dirty="0"/>
              <a:t>g </a:t>
            </a:r>
            <a:r>
              <a:rPr lang="en-US" altLang="en-US" sz="2800" dirty="0"/>
              <a:t>me</a:t>
            </a:r>
            <a:r>
              <a:rPr lang="id-ID" altLang="en-US" sz="2800" dirty="0"/>
              <a:t>mpertemukan penjual dan pembeli 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menen</a:t>
            </a:r>
            <a:r>
              <a:rPr lang="id-ID" altLang="en-US" sz="2800" dirty="0"/>
              <a:t>tukan tingkat harga suatu barang dan jumlah barang yg diperjual </a:t>
            </a:r>
            <a:r>
              <a:rPr lang="id-ID" altLang="en-US" sz="2800" dirty="0" smtClean="0"/>
              <a:t>belikan</a:t>
            </a:r>
            <a:r>
              <a:rPr lang="en-US" altLang="en-US" sz="2800" dirty="0" smtClean="0"/>
              <a:t> (</a:t>
            </a:r>
            <a:r>
              <a:rPr lang="en-US" altLang="en-US" sz="2800" dirty="0" err="1"/>
              <a:t>Mekanisme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harga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adl</a:t>
            </a:r>
            <a:r>
              <a:rPr lang="en-US" altLang="en-US" sz="2800" dirty="0"/>
              <a:t> proses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berjalan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dasar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gaya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kekuatan</a:t>
            </a:r>
            <a:r>
              <a:rPr lang="en-US" altLang="en-US" sz="2800" dirty="0"/>
              <a:t>) </a:t>
            </a:r>
            <a:r>
              <a:rPr lang="en-US" altLang="en-US" sz="2800" dirty="0" err="1"/>
              <a:t>tarik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menarik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antara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produsen&amp;konsumen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bertemu</a:t>
            </a:r>
            <a:r>
              <a:rPr lang="en-US" altLang="en-US" sz="2800" dirty="0"/>
              <a:t> di </a:t>
            </a:r>
            <a:r>
              <a:rPr lang="en-US" altLang="en-US" sz="2800" dirty="0" err="1"/>
              <a:t>pasar</a:t>
            </a:r>
            <a:r>
              <a:rPr lang="en-US" altLang="en-US" sz="2800" dirty="0"/>
              <a:t>)</a:t>
            </a:r>
            <a:r>
              <a:rPr lang="ar-SA" altLang="en-US" sz="2800" dirty="0" smtClean="0">
                <a:cs typeface="Arial" pitchFamily="34" charset="0"/>
              </a:rPr>
              <a:t>‏</a:t>
            </a:r>
            <a:endParaRPr lang="en-US" altLang="en-US" sz="2800" dirty="0" smtClean="0">
              <a:cs typeface="Arial" pitchFamily="34" charset="0"/>
            </a:endParaRPr>
          </a:p>
          <a:p>
            <a:pPr algn="just" eaLnBrk="1" hangingPunct="1">
              <a:spcBef>
                <a:spcPts val="700"/>
              </a:spcBef>
            </a:pPr>
            <a:r>
              <a:rPr lang="en-US" altLang="en-US" sz="2800" dirty="0" err="1" smtClean="0"/>
              <a:t>Tingkah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laku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antara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penjual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pembeli</a:t>
            </a:r>
            <a:endParaRPr lang="en-US" altLang="en-US" sz="2800" dirty="0"/>
          </a:p>
          <a:p>
            <a:pPr algn="just" eaLnBrk="1" hangingPunct="1">
              <a:spcBef>
                <a:spcPts val="700"/>
              </a:spcBef>
            </a:pPr>
            <a:r>
              <a:rPr lang="id-ID" altLang="en-US" sz="2800" dirty="0"/>
              <a:t>Interaksi di pasar faktor</a:t>
            </a:r>
            <a:r>
              <a:rPr lang="en-US" altLang="en-US" sz="2800" dirty="0"/>
              <a:t> </a:t>
            </a:r>
            <a:endParaRPr lang="id-ID" altLang="en-US" sz="2800" dirty="0"/>
          </a:p>
          <a:p>
            <a:pPr eaLnBrk="1" hangingPunct="1">
              <a:spcBef>
                <a:spcPts val="500"/>
              </a:spcBef>
              <a:buFont typeface="Arial" pitchFamily="34" charset="0"/>
              <a:buNone/>
            </a:pPr>
            <a:endParaRPr lang="en-US" altLang="en-US" sz="2000" dirty="0"/>
          </a:p>
          <a:p>
            <a:pPr eaLnBrk="1" hangingPunct="1">
              <a:spcBef>
                <a:spcPts val="500"/>
              </a:spcBef>
              <a:buFont typeface="Arial" pitchFamily="34" charset="0"/>
              <a:buNone/>
            </a:pPr>
            <a:endParaRPr lang="en-US" altLang="en-US" sz="20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TEORI MAKRO EKONOMI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defTabSz="449263" fontAlgn="base">
              <a:spcBef>
                <a:spcPct val="0"/>
              </a:spcBef>
              <a:spcAft>
                <a:spcPct val="0"/>
              </a:spcAft>
              <a:buSzPct val="100000"/>
              <a:buNone/>
            </a:pPr>
            <a:r>
              <a:rPr lang="id-ID" altLang="en-US" sz="2800" dirty="0" smtClean="0">
                <a:latin typeface="Arial" pitchFamily="34" charset="0"/>
              </a:rPr>
              <a:t>Analisis terhadap kesel</a:t>
            </a:r>
            <a:r>
              <a:rPr lang="en-US" altLang="en-US" sz="2800" dirty="0" smtClean="0">
                <a:latin typeface="Arial" pitchFamily="34" charset="0"/>
              </a:rPr>
              <a:t>u</a:t>
            </a:r>
            <a:r>
              <a:rPr lang="id-ID" altLang="en-US" sz="2800" dirty="0" smtClean="0">
                <a:latin typeface="Arial" pitchFamily="34" charset="0"/>
              </a:rPr>
              <a:t>ruhan kegiatan perekonomian. Analisisnya bersifat umum dan tidak memperhatikan kegiatan ekonomi yg dilakukan oleh unit-unit kecil dlm perek</a:t>
            </a:r>
            <a:r>
              <a:rPr lang="en-US" altLang="en-US" sz="2800" dirty="0" err="1" smtClean="0">
                <a:latin typeface="Arial" pitchFamily="34" charset="0"/>
              </a:rPr>
              <a:t>onomian</a:t>
            </a:r>
            <a:endParaRPr lang="en-US" altLang="en-US" sz="2800" dirty="0" smtClean="0">
              <a:latin typeface="Arial" pitchFamily="34" charset="0"/>
            </a:endParaRPr>
          </a:p>
          <a:p>
            <a:pPr marL="0" lvl="0" indent="0" defTabSz="449263" fontAlgn="base">
              <a:spcBef>
                <a:spcPct val="0"/>
              </a:spcBef>
              <a:spcAft>
                <a:spcPct val="0"/>
              </a:spcAft>
              <a:buSzPct val="100000"/>
              <a:buNone/>
            </a:pPr>
            <a:r>
              <a:rPr lang="id-ID" altLang="en-US" sz="2800" dirty="0" smtClean="0">
                <a:latin typeface="Arial" pitchFamily="34" charset="0"/>
              </a:rPr>
              <a:t>Pembeli (konsumen)</a:t>
            </a:r>
            <a:r>
              <a:rPr lang="en-US" altLang="en-US" sz="2800" dirty="0" smtClean="0">
                <a:latin typeface="Arial" pitchFamily="34" charset="0"/>
              </a:rPr>
              <a:t> </a:t>
            </a:r>
            <a:r>
              <a:rPr lang="en-US" altLang="en-US" sz="2800" dirty="0" err="1" smtClean="0">
                <a:latin typeface="Arial" pitchFamily="34" charset="0"/>
              </a:rPr>
              <a:t>yan</a:t>
            </a:r>
            <a:r>
              <a:rPr lang="id-ID" altLang="en-US" sz="2800" dirty="0" smtClean="0">
                <a:latin typeface="Arial" pitchFamily="34" charset="0"/>
              </a:rPr>
              <a:t>g dianalisis bukanlah mengenai tingkah laku seorang pembeli tetapi keseluruhan  pembeli yg ada dalam </a:t>
            </a:r>
            <a:r>
              <a:rPr lang="en-US" altLang="en-US" sz="2800" dirty="0" smtClean="0">
                <a:latin typeface="Arial" pitchFamily="34" charset="0"/>
              </a:rPr>
              <a:t>p</a:t>
            </a:r>
            <a:r>
              <a:rPr lang="id-ID" altLang="en-US" sz="2800" dirty="0" smtClean="0">
                <a:latin typeface="Arial" pitchFamily="34" charset="0"/>
              </a:rPr>
              <a:t>erek</a:t>
            </a:r>
            <a:r>
              <a:rPr lang="en-US" altLang="en-US" sz="2800" dirty="0" err="1" smtClean="0">
                <a:latin typeface="Arial" pitchFamily="34" charset="0"/>
              </a:rPr>
              <a:t>onomian</a:t>
            </a:r>
            <a:r>
              <a:rPr lang="en-US" altLang="en-US" sz="2800" dirty="0" smtClean="0">
                <a:latin typeface="Arial" pitchFamily="34" charset="0"/>
              </a:rPr>
              <a:t> </a:t>
            </a:r>
          </a:p>
          <a:p>
            <a:pPr marL="0" lvl="0" indent="0" defTabSz="449263" fontAlgn="base">
              <a:spcBef>
                <a:spcPct val="0"/>
              </a:spcBef>
              <a:spcAft>
                <a:spcPct val="0"/>
              </a:spcAft>
              <a:buSzPct val="100000"/>
              <a:buNone/>
            </a:pPr>
            <a:r>
              <a:rPr lang="id-ID" altLang="en-US" sz="2800" dirty="0" smtClean="0">
                <a:latin typeface="Arial" pitchFamily="34" charset="0"/>
              </a:rPr>
              <a:t>Produsen, yg diamati bukanlah kegiatan seorang produsen tetapi kegiatan kesel</a:t>
            </a:r>
            <a:r>
              <a:rPr lang="en-US" altLang="en-US" sz="2800" dirty="0" err="1" smtClean="0">
                <a:latin typeface="Arial" pitchFamily="34" charset="0"/>
              </a:rPr>
              <a:t>uruhan</a:t>
            </a:r>
            <a:r>
              <a:rPr lang="id-ID" altLang="en-US" sz="2800" dirty="0" smtClean="0">
                <a:latin typeface="Arial" pitchFamily="34" charset="0"/>
              </a:rPr>
              <a:t> </a:t>
            </a:r>
            <a:r>
              <a:rPr lang="en-US" altLang="en-US" sz="2800" dirty="0" smtClean="0">
                <a:latin typeface="Arial" pitchFamily="34" charset="0"/>
              </a:rPr>
              <a:t>p</a:t>
            </a:r>
            <a:r>
              <a:rPr lang="id-ID" altLang="en-US" sz="2800" dirty="0" smtClean="0">
                <a:latin typeface="Arial" pitchFamily="34" charset="0"/>
              </a:rPr>
              <a:t>rodusen dlm perekonomian.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147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eaLnBrk="1" hangingPunct="1">
              <a:buClr>
                <a:srgbClr val="424456"/>
              </a:buClr>
            </a:pPr>
            <a:r>
              <a:rPr lang="en-US" altLang="en-US" sz="3600">
                <a:solidFill>
                  <a:srgbClr val="424456"/>
                </a:solidFill>
                <a:latin typeface="Trebuchet MS" pitchFamily="34" charset="0"/>
              </a:rPr>
              <a:t/>
            </a:r>
            <a:br>
              <a:rPr lang="en-US" altLang="en-US" sz="3600">
                <a:solidFill>
                  <a:srgbClr val="424456"/>
                </a:solidFill>
                <a:latin typeface="Trebuchet MS" pitchFamily="34" charset="0"/>
              </a:rPr>
            </a:br>
            <a:endParaRPr lang="en-US" altLang="en-US" sz="3600">
              <a:solidFill>
                <a:srgbClr val="424456"/>
              </a:solidFill>
              <a:latin typeface="Trebuchet MS" pitchFamily="34" charset="0"/>
            </a:endParaRPr>
          </a:p>
          <a:p>
            <a:pPr eaLnBrk="1" hangingPunct="1">
              <a:buClr>
                <a:srgbClr val="424456"/>
              </a:buClr>
            </a:pPr>
            <a:r>
              <a:rPr lang="id-ID" altLang="en-US" sz="3600" b="1">
                <a:solidFill>
                  <a:srgbClr val="FF0000"/>
                </a:solidFill>
                <a:latin typeface="Trebuchet MS" pitchFamily="34" charset="0"/>
              </a:rPr>
              <a:t>Aspek-aspek dalam Makroekonomi</a:t>
            </a:r>
            <a:r>
              <a:rPr lang="en-US" altLang="en-US" sz="3600">
                <a:solidFill>
                  <a:srgbClr val="424456"/>
                </a:solidFill>
                <a:latin typeface="Trebuchet MS" pitchFamily="34" charset="0"/>
              </a:rPr>
              <a:t/>
            </a:r>
            <a:br>
              <a:rPr lang="en-US" altLang="en-US" sz="3600">
                <a:solidFill>
                  <a:srgbClr val="424456"/>
                </a:solidFill>
                <a:latin typeface="Trebuchet MS" pitchFamily="34" charset="0"/>
              </a:rPr>
            </a:br>
            <a:endParaRPr lang="en-US" altLang="en-US" sz="3600">
              <a:solidFill>
                <a:srgbClr val="424456"/>
              </a:solidFill>
              <a:latin typeface="Trebuchet MS" pitchFamily="34" charset="0"/>
            </a:endParaRPr>
          </a:p>
        </p:txBody>
      </p:sp>
      <p:sp>
        <p:nvSpPr>
          <p:cNvPr id="125955" name="Text Box 2"/>
          <p:cNvSpPr txBox="1">
            <a:spLocks noChangeArrowheads="1"/>
          </p:cNvSpPr>
          <p:nvPr/>
        </p:nvSpPr>
        <p:spPr bwMode="auto">
          <a:xfrm>
            <a:off x="444884" y="2209832"/>
            <a:ext cx="8229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55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en-US" altLang="en-US" sz="3600" dirty="0">
                <a:solidFill>
                  <a:srgbClr val="000000"/>
                </a:solidFill>
                <a:latin typeface="Georgia" pitchFamily="18" charset="0"/>
              </a:rPr>
              <a:t>T</a:t>
            </a:r>
            <a:r>
              <a:rPr lang="id-ID" altLang="en-US" sz="3600" dirty="0">
                <a:solidFill>
                  <a:srgbClr val="000000"/>
                </a:solidFill>
                <a:latin typeface="Georgia" pitchFamily="18" charset="0"/>
              </a:rPr>
              <a:t>ingkat kegiatan perekonomian negara.</a:t>
            </a:r>
          </a:p>
          <a:p>
            <a:pPr algn="l" eaLnBrk="1" hangingPunct="1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id-ID" altLang="en-US" sz="3600" dirty="0">
                <a:solidFill>
                  <a:srgbClr val="000000"/>
                </a:solidFill>
                <a:latin typeface="Georgia" pitchFamily="18" charset="0"/>
              </a:rPr>
              <a:t>Masalah Pengangguran dan Inflasi</a:t>
            </a:r>
          </a:p>
          <a:p>
            <a:pPr algn="l" eaLnBrk="1" hangingPunct="1">
              <a:spcBef>
                <a:spcPts val="300"/>
              </a:spcBef>
              <a:buClr>
                <a:srgbClr val="A04DA3"/>
              </a:buClr>
              <a:buFont typeface="Georgia" pitchFamily="18" charset="0"/>
              <a:buChar char="•"/>
            </a:pPr>
            <a:r>
              <a:rPr lang="id-ID" altLang="en-US" sz="3600" dirty="0">
                <a:solidFill>
                  <a:srgbClr val="000000"/>
                </a:solidFill>
                <a:latin typeface="Georgia" pitchFamily="18" charset="0"/>
              </a:rPr>
              <a:t>Peranan Kebijaksanaan Pemerintah</a:t>
            </a:r>
          </a:p>
          <a:p>
            <a:pPr algn="l" eaLnBrk="1" hangingPunct="1">
              <a:spcBef>
                <a:spcPts val="300"/>
              </a:spcBef>
              <a:buClr>
                <a:srgbClr val="A04DA3"/>
              </a:buClr>
            </a:pPr>
            <a:endParaRPr lang="en-US" altLang="en-US" sz="3600" dirty="0">
              <a:solidFill>
                <a:srgbClr val="0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med" advTm="1024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buClr>
                <a:srgbClr val="572314"/>
              </a:buClr>
            </a:pPr>
            <a:r>
              <a:rPr lang="id-ID" altLang="en-US" sz="4300" b="1">
                <a:solidFill>
                  <a:srgbClr val="FFFF00"/>
                </a:solidFill>
                <a:latin typeface="Gill Sans MT" pitchFamily="34" charset="0"/>
              </a:rPr>
              <a:t>KEBIJAKAN FISKAL</a:t>
            </a:r>
          </a:p>
        </p:txBody>
      </p:sp>
      <p:sp>
        <p:nvSpPr>
          <p:cNvPr id="126979" name="Text Box 2"/>
          <p:cNvSpPr txBox="1">
            <a:spLocks noChangeArrowheads="1"/>
          </p:cNvSpPr>
          <p:nvPr/>
        </p:nvSpPr>
        <p:spPr bwMode="auto">
          <a:xfrm>
            <a:off x="457200" y="1066800"/>
            <a:ext cx="82296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63538" indent="-282575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en-US" altLang="en-US" sz="3200">
                <a:solidFill>
                  <a:srgbClr val="000000"/>
                </a:solidFill>
                <a:latin typeface="Gill Sans MT" pitchFamily="34" charset="0"/>
              </a:rPr>
              <a:t>Kebijaksanaan dalam penerimaan dan pengeluaran anggaran yg membuat anggaran itu seimbang,defisit atau surplus (Partadiredja; 1985:78)</a:t>
            </a:r>
            <a:r>
              <a:rPr lang="ar-SA" altLang="en-US" sz="3200">
                <a:solidFill>
                  <a:srgbClr val="000000"/>
                </a:solidFill>
                <a:latin typeface="Gill Sans MT" pitchFamily="34" charset="0"/>
                <a:cs typeface="Arial" pitchFamily="34" charset="0"/>
              </a:rPr>
              <a:t>‏</a:t>
            </a:r>
            <a:endParaRPr lang="en-US" altLang="en-US" sz="3200">
              <a:solidFill>
                <a:srgbClr val="000000"/>
              </a:solidFill>
              <a:latin typeface="Gill Sans MT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8" charset="2"/>
              <a:buChar char=""/>
            </a:pPr>
            <a:r>
              <a:rPr lang="en-US" altLang="en-US" sz="3200">
                <a:solidFill>
                  <a:srgbClr val="000000"/>
                </a:solidFill>
                <a:latin typeface="Gill Sans MT" pitchFamily="34" charset="0"/>
              </a:rPr>
              <a:t>Kebijaksanaan /tindakan pemerintah didlm bidang perpajakan dan pengeluarannya (Pajak dari segi sumber pendapatan pemerintah &amp; Pajak sbg alat mengurangi kekuatan membeli dlm tangan-tangan individu</a:t>
            </a:r>
          </a:p>
        </p:txBody>
      </p:sp>
    </p:spTree>
  </p:cSld>
  <p:clrMapOvr>
    <a:masterClrMapping/>
  </p:clrMapOvr>
  <p:transition spd="med" advTm="1024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002" name="Group 1"/>
          <p:cNvGrpSpPr>
            <a:grpSpLocks/>
          </p:cNvGrpSpPr>
          <p:nvPr/>
        </p:nvGrpSpPr>
        <p:grpSpPr bwMode="auto">
          <a:xfrm>
            <a:off x="603250" y="603250"/>
            <a:ext cx="8197850" cy="1065213"/>
            <a:chOff x="0" y="0"/>
            <a:chExt cx="5164" cy="671"/>
          </a:xfrm>
        </p:grpSpPr>
        <p:pic>
          <p:nvPicPr>
            <p:cNvPr id="12800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165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8005" name="Text Box 3"/>
            <p:cNvSpPr txBox="1">
              <a:spLocks noChangeArrowheads="1"/>
            </p:cNvSpPr>
            <p:nvPr/>
          </p:nvSpPr>
          <p:spPr bwMode="auto">
            <a:xfrm>
              <a:off x="0" y="0"/>
              <a:ext cx="5165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1pPr>
              <a:lvl2pPr marL="742950" indent="-28575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2pPr>
              <a:lvl3pPr marL="11430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3pPr>
              <a:lvl4pPr marL="16002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4pPr>
              <a:lvl5pPr marL="2057400" indent="-228600"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5pPr>
              <a:lvl6pPr marL="25146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6pPr>
              <a:lvl7pPr marL="29718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7pPr>
              <a:lvl8pPr marL="34290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8pPr>
              <a:lvl9pPr marL="3886200" indent="-228600" algn="ctr" defTabSz="449263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buFont typeface="Arial" pitchFamily="34" charset="0"/>
                <a:defRPr>
                  <a:solidFill>
                    <a:schemeClr val="bg1"/>
                  </a:solidFill>
                  <a:latin typeface="Arial" pitchFamily="34" charset="0"/>
                  <a:ea typeface="DejaVu Sans" charset="0"/>
                  <a:cs typeface="DejaVu Sans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28003" name="Text Box 4"/>
          <p:cNvSpPr txBox="1">
            <a:spLocks noChangeArrowheads="1"/>
          </p:cNvSpPr>
          <p:nvPr/>
        </p:nvSpPr>
        <p:spPr bwMode="auto">
          <a:xfrm>
            <a:off x="381000" y="2133600"/>
            <a:ext cx="818356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446088" indent="-382588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1pPr>
            <a:lvl2pPr marL="742950" indent="-28575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2pPr>
            <a:lvl3pPr marL="11430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3pPr>
            <a:lvl4pPr marL="16002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4pPr>
            <a:lvl5pPr marL="2057400" indent="-2286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5pPr>
            <a:lvl6pPr marL="25146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6pPr>
            <a:lvl7pPr marL="29718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7pPr>
            <a:lvl8pPr marL="34290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8pPr>
            <a:lvl9pPr marL="3886200" indent="-228600" algn="ctr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Arial" pitchFamily="34" charset="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>
                <a:solidFill>
                  <a:schemeClr val="bg1"/>
                </a:solidFill>
                <a:latin typeface="Arial" pitchFamily="34" charset="0"/>
                <a:ea typeface="DejaVu Sans" charset="0"/>
                <a:cs typeface="DejaVu Sans" charset="0"/>
              </a:defRPr>
            </a:lvl9pPr>
          </a:lstStyle>
          <a:p>
            <a:pPr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</a:pPr>
            <a:r>
              <a:rPr lang="en-US" altLang="en-US" sz="3000">
                <a:solidFill>
                  <a:srgbClr val="FFFFFF"/>
                </a:solidFill>
                <a:latin typeface="Century Gothic" pitchFamily="34" charset="0"/>
              </a:rPr>
              <a:t>Langkah-langkah yg dijalankan oleh bank sentral untuk mengawasi jumlah uang yg beredar dalam masyarakat</a:t>
            </a:r>
          </a:p>
          <a:p>
            <a:pPr algn="just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8" charset="2"/>
              <a:buChar char=""/>
            </a:pPr>
            <a:r>
              <a:rPr lang="en-US" altLang="en-US" sz="3000">
                <a:solidFill>
                  <a:srgbClr val="FFFFFF"/>
                </a:solidFill>
                <a:latin typeface="Century Gothic" pitchFamily="34" charset="0"/>
              </a:rPr>
              <a:t>Kebijaksanaan dalam keuangan, mengawasi laju inflasi, arah &amp; besar kredit, lalulintas devisa &amp; kurs uang asing (Partadiredja;1985:79)</a:t>
            </a:r>
            <a:r>
              <a:rPr lang="ar-SA" altLang="en-US" sz="3000">
                <a:solidFill>
                  <a:srgbClr val="FFFFFF"/>
                </a:solidFill>
                <a:latin typeface="Century Gothic" pitchFamily="34" charset="0"/>
                <a:cs typeface="Arial" pitchFamily="34" charset="0"/>
              </a:rPr>
              <a:t>‏</a:t>
            </a:r>
            <a:endParaRPr lang="en-US" altLang="en-US" sz="3000">
              <a:solidFill>
                <a:srgbClr val="FFFFFF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11_Office Theme">
  <a:themeElements>
    <a:clrScheme name="11_Office Theme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1_Office Theme">
      <a:majorFont>
        <a:latin typeface="Century Gothic"/>
        <a:ea typeface="DejaVu Sans"/>
        <a:cs typeface="DejaVu Sans"/>
      </a:majorFont>
      <a:minorFont>
        <a:latin typeface="Century Gothic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11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1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1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2_Office Theme">
  <a:themeElements>
    <a:clrScheme name="72_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72_Office Theme">
      <a:majorFont>
        <a:latin typeface="Century Gothic"/>
        <a:ea typeface="DejaVu Sans"/>
        <a:cs typeface="DejaVu Sans"/>
      </a:majorFont>
      <a:minorFont>
        <a:latin typeface="Century Gothic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Pct val="100000"/>
          <a:buFont typeface="Arial" pitchFamily="34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DejaVu Sans" charset="0"/>
            <a:cs typeface="DejaVu Sans" charset="0"/>
          </a:defRPr>
        </a:defPPr>
      </a:lstStyle>
    </a:lnDef>
  </a:objectDefaults>
  <a:extraClrSchemeLst>
    <a:extraClrScheme>
      <a:clrScheme name="72_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2_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2_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2_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2_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2_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2_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Pages>0</Pages>
  <Words>260</Words>
  <Characters>0</Characters>
  <Application>Microsoft Office PowerPoint</Application>
  <DocSecurity>0</DocSecurity>
  <PresentationFormat>On-screen Show (4:3)</PresentationFormat>
  <Lines>0</Lines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11_Office Theme</vt:lpstr>
      <vt:lpstr>72_Office Theme</vt:lpstr>
      <vt:lpstr>1_Office Theme</vt:lpstr>
      <vt:lpstr>PowerPoint Presentation</vt:lpstr>
      <vt:lpstr>PowerPoint Presentation</vt:lpstr>
      <vt:lpstr>TEORI MAKRO EKONOMI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EKONOMI INDONESIA</dc:title>
  <dc:creator>apmd</dc:creator>
  <cp:lastModifiedBy>ASUS</cp:lastModifiedBy>
  <cp:revision>52</cp:revision>
  <dcterms:created xsi:type="dcterms:W3CDTF">2016-10-09T21:32:39Z</dcterms:created>
  <dcterms:modified xsi:type="dcterms:W3CDTF">2020-04-20T16:38:36Z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1033-9.1.0.5220</vt:lpwstr>
  </property>
</Properties>
</file>