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84" r:id="rId7"/>
    <p:sldId id="274" r:id="rId8"/>
    <p:sldId id="270" r:id="rId9"/>
    <p:sldId id="275" r:id="rId10"/>
    <p:sldId id="271" r:id="rId11"/>
    <p:sldId id="273" r:id="rId12"/>
    <p:sldId id="272" r:id="rId13"/>
    <p:sldId id="285" r:id="rId14"/>
    <p:sldId id="277" r:id="rId15"/>
    <p:sldId id="278" r:id="rId16"/>
    <p:sldId id="258" r:id="rId17"/>
    <p:sldId id="259" r:id="rId18"/>
    <p:sldId id="260" r:id="rId19"/>
    <p:sldId id="261" r:id="rId20"/>
    <p:sldId id="262" r:id="rId21"/>
    <p:sldId id="276" r:id="rId22"/>
    <p:sldId id="280" r:id="rId23"/>
    <p:sldId id="279" r:id="rId24"/>
    <p:sldId id="283" r:id="rId25"/>
    <p:sldId id="281" r:id="rId26"/>
    <p:sldId id="282" r:id="rId2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2406077-9663-42E2-87BB-9322EF667E6B}" type="datetimeFigureOut">
              <a:rPr lang="id-ID" smtClean="0"/>
              <a:t>06/04/2018</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06/04/2018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79AF784-E056-4DDE-AC79-CD94C2DF99B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79AF784-E056-4DDE-AC79-CD94C2DF99BB}"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06/04/2018</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2406077-9663-42E2-87BB-9322EF667E6B}" type="datetimeFigureOut">
              <a:rPr lang="id-ID" smtClean="0"/>
              <a:t>06/04/2018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379AF784-E056-4DDE-AC79-CD94C2DF99BB}"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72406077-9663-42E2-87BB-9322EF667E6B}" type="datetimeFigureOut">
              <a:rPr lang="id-ID" smtClean="0"/>
              <a:t>06/04/2018</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2406077-9663-42E2-87BB-9322EF667E6B}" type="datetimeFigureOut">
              <a:rPr lang="id-ID" smtClean="0"/>
              <a:t>06/04/2018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79AF784-E056-4DDE-AC79-CD94C2DF99BB}"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2406077-9663-42E2-87BB-9322EF667E6B}" type="datetimeFigureOut">
              <a:rPr lang="id-ID" smtClean="0"/>
              <a:t>06/04/2018</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79AF784-E056-4DDE-AC79-CD94C2DF99BB}" type="slidenum">
              <a:rPr lang="id-ID" smtClean="0"/>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2406077-9663-42E2-87BB-9322EF667E6B}" type="datetimeFigureOut">
              <a:rPr lang="id-ID" smtClean="0"/>
              <a:t>06/04/2018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379AF784-E056-4DDE-AC79-CD94C2DF99BB}"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2406077-9663-42E2-87BB-9322EF667E6B}" type="datetimeFigureOut">
              <a:rPr lang="id-ID" smtClean="0"/>
              <a:t>06/04/2018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79AF784-E056-4DDE-AC79-CD94C2DF99B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79AF784-E056-4DDE-AC79-CD94C2DF99BB}"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2406077-9663-42E2-87BB-9322EF667E6B}" type="datetimeFigureOut">
              <a:rPr lang="id-ID" smtClean="0"/>
              <a:t>06/04/2018</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79AF784-E056-4DDE-AC79-CD94C2DF99BB}"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2406077-9663-42E2-87BB-9322EF667E6B}" type="datetimeFigureOut">
              <a:rPr lang="id-ID" smtClean="0"/>
              <a:t>06/04/2018</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2406077-9663-42E2-87BB-9322EF667E6B}" type="datetimeFigureOut">
              <a:rPr lang="id-ID" smtClean="0"/>
              <a:t>06/04/2018</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79AF784-E056-4DDE-AC79-CD94C2DF99BB}"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357562"/>
            <a:ext cx="6400800" cy="1285884"/>
          </a:xfrm>
        </p:spPr>
        <p:txBody>
          <a:bodyPr/>
          <a:lstStyle/>
          <a:p>
            <a:r>
              <a:rPr lang="id-ID" dirty="0" smtClean="0"/>
              <a:t>TEORI KUMUNIKASI MASSA</a:t>
            </a:r>
            <a:endParaRPr lang="id-ID" dirty="0"/>
          </a:p>
        </p:txBody>
      </p:sp>
      <p:sp>
        <p:nvSpPr>
          <p:cNvPr id="2" name="Title 1"/>
          <p:cNvSpPr>
            <a:spLocks noGrp="1"/>
          </p:cNvSpPr>
          <p:nvPr>
            <p:ph type="ctrTitle"/>
          </p:nvPr>
        </p:nvSpPr>
        <p:spPr>
          <a:xfrm>
            <a:off x="685800" y="1285861"/>
            <a:ext cx="7772400" cy="1714511"/>
          </a:xfrm>
        </p:spPr>
        <p:txBody>
          <a:bodyPr/>
          <a:lstStyle/>
          <a:p>
            <a:r>
              <a:rPr lang="id-ID" dirty="0" smtClean="0"/>
              <a:t>KOMUNIKASI MASSA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Teori</a:t>
            </a:r>
            <a:r>
              <a:rPr lang="en-US" dirty="0" smtClean="0"/>
              <a:t> </a:t>
            </a:r>
            <a:r>
              <a:rPr lang="en-US" i="1" dirty="0" smtClean="0"/>
              <a:t>Two Step Flow</a:t>
            </a:r>
            <a:br>
              <a:rPr lang="en-US" i="1" dirty="0" smtClean="0"/>
            </a:br>
            <a:r>
              <a:rPr lang="en-US" i="1" dirty="0" smtClean="0"/>
              <a:t>(</a:t>
            </a:r>
            <a:r>
              <a:rPr lang="en-US" dirty="0" err="1" smtClean="0"/>
              <a:t>Lazarfield</a:t>
            </a:r>
            <a:r>
              <a:rPr lang="en-US" dirty="0" smtClean="0"/>
              <a:t>, </a:t>
            </a:r>
            <a:r>
              <a:rPr lang="en-US" dirty="0"/>
              <a:t>Bernard </a:t>
            </a:r>
            <a:r>
              <a:rPr lang="en-US" dirty="0" err="1"/>
              <a:t>Berelson</a:t>
            </a:r>
            <a:r>
              <a:rPr lang="en-US" dirty="0"/>
              <a:t>, Hazel </a:t>
            </a:r>
            <a:r>
              <a:rPr lang="en-US" dirty="0" err="1"/>
              <a:t>Gudet</a:t>
            </a:r>
            <a:r>
              <a:rPr lang="en-US" dirty="0"/>
              <a:t>.</a:t>
            </a:r>
            <a:r>
              <a:rPr lang="en-US" i="1" dirty="0" smtClean="0"/>
              <a:t>)</a:t>
            </a:r>
            <a:endParaRPr lang="en-US" i="1" dirty="0"/>
          </a:p>
        </p:txBody>
      </p:sp>
      <p:sp>
        <p:nvSpPr>
          <p:cNvPr id="3" name="Content Placeholder 2"/>
          <p:cNvSpPr>
            <a:spLocks noGrp="1"/>
          </p:cNvSpPr>
          <p:nvPr>
            <p:ph sz="quarter" idx="1"/>
          </p:nvPr>
        </p:nvSpPr>
        <p:spPr/>
        <p:txBody>
          <a:bodyPr/>
          <a:lstStyle/>
          <a:p>
            <a:r>
              <a:rPr lang="en-US" dirty="0" err="1" smtClean="0"/>
              <a:t>Inti</a:t>
            </a:r>
            <a:r>
              <a:rPr lang="en-US" dirty="0" smtClean="0"/>
              <a:t> </a:t>
            </a:r>
            <a:r>
              <a:rPr lang="en-US" dirty="0" err="1" smtClean="0"/>
              <a:t>teori</a:t>
            </a:r>
            <a:r>
              <a:rPr lang="en-US" dirty="0" smtClean="0"/>
              <a:t> </a:t>
            </a:r>
            <a:r>
              <a:rPr lang="en-US" dirty="0" err="1" smtClean="0"/>
              <a:t>ini</a:t>
            </a:r>
            <a:r>
              <a:rPr lang="en-US" dirty="0" smtClean="0"/>
              <a:t> </a:t>
            </a:r>
            <a:r>
              <a:rPr lang="en-US" dirty="0" err="1" smtClean="0"/>
              <a:t>terletak</a:t>
            </a:r>
            <a:r>
              <a:rPr lang="en-US" dirty="0" smtClean="0"/>
              <a:t> </a:t>
            </a:r>
            <a:r>
              <a:rPr lang="en-US" dirty="0" err="1" smtClean="0"/>
              <a:t>pada</a:t>
            </a:r>
            <a:r>
              <a:rPr lang="en-US" dirty="0" smtClean="0"/>
              <a:t> </a:t>
            </a:r>
            <a:r>
              <a:rPr lang="en-US" dirty="0" err="1" smtClean="0"/>
              <a:t>posisi</a:t>
            </a:r>
            <a:r>
              <a:rPr lang="en-US" dirty="0" smtClean="0"/>
              <a:t> </a:t>
            </a:r>
            <a:r>
              <a:rPr lang="en-US" b="1" dirty="0" err="1" smtClean="0"/>
              <a:t>penentu</a:t>
            </a:r>
            <a:r>
              <a:rPr lang="en-US" b="1" dirty="0" smtClean="0"/>
              <a:t> </a:t>
            </a:r>
            <a:r>
              <a:rPr lang="en-US" b="1" dirty="0" err="1" smtClean="0"/>
              <a:t>opini</a:t>
            </a:r>
            <a:r>
              <a:rPr lang="en-US" b="1" dirty="0" smtClean="0"/>
              <a:t> (</a:t>
            </a:r>
            <a:r>
              <a:rPr lang="en-US" b="1" i="1" dirty="0" smtClean="0"/>
              <a:t>opinion leader</a:t>
            </a:r>
            <a:r>
              <a:rPr lang="en-US" b="1" dirty="0" smtClean="0"/>
              <a:t>) </a:t>
            </a:r>
            <a:r>
              <a:rPr lang="en-US" dirty="0" smtClean="0"/>
              <a:t>yang </a:t>
            </a:r>
            <a:r>
              <a:rPr lang="en-US" dirty="0" err="1" smtClean="0"/>
              <a:t>menerima</a:t>
            </a:r>
            <a:r>
              <a:rPr lang="en-US" dirty="0" smtClean="0"/>
              <a:t> </a:t>
            </a:r>
            <a:r>
              <a:rPr lang="en-US" dirty="0" err="1" smtClean="0"/>
              <a:t>informasi</a:t>
            </a:r>
            <a:r>
              <a:rPr lang="en-US" dirty="0" smtClean="0"/>
              <a:t> </a:t>
            </a:r>
            <a:r>
              <a:rPr lang="en-US" dirty="0" err="1" smtClean="0"/>
              <a:t>dari</a:t>
            </a:r>
            <a:r>
              <a:rPr lang="en-US" dirty="0" smtClean="0"/>
              <a:t> media, </a:t>
            </a:r>
            <a:r>
              <a:rPr lang="en-US" dirty="0" err="1" smtClean="0"/>
              <a:t>lalu</a:t>
            </a:r>
            <a:r>
              <a:rPr lang="en-US" dirty="0" smtClean="0"/>
              <a:t> </a:t>
            </a:r>
            <a:r>
              <a:rPr lang="en-US" dirty="0" err="1" smtClean="0"/>
              <a:t>menyampaikannya</a:t>
            </a:r>
            <a:r>
              <a:rPr lang="en-US" dirty="0" smtClean="0"/>
              <a:t> </a:t>
            </a:r>
            <a:r>
              <a:rPr lang="en-US" dirty="0" err="1" smtClean="0"/>
              <a:t>kepada</a:t>
            </a:r>
            <a:r>
              <a:rPr lang="en-US" dirty="0" smtClean="0"/>
              <a:t> orang-orang </a:t>
            </a:r>
            <a:r>
              <a:rPr lang="en-US" dirty="0" err="1" smtClean="0"/>
              <a:t>disekitarnya</a:t>
            </a:r>
            <a:r>
              <a:rPr lang="en-US" dirty="0" smtClean="0"/>
              <a:t>.</a:t>
            </a:r>
          </a:p>
          <a:p>
            <a:pPr marL="0" indent="0">
              <a:buNone/>
            </a:pPr>
            <a:endParaRPr lang="en-US" dirty="0"/>
          </a:p>
        </p:txBody>
      </p:sp>
    </p:spTree>
    <p:extLst>
      <p:ext uri="{BB962C8B-B14F-4D97-AF65-F5344CB8AC3E}">
        <p14:creationId xmlns:p14="http://schemas.microsoft.com/office/powerpoint/2010/main" val="494825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TEORI PERUBAHAN SIKAP </a:t>
            </a:r>
            <a:br>
              <a:rPr lang="id-ID" dirty="0"/>
            </a:br>
            <a:r>
              <a:rPr lang="id-ID" dirty="0"/>
              <a:t>(CARL </a:t>
            </a:r>
            <a:r>
              <a:rPr lang="id-ID" dirty="0" smtClean="0"/>
              <a:t>HO</a:t>
            </a:r>
            <a:r>
              <a:rPr lang="en-US" dirty="0" smtClean="0"/>
              <a:t>VLAND</a:t>
            </a:r>
            <a:r>
              <a:rPr lang="id-ID" dirty="0" smtClean="0"/>
              <a:t>)</a:t>
            </a:r>
            <a:endParaRPr lang="en-US" dirty="0"/>
          </a:p>
        </p:txBody>
      </p:sp>
      <p:sp>
        <p:nvSpPr>
          <p:cNvPr id="3" name="Content Placeholder 2"/>
          <p:cNvSpPr>
            <a:spLocks noGrp="1"/>
          </p:cNvSpPr>
          <p:nvPr>
            <p:ph sz="quarter" idx="1"/>
          </p:nvPr>
        </p:nvSpPr>
        <p:spPr/>
        <p:txBody>
          <a:bodyPr>
            <a:normAutofit fontScale="92500"/>
          </a:bodyPr>
          <a:lstStyle/>
          <a:p>
            <a:r>
              <a:rPr lang="id-ID" dirty="0"/>
              <a:t>Teori ini memberikan penjelasan bagaimana sikap seseorang terbentuk </a:t>
            </a:r>
            <a:r>
              <a:rPr lang="id-ID" dirty="0" smtClean="0"/>
              <a:t>da</a:t>
            </a:r>
            <a:r>
              <a:rPr lang="en-US" dirty="0" smtClean="0"/>
              <a:t>n</a:t>
            </a:r>
            <a:r>
              <a:rPr lang="id-ID" dirty="0" smtClean="0"/>
              <a:t> </a:t>
            </a:r>
            <a:r>
              <a:rPr lang="id-ID" dirty="0"/>
              <a:t>berubah melalui proses </a:t>
            </a:r>
            <a:r>
              <a:rPr lang="id-ID" dirty="0" smtClean="0"/>
              <a:t>komunikasi</a:t>
            </a:r>
            <a:r>
              <a:rPr lang="en-US" dirty="0"/>
              <a:t>. </a:t>
            </a:r>
            <a:endParaRPr lang="en-US" dirty="0" smtClean="0"/>
          </a:p>
          <a:p>
            <a:r>
              <a:rPr lang="en-US" dirty="0" err="1" smtClean="0"/>
              <a:t>Jika</a:t>
            </a:r>
            <a:r>
              <a:rPr lang="en-US" dirty="0" smtClean="0"/>
              <a:t> </a:t>
            </a:r>
            <a:r>
              <a:rPr lang="en-US" dirty="0" err="1"/>
              <a:t>pesan</a:t>
            </a:r>
            <a:r>
              <a:rPr lang="en-US" dirty="0"/>
              <a:t> yang </a:t>
            </a:r>
            <a:r>
              <a:rPr lang="en-US" dirty="0" err="1"/>
              <a:t>diterima</a:t>
            </a:r>
            <a:r>
              <a:rPr lang="en-US" dirty="0"/>
              <a:t> </a:t>
            </a:r>
            <a:r>
              <a:rPr lang="en-US" dirty="0" err="1"/>
              <a:t>sesuai</a:t>
            </a:r>
            <a:r>
              <a:rPr lang="en-US" dirty="0"/>
              <a:t> </a:t>
            </a:r>
            <a:r>
              <a:rPr lang="en-US" dirty="0" err="1"/>
              <a:t>dengan</a:t>
            </a:r>
            <a:r>
              <a:rPr lang="en-US" dirty="0"/>
              <a:t> </a:t>
            </a:r>
            <a:r>
              <a:rPr lang="en-US" dirty="0" err="1"/>
              <a:t>keyakinan</a:t>
            </a:r>
            <a:r>
              <a:rPr lang="en-US" dirty="0"/>
              <a:t> </a:t>
            </a:r>
            <a:r>
              <a:rPr lang="en-US" dirty="0" err="1"/>
              <a:t>dan</a:t>
            </a:r>
            <a:r>
              <a:rPr lang="en-US" dirty="0"/>
              <a:t> </a:t>
            </a:r>
            <a:r>
              <a:rPr lang="en-US" dirty="0" err="1"/>
              <a:t>nilai-nilai</a:t>
            </a:r>
            <a:r>
              <a:rPr lang="en-US" dirty="0"/>
              <a:t> yang </a:t>
            </a:r>
            <a:r>
              <a:rPr lang="en-US" dirty="0" err="1"/>
              <a:t>dianut</a:t>
            </a:r>
            <a:r>
              <a:rPr lang="en-US" dirty="0"/>
              <a:t> </a:t>
            </a:r>
            <a:r>
              <a:rPr lang="en-US" dirty="0" err="1"/>
              <a:t>maka</a:t>
            </a:r>
            <a:r>
              <a:rPr lang="en-US" dirty="0"/>
              <a:t> </a:t>
            </a:r>
            <a:r>
              <a:rPr lang="en-US" dirty="0" err="1"/>
              <a:t>seseorang</a:t>
            </a:r>
            <a:r>
              <a:rPr lang="en-US" dirty="0"/>
              <a:t> </a:t>
            </a:r>
            <a:r>
              <a:rPr lang="en-US" dirty="0" err="1"/>
              <a:t>bisa</a:t>
            </a:r>
            <a:r>
              <a:rPr lang="en-US" dirty="0"/>
              <a:t> </a:t>
            </a:r>
            <a:r>
              <a:rPr lang="en-US" dirty="0" err="1"/>
              <a:t>berubah</a:t>
            </a:r>
            <a:r>
              <a:rPr lang="en-US" dirty="0" smtClean="0"/>
              <a:t>.</a:t>
            </a:r>
          </a:p>
          <a:p>
            <a:r>
              <a:rPr lang="id-ID" dirty="0" smtClean="0"/>
              <a:t>Teori </a:t>
            </a:r>
            <a:r>
              <a:rPr lang="id-ID" dirty="0"/>
              <a:t>perubahan sikap ini antara lain menyatakan bahwa seseorang akan mengalami </a:t>
            </a:r>
            <a:r>
              <a:rPr lang="id-ID" b="1" dirty="0"/>
              <a:t>ketidaknyamanan di dalam dirinya</a:t>
            </a:r>
            <a:r>
              <a:rPr lang="id-ID" dirty="0"/>
              <a:t> (</a:t>
            </a:r>
            <a:r>
              <a:rPr lang="id-ID" b="1" i="1" dirty="0"/>
              <a:t>mental discomfort</a:t>
            </a:r>
            <a:r>
              <a:rPr lang="id-ID" dirty="0"/>
              <a:t>) bila ia dihadapkan pada informasi baru atau informasi </a:t>
            </a:r>
            <a:r>
              <a:rPr lang="id-ID" dirty="0" smtClean="0"/>
              <a:t>y</a:t>
            </a:r>
            <a:r>
              <a:rPr lang="en-US" dirty="0" smtClean="0"/>
              <a:t>an</a:t>
            </a:r>
            <a:r>
              <a:rPr lang="id-ID" dirty="0" smtClean="0"/>
              <a:t>g </a:t>
            </a:r>
            <a:r>
              <a:rPr lang="id-ID" dirty="0"/>
              <a:t>bertentangan dengan keyakinannya</a:t>
            </a:r>
            <a:r>
              <a:rPr lang="id-ID" dirty="0" smtClean="0"/>
              <a:t>.</a:t>
            </a:r>
            <a:r>
              <a:rPr lang="en-US" dirty="0" smtClean="0"/>
              <a:t> </a:t>
            </a:r>
            <a:r>
              <a:rPr lang="en-US" dirty="0" err="1" smtClean="0"/>
              <a:t>Jika</a:t>
            </a:r>
            <a:r>
              <a:rPr lang="en-US" dirty="0" smtClean="0"/>
              <a:t> </a:t>
            </a:r>
            <a:r>
              <a:rPr lang="en-US" dirty="0" err="1" smtClean="0"/>
              <a:t>tidak</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keyakinannya</a:t>
            </a:r>
            <a:r>
              <a:rPr lang="en-US" dirty="0" smtClean="0"/>
              <a:t> </a:t>
            </a:r>
            <a:r>
              <a:rPr lang="en-US" dirty="0" err="1" smtClean="0"/>
              <a:t>maka</a:t>
            </a:r>
            <a:r>
              <a:rPr lang="en-US" dirty="0" smtClean="0"/>
              <a:t> </a:t>
            </a:r>
            <a:r>
              <a:rPr lang="en-US" dirty="0" err="1" smtClean="0"/>
              <a:t>akan</a:t>
            </a:r>
            <a:r>
              <a:rPr lang="en-US" dirty="0" smtClean="0"/>
              <a:t> </a:t>
            </a:r>
            <a:r>
              <a:rPr lang="en-US" dirty="0" err="1" smtClean="0"/>
              <a:t>sulit</a:t>
            </a:r>
            <a:r>
              <a:rPr lang="en-US" dirty="0" smtClean="0"/>
              <a:t> </a:t>
            </a:r>
            <a:r>
              <a:rPr lang="en-US" dirty="0" err="1" smtClean="0"/>
              <a:t>berubah</a:t>
            </a:r>
            <a:r>
              <a:rPr lang="en-US" dirty="0" smtClean="0"/>
              <a:t>. </a:t>
            </a:r>
          </a:p>
        </p:txBody>
      </p:sp>
    </p:spTree>
    <p:extLst>
      <p:ext uri="{BB962C8B-B14F-4D97-AF65-F5344CB8AC3E}">
        <p14:creationId xmlns:p14="http://schemas.microsoft.com/office/powerpoint/2010/main" val="2198196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TEORI </a:t>
            </a:r>
            <a:r>
              <a:rPr lang="id-ID" dirty="0"/>
              <a:t>REINFORCEMENT /PENGUATAN</a:t>
            </a:r>
            <a:r>
              <a:rPr lang="en-US" dirty="0"/>
              <a:t> </a:t>
            </a:r>
            <a:r>
              <a:rPr lang="id-ID" dirty="0"/>
              <a:t>(JOSEPH KLAPPER)</a:t>
            </a:r>
            <a:endParaRPr lang="en-US" dirty="0"/>
          </a:p>
        </p:txBody>
      </p:sp>
      <p:sp>
        <p:nvSpPr>
          <p:cNvPr id="3" name="Content Placeholder 2"/>
          <p:cNvSpPr>
            <a:spLocks noGrp="1"/>
          </p:cNvSpPr>
          <p:nvPr>
            <p:ph sz="quarter" idx="1"/>
          </p:nvPr>
        </p:nvSpPr>
        <p:spPr/>
        <p:txBody>
          <a:bodyPr>
            <a:normAutofit lnSpcReduction="10000"/>
          </a:bodyPr>
          <a:lstStyle/>
          <a:p>
            <a:pPr>
              <a:buFont typeface="Wingdings" panose="05000000000000000000" pitchFamily="2" charset="2"/>
              <a:buChar char="Ø"/>
            </a:pPr>
            <a:r>
              <a:rPr lang="en-US" dirty="0" err="1"/>
              <a:t>Seseorang</a:t>
            </a:r>
            <a:r>
              <a:rPr lang="en-US" dirty="0"/>
              <a:t> </a:t>
            </a:r>
            <a:r>
              <a:rPr lang="en-US" dirty="0" err="1"/>
              <a:t>dianggap</a:t>
            </a:r>
            <a:r>
              <a:rPr lang="en-US" dirty="0"/>
              <a:t> </a:t>
            </a:r>
            <a:r>
              <a:rPr lang="en-US" dirty="0" err="1"/>
              <a:t>memiliki</a:t>
            </a:r>
            <a:r>
              <a:rPr lang="en-US" dirty="0"/>
              <a:t> </a:t>
            </a:r>
            <a:r>
              <a:rPr lang="en-US" b="1" dirty="0" err="1"/>
              <a:t>resistensi</a:t>
            </a:r>
            <a:r>
              <a:rPr lang="en-US" b="1" dirty="0"/>
              <a:t> </a:t>
            </a:r>
            <a:r>
              <a:rPr lang="en-US" dirty="0"/>
              <a:t>(</a:t>
            </a:r>
            <a:r>
              <a:rPr lang="en-US" b="1" dirty="0" err="1"/>
              <a:t>Penolakan</a:t>
            </a:r>
            <a:r>
              <a:rPr lang="en-US" dirty="0"/>
              <a:t>) </a:t>
            </a:r>
            <a:r>
              <a:rPr lang="en-US" dirty="0" err="1"/>
              <a:t>terhadap</a:t>
            </a:r>
            <a:r>
              <a:rPr lang="en-US" dirty="0"/>
              <a:t> </a:t>
            </a:r>
            <a:r>
              <a:rPr lang="en-US" dirty="0" err="1"/>
              <a:t>pesan-pesan</a:t>
            </a:r>
            <a:r>
              <a:rPr lang="en-US" dirty="0"/>
              <a:t> </a:t>
            </a:r>
            <a:r>
              <a:rPr lang="en-US" dirty="0" err="1"/>
              <a:t>komunikasi</a:t>
            </a:r>
            <a:r>
              <a:rPr lang="en-US" dirty="0"/>
              <a:t> </a:t>
            </a:r>
            <a:r>
              <a:rPr lang="en-US" dirty="0" err="1"/>
              <a:t>massa</a:t>
            </a:r>
            <a:r>
              <a:rPr lang="en-US" dirty="0"/>
              <a:t>.</a:t>
            </a:r>
            <a:endParaRPr lang="id-ID" dirty="0"/>
          </a:p>
          <a:p>
            <a:pPr>
              <a:buFont typeface="Wingdings" panose="05000000000000000000" pitchFamily="2" charset="2"/>
              <a:buChar char="Ø"/>
            </a:pPr>
            <a:r>
              <a:rPr lang="id-ID" dirty="0" smtClean="0"/>
              <a:t>Komunikasi </a:t>
            </a:r>
            <a:r>
              <a:rPr lang="id-ID" dirty="0"/>
              <a:t>massa bukanlah penyebab </a:t>
            </a:r>
            <a:r>
              <a:rPr lang="id-ID" dirty="0" smtClean="0"/>
              <a:t>y</a:t>
            </a:r>
            <a:r>
              <a:rPr lang="en-US" dirty="0" smtClean="0"/>
              <a:t>an</a:t>
            </a:r>
            <a:r>
              <a:rPr lang="id-ID" dirty="0" smtClean="0"/>
              <a:t>g </a:t>
            </a:r>
            <a:r>
              <a:rPr lang="id-ID" dirty="0"/>
              <a:t>cukup kuat untuk menimbulkan efek bagi </a:t>
            </a:r>
            <a:r>
              <a:rPr lang="id-ID" i="1" dirty="0" smtClean="0"/>
              <a:t>audien</a:t>
            </a:r>
            <a:r>
              <a:rPr lang="en-US" i="1" dirty="0" err="1" smtClean="0"/>
              <a:t>ce</a:t>
            </a:r>
            <a:r>
              <a:rPr lang="id-ID" dirty="0" smtClean="0"/>
              <a:t>, </a:t>
            </a:r>
            <a:r>
              <a:rPr lang="en-US" dirty="0" err="1" smtClean="0"/>
              <a:t>karena</a:t>
            </a:r>
            <a:r>
              <a:rPr lang="en-US" dirty="0" smtClean="0"/>
              <a:t> </a:t>
            </a:r>
            <a:r>
              <a:rPr lang="id-ID" dirty="0" smtClean="0"/>
              <a:t>pengaruh </a:t>
            </a:r>
            <a:r>
              <a:rPr lang="id-ID" dirty="0"/>
              <a:t>komunikasi massa terjadi melalui berbagai </a:t>
            </a:r>
            <a:r>
              <a:rPr lang="id-ID" dirty="0" smtClean="0"/>
              <a:t>faktor.</a:t>
            </a:r>
            <a:r>
              <a:rPr lang="en-US" dirty="0" smtClean="0"/>
              <a:t> </a:t>
            </a:r>
          </a:p>
          <a:p>
            <a:pPr>
              <a:buFont typeface="Wingdings" panose="05000000000000000000" pitchFamily="2" charset="2"/>
              <a:buChar char="Ø"/>
            </a:pPr>
            <a:r>
              <a:rPr lang="en-US" dirty="0" err="1" smtClean="0"/>
              <a:t>Seperti</a:t>
            </a:r>
            <a:r>
              <a:rPr lang="en-US" dirty="0" smtClean="0"/>
              <a:t> </a:t>
            </a:r>
            <a:r>
              <a:rPr lang="en-US" dirty="0" err="1" smtClean="0"/>
              <a:t>faktor</a:t>
            </a:r>
            <a:r>
              <a:rPr lang="en-US" dirty="0" smtClean="0"/>
              <a:t> </a:t>
            </a:r>
            <a:r>
              <a:rPr lang="en-US" dirty="0" err="1"/>
              <a:t>p</a:t>
            </a:r>
            <a:r>
              <a:rPr lang="en-US" dirty="0" err="1" smtClean="0"/>
              <a:t>sikologis</a:t>
            </a:r>
            <a:r>
              <a:rPr lang="en-US" dirty="0" smtClean="0"/>
              <a:t> </a:t>
            </a:r>
            <a:r>
              <a:rPr lang="en-US" dirty="0" err="1" smtClean="0"/>
              <a:t>dan</a:t>
            </a:r>
            <a:r>
              <a:rPr lang="en-US" dirty="0" smtClean="0"/>
              <a:t> </a:t>
            </a:r>
            <a:r>
              <a:rPr lang="en-US" dirty="0" err="1"/>
              <a:t>s</a:t>
            </a:r>
            <a:r>
              <a:rPr lang="en-US" dirty="0" err="1" smtClean="0"/>
              <a:t>osiologis</a:t>
            </a:r>
            <a:r>
              <a:rPr lang="en-US" dirty="0" smtClean="0"/>
              <a:t>. </a:t>
            </a:r>
          </a:p>
          <a:p>
            <a:pPr lvl="1">
              <a:buFont typeface="Wingdings" panose="05000000000000000000" pitchFamily="2" charset="2"/>
              <a:buChar char="Ø"/>
            </a:pPr>
            <a:r>
              <a:rPr lang="en-US" sz="2400" dirty="0" err="1" smtClean="0">
                <a:solidFill>
                  <a:schemeClr val="tx1"/>
                </a:solidFill>
              </a:rPr>
              <a:t>Faktor</a:t>
            </a:r>
            <a:r>
              <a:rPr lang="en-US" sz="2400" dirty="0" smtClean="0">
                <a:solidFill>
                  <a:schemeClr val="tx1"/>
                </a:solidFill>
              </a:rPr>
              <a:t> </a:t>
            </a:r>
            <a:r>
              <a:rPr lang="en-US" sz="2400" dirty="0" err="1" smtClean="0">
                <a:solidFill>
                  <a:schemeClr val="tx1"/>
                </a:solidFill>
              </a:rPr>
              <a:t>Psikologis</a:t>
            </a:r>
            <a:r>
              <a:rPr lang="en-US" sz="2400" dirty="0" smtClean="0">
                <a:solidFill>
                  <a:schemeClr val="tx1"/>
                </a:solidFill>
              </a:rPr>
              <a:t>: Filter </a:t>
            </a:r>
            <a:r>
              <a:rPr lang="en-US" sz="2400" dirty="0" err="1" smtClean="0">
                <a:solidFill>
                  <a:schemeClr val="tx1"/>
                </a:solidFill>
              </a:rPr>
              <a:t>Individu</a:t>
            </a:r>
            <a:r>
              <a:rPr lang="en-US" sz="2400" dirty="0" smtClean="0">
                <a:solidFill>
                  <a:schemeClr val="tx1"/>
                </a:solidFill>
              </a:rPr>
              <a:t> </a:t>
            </a:r>
            <a:r>
              <a:rPr lang="en-US" sz="2400" dirty="0" err="1" smtClean="0">
                <a:solidFill>
                  <a:schemeClr val="tx1"/>
                </a:solidFill>
              </a:rPr>
              <a:t>masing-masing</a:t>
            </a:r>
            <a:r>
              <a:rPr lang="en-US" sz="2400" dirty="0" smtClean="0">
                <a:solidFill>
                  <a:schemeClr val="tx1"/>
                </a:solidFill>
              </a:rPr>
              <a:t>.</a:t>
            </a:r>
          </a:p>
          <a:p>
            <a:pPr lvl="1">
              <a:buFont typeface="Wingdings" panose="05000000000000000000" pitchFamily="2" charset="2"/>
              <a:buChar char="Ø"/>
            </a:pPr>
            <a:r>
              <a:rPr lang="en-US" sz="2400" dirty="0" err="1" smtClean="0">
                <a:solidFill>
                  <a:schemeClr val="tx1"/>
                </a:solidFill>
              </a:rPr>
              <a:t>Faktor</a:t>
            </a:r>
            <a:r>
              <a:rPr lang="en-US" sz="2400" dirty="0" smtClean="0">
                <a:solidFill>
                  <a:schemeClr val="tx1"/>
                </a:solidFill>
              </a:rPr>
              <a:t> </a:t>
            </a:r>
            <a:r>
              <a:rPr lang="en-US" sz="2400" dirty="0" err="1" smtClean="0">
                <a:solidFill>
                  <a:schemeClr val="tx1"/>
                </a:solidFill>
              </a:rPr>
              <a:t>Sosiologis</a:t>
            </a:r>
            <a:r>
              <a:rPr lang="en-US" sz="2400" dirty="0" smtClean="0">
                <a:solidFill>
                  <a:schemeClr val="tx1"/>
                </a:solidFill>
              </a:rPr>
              <a:t>: Status </a:t>
            </a:r>
            <a:r>
              <a:rPr lang="en-US" sz="2400" dirty="0" err="1" smtClean="0">
                <a:solidFill>
                  <a:schemeClr val="tx1"/>
                </a:solidFill>
              </a:rPr>
              <a:t>Sosial</a:t>
            </a:r>
            <a:r>
              <a:rPr lang="en-US" sz="2400" dirty="0" smtClean="0">
                <a:solidFill>
                  <a:schemeClr val="tx1"/>
                </a:solidFill>
              </a:rPr>
              <a:t>, </a:t>
            </a:r>
            <a:r>
              <a:rPr lang="en-US" sz="2400" dirty="0" err="1" smtClean="0">
                <a:solidFill>
                  <a:schemeClr val="tx1"/>
                </a:solidFill>
              </a:rPr>
              <a:t>Kelompok</a:t>
            </a:r>
            <a:r>
              <a:rPr lang="en-US" sz="2400" dirty="0" smtClean="0">
                <a:solidFill>
                  <a:schemeClr val="tx1"/>
                </a:solidFill>
              </a:rPr>
              <a:t> </a:t>
            </a:r>
            <a:r>
              <a:rPr lang="en-US" sz="2400" dirty="0" err="1" smtClean="0">
                <a:solidFill>
                  <a:schemeClr val="tx1"/>
                </a:solidFill>
              </a:rPr>
              <a:t>sosial</a:t>
            </a:r>
            <a:r>
              <a:rPr lang="en-US" sz="2400" dirty="0" smtClean="0">
                <a:solidFill>
                  <a:schemeClr val="tx1"/>
                </a:solidFill>
              </a:rPr>
              <a:t>, </a:t>
            </a:r>
            <a:r>
              <a:rPr lang="en-US" sz="2400" dirty="0" err="1" smtClean="0">
                <a:solidFill>
                  <a:schemeClr val="tx1"/>
                </a:solidFill>
              </a:rPr>
              <a:t>Pendidikan</a:t>
            </a:r>
            <a:r>
              <a:rPr lang="en-US" sz="2400" dirty="0" smtClean="0">
                <a:solidFill>
                  <a:schemeClr val="tx1"/>
                </a:solidFill>
              </a:rPr>
              <a:t> </a:t>
            </a:r>
            <a:r>
              <a:rPr lang="en-US" sz="2400" dirty="0" err="1" smtClean="0">
                <a:solidFill>
                  <a:schemeClr val="tx1"/>
                </a:solidFill>
              </a:rPr>
              <a:t>dll</a:t>
            </a:r>
            <a:endParaRPr lang="en-US" sz="2400" dirty="0" smtClean="0">
              <a:solidFill>
                <a:schemeClr val="tx1"/>
              </a:solidFill>
            </a:endParaRPr>
          </a:p>
          <a:p>
            <a:endParaRPr lang="en-US" dirty="0"/>
          </a:p>
        </p:txBody>
      </p:sp>
    </p:spTree>
    <p:extLst>
      <p:ext uri="{BB962C8B-B14F-4D97-AF65-F5344CB8AC3E}">
        <p14:creationId xmlns:p14="http://schemas.microsoft.com/office/powerpoint/2010/main" val="1716408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TEORI KOGNITIF SOSIAL</a:t>
            </a:r>
            <a:br>
              <a:rPr lang="id-ID" dirty="0"/>
            </a:br>
            <a:r>
              <a:rPr lang="id-ID" dirty="0"/>
              <a:t> (ALBERT BANDURA)</a:t>
            </a:r>
            <a:endParaRPr lang="en-US" dirty="0"/>
          </a:p>
        </p:txBody>
      </p:sp>
      <p:sp>
        <p:nvSpPr>
          <p:cNvPr id="3" name="Content Placeholder 2"/>
          <p:cNvSpPr>
            <a:spLocks noGrp="1"/>
          </p:cNvSpPr>
          <p:nvPr>
            <p:ph sz="quarter" idx="1"/>
          </p:nvPr>
        </p:nvSpPr>
        <p:spPr/>
        <p:txBody>
          <a:bodyPr/>
          <a:lstStyle/>
          <a:p>
            <a:pPr>
              <a:buFont typeface="Wingdings" panose="05000000000000000000" pitchFamily="2" charset="2"/>
              <a:buChar char="Ø"/>
            </a:pPr>
            <a:r>
              <a:rPr lang="id-ID" dirty="0"/>
              <a:t>Manusia meniru perilaku yang dilihatnya, dan proses peniruan ini terjadi melalui dua cara, yaitu imitasi dan identifikasi. </a:t>
            </a:r>
            <a:endParaRPr lang="en-US" dirty="0"/>
          </a:p>
          <a:p>
            <a:pPr>
              <a:buFont typeface="Wingdings" panose="05000000000000000000" pitchFamily="2" charset="2"/>
              <a:buChar char="Ø"/>
            </a:pPr>
            <a:r>
              <a:rPr lang="id-ID" b="1" dirty="0"/>
              <a:t>Imitasi</a:t>
            </a:r>
            <a:r>
              <a:rPr lang="id-ID" dirty="0"/>
              <a:t> adalah replikasi atau peniruan secara langsung dari perilaku yang diamati. </a:t>
            </a:r>
            <a:endParaRPr lang="en-US" dirty="0"/>
          </a:p>
          <a:p>
            <a:pPr>
              <a:buFont typeface="Wingdings" panose="05000000000000000000" pitchFamily="2" charset="2"/>
              <a:buChar char="Ø"/>
            </a:pPr>
            <a:r>
              <a:rPr lang="id-ID" b="1" dirty="0"/>
              <a:t>Ide</a:t>
            </a:r>
            <a:r>
              <a:rPr lang="en-US" b="1" dirty="0"/>
              <a:t>n</a:t>
            </a:r>
            <a:r>
              <a:rPr lang="id-ID" b="1" dirty="0"/>
              <a:t>tifikasi </a:t>
            </a:r>
            <a:r>
              <a:rPr lang="id-ID" dirty="0"/>
              <a:t>merupakan perilaku meniru yang bersifat </a:t>
            </a:r>
            <a:r>
              <a:rPr lang="id-ID" dirty="0" smtClean="0"/>
              <a:t>khusus</a:t>
            </a:r>
            <a:r>
              <a:rPr lang="en-US" dirty="0" smtClean="0"/>
              <a:t>,</a:t>
            </a:r>
            <a:r>
              <a:rPr lang="id-ID" dirty="0" smtClean="0"/>
              <a:t> </a:t>
            </a:r>
            <a:r>
              <a:rPr lang="id-ID" dirty="0"/>
              <a:t>yang mana pengamat tidak meniru secara persis sama apa yang dilihatnya, namun membuatnya menjadi lebih </a:t>
            </a:r>
            <a:r>
              <a:rPr lang="id-ID" dirty="0" smtClean="0"/>
              <a:t>umum</a:t>
            </a:r>
            <a:r>
              <a:rPr lang="en-US" dirty="0" smtClean="0"/>
              <a:t>.</a:t>
            </a:r>
            <a:endParaRPr lang="id-ID" dirty="0"/>
          </a:p>
          <a:p>
            <a:endParaRPr lang="en-US" dirty="0"/>
          </a:p>
        </p:txBody>
      </p:sp>
    </p:spTree>
    <p:extLst>
      <p:ext uri="{BB962C8B-B14F-4D97-AF65-F5344CB8AC3E}">
        <p14:creationId xmlns:p14="http://schemas.microsoft.com/office/powerpoint/2010/main" val="2511957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TEORI </a:t>
            </a:r>
            <a:r>
              <a:rPr lang="en-US" i="1" dirty="0"/>
              <a:t>USES AND </a:t>
            </a:r>
            <a:r>
              <a:rPr lang="en-US" i="1" dirty="0" smtClean="0"/>
              <a:t>GRATIFICATION</a:t>
            </a:r>
            <a:r>
              <a:rPr lang="id-ID" dirty="0" smtClean="0"/>
              <a:t> </a:t>
            </a:r>
            <a:r>
              <a:rPr lang="en-US" dirty="0" smtClean="0"/>
              <a:t/>
            </a:r>
            <a:br>
              <a:rPr lang="en-US" dirty="0" smtClean="0"/>
            </a:br>
            <a:r>
              <a:rPr lang="id-ID" dirty="0" smtClean="0"/>
              <a:t>(</a:t>
            </a:r>
            <a:r>
              <a:rPr lang="id-ID" dirty="0"/>
              <a:t>KATZ, BLUMLER, GUREVITCH)</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err="1"/>
              <a:t>Khalayak</a:t>
            </a:r>
            <a:r>
              <a:rPr lang="en-US" dirty="0"/>
              <a:t> </a:t>
            </a:r>
            <a:r>
              <a:rPr lang="en-US" dirty="0" err="1"/>
              <a:t>dianggap</a:t>
            </a:r>
            <a:r>
              <a:rPr lang="en-US" dirty="0"/>
              <a:t> </a:t>
            </a:r>
            <a:r>
              <a:rPr lang="en-US" dirty="0" err="1"/>
              <a:t>secara</a:t>
            </a:r>
            <a:r>
              <a:rPr lang="en-US" dirty="0"/>
              <a:t> </a:t>
            </a:r>
            <a:r>
              <a:rPr lang="en-US" dirty="0" err="1"/>
              <a:t>aktif</a:t>
            </a:r>
            <a:r>
              <a:rPr lang="en-US" dirty="0"/>
              <a:t> </a:t>
            </a:r>
            <a:r>
              <a:rPr lang="en-US" dirty="0" err="1"/>
              <a:t>menggunakan</a:t>
            </a:r>
            <a:r>
              <a:rPr lang="en-US" dirty="0"/>
              <a:t> media </a:t>
            </a:r>
            <a:r>
              <a:rPr lang="en-US" dirty="0" err="1"/>
              <a:t>untuk</a:t>
            </a:r>
            <a:r>
              <a:rPr lang="en-US" dirty="0"/>
              <a:t> </a:t>
            </a:r>
            <a:r>
              <a:rPr lang="en-US" dirty="0" err="1"/>
              <a:t>memenuhi</a:t>
            </a:r>
            <a:r>
              <a:rPr lang="en-US" dirty="0"/>
              <a:t> </a:t>
            </a:r>
            <a:r>
              <a:rPr lang="en-US" dirty="0" err="1"/>
              <a:t>kebutuhannya</a:t>
            </a:r>
            <a:r>
              <a:rPr lang="en-US" dirty="0"/>
              <a:t>.</a:t>
            </a:r>
          </a:p>
          <a:p>
            <a:r>
              <a:rPr lang="en-US" dirty="0" err="1"/>
              <a:t>Penggunaan</a:t>
            </a:r>
            <a:r>
              <a:rPr lang="en-US" dirty="0"/>
              <a:t> (</a:t>
            </a:r>
            <a:r>
              <a:rPr lang="en-US" i="1" dirty="0"/>
              <a:t>Uses</a:t>
            </a:r>
            <a:r>
              <a:rPr lang="en-US" dirty="0"/>
              <a:t>) Media </a:t>
            </a:r>
            <a:r>
              <a:rPr lang="en-US" dirty="0" err="1"/>
              <a:t>untuk</a:t>
            </a:r>
            <a:r>
              <a:rPr lang="en-US" dirty="0"/>
              <a:t> </a:t>
            </a:r>
            <a:r>
              <a:rPr lang="en-US" dirty="0" err="1"/>
              <a:t>mendapatkan</a:t>
            </a:r>
            <a:r>
              <a:rPr lang="en-US" dirty="0"/>
              <a:t> </a:t>
            </a:r>
            <a:r>
              <a:rPr lang="en-US" dirty="0" err="1"/>
              <a:t>Kepuasaan</a:t>
            </a:r>
            <a:r>
              <a:rPr lang="en-US" dirty="0"/>
              <a:t> (</a:t>
            </a:r>
            <a:r>
              <a:rPr lang="en-US" i="1" dirty="0"/>
              <a:t>Gratification</a:t>
            </a:r>
            <a:r>
              <a:rPr lang="en-US" dirty="0" smtClean="0"/>
              <a:t>).</a:t>
            </a:r>
          </a:p>
          <a:p>
            <a:r>
              <a:rPr lang="en-US" dirty="0" err="1" smtClean="0"/>
              <a:t>Perilaku</a:t>
            </a:r>
            <a:r>
              <a:rPr lang="en-US" dirty="0" smtClean="0"/>
              <a:t> </a:t>
            </a:r>
            <a:r>
              <a:rPr lang="en-US" dirty="0" err="1" smtClean="0"/>
              <a:t>Khalayak</a:t>
            </a:r>
            <a:r>
              <a:rPr lang="en-US" dirty="0" smtClean="0"/>
              <a:t> </a:t>
            </a:r>
            <a:r>
              <a:rPr lang="en-US" dirty="0" err="1" smtClean="0"/>
              <a:t>akan</a:t>
            </a:r>
            <a:r>
              <a:rPr lang="en-US" dirty="0" smtClean="0"/>
              <a:t> </a:t>
            </a:r>
            <a:r>
              <a:rPr lang="en-US" dirty="0" err="1" smtClean="0"/>
              <a:t>dijelaskan</a:t>
            </a:r>
            <a:r>
              <a:rPr lang="en-US" dirty="0" smtClean="0"/>
              <a:t> </a:t>
            </a:r>
            <a:r>
              <a:rPr lang="en-US" dirty="0" err="1" smtClean="0"/>
              <a:t>melalui</a:t>
            </a:r>
            <a:r>
              <a:rPr lang="en-US" dirty="0" smtClean="0"/>
              <a:t> </a:t>
            </a:r>
            <a:r>
              <a:rPr lang="en-US" dirty="0" err="1" smtClean="0"/>
              <a:t>Kebutuhan</a:t>
            </a:r>
            <a:r>
              <a:rPr lang="en-US" dirty="0" smtClean="0"/>
              <a:t> </a:t>
            </a:r>
            <a:r>
              <a:rPr lang="en-US" b="1" i="1" dirty="0" smtClean="0"/>
              <a:t>(Needs) </a:t>
            </a:r>
            <a:r>
              <a:rPr lang="en-US" dirty="0" err="1" smtClean="0"/>
              <a:t>dan</a:t>
            </a:r>
            <a:r>
              <a:rPr lang="en-US" dirty="0" smtClean="0"/>
              <a:t> </a:t>
            </a:r>
            <a:r>
              <a:rPr lang="en-US" dirty="0" err="1" smtClean="0"/>
              <a:t>kepentingan</a:t>
            </a:r>
            <a:r>
              <a:rPr lang="en-US" dirty="0" smtClean="0"/>
              <a:t> </a:t>
            </a:r>
            <a:r>
              <a:rPr lang="en-US" dirty="0" err="1" smtClean="0"/>
              <a:t>individu</a:t>
            </a:r>
            <a:r>
              <a:rPr lang="en-US" dirty="0" smtClean="0"/>
              <a:t>.</a:t>
            </a:r>
            <a:endParaRPr lang="en-US" dirty="0"/>
          </a:p>
          <a:p>
            <a:r>
              <a:rPr lang="id-ID" dirty="0" smtClean="0"/>
              <a:t>Teori </a:t>
            </a:r>
            <a:r>
              <a:rPr lang="id-ID" dirty="0"/>
              <a:t>ini mengajukan gagasan bahwa perbedaan individu menyebabkan </a:t>
            </a:r>
            <a:r>
              <a:rPr lang="id-ID" i="1" dirty="0" smtClean="0"/>
              <a:t>audien</a:t>
            </a:r>
            <a:r>
              <a:rPr lang="en-US" i="1" dirty="0" err="1" smtClean="0"/>
              <a:t>ce</a:t>
            </a:r>
            <a:r>
              <a:rPr lang="id-ID" i="1" dirty="0" smtClean="0"/>
              <a:t> </a:t>
            </a:r>
            <a:r>
              <a:rPr lang="id-ID" dirty="0"/>
              <a:t>mencari, menggunakan dan memberikan tanggapan terhadap isi media secara berbeda-beda, yang disebabkan oleh berbagai faktor sosial dan psikologis yang berbeda di antara individu </a:t>
            </a:r>
            <a:r>
              <a:rPr lang="id-ID" i="1" dirty="0" smtClean="0"/>
              <a:t>audien</a:t>
            </a:r>
            <a:r>
              <a:rPr lang="en-US" i="1" dirty="0" err="1" smtClean="0"/>
              <a:t>ce</a:t>
            </a:r>
            <a:r>
              <a:rPr lang="id-ID" dirty="0" smtClean="0"/>
              <a:t>.</a:t>
            </a:r>
            <a:endParaRPr lang="en-US" dirty="0" smtClean="0"/>
          </a:p>
          <a:p>
            <a:endParaRPr lang="id-ID" dirty="0"/>
          </a:p>
          <a:p>
            <a:endParaRPr lang="en-US" dirty="0"/>
          </a:p>
        </p:txBody>
      </p:sp>
    </p:spTree>
    <p:extLst>
      <p:ext uri="{BB962C8B-B14F-4D97-AF65-F5344CB8AC3E}">
        <p14:creationId xmlns:p14="http://schemas.microsoft.com/office/powerpoint/2010/main" val="2746580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dirty="0" err="1" smtClean="0"/>
              <a:t>Teori</a:t>
            </a:r>
            <a:r>
              <a:rPr lang="en-US" dirty="0" smtClean="0"/>
              <a:t> </a:t>
            </a:r>
            <a:r>
              <a:rPr lang="en-US" dirty="0" err="1" smtClean="0"/>
              <a:t>Malvin</a:t>
            </a:r>
            <a:r>
              <a:rPr lang="en-US" dirty="0" smtClean="0"/>
              <a:t> De </a:t>
            </a:r>
            <a:r>
              <a:rPr lang="en-US" dirty="0" err="1" smtClean="0"/>
              <a:t>Fluer</a:t>
            </a:r>
            <a:endParaRPr lang="en-US" dirty="0"/>
          </a:p>
        </p:txBody>
      </p:sp>
      <p:sp>
        <p:nvSpPr>
          <p:cNvPr id="3" name="Content Placeholder 2"/>
          <p:cNvSpPr>
            <a:spLocks noGrp="1"/>
          </p:cNvSpPr>
          <p:nvPr>
            <p:ph sz="quarter" idx="1"/>
          </p:nvPr>
        </p:nvSpPr>
        <p:spPr/>
        <p:txBody>
          <a:bodyPr/>
          <a:lstStyle/>
          <a:p>
            <a:r>
              <a:rPr lang="en-US" dirty="0" err="1" smtClean="0"/>
              <a:t>Teori</a:t>
            </a:r>
            <a:r>
              <a:rPr lang="en-US" dirty="0" smtClean="0"/>
              <a:t> </a:t>
            </a:r>
            <a:r>
              <a:rPr lang="en-US" dirty="0" err="1" smtClean="0"/>
              <a:t>Perbedaan</a:t>
            </a:r>
            <a:r>
              <a:rPr lang="en-US" dirty="0" smtClean="0"/>
              <a:t> </a:t>
            </a:r>
            <a:r>
              <a:rPr lang="en-US" dirty="0" err="1" smtClean="0"/>
              <a:t>Individu</a:t>
            </a:r>
            <a:endParaRPr lang="en-US" dirty="0" smtClean="0"/>
          </a:p>
          <a:p>
            <a:r>
              <a:rPr lang="en-US" dirty="0" err="1" smtClean="0"/>
              <a:t>Teori</a:t>
            </a:r>
            <a:r>
              <a:rPr lang="en-US" dirty="0" smtClean="0"/>
              <a:t> </a:t>
            </a:r>
            <a:r>
              <a:rPr lang="en-US" dirty="0" err="1" smtClean="0"/>
              <a:t>Kategori</a:t>
            </a:r>
            <a:r>
              <a:rPr lang="en-US" dirty="0" smtClean="0"/>
              <a:t> </a:t>
            </a:r>
            <a:r>
              <a:rPr lang="en-US" dirty="0" err="1" smtClean="0"/>
              <a:t>Sosial</a:t>
            </a:r>
            <a:endParaRPr lang="en-US" dirty="0" smtClean="0"/>
          </a:p>
          <a:p>
            <a:r>
              <a:rPr lang="en-US" dirty="0" err="1" smtClean="0"/>
              <a:t>Teori</a:t>
            </a:r>
            <a:r>
              <a:rPr lang="en-US" dirty="0" smtClean="0"/>
              <a:t> </a:t>
            </a:r>
            <a:r>
              <a:rPr lang="en-US" dirty="0" err="1" smtClean="0"/>
              <a:t>Hubungan</a:t>
            </a:r>
            <a:r>
              <a:rPr lang="en-US" dirty="0" smtClean="0"/>
              <a:t> </a:t>
            </a:r>
            <a:r>
              <a:rPr lang="en-US" dirty="0" err="1" smtClean="0"/>
              <a:t>Sosial</a:t>
            </a:r>
            <a:endParaRPr lang="en-US" dirty="0" smtClean="0"/>
          </a:p>
          <a:p>
            <a:r>
              <a:rPr lang="en-US" dirty="0" err="1" smtClean="0"/>
              <a:t>Teori</a:t>
            </a:r>
            <a:r>
              <a:rPr lang="en-US" dirty="0" smtClean="0"/>
              <a:t> Norma </a:t>
            </a:r>
            <a:r>
              <a:rPr lang="en-US" dirty="0" err="1" smtClean="0"/>
              <a:t>Budaya</a:t>
            </a:r>
            <a:endParaRPr lang="en-US" dirty="0"/>
          </a:p>
        </p:txBody>
      </p:sp>
    </p:spTree>
    <p:extLst>
      <p:ext uri="{BB962C8B-B14F-4D97-AF65-F5344CB8AC3E}">
        <p14:creationId xmlns:p14="http://schemas.microsoft.com/office/powerpoint/2010/main" val="2106464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85860"/>
          </a:xfrm>
        </p:spPr>
        <p:txBody>
          <a:bodyPr>
            <a:normAutofit fontScale="90000"/>
          </a:bodyPr>
          <a:lstStyle/>
          <a:p>
            <a:r>
              <a:rPr lang="id-ID" dirty="0" smtClean="0"/>
              <a:t>Individual Defferences Teory</a:t>
            </a:r>
            <a:br>
              <a:rPr lang="id-ID" dirty="0" smtClean="0"/>
            </a:br>
            <a:r>
              <a:rPr lang="en-US" dirty="0" err="1" smtClean="0"/>
              <a:t>Teori</a:t>
            </a:r>
            <a:r>
              <a:rPr lang="en-US" dirty="0" smtClean="0"/>
              <a:t> </a:t>
            </a:r>
            <a:r>
              <a:rPr lang="en-US" dirty="0" err="1" smtClean="0"/>
              <a:t>Perbedaan</a:t>
            </a:r>
            <a:r>
              <a:rPr lang="en-US" dirty="0" smtClean="0"/>
              <a:t> </a:t>
            </a:r>
            <a:r>
              <a:rPr lang="en-US" dirty="0" err="1" smtClean="0"/>
              <a:t>Individu</a:t>
            </a:r>
            <a:r>
              <a:rPr lang="id-ID" dirty="0" smtClean="0"/>
              <a:t> (Malvin DeFleur)</a:t>
            </a:r>
            <a:endParaRPr lang="id-ID" dirty="0"/>
          </a:p>
        </p:txBody>
      </p:sp>
      <p:sp>
        <p:nvSpPr>
          <p:cNvPr id="3" name="Content Placeholder 2"/>
          <p:cNvSpPr>
            <a:spLocks noGrp="1"/>
          </p:cNvSpPr>
          <p:nvPr>
            <p:ph sz="quarter" idx="1"/>
          </p:nvPr>
        </p:nvSpPr>
        <p:spPr>
          <a:xfrm>
            <a:off x="457200" y="1500174"/>
            <a:ext cx="8229600" cy="5072098"/>
          </a:xfrm>
        </p:spPr>
        <p:txBody>
          <a:bodyPr>
            <a:normAutofit fontScale="92500" lnSpcReduction="10000"/>
          </a:bodyPr>
          <a:lstStyle/>
          <a:p>
            <a:pPr algn="just"/>
            <a:r>
              <a:rPr lang="id-ID" dirty="0" smtClean="0"/>
              <a:t>Pesan2 yg disampaikan media massa ditangkap individu sesuai dengan kebutuhan personal individu dan latar belakang perbedaan tingkat pendidikan, agama, budaya, ekonomi sesuai d</a:t>
            </a:r>
            <a:r>
              <a:rPr lang="en-US" dirty="0" smtClean="0"/>
              <a:t>en</a:t>
            </a:r>
            <a:r>
              <a:rPr lang="id-ID" dirty="0" smtClean="0"/>
              <a:t>g</a:t>
            </a:r>
            <a:r>
              <a:rPr lang="en-US" dirty="0" smtClean="0"/>
              <a:t>a</a:t>
            </a:r>
            <a:r>
              <a:rPr lang="id-ID" dirty="0" smtClean="0"/>
              <a:t>n karakteristik. </a:t>
            </a:r>
            <a:endParaRPr lang="en-US" dirty="0" smtClean="0"/>
          </a:p>
          <a:p>
            <a:pPr algn="just"/>
            <a:r>
              <a:rPr lang="id-ID" dirty="0" smtClean="0"/>
              <a:t>Efek pesan pada individu akan beragam walaupun individu menerima pesan y</a:t>
            </a:r>
            <a:r>
              <a:rPr lang="en-US" dirty="0" smtClean="0"/>
              <a:t>an</a:t>
            </a:r>
            <a:r>
              <a:rPr lang="id-ID" dirty="0" smtClean="0"/>
              <a:t>g sama. Terdapat faktor psikologis dalam menerima pesan yg disampaikan media massa. </a:t>
            </a:r>
            <a:endParaRPr lang="en-US" dirty="0" smtClean="0"/>
          </a:p>
          <a:p>
            <a:pPr algn="just"/>
            <a:r>
              <a:rPr lang="id-ID" dirty="0" smtClean="0"/>
              <a:t>Masing2 individu mempunyai perhatian, minat, keinginan y</a:t>
            </a:r>
            <a:r>
              <a:rPr lang="en-US" dirty="0" smtClean="0"/>
              <a:t>an</a:t>
            </a:r>
            <a:r>
              <a:rPr lang="id-ID" dirty="0" smtClean="0"/>
              <a:t>g berbeda y</a:t>
            </a:r>
            <a:r>
              <a:rPr lang="en-US" dirty="0" smtClean="0"/>
              <a:t>an</a:t>
            </a:r>
            <a:r>
              <a:rPr lang="id-ID" dirty="0" smtClean="0"/>
              <a:t>g dipengaruhi faktor2 psikologis y</a:t>
            </a:r>
            <a:r>
              <a:rPr lang="en-US" dirty="0" smtClean="0"/>
              <a:t>an</a:t>
            </a:r>
            <a:r>
              <a:rPr lang="id-ID" dirty="0" smtClean="0"/>
              <a:t>g ada p</a:t>
            </a:r>
            <a:r>
              <a:rPr lang="en-US" dirty="0" smtClean="0"/>
              <a:t>a</a:t>
            </a:r>
            <a:r>
              <a:rPr lang="id-ID" dirty="0" smtClean="0"/>
              <a:t>d</a:t>
            </a:r>
            <a:r>
              <a:rPr lang="en-US" dirty="0" smtClean="0"/>
              <a:t>a</a:t>
            </a:r>
            <a:r>
              <a:rPr lang="id-ID" dirty="0" smtClean="0"/>
              <a:t> diri individu tsb</a:t>
            </a:r>
            <a:r>
              <a:rPr lang="en-US" dirty="0" smtClean="0"/>
              <a:t>,</a:t>
            </a:r>
            <a:r>
              <a:rPr lang="id-ID" dirty="0" smtClean="0"/>
              <a:t> sehingga mempengaruhi d</a:t>
            </a:r>
            <a:r>
              <a:rPr lang="en-US" dirty="0" smtClean="0"/>
              <a:t>a</a:t>
            </a:r>
            <a:r>
              <a:rPr lang="id-ID" dirty="0" smtClean="0"/>
              <a:t>l</a:t>
            </a:r>
            <a:r>
              <a:rPr lang="en-US" dirty="0" smtClean="0"/>
              <a:t>a</a:t>
            </a:r>
            <a:r>
              <a:rPr lang="id-ID" dirty="0" smtClean="0"/>
              <a:t>m menerima pesan y</a:t>
            </a:r>
            <a:r>
              <a:rPr lang="en-US" dirty="0" smtClean="0"/>
              <a:t>an</a:t>
            </a:r>
            <a:r>
              <a:rPr lang="id-ID" dirty="0" smtClean="0"/>
              <a:t>g disampaikan media massa.</a:t>
            </a: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Social Category Theory </a:t>
            </a:r>
            <a:r>
              <a:rPr lang="en-US" dirty="0" smtClean="0"/>
              <a:t/>
            </a:r>
            <a:br>
              <a:rPr lang="en-US" dirty="0" smtClean="0"/>
            </a:br>
            <a:r>
              <a:rPr lang="en-US" dirty="0" err="1" smtClean="0"/>
              <a:t>Teori</a:t>
            </a:r>
            <a:r>
              <a:rPr lang="en-US" dirty="0" smtClean="0"/>
              <a:t> </a:t>
            </a:r>
            <a:r>
              <a:rPr lang="en-US" dirty="0" err="1" smtClean="0"/>
              <a:t>Kategori</a:t>
            </a:r>
            <a:r>
              <a:rPr lang="en-US" dirty="0" smtClean="0"/>
              <a:t> </a:t>
            </a:r>
            <a:r>
              <a:rPr lang="en-US" dirty="0" err="1" smtClean="0"/>
              <a:t>Sosial</a:t>
            </a:r>
            <a:r>
              <a:rPr lang="en-US" dirty="0" smtClean="0"/>
              <a:t> </a:t>
            </a:r>
            <a:r>
              <a:rPr lang="id-ID" dirty="0" smtClean="0"/>
              <a:t>(DeFleur)</a:t>
            </a:r>
            <a:endParaRPr lang="id-ID" dirty="0"/>
          </a:p>
        </p:txBody>
      </p:sp>
      <p:sp>
        <p:nvSpPr>
          <p:cNvPr id="3" name="Content Placeholder 2"/>
          <p:cNvSpPr>
            <a:spLocks noGrp="1"/>
          </p:cNvSpPr>
          <p:nvPr>
            <p:ph sz="quarter" idx="1"/>
          </p:nvPr>
        </p:nvSpPr>
        <p:spPr>
          <a:xfrm>
            <a:off x="457200" y="1357298"/>
            <a:ext cx="8229600" cy="5000660"/>
          </a:xfrm>
        </p:spPr>
        <p:txBody>
          <a:bodyPr>
            <a:normAutofit lnSpcReduction="10000"/>
          </a:bodyPr>
          <a:lstStyle/>
          <a:p>
            <a:pPr algn="just"/>
            <a:r>
              <a:rPr lang="id-ID" dirty="0" smtClean="0"/>
              <a:t>Individu yg masuk dalam kategori sosial  y</a:t>
            </a:r>
            <a:r>
              <a:rPr lang="en-US" dirty="0" smtClean="0"/>
              <a:t>an</a:t>
            </a:r>
            <a:r>
              <a:rPr lang="id-ID" dirty="0" smtClean="0"/>
              <a:t>g kurang lebih sama t</a:t>
            </a:r>
            <a:r>
              <a:rPr lang="en-US" dirty="0" err="1" smtClean="0"/>
              <a:t>er</a:t>
            </a:r>
            <a:r>
              <a:rPr lang="id-ID" dirty="0" smtClean="0"/>
              <a:t>h</a:t>
            </a:r>
            <a:r>
              <a:rPr lang="en-US" dirty="0" smtClean="0"/>
              <a:t>a</a:t>
            </a:r>
            <a:r>
              <a:rPr lang="id-ID" dirty="0" smtClean="0"/>
              <a:t>d</a:t>
            </a:r>
            <a:r>
              <a:rPr lang="en-US" dirty="0" err="1" smtClean="0"/>
              <a:t>ap</a:t>
            </a:r>
            <a:r>
              <a:rPr lang="id-ID" dirty="0" smtClean="0"/>
              <a:t> rangsangan2 tertentu. </a:t>
            </a:r>
            <a:endParaRPr lang="en-US" dirty="0" smtClean="0"/>
          </a:p>
          <a:p>
            <a:pPr algn="just"/>
            <a:r>
              <a:rPr lang="id-ID" dirty="0" smtClean="0"/>
              <a:t>Pesan2 yg disampaikan media massa cenderung ditanggapi sama oleh individu yg termasuk dlm kelompok sosial tertentu. </a:t>
            </a:r>
            <a:endParaRPr lang="en-US" dirty="0" smtClean="0"/>
          </a:p>
          <a:p>
            <a:pPr algn="just"/>
            <a:r>
              <a:rPr lang="id-ID" dirty="0" smtClean="0"/>
              <a:t>Penggolongan sosial ini berdasarkan usia, jenis kelamin, suku bangsa, pendidikan, ekonomi, agama dsb. D</a:t>
            </a:r>
            <a:r>
              <a:rPr lang="en-US" dirty="0" smtClean="0"/>
              <a:t>en</a:t>
            </a:r>
            <a:r>
              <a:rPr lang="id-ID" dirty="0" smtClean="0"/>
              <a:t>g</a:t>
            </a:r>
            <a:r>
              <a:rPr lang="en-US" dirty="0" smtClean="0"/>
              <a:t>a</a:t>
            </a:r>
            <a:r>
              <a:rPr lang="id-ID" dirty="0" smtClean="0"/>
              <a:t>n adanya penggolongan sosial ini muncullah media massa yg sifatnya spesial atau khusus y</a:t>
            </a:r>
            <a:r>
              <a:rPr lang="en-US" dirty="0" smtClean="0"/>
              <a:t>an</a:t>
            </a:r>
            <a:r>
              <a:rPr lang="id-ID" dirty="0" smtClean="0"/>
              <a:t>g diperuntukkan bagi kalangan tertentu, dengan mengambil segmentasi/pangsa pasar tertentu.</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a:t>
            </a:r>
            <a:endParaRPr lang="id-ID" dirty="0"/>
          </a:p>
        </p:txBody>
      </p:sp>
      <p:sp>
        <p:nvSpPr>
          <p:cNvPr id="3" name="Content Placeholder 2"/>
          <p:cNvSpPr>
            <a:spLocks noGrp="1"/>
          </p:cNvSpPr>
          <p:nvPr>
            <p:ph sz="quarter" idx="1"/>
          </p:nvPr>
        </p:nvSpPr>
        <p:spPr/>
        <p:txBody>
          <a:bodyPr/>
          <a:lstStyle/>
          <a:p>
            <a:pPr algn="just"/>
            <a:r>
              <a:rPr lang="id-ID" dirty="0" smtClean="0"/>
              <a:t>Majalah Bobo misalnya diperuntukkan untuk anak, majalah Bola, Soccer, diperuntukkan bagi mereka yg senang olahraga. Begitu juga di media elektronik disajikan acara2 tertentu yg memang diperuntukkan bagi kalangan tertentu dgn memprogramkannya sesuai dengan waktu dan segmen khalayaknya.</a:t>
            </a:r>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000132"/>
          </a:xfrm>
        </p:spPr>
        <p:txBody>
          <a:bodyPr>
            <a:normAutofit fontScale="90000"/>
          </a:bodyPr>
          <a:lstStyle/>
          <a:p>
            <a:r>
              <a:rPr lang="id-ID" dirty="0" smtClean="0"/>
              <a:t>Social Relationship Theory </a:t>
            </a:r>
            <a:r>
              <a:rPr lang="en-US" dirty="0" smtClean="0"/>
              <a:t/>
            </a:r>
            <a:br>
              <a:rPr lang="en-US" dirty="0" smtClean="0"/>
            </a:br>
            <a:r>
              <a:rPr lang="en-US" dirty="0" err="1" smtClean="0"/>
              <a:t>Teori</a:t>
            </a:r>
            <a:r>
              <a:rPr lang="en-US" dirty="0" smtClean="0"/>
              <a:t> </a:t>
            </a:r>
            <a:r>
              <a:rPr lang="en-US" dirty="0" err="1" smtClean="0"/>
              <a:t>Hubungan</a:t>
            </a:r>
            <a:r>
              <a:rPr lang="en-US" dirty="0" smtClean="0"/>
              <a:t> </a:t>
            </a:r>
            <a:r>
              <a:rPr lang="en-US" dirty="0" err="1" smtClean="0"/>
              <a:t>Sosial</a:t>
            </a:r>
            <a:r>
              <a:rPr lang="en-US" dirty="0" smtClean="0"/>
              <a:t> </a:t>
            </a:r>
            <a:r>
              <a:rPr lang="id-ID" dirty="0" smtClean="0"/>
              <a:t>(DeFleur)</a:t>
            </a:r>
            <a:endParaRPr lang="id-ID" dirty="0"/>
          </a:p>
        </p:txBody>
      </p:sp>
      <p:sp>
        <p:nvSpPr>
          <p:cNvPr id="3" name="Content Placeholder 2"/>
          <p:cNvSpPr>
            <a:spLocks noGrp="1"/>
          </p:cNvSpPr>
          <p:nvPr>
            <p:ph sz="quarter" idx="1"/>
          </p:nvPr>
        </p:nvSpPr>
        <p:spPr>
          <a:xfrm>
            <a:off x="457200" y="1600200"/>
            <a:ext cx="8229600" cy="4829196"/>
          </a:xfrm>
        </p:spPr>
        <p:txBody>
          <a:bodyPr/>
          <a:lstStyle/>
          <a:p>
            <a:pPr algn="just"/>
            <a:r>
              <a:rPr lang="id-ID" dirty="0" smtClean="0"/>
              <a:t>Pesan media disampaikan melalui perantara/ tidak langsung (</a:t>
            </a:r>
            <a:r>
              <a:rPr lang="id-ID" i="1" dirty="0" smtClean="0"/>
              <a:t>opinion leader</a:t>
            </a:r>
            <a:r>
              <a:rPr lang="id-ID" dirty="0" smtClean="0"/>
              <a:t>). Pada dasarnya pesan2 komunikasi massa lebih banyak diterima individu melalui hubungan personal dibanding langsung dari media massa. </a:t>
            </a:r>
            <a:endParaRPr lang="en-US" dirty="0" smtClean="0"/>
          </a:p>
          <a:p>
            <a:pPr algn="just"/>
            <a:r>
              <a:rPr lang="id-ID" dirty="0" smtClean="0"/>
              <a:t>Informasi melalui media massa tersebar melalui hubungan2 sosial di dalam masyarakat. </a:t>
            </a:r>
            <a:endParaRPr lang="en-US" dirty="0"/>
          </a:p>
          <a:p>
            <a:pPr algn="just"/>
            <a:r>
              <a:rPr lang="id-ID" dirty="0" smtClean="0"/>
              <a:t>Teori ini berhubungan dengan teori </a:t>
            </a:r>
            <a:r>
              <a:rPr lang="id-ID" i="1" dirty="0" smtClean="0"/>
              <a:t>two step flow communication.</a:t>
            </a:r>
            <a:endParaRPr lang="id-ID"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Memahami</a:t>
            </a:r>
            <a:r>
              <a:rPr lang="en-US" dirty="0" smtClean="0"/>
              <a:t> </a:t>
            </a:r>
            <a:r>
              <a:rPr lang="en-US" dirty="0" err="1" smtClean="0"/>
              <a:t>Teori</a:t>
            </a:r>
            <a:r>
              <a:rPr lang="en-US" dirty="0" smtClean="0"/>
              <a:t> </a:t>
            </a:r>
            <a:r>
              <a:rPr lang="en-US" dirty="0" err="1" smtClean="0"/>
              <a:t>Komunikasi</a:t>
            </a:r>
            <a:r>
              <a:rPr lang="en-US" dirty="0" smtClean="0"/>
              <a:t> Massa</a:t>
            </a:r>
            <a:endParaRPr lang="en-US" dirty="0"/>
          </a:p>
        </p:txBody>
      </p:sp>
      <p:sp>
        <p:nvSpPr>
          <p:cNvPr id="3" name="Content Placeholder 2"/>
          <p:cNvSpPr>
            <a:spLocks noGrp="1"/>
          </p:cNvSpPr>
          <p:nvPr>
            <p:ph sz="quarter" idx="1"/>
          </p:nvPr>
        </p:nvSpPr>
        <p:spPr/>
        <p:txBody>
          <a:bodyPr/>
          <a:lstStyle/>
          <a:p>
            <a:r>
              <a:rPr lang="en-US" dirty="0" err="1" smtClean="0"/>
              <a:t>Apa</a:t>
            </a:r>
            <a:r>
              <a:rPr lang="en-US" dirty="0" smtClean="0"/>
              <a:t> </a:t>
            </a:r>
            <a:r>
              <a:rPr lang="en-US" dirty="0" err="1" smtClean="0"/>
              <a:t>itu</a:t>
            </a:r>
            <a:r>
              <a:rPr lang="en-US" dirty="0" smtClean="0"/>
              <a:t> </a:t>
            </a:r>
            <a:r>
              <a:rPr lang="en-US" dirty="0" err="1" smtClean="0"/>
              <a:t>teori</a:t>
            </a:r>
            <a:r>
              <a:rPr lang="en-US" dirty="0" smtClean="0"/>
              <a:t>?</a:t>
            </a:r>
          </a:p>
          <a:p>
            <a:r>
              <a:rPr lang="en-US" dirty="0" err="1" smtClean="0"/>
              <a:t>Bagaimanakah</a:t>
            </a:r>
            <a:r>
              <a:rPr lang="en-US" dirty="0" smtClean="0"/>
              <a:t> </a:t>
            </a:r>
            <a:r>
              <a:rPr lang="en-US" dirty="0" err="1" smtClean="0"/>
              <a:t>Teori</a:t>
            </a:r>
            <a:r>
              <a:rPr lang="en-US" dirty="0" smtClean="0"/>
              <a:t> </a:t>
            </a:r>
            <a:r>
              <a:rPr lang="en-US" dirty="0" err="1" smtClean="0"/>
              <a:t>itu</a:t>
            </a:r>
            <a:r>
              <a:rPr lang="en-US" dirty="0" smtClean="0"/>
              <a:t> </a:t>
            </a:r>
            <a:r>
              <a:rPr lang="en-US" dirty="0" err="1" smtClean="0"/>
              <a:t>dirumuskan</a:t>
            </a:r>
            <a:r>
              <a:rPr lang="en-US" dirty="0" smtClean="0"/>
              <a:t>?</a:t>
            </a:r>
          </a:p>
          <a:p>
            <a:r>
              <a:rPr lang="en-US" dirty="0" err="1" smtClean="0"/>
              <a:t>Siapa</a:t>
            </a:r>
            <a:r>
              <a:rPr lang="en-US" dirty="0" smtClean="0"/>
              <a:t> yang </a:t>
            </a:r>
            <a:r>
              <a:rPr lang="en-US" dirty="0" err="1" smtClean="0"/>
              <a:t>memunculkan</a:t>
            </a:r>
            <a:r>
              <a:rPr lang="en-US" dirty="0" smtClean="0"/>
              <a:t> </a:t>
            </a:r>
            <a:r>
              <a:rPr lang="en-US" dirty="0" err="1" smtClean="0"/>
              <a:t>teori</a:t>
            </a:r>
            <a:r>
              <a:rPr lang="en-US" dirty="0" smtClean="0"/>
              <a:t> </a:t>
            </a:r>
            <a:r>
              <a:rPr lang="en-US" dirty="0" err="1" smtClean="0"/>
              <a:t>tersebut</a:t>
            </a:r>
            <a:r>
              <a:rPr lang="en-US" dirty="0" smtClean="0"/>
              <a:t>? Dan  </a:t>
            </a:r>
            <a:r>
              <a:rPr lang="en-US" dirty="0" err="1" smtClean="0"/>
              <a:t>Kapan</a:t>
            </a:r>
            <a:r>
              <a:rPr lang="en-US" dirty="0" smtClean="0"/>
              <a:t> </a:t>
            </a:r>
            <a:r>
              <a:rPr lang="en-US" dirty="0" err="1" smtClean="0"/>
              <a:t>teori</a:t>
            </a:r>
            <a:r>
              <a:rPr lang="en-US" dirty="0" smtClean="0"/>
              <a:t> </a:t>
            </a:r>
            <a:r>
              <a:rPr lang="en-US" dirty="0" err="1" smtClean="0"/>
              <a:t>itu</a:t>
            </a:r>
            <a:r>
              <a:rPr lang="en-US" dirty="0" smtClean="0"/>
              <a:t> </a:t>
            </a:r>
            <a:r>
              <a:rPr lang="en-US" dirty="0" err="1" smtClean="0"/>
              <a:t>muncul</a:t>
            </a:r>
            <a:r>
              <a:rPr lang="en-US" dirty="0" smtClean="0"/>
              <a:t>?</a:t>
            </a:r>
          </a:p>
          <a:p>
            <a:r>
              <a:rPr lang="en-US" dirty="0" err="1" smtClean="0"/>
              <a:t>Bagaimana</a:t>
            </a:r>
            <a:r>
              <a:rPr lang="en-US" dirty="0" smtClean="0"/>
              <a:t> </a:t>
            </a:r>
            <a:r>
              <a:rPr lang="en-US" dirty="0" err="1" smtClean="0"/>
              <a:t>teori-teori</a:t>
            </a:r>
            <a:r>
              <a:rPr lang="en-US" dirty="0" smtClean="0"/>
              <a:t> </a:t>
            </a:r>
            <a:r>
              <a:rPr lang="en-US" dirty="0" err="1" smtClean="0"/>
              <a:t>itu</a:t>
            </a:r>
            <a:r>
              <a:rPr lang="en-US" dirty="0" smtClean="0"/>
              <a:t> </a:t>
            </a:r>
            <a:r>
              <a:rPr lang="en-US" dirty="0" err="1" smtClean="0"/>
              <a:t>berkembang</a:t>
            </a:r>
            <a:r>
              <a:rPr lang="en-US" dirty="0" smtClean="0"/>
              <a:t> </a:t>
            </a:r>
            <a:r>
              <a:rPr lang="en-US" dirty="0" err="1" smtClean="0"/>
              <a:t>dan</a:t>
            </a:r>
            <a:r>
              <a:rPr lang="en-US" dirty="0" smtClean="0"/>
              <a:t> </a:t>
            </a:r>
            <a:r>
              <a:rPr lang="en-US" dirty="0" err="1" smtClean="0"/>
              <a:t>saling</a:t>
            </a:r>
            <a:r>
              <a:rPr lang="en-US" dirty="0" smtClean="0"/>
              <a:t> </a:t>
            </a:r>
            <a:r>
              <a:rPr lang="en-US" dirty="0" err="1" smtClean="0"/>
              <a:t>terkait</a:t>
            </a:r>
            <a:r>
              <a:rPr lang="en-US" dirty="0" smtClean="0"/>
              <a:t>?</a:t>
            </a:r>
          </a:p>
          <a:p>
            <a:r>
              <a:rPr lang="en-US" dirty="0" err="1" smtClean="0"/>
              <a:t>Apakah</a:t>
            </a:r>
            <a:r>
              <a:rPr lang="en-US" dirty="0" smtClean="0"/>
              <a:t> </a:t>
            </a:r>
            <a:r>
              <a:rPr lang="en-US" dirty="0" err="1"/>
              <a:t>t</a:t>
            </a:r>
            <a:r>
              <a:rPr lang="en-US" dirty="0" err="1" smtClean="0"/>
              <a:t>eori</a:t>
            </a:r>
            <a:r>
              <a:rPr lang="en-US" dirty="0" smtClean="0"/>
              <a:t> </a:t>
            </a:r>
            <a:r>
              <a:rPr lang="en-US" dirty="0" err="1" smtClean="0"/>
              <a:t>itu</a:t>
            </a:r>
            <a:r>
              <a:rPr lang="en-US" dirty="0" smtClean="0"/>
              <a:t> </a:t>
            </a:r>
            <a:r>
              <a:rPr lang="en-US" dirty="0" err="1" smtClean="0"/>
              <a:t>masih</a:t>
            </a:r>
            <a:r>
              <a:rPr lang="en-US" dirty="0" smtClean="0"/>
              <a:t> </a:t>
            </a:r>
            <a:r>
              <a:rPr lang="en-US" dirty="0" err="1" smtClean="0"/>
              <a:t>relevan</a:t>
            </a:r>
            <a:r>
              <a:rPr lang="en-US" dirty="0" smtClean="0"/>
              <a:t> </a:t>
            </a:r>
            <a:r>
              <a:rPr lang="en-US" dirty="0" err="1" smtClean="0"/>
              <a:t>saat</a:t>
            </a:r>
            <a:r>
              <a:rPr lang="en-US" dirty="0" smtClean="0"/>
              <a:t> </a:t>
            </a:r>
            <a:r>
              <a:rPr lang="en-US" dirty="0" err="1" smtClean="0"/>
              <a:t>ini</a:t>
            </a:r>
            <a:r>
              <a:rPr lang="en-US" dirty="0" smtClean="0"/>
              <a:t>?</a:t>
            </a:r>
          </a:p>
          <a:p>
            <a:r>
              <a:rPr lang="en-US" dirty="0" err="1" smtClean="0"/>
              <a:t>Untuk</a:t>
            </a:r>
            <a:r>
              <a:rPr lang="en-US" dirty="0" smtClean="0"/>
              <a:t> </a:t>
            </a:r>
            <a:r>
              <a:rPr lang="en-US" dirty="0" err="1" smtClean="0"/>
              <a:t>apa</a:t>
            </a:r>
            <a:r>
              <a:rPr lang="en-US" dirty="0" smtClean="0"/>
              <a:t> </a:t>
            </a:r>
            <a:r>
              <a:rPr lang="en-US" dirty="0" err="1" smtClean="0"/>
              <a:t>belajar</a:t>
            </a:r>
            <a:r>
              <a:rPr lang="en-US" dirty="0" smtClean="0"/>
              <a:t> </a:t>
            </a:r>
            <a:r>
              <a:rPr lang="en-US" dirty="0" err="1" smtClean="0"/>
              <a:t>teori</a:t>
            </a:r>
            <a:r>
              <a:rPr lang="en-US" dirty="0" smtClean="0"/>
              <a:t>?</a:t>
            </a:r>
          </a:p>
          <a:p>
            <a:r>
              <a:rPr lang="en-US" dirty="0" err="1" smtClean="0"/>
              <a:t>Bagaimana</a:t>
            </a:r>
            <a:r>
              <a:rPr lang="en-US" dirty="0" smtClean="0"/>
              <a:t> </a:t>
            </a:r>
            <a:r>
              <a:rPr lang="en-US" dirty="0" err="1" smtClean="0"/>
              <a:t>perspektif</a:t>
            </a:r>
            <a:r>
              <a:rPr lang="en-US" dirty="0" smtClean="0"/>
              <a:t> </a:t>
            </a:r>
            <a:r>
              <a:rPr lang="en-US" dirty="0" err="1" smtClean="0"/>
              <a:t>objek</a:t>
            </a:r>
            <a:r>
              <a:rPr lang="en-US" dirty="0" smtClean="0"/>
              <a:t> </a:t>
            </a:r>
            <a:r>
              <a:rPr lang="en-US" dirty="0" err="1" smtClean="0"/>
              <a:t>teoritisnya</a:t>
            </a:r>
            <a:r>
              <a:rPr lang="en-US" dirty="0" smtClean="0"/>
              <a:t>?</a:t>
            </a:r>
          </a:p>
          <a:p>
            <a:pPr marL="0" indent="0">
              <a:buNone/>
            </a:pPr>
            <a:endParaRPr lang="en-US" dirty="0"/>
          </a:p>
        </p:txBody>
      </p:sp>
    </p:spTree>
    <p:extLst>
      <p:ext uri="{BB962C8B-B14F-4D97-AF65-F5344CB8AC3E}">
        <p14:creationId xmlns:p14="http://schemas.microsoft.com/office/powerpoint/2010/main" val="2897397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11222"/>
          </a:xfrm>
        </p:spPr>
        <p:txBody>
          <a:bodyPr>
            <a:normAutofit fontScale="90000"/>
          </a:bodyPr>
          <a:lstStyle/>
          <a:p>
            <a:r>
              <a:rPr lang="id-ID" dirty="0" smtClean="0"/>
              <a:t>Cultural Norms Theory </a:t>
            </a:r>
            <a:br>
              <a:rPr lang="id-ID" dirty="0" smtClean="0"/>
            </a:br>
            <a:r>
              <a:rPr lang="id-ID" dirty="0" smtClean="0"/>
              <a:t>(</a:t>
            </a:r>
            <a:r>
              <a:rPr lang="en-US" dirty="0" err="1" smtClean="0"/>
              <a:t>Teori</a:t>
            </a:r>
            <a:r>
              <a:rPr lang="en-US" dirty="0" smtClean="0"/>
              <a:t> </a:t>
            </a:r>
            <a:r>
              <a:rPr lang="id-ID" dirty="0" smtClean="0"/>
              <a:t>Norma Budaya) – (DeFleur)</a:t>
            </a:r>
            <a:endParaRPr lang="id-ID" dirty="0"/>
          </a:p>
        </p:txBody>
      </p:sp>
      <p:sp>
        <p:nvSpPr>
          <p:cNvPr id="3" name="Content Placeholder 2"/>
          <p:cNvSpPr>
            <a:spLocks noGrp="1"/>
          </p:cNvSpPr>
          <p:nvPr>
            <p:ph sz="quarter" idx="1"/>
          </p:nvPr>
        </p:nvSpPr>
        <p:spPr>
          <a:xfrm>
            <a:off x="457200" y="1428736"/>
            <a:ext cx="8229600" cy="5000660"/>
          </a:xfrm>
        </p:spPr>
        <p:txBody>
          <a:bodyPr>
            <a:normAutofit/>
          </a:bodyPr>
          <a:lstStyle/>
          <a:p>
            <a:r>
              <a:rPr lang="id-ID" dirty="0" smtClean="0"/>
              <a:t>Media massa menyampaikan informasi dengan cara2 tertentu dapat menimbulkan kesan yg oleh khalayak disesuaikan d</a:t>
            </a:r>
            <a:r>
              <a:rPr lang="en-US" dirty="0" smtClean="0"/>
              <a:t>en</a:t>
            </a:r>
            <a:r>
              <a:rPr lang="id-ID" dirty="0" smtClean="0"/>
              <a:t>g</a:t>
            </a:r>
            <a:r>
              <a:rPr lang="en-US" dirty="0" smtClean="0"/>
              <a:t>a</a:t>
            </a:r>
            <a:r>
              <a:rPr lang="id-ID" dirty="0" smtClean="0"/>
              <a:t>n norma2 dan nilai2 budayanya.</a:t>
            </a:r>
          </a:p>
          <a:p>
            <a:r>
              <a:rPr lang="id-ID" dirty="0" smtClean="0"/>
              <a:t>Pesan media mampu mengubah norma2 b</a:t>
            </a:r>
            <a:r>
              <a:rPr lang="en-US" dirty="0" smtClean="0"/>
              <a:t>u</a:t>
            </a:r>
            <a:r>
              <a:rPr lang="id-ID" dirty="0" smtClean="0"/>
              <a:t>daya yg telah ada/berlaku dalam masyarakat. Dalam hal ini ada tiga indikator peran media terhadap budaya, yakni: </a:t>
            </a:r>
          </a:p>
          <a:p>
            <a:r>
              <a:rPr lang="id-ID" dirty="0" smtClean="0"/>
              <a:t>a. Memperkuat norma, </a:t>
            </a:r>
          </a:p>
          <a:p>
            <a:r>
              <a:rPr lang="id-ID" dirty="0" smtClean="0"/>
              <a:t>b. Mengubah norma, </a:t>
            </a:r>
          </a:p>
          <a:p>
            <a:r>
              <a:rPr lang="id-ID" dirty="0" smtClean="0"/>
              <a:t>c. Menciptakan norma baru.</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a:t>
            </a:r>
            <a:r>
              <a:rPr lang="en-US" dirty="0" err="1" smtClean="0"/>
              <a:t>Efek</a:t>
            </a:r>
            <a:r>
              <a:rPr lang="en-US" dirty="0" smtClean="0"/>
              <a:t> </a:t>
            </a:r>
            <a:r>
              <a:rPr lang="en-US" dirty="0" err="1" smtClean="0"/>
              <a:t>Kumulatif</a:t>
            </a:r>
            <a:endParaRPr lang="en-US" dirty="0"/>
          </a:p>
        </p:txBody>
      </p:sp>
      <p:sp>
        <p:nvSpPr>
          <p:cNvPr id="3" name="Content Placeholder 2"/>
          <p:cNvSpPr>
            <a:spLocks noGrp="1"/>
          </p:cNvSpPr>
          <p:nvPr>
            <p:ph sz="quarter" idx="1"/>
          </p:nvPr>
        </p:nvSpPr>
        <p:spPr/>
        <p:txBody>
          <a:bodyPr/>
          <a:lstStyle/>
          <a:p>
            <a:r>
              <a:rPr lang="en-US" dirty="0" err="1" smtClean="0"/>
              <a:t>Teori</a:t>
            </a:r>
            <a:r>
              <a:rPr lang="en-US" dirty="0" smtClean="0"/>
              <a:t> </a:t>
            </a:r>
            <a:r>
              <a:rPr lang="en-US" dirty="0" err="1" smtClean="0"/>
              <a:t>Kultivasi</a:t>
            </a:r>
            <a:endParaRPr lang="en-US" dirty="0" smtClean="0"/>
          </a:p>
          <a:p>
            <a:r>
              <a:rPr lang="en-US" dirty="0" err="1" smtClean="0"/>
              <a:t>Teori</a:t>
            </a:r>
            <a:r>
              <a:rPr lang="en-US" dirty="0" smtClean="0"/>
              <a:t> </a:t>
            </a:r>
            <a:r>
              <a:rPr lang="en-US" i="1" dirty="0" smtClean="0"/>
              <a:t>Agenda Setting</a:t>
            </a:r>
          </a:p>
          <a:p>
            <a:r>
              <a:rPr lang="en-US" dirty="0" err="1" smtClean="0"/>
              <a:t>Teori</a:t>
            </a:r>
            <a:r>
              <a:rPr lang="en-US" dirty="0" smtClean="0"/>
              <a:t> Spiral </a:t>
            </a:r>
            <a:r>
              <a:rPr lang="en-US" dirty="0" err="1" smtClean="0"/>
              <a:t>Keheningan</a:t>
            </a:r>
            <a:endParaRPr lang="en-US" dirty="0"/>
          </a:p>
        </p:txBody>
      </p:sp>
    </p:spTree>
    <p:extLst>
      <p:ext uri="{BB962C8B-B14F-4D97-AF65-F5344CB8AC3E}">
        <p14:creationId xmlns:p14="http://schemas.microsoft.com/office/powerpoint/2010/main" val="4071206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TEORI </a:t>
            </a:r>
            <a:r>
              <a:rPr lang="id-ID" dirty="0"/>
              <a:t>KULTIVASI </a:t>
            </a:r>
            <a:br>
              <a:rPr lang="id-ID" dirty="0"/>
            </a:br>
            <a:r>
              <a:rPr lang="id-ID" dirty="0"/>
              <a:t>(GEORGE GERBNER)</a:t>
            </a:r>
            <a:endParaRPr lang="en-US" dirty="0"/>
          </a:p>
        </p:txBody>
      </p:sp>
      <p:sp>
        <p:nvSpPr>
          <p:cNvPr id="3" name="Content Placeholder 2"/>
          <p:cNvSpPr>
            <a:spLocks noGrp="1"/>
          </p:cNvSpPr>
          <p:nvPr>
            <p:ph sz="quarter" idx="1"/>
          </p:nvPr>
        </p:nvSpPr>
        <p:spPr/>
        <p:txBody>
          <a:bodyPr/>
          <a:lstStyle/>
          <a:p>
            <a:pPr>
              <a:buFont typeface="Wingdings" panose="05000000000000000000" pitchFamily="2" charset="2"/>
              <a:buChar char="Ø"/>
            </a:pPr>
            <a:r>
              <a:rPr lang="en-US" dirty="0"/>
              <a:t>T</a:t>
            </a:r>
            <a:r>
              <a:rPr lang="id-ID" dirty="0"/>
              <a:t>eori yang memperkirakan dan menjelaskan pembentukan persepsi, pengertian</a:t>
            </a:r>
            <a:r>
              <a:rPr lang="en-US" dirty="0"/>
              <a:t>,</a:t>
            </a:r>
            <a:r>
              <a:rPr lang="id-ID" dirty="0"/>
              <a:t> dan kepercayaan mengenai dunia sebagai hasil dari mengonsumsi pesan media dalam jangka panjang.</a:t>
            </a:r>
            <a:endParaRPr lang="en-US" dirty="0"/>
          </a:p>
          <a:p>
            <a:pPr>
              <a:buFont typeface="Wingdings" panose="05000000000000000000" pitchFamily="2" charset="2"/>
              <a:buChar char="Ø"/>
            </a:pPr>
            <a:r>
              <a:rPr lang="id-ID" dirty="0"/>
              <a:t>Media massa, khususnya TV menyebabkan munculnya kepercayaan tertentu mengenai realitas yang dimiliki bersama oleh konsumen media.</a:t>
            </a:r>
          </a:p>
          <a:p>
            <a:endParaRPr lang="en-US" dirty="0"/>
          </a:p>
        </p:txBody>
      </p:sp>
    </p:spTree>
    <p:extLst>
      <p:ext uri="{BB962C8B-B14F-4D97-AF65-F5344CB8AC3E}">
        <p14:creationId xmlns:p14="http://schemas.microsoft.com/office/powerpoint/2010/main" val="4024530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TEORI AGENDA SETTING</a:t>
            </a:r>
            <a:br>
              <a:rPr lang="id-ID" dirty="0"/>
            </a:br>
            <a:r>
              <a:rPr lang="id-ID" dirty="0"/>
              <a:t>(Maxwell McCombs dan Donald Shaw)</a:t>
            </a:r>
            <a:endParaRPr lang="en-US" dirty="0"/>
          </a:p>
        </p:txBody>
      </p:sp>
      <p:sp>
        <p:nvSpPr>
          <p:cNvPr id="3" name="Content Placeholder 2"/>
          <p:cNvSpPr>
            <a:spLocks noGrp="1"/>
          </p:cNvSpPr>
          <p:nvPr>
            <p:ph sz="quarter" idx="1"/>
          </p:nvPr>
        </p:nvSpPr>
        <p:spPr/>
        <p:txBody>
          <a:bodyPr/>
          <a:lstStyle/>
          <a:p>
            <a:pPr>
              <a:buFont typeface="Wingdings" panose="05000000000000000000" pitchFamily="2" charset="2"/>
              <a:buChar char="Ø"/>
            </a:pPr>
            <a:r>
              <a:rPr lang="id-ID" dirty="0"/>
              <a:t>Persaingan terus-menerus di antara berbagai isu penting untuk mendapatkan perhatian dari pekerja media, publik dan penguasa. </a:t>
            </a:r>
            <a:endParaRPr lang="en-US" dirty="0"/>
          </a:p>
          <a:p>
            <a:pPr>
              <a:buFont typeface="Wingdings" panose="05000000000000000000" pitchFamily="2" charset="2"/>
              <a:buChar char="Ø"/>
            </a:pPr>
            <a:r>
              <a:rPr lang="id-ID" dirty="0"/>
              <a:t>Media massa memiliki kemampuan memindahkan hal-hal penting dari agenda berita menjadi agenda publik. </a:t>
            </a:r>
            <a:endParaRPr lang="en-US" dirty="0"/>
          </a:p>
          <a:p>
            <a:pPr>
              <a:buFont typeface="Wingdings" panose="05000000000000000000" pitchFamily="2" charset="2"/>
              <a:buChar char="Ø"/>
            </a:pPr>
            <a:r>
              <a:rPr lang="id-ID" dirty="0"/>
              <a:t>Kita menilai penting apa saja yang dianggap penting oleh media.</a:t>
            </a:r>
          </a:p>
          <a:p>
            <a:endParaRPr lang="en-US" dirty="0"/>
          </a:p>
        </p:txBody>
      </p:sp>
    </p:spTree>
    <p:extLst>
      <p:ext uri="{BB962C8B-B14F-4D97-AF65-F5344CB8AC3E}">
        <p14:creationId xmlns:p14="http://schemas.microsoft.com/office/powerpoint/2010/main" val="3777047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Walter Lippmann (1922)</a:t>
            </a:r>
            <a:endParaRPr lang="en-US" dirty="0"/>
          </a:p>
        </p:txBody>
      </p:sp>
      <p:sp>
        <p:nvSpPr>
          <p:cNvPr id="3" name="Content Placeholder 2"/>
          <p:cNvSpPr>
            <a:spLocks noGrp="1"/>
          </p:cNvSpPr>
          <p:nvPr>
            <p:ph sz="quarter" idx="1"/>
          </p:nvPr>
        </p:nvSpPr>
        <p:spPr/>
        <p:txBody>
          <a:bodyPr/>
          <a:lstStyle/>
          <a:p>
            <a:r>
              <a:rPr lang="id-ID" dirty="0"/>
              <a:t>Penulis kolom yang pertama mengemukakan gagasan </a:t>
            </a:r>
            <a:r>
              <a:rPr lang="id-ID" i="1" dirty="0"/>
              <a:t>agenda setting</a:t>
            </a:r>
            <a:r>
              <a:rPr lang="id-ID" dirty="0"/>
              <a:t>. </a:t>
            </a:r>
            <a:endParaRPr lang="en-US" dirty="0"/>
          </a:p>
          <a:p>
            <a:r>
              <a:rPr lang="id-ID" dirty="0"/>
              <a:t>Ia menjelaskan bahwa media bertindak sebagai </a:t>
            </a:r>
            <a:r>
              <a:rPr lang="id-ID" i="1" dirty="0"/>
              <a:t>a mediator between the world outside and the pictures in our heads </a:t>
            </a:r>
            <a:r>
              <a:rPr lang="id-ID" dirty="0"/>
              <a:t>(perantara antara dunia luar dan gambaran di kepala kita). </a:t>
            </a:r>
            <a:endParaRPr lang="en-US" dirty="0"/>
          </a:p>
          <a:p>
            <a:r>
              <a:rPr lang="id-ID" dirty="0"/>
              <a:t>Karena itu, media bertanggung jawab membentuk persepsi publik terhadap dunia</a:t>
            </a:r>
            <a:endParaRPr lang="en-US" dirty="0"/>
          </a:p>
        </p:txBody>
      </p:sp>
    </p:spTree>
    <p:extLst>
      <p:ext uri="{BB962C8B-B14F-4D97-AF65-F5344CB8AC3E}">
        <p14:creationId xmlns:p14="http://schemas.microsoft.com/office/powerpoint/2010/main" val="1352347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TEORI SPIRAL KEBISUAN</a:t>
            </a:r>
            <a:br>
              <a:rPr lang="id-ID" dirty="0"/>
            </a:br>
            <a:r>
              <a:rPr lang="id-ID" dirty="0"/>
              <a:t> (ELISABETH NOELIE-NEUMANN)</a:t>
            </a:r>
            <a:endParaRPr lang="en-US" dirty="0"/>
          </a:p>
        </p:txBody>
      </p:sp>
      <p:sp>
        <p:nvSpPr>
          <p:cNvPr id="3" name="Content Placeholder 2"/>
          <p:cNvSpPr>
            <a:spLocks noGrp="1"/>
          </p:cNvSpPr>
          <p:nvPr>
            <p:ph sz="quarter" idx="1"/>
          </p:nvPr>
        </p:nvSpPr>
        <p:spPr/>
        <p:txBody>
          <a:bodyPr/>
          <a:lstStyle/>
          <a:p>
            <a:r>
              <a:rPr lang="id-ID" dirty="0"/>
              <a:t>Teori </a:t>
            </a:r>
            <a:r>
              <a:rPr lang="id-ID" i="1" dirty="0"/>
              <a:t>spiral of silence </a:t>
            </a:r>
            <a:r>
              <a:rPr lang="id-ID" dirty="0"/>
              <a:t>mengajukan gagasan bahwa orang-orang yang percaya bahwa pendapat mereka mengenai berbagai isu publik merupakan </a:t>
            </a:r>
            <a:r>
              <a:rPr lang="id-ID" b="1" dirty="0"/>
              <a:t>pandangan minoritas </a:t>
            </a:r>
            <a:r>
              <a:rPr lang="id-ID" dirty="0"/>
              <a:t>cenderung akan menahan diri untuk mengemukakan pandangannya, sedangkan mereka yang meyakini bahwa pandangannya mewakili </a:t>
            </a:r>
            <a:r>
              <a:rPr lang="id-ID" b="1" dirty="0"/>
              <a:t>mayoritas</a:t>
            </a:r>
            <a:r>
              <a:rPr lang="id-ID" dirty="0"/>
              <a:t> cenderung untuk mengemukakan kepada orang lain.</a:t>
            </a:r>
          </a:p>
          <a:p>
            <a:endParaRPr lang="en-US" dirty="0"/>
          </a:p>
        </p:txBody>
      </p:sp>
    </p:spTree>
    <p:extLst>
      <p:ext uri="{BB962C8B-B14F-4D97-AF65-F5344CB8AC3E}">
        <p14:creationId xmlns:p14="http://schemas.microsoft.com/office/powerpoint/2010/main" val="19133947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id-ID" dirty="0"/>
              <a:t>Neumann (1983) menyatakan bahwa media lebih memberikan perhatian pada pandangan mayoritas, dan menekan pandangan minoritas. </a:t>
            </a:r>
            <a:endParaRPr lang="en-US" dirty="0"/>
          </a:p>
          <a:p>
            <a:r>
              <a:rPr lang="id-ID" dirty="0"/>
              <a:t>Mereka yang berada di pihak minoritas akan cenderung kurang tegas dalam mengemukakan pandangannya, hal ini akan mendorong terjadinya spiral komunikasi yang menuju ke bawah.</a:t>
            </a:r>
            <a:endParaRPr lang="en-US" dirty="0"/>
          </a:p>
          <a:p>
            <a:r>
              <a:rPr lang="id-ID" dirty="0"/>
              <a:t>Sebaliknya, yang mayoritas merasa PD dan terdorong untuk menyampaikan k</a:t>
            </a:r>
            <a:r>
              <a:rPr lang="en-US" dirty="0"/>
              <a:t>e</a:t>
            </a:r>
            <a:r>
              <a:rPr lang="id-ID" dirty="0"/>
              <a:t>p</a:t>
            </a:r>
            <a:r>
              <a:rPr lang="en-US" dirty="0"/>
              <a:t>a</a:t>
            </a:r>
            <a:r>
              <a:rPr lang="id-ID" dirty="0"/>
              <a:t>d</a:t>
            </a:r>
            <a:r>
              <a:rPr lang="en-US" dirty="0"/>
              <a:t>a</a:t>
            </a:r>
            <a:r>
              <a:rPr lang="id-ID" dirty="0"/>
              <a:t> o</a:t>
            </a:r>
            <a:r>
              <a:rPr lang="en-US" dirty="0"/>
              <a:t>rang</a:t>
            </a:r>
            <a:r>
              <a:rPr lang="id-ID" dirty="0"/>
              <a:t> lain. </a:t>
            </a:r>
          </a:p>
          <a:p>
            <a:endParaRPr lang="en-US" dirty="0"/>
          </a:p>
        </p:txBody>
      </p:sp>
    </p:spTree>
    <p:extLst>
      <p:ext uri="{BB962C8B-B14F-4D97-AF65-F5344CB8AC3E}">
        <p14:creationId xmlns:p14="http://schemas.microsoft.com/office/powerpoint/2010/main" val="1933218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Tokoh-tokoh</a:t>
            </a:r>
            <a:r>
              <a:rPr lang="en-US" dirty="0" smtClean="0"/>
              <a:t> </a:t>
            </a:r>
            <a:r>
              <a:rPr lang="en-US" dirty="0" err="1" smtClean="0"/>
              <a:t>Komunikasi</a:t>
            </a:r>
            <a:r>
              <a:rPr lang="en-US" dirty="0" smtClean="0"/>
              <a:t> Massa</a:t>
            </a:r>
            <a:endParaRPr lang="en-US" dirty="0"/>
          </a:p>
        </p:txBody>
      </p:sp>
      <p:sp>
        <p:nvSpPr>
          <p:cNvPr id="3" name="Content Placeholder 2"/>
          <p:cNvSpPr>
            <a:spLocks noGrp="1"/>
          </p:cNvSpPr>
          <p:nvPr>
            <p:ph sz="quarter" idx="1"/>
          </p:nvPr>
        </p:nvSpPr>
        <p:spPr/>
        <p:txBody>
          <a:bodyPr>
            <a:normAutofit/>
          </a:bodyPr>
          <a:lstStyle/>
          <a:p>
            <a:r>
              <a:rPr lang="en-US" sz="2800" i="1" dirty="0" smtClean="0"/>
              <a:t>Harold D. </a:t>
            </a:r>
            <a:r>
              <a:rPr lang="en-US" sz="2800" i="1" dirty="0" err="1" smtClean="0"/>
              <a:t>Lasswell</a:t>
            </a:r>
            <a:r>
              <a:rPr lang="en-US" sz="2800" i="1" dirty="0" smtClean="0"/>
              <a:t> </a:t>
            </a:r>
            <a:r>
              <a:rPr lang="en-US" sz="2800" dirty="0" smtClean="0">
                <a:sym typeface="Wingdings" panose="05000000000000000000" pitchFamily="2" charset="2"/>
              </a:rPr>
              <a:t> </a:t>
            </a:r>
            <a:r>
              <a:rPr lang="en-US" sz="2800" dirty="0" err="1" smtClean="0">
                <a:sym typeface="Wingdings" panose="05000000000000000000" pitchFamily="2" charset="2"/>
              </a:rPr>
              <a:t>Ilmu</a:t>
            </a:r>
            <a:r>
              <a:rPr lang="en-US" sz="2800" dirty="0" smtClean="0">
                <a:sym typeface="Wingdings" panose="05000000000000000000" pitchFamily="2" charset="2"/>
              </a:rPr>
              <a:t> </a:t>
            </a:r>
            <a:r>
              <a:rPr lang="en-US" sz="2800" dirty="0" err="1" smtClean="0">
                <a:sym typeface="Wingdings" panose="05000000000000000000" pitchFamily="2" charset="2"/>
              </a:rPr>
              <a:t>Politik</a:t>
            </a:r>
            <a:endParaRPr lang="en-US" sz="2800" dirty="0" smtClean="0">
              <a:sym typeface="Wingdings" panose="05000000000000000000" pitchFamily="2" charset="2"/>
            </a:endParaRPr>
          </a:p>
          <a:p>
            <a:r>
              <a:rPr lang="en-US" sz="2800" i="1" dirty="0" smtClean="0">
                <a:sym typeface="Wingdings" panose="05000000000000000000" pitchFamily="2" charset="2"/>
              </a:rPr>
              <a:t>Max Weber, Daniel </a:t>
            </a:r>
            <a:r>
              <a:rPr lang="en-US" sz="2800" i="1" dirty="0" err="1" smtClean="0">
                <a:sym typeface="Wingdings" panose="05000000000000000000" pitchFamily="2" charset="2"/>
              </a:rPr>
              <a:t>Larner</a:t>
            </a:r>
            <a:r>
              <a:rPr lang="en-US" sz="2800" i="1" dirty="0" smtClean="0">
                <a:sym typeface="Wingdings" panose="05000000000000000000" pitchFamily="2" charset="2"/>
              </a:rPr>
              <a:t>, </a:t>
            </a:r>
            <a:r>
              <a:rPr lang="en-US" sz="2800" i="1" dirty="0" err="1" smtClean="0">
                <a:sym typeface="Wingdings" panose="05000000000000000000" pitchFamily="2" charset="2"/>
              </a:rPr>
              <a:t>dan</a:t>
            </a:r>
            <a:r>
              <a:rPr lang="en-US" sz="2800" i="1" dirty="0" smtClean="0">
                <a:sym typeface="Wingdings" panose="05000000000000000000" pitchFamily="2" charset="2"/>
              </a:rPr>
              <a:t> </a:t>
            </a:r>
            <a:r>
              <a:rPr lang="en-US" sz="2800" i="1" dirty="0" err="1" smtClean="0">
                <a:sym typeface="Wingdings" panose="05000000000000000000" pitchFamily="2" charset="2"/>
              </a:rPr>
              <a:t>Everatt</a:t>
            </a:r>
            <a:r>
              <a:rPr lang="en-US" sz="2800" i="1" dirty="0" smtClean="0">
                <a:sym typeface="Wingdings" panose="05000000000000000000" pitchFamily="2" charset="2"/>
              </a:rPr>
              <a:t> M. Rogers </a:t>
            </a:r>
            <a:r>
              <a:rPr lang="en-US" sz="2800" dirty="0" smtClean="0">
                <a:sym typeface="Wingdings" panose="05000000000000000000" pitchFamily="2" charset="2"/>
              </a:rPr>
              <a:t> </a:t>
            </a:r>
            <a:r>
              <a:rPr lang="en-US" sz="2800" dirty="0" err="1" smtClean="0">
                <a:sym typeface="Wingdings" panose="05000000000000000000" pitchFamily="2" charset="2"/>
              </a:rPr>
              <a:t>Sosisologi</a:t>
            </a:r>
            <a:endParaRPr lang="en-US" sz="2800" dirty="0" smtClean="0">
              <a:sym typeface="Wingdings" panose="05000000000000000000" pitchFamily="2" charset="2"/>
            </a:endParaRPr>
          </a:p>
          <a:p>
            <a:r>
              <a:rPr lang="en-US" sz="2800" i="1" dirty="0" smtClean="0">
                <a:sym typeface="Wingdings" panose="05000000000000000000" pitchFamily="2" charset="2"/>
              </a:rPr>
              <a:t>Carl I. </a:t>
            </a:r>
            <a:r>
              <a:rPr lang="en-US" sz="2800" i="1" dirty="0" err="1" smtClean="0">
                <a:sym typeface="Wingdings" panose="05000000000000000000" pitchFamily="2" charset="2"/>
              </a:rPr>
              <a:t>Hoveland</a:t>
            </a:r>
            <a:r>
              <a:rPr lang="en-US" sz="2800" i="1" dirty="0" smtClean="0">
                <a:sym typeface="Wingdings" panose="05000000000000000000" pitchFamily="2" charset="2"/>
              </a:rPr>
              <a:t> </a:t>
            </a:r>
            <a:r>
              <a:rPr lang="en-US" sz="2800" i="1" dirty="0" err="1" smtClean="0">
                <a:sym typeface="Wingdings" panose="05000000000000000000" pitchFamily="2" charset="2"/>
              </a:rPr>
              <a:t>dan</a:t>
            </a:r>
            <a:r>
              <a:rPr lang="en-US" sz="2800" i="1" dirty="0" smtClean="0">
                <a:sym typeface="Wingdings" panose="05000000000000000000" pitchFamily="2" charset="2"/>
              </a:rPr>
              <a:t> Paul </a:t>
            </a:r>
            <a:r>
              <a:rPr lang="en-US" sz="2800" i="1" dirty="0" err="1" smtClean="0">
                <a:sym typeface="Wingdings" panose="05000000000000000000" pitchFamily="2" charset="2"/>
              </a:rPr>
              <a:t>Lazarsfeld</a:t>
            </a:r>
            <a:r>
              <a:rPr lang="en-US" sz="2800" i="1" dirty="0" smtClean="0">
                <a:sym typeface="Wingdings" panose="05000000000000000000" pitchFamily="2" charset="2"/>
              </a:rPr>
              <a:t> </a:t>
            </a:r>
            <a:r>
              <a:rPr lang="en-US" sz="2800" dirty="0" smtClean="0">
                <a:sym typeface="Wingdings" panose="05000000000000000000" pitchFamily="2" charset="2"/>
              </a:rPr>
              <a:t> </a:t>
            </a:r>
            <a:r>
              <a:rPr lang="en-US" sz="2800" dirty="0" err="1" smtClean="0">
                <a:sym typeface="Wingdings" panose="05000000000000000000" pitchFamily="2" charset="2"/>
              </a:rPr>
              <a:t>Psikologi</a:t>
            </a:r>
            <a:endParaRPr lang="en-US" sz="2800" dirty="0" smtClean="0">
              <a:sym typeface="Wingdings" panose="05000000000000000000" pitchFamily="2" charset="2"/>
            </a:endParaRPr>
          </a:p>
          <a:p>
            <a:r>
              <a:rPr lang="en-US" sz="2800" i="1" dirty="0" smtClean="0">
                <a:sym typeface="Wingdings" panose="05000000000000000000" pitchFamily="2" charset="2"/>
              </a:rPr>
              <a:t>Wilbur Schramm </a:t>
            </a:r>
            <a:r>
              <a:rPr lang="en-US" sz="2800" dirty="0" smtClean="0">
                <a:sym typeface="Wingdings" panose="05000000000000000000" pitchFamily="2" charset="2"/>
              </a:rPr>
              <a:t></a:t>
            </a:r>
            <a:r>
              <a:rPr lang="en-US" sz="2800" dirty="0" err="1" smtClean="0">
                <a:sym typeface="Wingdings" panose="05000000000000000000" pitchFamily="2" charset="2"/>
              </a:rPr>
              <a:t>Bahasa</a:t>
            </a:r>
            <a:endParaRPr lang="en-US" sz="2800" dirty="0" smtClean="0">
              <a:sym typeface="Wingdings" panose="05000000000000000000" pitchFamily="2" charset="2"/>
            </a:endParaRPr>
          </a:p>
          <a:p>
            <a:r>
              <a:rPr lang="en-US" sz="2800" i="1" dirty="0" smtClean="0">
                <a:sym typeface="Wingdings" panose="05000000000000000000" pitchFamily="2" charset="2"/>
              </a:rPr>
              <a:t>Shannon </a:t>
            </a:r>
            <a:r>
              <a:rPr lang="en-US" sz="2800" i="1" dirty="0" err="1" smtClean="0">
                <a:sym typeface="Wingdings" panose="05000000000000000000" pitchFamily="2" charset="2"/>
              </a:rPr>
              <a:t>dan</a:t>
            </a:r>
            <a:r>
              <a:rPr lang="en-US" sz="2800" i="1" dirty="0" smtClean="0">
                <a:sym typeface="Wingdings" panose="05000000000000000000" pitchFamily="2" charset="2"/>
              </a:rPr>
              <a:t> Weaver </a:t>
            </a:r>
            <a:r>
              <a:rPr lang="en-US" sz="2800" dirty="0" smtClean="0">
                <a:sym typeface="Wingdings" panose="05000000000000000000" pitchFamily="2" charset="2"/>
              </a:rPr>
              <a:t> </a:t>
            </a:r>
            <a:r>
              <a:rPr lang="en-US" sz="2800" dirty="0" err="1" smtClean="0">
                <a:sym typeface="Wingdings" panose="05000000000000000000" pitchFamily="2" charset="2"/>
              </a:rPr>
              <a:t>Matematika</a:t>
            </a:r>
            <a:r>
              <a:rPr lang="en-US" sz="2800" dirty="0" smtClean="0">
                <a:sym typeface="Wingdings" panose="05000000000000000000" pitchFamily="2" charset="2"/>
              </a:rPr>
              <a:t> </a:t>
            </a:r>
            <a:r>
              <a:rPr lang="en-US" sz="2800" dirty="0" err="1" smtClean="0">
                <a:sym typeface="Wingdings" panose="05000000000000000000" pitchFamily="2" charset="2"/>
              </a:rPr>
              <a:t>dan</a:t>
            </a:r>
            <a:r>
              <a:rPr lang="en-US" sz="2800" dirty="0" smtClean="0">
                <a:sym typeface="Wingdings" panose="05000000000000000000" pitchFamily="2" charset="2"/>
              </a:rPr>
              <a:t> </a:t>
            </a:r>
            <a:r>
              <a:rPr lang="en-US" sz="2800" dirty="0" err="1" smtClean="0">
                <a:sym typeface="Wingdings" panose="05000000000000000000" pitchFamily="2" charset="2"/>
              </a:rPr>
              <a:t>Teknik</a:t>
            </a:r>
            <a:endParaRPr lang="en-US" sz="2800" dirty="0"/>
          </a:p>
        </p:txBody>
      </p:sp>
    </p:spTree>
    <p:extLst>
      <p:ext uri="{BB962C8B-B14F-4D97-AF65-F5344CB8AC3E}">
        <p14:creationId xmlns:p14="http://schemas.microsoft.com/office/powerpoint/2010/main" val="409858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B.Aubrey</a:t>
            </a:r>
            <a:r>
              <a:rPr lang="en-US" dirty="0" smtClean="0"/>
              <a:t> Fisher (1984)</a:t>
            </a:r>
            <a:endParaRPr lang="en-US" dirty="0"/>
          </a:p>
        </p:txBody>
      </p:sp>
      <p:sp>
        <p:nvSpPr>
          <p:cNvPr id="3" name="Content Placeholder 2"/>
          <p:cNvSpPr>
            <a:spLocks noGrp="1"/>
          </p:cNvSpPr>
          <p:nvPr>
            <p:ph sz="quarter" idx="1"/>
          </p:nvPr>
        </p:nvSpPr>
        <p:spPr>
          <a:solidFill>
            <a:schemeClr val="bg1"/>
          </a:solidFill>
          <a:ln>
            <a:solidFill>
              <a:schemeClr val="tx1"/>
            </a:solidFill>
          </a:ln>
        </p:spPr>
        <p:txBody>
          <a:bodyPr/>
          <a:lstStyle/>
          <a:p>
            <a:r>
              <a:rPr lang="en-US" dirty="0" err="1" smtClean="0"/>
              <a:t>Perspektif</a:t>
            </a:r>
            <a:r>
              <a:rPr lang="en-US" dirty="0" smtClean="0"/>
              <a:t> </a:t>
            </a:r>
            <a:r>
              <a:rPr lang="en-US" dirty="0" err="1" smtClean="0"/>
              <a:t>Mekanistis</a:t>
            </a:r>
            <a:r>
              <a:rPr lang="en-US" dirty="0" smtClean="0"/>
              <a:t>  </a:t>
            </a:r>
            <a:r>
              <a:rPr lang="en-US" dirty="0" smtClean="0">
                <a:sym typeface="Wingdings" panose="05000000000000000000" pitchFamily="2" charset="2"/>
              </a:rPr>
              <a:t> </a:t>
            </a:r>
            <a:r>
              <a:rPr lang="en-US" dirty="0" err="1" smtClean="0">
                <a:sym typeface="Wingdings" panose="05000000000000000000" pitchFamily="2" charset="2"/>
              </a:rPr>
              <a:t>Konsep</a:t>
            </a:r>
            <a:r>
              <a:rPr lang="en-US" dirty="0" smtClean="0">
                <a:sym typeface="Wingdings" panose="05000000000000000000" pitchFamily="2" charset="2"/>
              </a:rPr>
              <a:t> </a:t>
            </a:r>
            <a:r>
              <a:rPr lang="en-US" dirty="0" err="1" smtClean="0">
                <a:sym typeface="Wingdings" panose="05000000000000000000" pitchFamily="2" charset="2"/>
              </a:rPr>
              <a:t>ilmu</a:t>
            </a:r>
            <a:r>
              <a:rPr lang="en-US" dirty="0" smtClean="0">
                <a:sym typeface="Wingdings" panose="05000000000000000000" pitchFamily="2" charset="2"/>
              </a:rPr>
              <a:t> </a:t>
            </a:r>
            <a:r>
              <a:rPr lang="en-US" dirty="0" err="1" smtClean="0">
                <a:sym typeface="Wingdings" panose="05000000000000000000" pitchFamily="2" charset="2"/>
              </a:rPr>
              <a:t>Fisika</a:t>
            </a:r>
            <a:endParaRPr lang="en-US" dirty="0" smtClean="0"/>
          </a:p>
          <a:p>
            <a:r>
              <a:rPr lang="en-US" dirty="0" err="1" smtClean="0"/>
              <a:t>Perspektif</a:t>
            </a:r>
            <a:r>
              <a:rPr lang="en-US" dirty="0" smtClean="0"/>
              <a:t> </a:t>
            </a:r>
            <a:r>
              <a:rPr lang="en-US" dirty="0" err="1" smtClean="0"/>
              <a:t>Psikologis</a:t>
            </a:r>
            <a:r>
              <a:rPr lang="en-US" dirty="0" smtClean="0"/>
              <a:t> </a:t>
            </a:r>
            <a:r>
              <a:rPr lang="en-US" dirty="0" smtClean="0">
                <a:sym typeface="Wingdings" panose="05000000000000000000" pitchFamily="2" charset="2"/>
              </a:rPr>
              <a:t> </a:t>
            </a:r>
            <a:r>
              <a:rPr lang="en-US" dirty="0" err="1" smtClean="0">
                <a:sym typeface="Wingdings" panose="05000000000000000000" pitchFamily="2" charset="2"/>
              </a:rPr>
              <a:t>Ilmu</a:t>
            </a:r>
            <a:r>
              <a:rPr lang="en-US" dirty="0" smtClean="0">
                <a:sym typeface="Wingdings" panose="05000000000000000000" pitchFamily="2" charset="2"/>
              </a:rPr>
              <a:t> </a:t>
            </a:r>
            <a:r>
              <a:rPr lang="en-US" dirty="0" err="1" smtClean="0">
                <a:sym typeface="Wingdings" panose="05000000000000000000" pitchFamily="2" charset="2"/>
              </a:rPr>
              <a:t>Psikologi</a:t>
            </a:r>
            <a:endParaRPr lang="en-US" dirty="0" smtClean="0"/>
          </a:p>
          <a:p>
            <a:r>
              <a:rPr lang="en-US" dirty="0" err="1" smtClean="0"/>
              <a:t>Perspektif</a:t>
            </a:r>
            <a:r>
              <a:rPr lang="en-US" dirty="0" smtClean="0"/>
              <a:t> </a:t>
            </a:r>
            <a:r>
              <a:rPr lang="en-US" dirty="0" err="1" smtClean="0"/>
              <a:t>Interaksional</a:t>
            </a:r>
            <a:endParaRPr lang="en-US" dirty="0" smtClean="0"/>
          </a:p>
          <a:p>
            <a:r>
              <a:rPr lang="en-US" dirty="0" err="1" smtClean="0"/>
              <a:t>Perspektif</a:t>
            </a:r>
            <a:r>
              <a:rPr lang="en-US" dirty="0" smtClean="0"/>
              <a:t> </a:t>
            </a:r>
            <a:r>
              <a:rPr lang="en-US" dirty="0" err="1" smtClean="0"/>
              <a:t>Pragmatis</a:t>
            </a:r>
            <a:r>
              <a:rPr lang="en-US" dirty="0" smtClean="0"/>
              <a:t>          </a:t>
            </a:r>
            <a:r>
              <a:rPr lang="en-US" dirty="0" smtClean="0">
                <a:sym typeface="Wingdings" panose="05000000000000000000" pitchFamily="2" charset="2"/>
              </a:rPr>
              <a:t> </a:t>
            </a:r>
            <a:r>
              <a:rPr lang="en-US" dirty="0" err="1" smtClean="0">
                <a:sym typeface="Wingdings" panose="05000000000000000000" pitchFamily="2" charset="2"/>
              </a:rPr>
              <a:t>Ilmu</a:t>
            </a:r>
            <a:r>
              <a:rPr lang="en-US" dirty="0" smtClean="0">
                <a:sym typeface="Wingdings" panose="05000000000000000000" pitchFamily="2" charset="2"/>
              </a:rPr>
              <a:t> </a:t>
            </a:r>
            <a:r>
              <a:rPr lang="en-US" dirty="0" err="1" smtClean="0">
                <a:sym typeface="Wingdings" panose="05000000000000000000" pitchFamily="2" charset="2"/>
              </a:rPr>
              <a:t>Sosiologi</a:t>
            </a:r>
            <a:endParaRPr lang="en-US" dirty="0"/>
          </a:p>
        </p:txBody>
      </p:sp>
      <p:sp>
        <p:nvSpPr>
          <p:cNvPr id="5" name="Right Brace 4"/>
          <p:cNvSpPr/>
          <p:nvPr/>
        </p:nvSpPr>
        <p:spPr>
          <a:xfrm>
            <a:off x="4355976" y="2780928"/>
            <a:ext cx="360040" cy="504056"/>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056778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Lasswell</a:t>
            </a:r>
            <a:r>
              <a:rPr lang="en-US" dirty="0" smtClean="0"/>
              <a:t> (1948)</a:t>
            </a:r>
            <a:endParaRPr lang="en-US" dirty="0"/>
          </a:p>
        </p:txBody>
      </p:sp>
      <p:sp>
        <p:nvSpPr>
          <p:cNvPr id="3" name="Content Placeholder 2"/>
          <p:cNvSpPr>
            <a:spLocks noGrp="1"/>
          </p:cNvSpPr>
          <p:nvPr>
            <p:ph sz="quarter" idx="1"/>
          </p:nvPr>
        </p:nvSpPr>
        <p:spPr/>
        <p:txBody>
          <a:bodyPr/>
          <a:lstStyle/>
          <a:p>
            <a:pPr marL="514350" indent="-514350">
              <a:buFont typeface="+mj-lt"/>
              <a:buAutoNum type="arabicPeriod"/>
            </a:pPr>
            <a:r>
              <a:rPr lang="en-US" sz="3200" dirty="0" err="1" smtClean="0"/>
              <a:t>Analisis</a:t>
            </a:r>
            <a:r>
              <a:rPr lang="en-US" sz="3200" dirty="0" smtClean="0"/>
              <a:t> </a:t>
            </a:r>
            <a:r>
              <a:rPr lang="en-US" sz="3200" dirty="0" err="1" smtClean="0"/>
              <a:t>Sumber</a:t>
            </a:r>
            <a:endParaRPr lang="en-US" sz="3200" dirty="0" smtClean="0"/>
          </a:p>
          <a:p>
            <a:pPr marL="514350" indent="-514350">
              <a:buFont typeface="+mj-lt"/>
              <a:buAutoNum type="arabicPeriod"/>
            </a:pPr>
            <a:r>
              <a:rPr lang="en-US" sz="3200" dirty="0" err="1" smtClean="0"/>
              <a:t>Analisis</a:t>
            </a:r>
            <a:r>
              <a:rPr lang="en-US" sz="3200" dirty="0" smtClean="0"/>
              <a:t> Isi</a:t>
            </a:r>
          </a:p>
          <a:p>
            <a:pPr marL="514350" indent="-514350">
              <a:buFont typeface="+mj-lt"/>
              <a:buAutoNum type="arabicPeriod"/>
            </a:pPr>
            <a:r>
              <a:rPr lang="en-US" sz="3200" dirty="0" err="1" smtClean="0"/>
              <a:t>Analisis</a:t>
            </a:r>
            <a:r>
              <a:rPr lang="en-US" sz="3200" dirty="0" smtClean="0"/>
              <a:t> Media</a:t>
            </a:r>
          </a:p>
          <a:p>
            <a:pPr marL="514350" indent="-514350">
              <a:buFont typeface="+mj-lt"/>
              <a:buAutoNum type="arabicPeriod"/>
            </a:pPr>
            <a:r>
              <a:rPr lang="en-US" sz="3200" dirty="0" err="1" smtClean="0"/>
              <a:t>Analisis</a:t>
            </a:r>
            <a:r>
              <a:rPr lang="en-US" sz="3200" dirty="0" smtClean="0"/>
              <a:t> </a:t>
            </a:r>
            <a:r>
              <a:rPr lang="en-US" sz="3200" dirty="0" err="1" smtClean="0"/>
              <a:t>Khalayak</a:t>
            </a:r>
            <a:endParaRPr lang="en-US" sz="3200" dirty="0" smtClean="0"/>
          </a:p>
          <a:p>
            <a:pPr marL="514350" indent="-514350">
              <a:buFont typeface="+mj-lt"/>
              <a:buAutoNum type="arabicPeriod"/>
            </a:pPr>
            <a:r>
              <a:rPr lang="en-US" sz="3200" dirty="0" err="1" smtClean="0"/>
              <a:t>Analisis</a:t>
            </a:r>
            <a:r>
              <a:rPr lang="en-US" sz="3200" dirty="0" smtClean="0"/>
              <a:t> </a:t>
            </a:r>
            <a:r>
              <a:rPr lang="en-US" sz="3200" dirty="0" err="1" smtClean="0"/>
              <a:t>Efek</a:t>
            </a:r>
            <a:endParaRPr lang="en-US" sz="3200"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2196727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TEORI KOMUNIKASI MASSA</a:t>
            </a:r>
            <a:endParaRPr lang="en-US" dirty="0"/>
          </a:p>
        </p:txBody>
      </p:sp>
      <p:sp>
        <p:nvSpPr>
          <p:cNvPr id="3" name="Content Placeholder 2"/>
          <p:cNvSpPr>
            <a:spLocks noGrp="1"/>
          </p:cNvSpPr>
          <p:nvPr>
            <p:ph sz="quarter" idx="1"/>
          </p:nvPr>
        </p:nvSpPr>
        <p:spPr/>
        <p:txBody>
          <a:bodyPr/>
          <a:lstStyle/>
          <a:p>
            <a:r>
              <a:rPr lang="en-US" dirty="0" smtClean="0"/>
              <a:t>KAJIAN </a:t>
            </a:r>
            <a:r>
              <a:rPr lang="en-US" dirty="0" smtClean="0"/>
              <a:t>TEKS - </a:t>
            </a:r>
            <a:r>
              <a:rPr lang="en-US" dirty="0" smtClean="0"/>
              <a:t>(</a:t>
            </a:r>
            <a:r>
              <a:rPr lang="en-US" dirty="0" err="1" smtClean="0"/>
              <a:t>Analisis</a:t>
            </a:r>
            <a:r>
              <a:rPr lang="en-US" dirty="0" smtClean="0"/>
              <a:t> Isi </a:t>
            </a:r>
            <a:r>
              <a:rPr lang="en-US" dirty="0" err="1" smtClean="0"/>
              <a:t>dan</a:t>
            </a:r>
            <a:r>
              <a:rPr lang="en-US" dirty="0" smtClean="0"/>
              <a:t> </a:t>
            </a:r>
            <a:r>
              <a:rPr lang="en-US" dirty="0" err="1" smtClean="0"/>
              <a:t>Semiotika</a:t>
            </a:r>
            <a:r>
              <a:rPr lang="en-US" dirty="0" smtClean="0"/>
              <a:t>)</a:t>
            </a:r>
          </a:p>
          <a:p>
            <a:r>
              <a:rPr lang="en-US" dirty="0" smtClean="0"/>
              <a:t>KAJIAN </a:t>
            </a:r>
            <a:r>
              <a:rPr lang="en-US" dirty="0" smtClean="0"/>
              <a:t>MEDIA - (</a:t>
            </a:r>
            <a:r>
              <a:rPr lang="en-US" dirty="0" err="1" smtClean="0"/>
              <a:t>Teori</a:t>
            </a:r>
            <a:r>
              <a:rPr lang="en-US" dirty="0" smtClean="0"/>
              <a:t> </a:t>
            </a:r>
            <a:r>
              <a:rPr lang="en-US" dirty="0" smtClean="0"/>
              <a:t>Medium, </a:t>
            </a:r>
            <a:r>
              <a:rPr lang="en-US" dirty="0" err="1" smtClean="0"/>
              <a:t>Analisis</a:t>
            </a:r>
            <a:r>
              <a:rPr lang="en-US" dirty="0" smtClean="0"/>
              <a:t> </a:t>
            </a:r>
            <a:r>
              <a:rPr lang="en-US" i="1" dirty="0" smtClean="0"/>
              <a:t>Framing</a:t>
            </a:r>
            <a:r>
              <a:rPr lang="en-US" dirty="0" smtClean="0"/>
              <a:t> </a:t>
            </a:r>
            <a:r>
              <a:rPr lang="en-US" dirty="0" err="1" smtClean="0"/>
              <a:t>dan</a:t>
            </a:r>
            <a:r>
              <a:rPr lang="en-US" dirty="0" smtClean="0"/>
              <a:t> </a:t>
            </a:r>
            <a:r>
              <a:rPr lang="en-US" dirty="0" err="1" smtClean="0"/>
              <a:t>Wacana</a:t>
            </a:r>
            <a:r>
              <a:rPr lang="en-US" dirty="0" smtClean="0"/>
              <a:t>) </a:t>
            </a:r>
          </a:p>
          <a:p>
            <a:r>
              <a:rPr lang="en-US" dirty="0" smtClean="0"/>
              <a:t>KAJIAN EFEK – KHALAYAK  </a:t>
            </a:r>
            <a:r>
              <a:rPr lang="en-US" dirty="0" smtClean="0"/>
              <a:t>(</a:t>
            </a:r>
            <a:r>
              <a:rPr lang="en-US" dirty="0" err="1" smtClean="0"/>
              <a:t>Teori</a:t>
            </a:r>
            <a:r>
              <a:rPr lang="en-US" dirty="0" smtClean="0"/>
              <a:t> </a:t>
            </a:r>
            <a:r>
              <a:rPr lang="en-US" dirty="0" err="1" smtClean="0"/>
              <a:t>Efek</a:t>
            </a:r>
            <a:r>
              <a:rPr lang="en-US" dirty="0" smtClean="0"/>
              <a:t>)</a:t>
            </a:r>
            <a:endParaRPr lang="en-US" dirty="0"/>
          </a:p>
        </p:txBody>
      </p:sp>
    </p:spTree>
    <p:extLst>
      <p:ext uri="{BB962C8B-B14F-4D97-AF65-F5344CB8AC3E}">
        <p14:creationId xmlns:p14="http://schemas.microsoft.com/office/powerpoint/2010/main" val="15857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err="1" smtClean="0"/>
              <a:t>Perkembangan</a:t>
            </a:r>
            <a:r>
              <a:rPr lang="en-US" sz="3600" dirty="0" smtClean="0"/>
              <a:t> </a:t>
            </a:r>
            <a:r>
              <a:rPr lang="en-US" sz="3600" dirty="0" err="1" smtClean="0"/>
              <a:t>Teori</a:t>
            </a:r>
            <a:r>
              <a:rPr lang="en-US" sz="3600" dirty="0" smtClean="0"/>
              <a:t> </a:t>
            </a:r>
            <a:r>
              <a:rPr lang="en-US" sz="3600" dirty="0" err="1" smtClean="0"/>
              <a:t>Efek</a:t>
            </a:r>
            <a:r>
              <a:rPr lang="en-US" sz="3600" dirty="0" smtClean="0"/>
              <a:t/>
            </a:r>
            <a:br>
              <a:rPr lang="en-US" sz="3600" dirty="0" smtClean="0"/>
            </a:br>
            <a:r>
              <a:rPr lang="en-US" sz="3600" dirty="0" smtClean="0"/>
              <a:t>(Littlejohn </a:t>
            </a:r>
            <a:r>
              <a:rPr lang="en-US" sz="3600" dirty="0" err="1" smtClean="0"/>
              <a:t>dan</a:t>
            </a:r>
            <a:r>
              <a:rPr lang="en-US" sz="3600" dirty="0" smtClean="0"/>
              <a:t> Foss)</a:t>
            </a:r>
            <a:endParaRPr lang="en-US" sz="3600" dirty="0"/>
          </a:p>
        </p:txBody>
      </p:sp>
      <p:sp>
        <p:nvSpPr>
          <p:cNvPr id="3" name="Content Placeholder 2"/>
          <p:cNvSpPr>
            <a:spLocks noGrp="1"/>
          </p:cNvSpPr>
          <p:nvPr>
            <p:ph sz="quarter" idx="1"/>
          </p:nvPr>
        </p:nvSpPr>
        <p:spPr/>
        <p:txBody>
          <a:bodyPr>
            <a:normAutofit fontScale="62500" lnSpcReduction="20000"/>
          </a:bodyPr>
          <a:lstStyle/>
          <a:p>
            <a:pPr marL="0" indent="0">
              <a:buNone/>
            </a:pPr>
            <a:r>
              <a:rPr lang="en-US" sz="3800" b="1" dirty="0" err="1" smtClean="0"/>
              <a:t>Efek</a:t>
            </a:r>
            <a:r>
              <a:rPr lang="en-US" sz="3800" b="1" dirty="0" smtClean="0"/>
              <a:t> </a:t>
            </a:r>
            <a:r>
              <a:rPr lang="en-US" sz="3800" b="1" dirty="0" err="1" smtClean="0"/>
              <a:t>Langsung</a:t>
            </a:r>
            <a:r>
              <a:rPr lang="en-US" sz="3800" b="1" dirty="0" smtClean="0"/>
              <a:t> Media: </a:t>
            </a:r>
            <a:r>
              <a:rPr lang="en-US" sz="3800" dirty="0" smtClean="0"/>
              <a:t>era 30-40an</a:t>
            </a:r>
          </a:p>
          <a:p>
            <a:pPr marL="0" indent="0">
              <a:buNone/>
            </a:pPr>
            <a:r>
              <a:rPr lang="en-US" sz="3800" dirty="0" smtClean="0"/>
              <a:t>(</a:t>
            </a:r>
            <a:r>
              <a:rPr lang="en-US" sz="3800" dirty="0" err="1" smtClean="0"/>
              <a:t>Teori</a:t>
            </a:r>
            <a:r>
              <a:rPr lang="en-US" sz="3800" dirty="0" smtClean="0"/>
              <a:t> </a:t>
            </a:r>
            <a:r>
              <a:rPr lang="en-US" sz="3800" dirty="0" smtClean="0"/>
              <a:t>Stimulus-</a:t>
            </a:r>
            <a:r>
              <a:rPr lang="en-US" sz="3800" dirty="0" err="1" smtClean="0"/>
              <a:t>Respons</a:t>
            </a:r>
            <a:r>
              <a:rPr lang="en-US" sz="3800" dirty="0" smtClean="0"/>
              <a:t>, </a:t>
            </a:r>
            <a:r>
              <a:rPr lang="en-US" sz="3800" dirty="0" err="1" smtClean="0"/>
              <a:t>Teori</a:t>
            </a:r>
            <a:r>
              <a:rPr lang="en-US" sz="3800" dirty="0" smtClean="0"/>
              <a:t> </a:t>
            </a:r>
            <a:r>
              <a:rPr lang="en-US" sz="3800" dirty="0" err="1" smtClean="0"/>
              <a:t>Jarum</a:t>
            </a:r>
            <a:r>
              <a:rPr lang="en-US" sz="3800" dirty="0" smtClean="0"/>
              <a:t> </a:t>
            </a:r>
            <a:r>
              <a:rPr lang="en-US" sz="3800" dirty="0" err="1" smtClean="0"/>
              <a:t>Hipodermik</a:t>
            </a:r>
            <a:r>
              <a:rPr lang="en-US" sz="3800" dirty="0" smtClean="0"/>
              <a:t>/ </a:t>
            </a:r>
            <a:r>
              <a:rPr lang="en-US" sz="3800" dirty="0" err="1" smtClean="0"/>
              <a:t>Teori</a:t>
            </a:r>
            <a:r>
              <a:rPr lang="en-US" sz="3800" dirty="0" smtClean="0"/>
              <a:t> </a:t>
            </a:r>
            <a:r>
              <a:rPr lang="en-US" sz="3800" dirty="0" err="1" smtClean="0"/>
              <a:t>Peluru</a:t>
            </a:r>
            <a:r>
              <a:rPr lang="en-US" sz="3800" dirty="0" smtClean="0"/>
              <a:t>).</a:t>
            </a:r>
            <a:endParaRPr lang="en-US" sz="3800" dirty="0" smtClean="0"/>
          </a:p>
          <a:p>
            <a:pPr marL="0" indent="0">
              <a:buNone/>
            </a:pPr>
            <a:endParaRPr lang="en-US" sz="3800" dirty="0"/>
          </a:p>
          <a:p>
            <a:pPr marL="0" indent="0">
              <a:buNone/>
            </a:pPr>
            <a:r>
              <a:rPr lang="en-US" sz="3800" b="1" dirty="0" err="1" smtClean="0"/>
              <a:t>Efek</a:t>
            </a:r>
            <a:r>
              <a:rPr lang="en-US" sz="3800" b="1" dirty="0" smtClean="0"/>
              <a:t> </a:t>
            </a:r>
            <a:r>
              <a:rPr lang="en-US" sz="3800" b="1" dirty="0" err="1" smtClean="0"/>
              <a:t>Terbatas</a:t>
            </a:r>
            <a:r>
              <a:rPr lang="en-US" sz="3800" b="1" dirty="0" smtClean="0"/>
              <a:t> Media: </a:t>
            </a:r>
            <a:r>
              <a:rPr lang="en-US" sz="3800" dirty="0" smtClean="0"/>
              <a:t>era 40-50an</a:t>
            </a:r>
          </a:p>
          <a:p>
            <a:pPr marL="0" indent="0">
              <a:buNone/>
            </a:pPr>
            <a:r>
              <a:rPr lang="en-US" sz="3800" dirty="0">
                <a:solidFill>
                  <a:schemeClr val="tx1"/>
                </a:solidFill>
              </a:rPr>
              <a:t>(</a:t>
            </a:r>
            <a:r>
              <a:rPr lang="en-US" sz="3800" dirty="0" err="1" smtClean="0">
                <a:solidFill>
                  <a:schemeClr val="tx1"/>
                </a:solidFill>
              </a:rPr>
              <a:t>Teori</a:t>
            </a:r>
            <a:r>
              <a:rPr lang="en-US" sz="3800" dirty="0" smtClean="0">
                <a:solidFill>
                  <a:schemeClr val="tx1"/>
                </a:solidFill>
              </a:rPr>
              <a:t> </a:t>
            </a:r>
            <a:r>
              <a:rPr lang="en-US" sz="3800" i="1" dirty="0" smtClean="0">
                <a:solidFill>
                  <a:schemeClr val="tx1"/>
                </a:solidFill>
              </a:rPr>
              <a:t>Two Step Flow</a:t>
            </a:r>
            <a:r>
              <a:rPr lang="en-US" sz="3800" dirty="0" smtClean="0">
                <a:solidFill>
                  <a:schemeClr val="tx1"/>
                </a:solidFill>
              </a:rPr>
              <a:t>, </a:t>
            </a:r>
            <a:r>
              <a:rPr lang="en-US" sz="3800" dirty="0" err="1" smtClean="0">
                <a:solidFill>
                  <a:schemeClr val="tx1"/>
                </a:solidFill>
              </a:rPr>
              <a:t>Teori</a:t>
            </a:r>
            <a:r>
              <a:rPr lang="en-US" sz="3800" dirty="0" smtClean="0">
                <a:solidFill>
                  <a:schemeClr val="tx1"/>
                </a:solidFill>
              </a:rPr>
              <a:t> </a:t>
            </a:r>
            <a:r>
              <a:rPr lang="en-US" sz="3800" dirty="0" err="1" smtClean="0">
                <a:solidFill>
                  <a:schemeClr val="tx1"/>
                </a:solidFill>
              </a:rPr>
              <a:t>Perubahan</a:t>
            </a:r>
            <a:r>
              <a:rPr lang="en-US" sz="3800" dirty="0" smtClean="0">
                <a:solidFill>
                  <a:schemeClr val="tx1"/>
                </a:solidFill>
              </a:rPr>
              <a:t> </a:t>
            </a:r>
            <a:r>
              <a:rPr lang="en-US" sz="3800" dirty="0" err="1" smtClean="0">
                <a:solidFill>
                  <a:schemeClr val="tx1"/>
                </a:solidFill>
              </a:rPr>
              <a:t>Sikap</a:t>
            </a:r>
            <a:r>
              <a:rPr lang="en-US" sz="3800" dirty="0" smtClean="0">
                <a:solidFill>
                  <a:schemeClr val="tx1"/>
                </a:solidFill>
              </a:rPr>
              <a:t>, </a:t>
            </a:r>
            <a:r>
              <a:rPr lang="en-US" sz="3800" dirty="0" err="1" smtClean="0">
                <a:solidFill>
                  <a:schemeClr val="tx1"/>
                </a:solidFill>
              </a:rPr>
              <a:t>Teori</a:t>
            </a:r>
            <a:r>
              <a:rPr lang="en-US" sz="3800" dirty="0" smtClean="0">
                <a:solidFill>
                  <a:schemeClr val="tx1"/>
                </a:solidFill>
              </a:rPr>
              <a:t> </a:t>
            </a:r>
            <a:r>
              <a:rPr lang="en-US" sz="3800" dirty="0" err="1" smtClean="0">
                <a:solidFill>
                  <a:schemeClr val="tx1"/>
                </a:solidFill>
              </a:rPr>
              <a:t>Penguatan</a:t>
            </a:r>
            <a:r>
              <a:rPr lang="en-US" sz="3800" dirty="0" smtClean="0">
                <a:solidFill>
                  <a:schemeClr val="tx1"/>
                </a:solidFill>
              </a:rPr>
              <a:t>, </a:t>
            </a:r>
            <a:r>
              <a:rPr lang="en-US" sz="3800" dirty="0" err="1" smtClean="0">
                <a:solidFill>
                  <a:schemeClr val="tx1"/>
                </a:solidFill>
              </a:rPr>
              <a:t>Teori</a:t>
            </a:r>
            <a:r>
              <a:rPr lang="en-US" sz="3800" i="1" dirty="0" smtClean="0">
                <a:solidFill>
                  <a:schemeClr val="tx1"/>
                </a:solidFill>
              </a:rPr>
              <a:t> Uses and Gratification</a:t>
            </a:r>
            <a:r>
              <a:rPr lang="en-US" sz="3800" dirty="0" smtClean="0">
                <a:solidFill>
                  <a:schemeClr val="tx1"/>
                </a:solidFill>
              </a:rPr>
              <a:t>, </a:t>
            </a:r>
            <a:r>
              <a:rPr lang="en-US" sz="3800" dirty="0" err="1" smtClean="0">
                <a:solidFill>
                  <a:schemeClr val="tx1"/>
                </a:solidFill>
              </a:rPr>
              <a:t>Teori</a:t>
            </a:r>
            <a:r>
              <a:rPr lang="en-US" sz="3800" dirty="0" smtClean="0">
                <a:solidFill>
                  <a:schemeClr val="tx1"/>
                </a:solidFill>
              </a:rPr>
              <a:t> De </a:t>
            </a:r>
            <a:r>
              <a:rPr lang="en-US" sz="3800" dirty="0" err="1" smtClean="0">
                <a:solidFill>
                  <a:schemeClr val="tx1"/>
                </a:solidFill>
              </a:rPr>
              <a:t>Fluer</a:t>
            </a:r>
            <a:r>
              <a:rPr lang="en-US" sz="3800" dirty="0" smtClean="0">
                <a:solidFill>
                  <a:schemeClr val="tx1"/>
                </a:solidFill>
              </a:rPr>
              <a:t>).</a:t>
            </a:r>
          </a:p>
          <a:p>
            <a:pPr marL="0" indent="0">
              <a:buNone/>
            </a:pPr>
            <a:endParaRPr lang="en-US" sz="3800" dirty="0" smtClean="0"/>
          </a:p>
          <a:p>
            <a:pPr marL="0" indent="0">
              <a:buNone/>
            </a:pPr>
            <a:r>
              <a:rPr lang="en-US" sz="3800" b="1" dirty="0" err="1" smtClean="0"/>
              <a:t>Efek</a:t>
            </a:r>
            <a:r>
              <a:rPr lang="en-US" sz="3800" b="1" dirty="0" smtClean="0"/>
              <a:t> </a:t>
            </a:r>
            <a:r>
              <a:rPr lang="en-US" sz="3800" b="1" dirty="0" err="1" smtClean="0"/>
              <a:t>Kumulatif</a:t>
            </a:r>
            <a:r>
              <a:rPr lang="en-US" sz="3800" b="1" dirty="0" smtClean="0"/>
              <a:t> Media: </a:t>
            </a:r>
            <a:r>
              <a:rPr lang="en-US" sz="3800" dirty="0" smtClean="0"/>
              <a:t>era 60an</a:t>
            </a:r>
          </a:p>
          <a:p>
            <a:pPr marL="0" indent="0">
              <a:buNone/>
            </a:pPr>
            <a:r>
              <a:rPr lang="en-US" sz="3800" dirty="0"/>
              <a:t>(</a:t>
            </a:r>
            <a:r>
              <a:rPr lang="en-US" sz="3800" dirty="0" err="1" smtClean="0"/>
              <a:t>Teori</a:t>
            </a:r>
            <a:r>
              <a:rPr lang="en-US" sz="3800" dirty="0" smtClean="0"/>
              <a:t> </a:t>
            </a:r>
            <a:r>
              <a:rPr lang="en-US" sz="3800" dirty="0" err="1" smtClean="0"/>
              <a:t>Kultivasi</a:t>
            </a:r>
            <a:r>
              <a:rPr lang="en-US" sz="3800" dirty="0" smtClean="0"/>
              <a:t>, </a:t>
            </a:r>
            <a:r>
              <a:rPr lang="en-US" sz="3800" dirty="0" err="1" smtClean="0"/>
              <a:t>Teori</a:t>
            </a:r>
            <a:r>
              <a:rPr lang="en-US" sz="3800" dirty="0" smtClean="0"/>
              <a:t> Agenda Setting, </a:t>
            </a:r>
            <a:r>
              <a:rPr lang="en-US" sz="3800" dirty="0" err="1" smtClean="0"/>
              <a:t>Teori</a:t>
            </a:r>
            <a:r>
              <a:rPr lang="en-US" sz="3800" dirty="0" smtClean="0"/>
              <a:t> </a:t>
            </a:r>
            <a:r>
              <a:rPr lang="en-US" sz="3800" dirty="0" err="1" smtClean="0"/>
              <a:t>Spriral</a:t>
            </a:r>
            <a:r>
              <a:rPr lang="en-US" sz="3800" dirty="0" smtClean="0"/>
              <a:t> </a:t>
            </a:r>
            <a:r>
              <a:rPr lang="en-US" sz="3800" dirty="0" err="1" smtClean="0"/>
              <a:t>Kebisuan</a:t>
            </a:r>
            <a:r>
              <a:rPr lang="en-US" sz="3800" dirty="0" smtClean="0"/>
              <a:t>).</a:t>
            </a:r>
            <a:endParaRPr lang="en-US" sz="3800" dirty="0" smtClean="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643141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Teori</a:t>
            </a:r>
            <a:r>
              <a:rPr lang="en-US" dirty="0" smtClean="0"/>
              <a:t> </a:t>
            </a:r>
            <a:r>
              <a:rPr lang="en-US" dirty="0" err="1"/>
              <a:t>E</a:t>
            </a:r>
            <a:r>
              <a:rPr lang="en-US" dirty="0" err="1" smtClean="0"/>
              <a:t>fek</a:t>
            </a:r>
            <a:r>
              <a:rPr lang="en-US" dirty="0" smtClean="0"/>
              <a:t> </a:t>
            </a:r>
            <a:r>
              <a:rPr lang="en-US" dirty="0" err="1"/>
              <a:t>L</a:t>
            </a:r>
            <a:r>
              <a:rPr lang="en-US" dirty="0" err="1" smtClean="0"/>
              <a:t>angsung</a:t>
            </a:r>
            <a:r>
              <a:rPr lang="en-US" dirty="0" smtClean="0"/>
              <a:t> Media</a:t>
            </a:r>
            <a:endParaRPr lang="en-US" dirty="0"/>
          </a:p>
        </p:txBody>
      </p:sp>
      <p:sp>
        <p:nvSpPr>
          <p:cNvPr id="3" name="Content Placeholder 2"/>
          <p:cNvSpPr>
            <a:spLocks noGrp="1"/>
          </p:cNvSpPr>
          <p:nvPr>
            <p:ph sz="quarter" idx="1"/>
          </p:nvPr>
        </p:nvSpPr>
        <p:spPr/>
        <p:txBody>
          <a:bodyPr/>
          <a:lstStyle/>
          <a:p>
            <a:r>
              <a:rPr lang="en-US" dirty="0" err="1" smtClean="0"/>
              <a:t>Teori</a:t>
            </a:r>
            <a:r>
              <a:rPr lang="en-US" dirty="0" smtClean="0"/>
              <a:t> </a:t>
            </a:r>
            <a:r>
              <a:rPr lang="en-US" i="1" dirty="0" smtClean="0"/>
              <a:t>Stimulus-</a:t>
            </a:r>
            <a:r>
              <a:rPr lang="en-US" i="1" dirty="0" err="1" smtClean="0"/>
              <a:t>Respon</a:t>
            </a:r>
            <a:r>
              <a:rPr lang="en-US" i="1" dirty="0" smtClean="0"/>
              <a:t> </a:t>
            </a:r>
          </a:p>
          <a:p>
            <a:r>
              <a:rPr lang="en-US" dirty="0" err="1" smtClean="0"/>
              <a:t>Teori</a:t>
            </a:r>
            <a:r>
              <a:rPr lang="en-US" dirty="0" smtClean="0"/>
              <a:t> </a:t>
            </a:r>
            <a:r>
              <a:rPr lang="en-US" dirty="0" err="1"/>
              <a:t>Jarum</a:t>
            </a:r>
            <a:r>
              <a:rPr lang="en-US" dirty="0"/>
              <a:t> </a:t>
            </a:r>
            <a:r>
              <a:rPr lang="en-US" dirty="0" err="1" smtClean="0"/>
              <a:t>Hipodermik</a:t>
            </a:r>
            <a:r>
              <a:rPr lang="en-US" dirty="0" smtClean="0"/>
              <a:t>/</a:t>
            </a:r>
            <a:r>
              <a:rPr lang="en-US" dirty="0" err="1" smtClean="0"/>
              <a:t>Teori</a:t>
            </a:r>
            <a:r>
              <a:rPr lang="en-US" dirty="0" smtClean="0"/>
              <a:t> </a:t>
            </a:r>
            <a:r>
              <a:rPr lang="en-US" dirty="0" err="1" smtClean="0"/>
              <a:t>Peluru</a:t>
            </a:r>
            <a:r>
              <a:rPr lang="en-US" dirty="0" smtClean="0"/>
              <a:t> </a:t>
            </a:r>
            <a:r>
              <a:rPr lang="en-US" sz="2800" dirty="0" smtClean="0"/>
              <a:t>(</a:t>
            </a:r>
            <a:r>
              <a:rPr lang="en-US" sz="2800" i="1" dirty="0" smtClean="0"/>
              <a:t>Wilbur </a:t>
            </a:r>
            <a:r>
              <a:rPr lang="en-US" sz="2800" i="1" dirty="0" smtClean="0">
                <a:sym typeface="Wingdings" panose="05000000000000000000" pitchFamily="2" charset="2"/>
              </a:rPr>
              <a:t>Schramm)</a:t>
            </a:r>
            <a:endParaRPr lang="en-US" sz="2800" i="1" dirty="0" smtClean="0"/>
          </a:p>
          <a:p>
            <a:endParaRPr lang="en-US" dirty="0"/>
          </a:p>
          <a:p>
            <a:pPr lvl="8"/>
            <a:endParaRPr lang="en-US" dirty="0" smtClean="0"/>
          </a:p>
          <a:p>
            <a:endParaRPr lang="en-US" dirty="0" smtClean="0"/>
          </a:p>
          <a:p>
            <a:pPr marL="0" indent="0">
              <a:buNone/>
            </a:pPr>
            <a:r>
              <a:rPr lang="en-US" dirty="0"/>
              <a:t>	</a:t>
            </a:r>
            <a:r>
              <a:rPr lang="en-US" dirty="0" smtClean="0"/>
              <a:t>	    </a:t>
            </a:r>
            <a:r>
              <a:rPr lang="en-US" dirty="0" smtClean="0"/>
              <a:t>  </a:t>
            </a:r>
            <a:r>
              <a:rPr lang="en-US" dirty="0" err="1" smtClean="0"/>
              <a:t>Teori</a:t>
            </a:r>
            <a:r>
              <a:rPr lang="en-US" dirty="0" smtClean="0"/>
              <a:t> </a:t>
            </a:r>
            <a:r>
              <a:rPr lang="en-US" dirty="0" err="1" smtClean="0"/>
              <a:t>Masyarakat</a:t>
            </a:r>
            <a:r>
              <a:rPr lang="en-US" dirty="0" smtClean="0"/>
              <a:t> Massa</a:t>
            </a:r>
          </a:p>
        </p:txBody>
      </p:sp>
      <p:cxnSp>
        <p:nvCxnSpPr>
          <p:cNvPr id="6" name="Straight Connector 5"/>
          <p:cNvCxnSpPr/>
          <p:nvPr/>
        </p:nvCxnSpPr>
        <p:spPr>
          <a:xfrm>
            <a:off x="1079612" y="3140968"/>
            <a:ext cx="69847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572000" y="3140968"/>
            <a:ext cx="0" cy="9361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774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a:t>
            </a:r>
            <a:r>
              <a:rPr lang="en-US" dirty="0" err="1" smtClean="0"/>
              <a:t>Efek</a:t>
            </a:r>
            <a:r>
              <a:rPr lang="en-US" dirty="0" smtClean="0"/>
              <a:t> </a:t>
            </a:r>
            <a:r>
              <a:rPr lang="en-US" dirty="0" err="1" smtClean="0"/>
              <a:t>Terbatas</a:t>
            </a:r>
            <a:r>
              <a:rPr lang="en-US" dirty="0" smtClean="0"/>
              <a:t> Media</a:t>
            </a:r>
            <a:endParaRPr lang="en-US" dirty="0"/>
          </a:p>
        </p:txBody>
      </p:sp>
      <p:sp>
        <p:nvSpPr>
          <p:cNvPr id="3" name="Content Placeholder 2"/>
          <p:cNvSpPr>
            <a:spLocks noGrp="1"/>
          </p:cNvSpPr>
          <p:nvPr>
            <p:ph sz="quarter" idx="1"/>
          </p:nvPr>
        </p:nvSpPr>
        <p:spPr/>
        <p:txBody>
          <a:bodyPr/>
          <a:lstStyle/>
          <a:p>
            <a:r>
              <a:rPr lang="en-US" dirty="0" err="1" smtClean="0"/>
              <a:t>Teori</a:t>
            </a:r>
            <a:r>
              <a:rPr lang="en-US" dirty="0" smtClean="0"/>
              <a:t> </a:t>
            </a:r>
            <a:r>
              <a:rPr lang="en-US" i="1" dirty="0" smtClean="0"/>
              <a:t>Two Step Flow</a:t>
            </a:r>
          </a:p>
          <a:p>
            <a:r>
              <a:rPr lang="en-US" dirty="0" err="1" smtClean="0"/>
              <a:t>Teori</a:t>
            </a:r>
            <a:r>
              <a:rPr lang="en-US" dirty="0" smtClean="0"/>
              <a:t> </a:t>
            </a:r>
            <a:r>
              <a:rPr lang="en-US" dirty="0" err="1" smtClean="0"/>
              <a:t>Perubahan</a:t>
            </a:r>
            <a:r>
              <a:rPr lang="en-US" dirty="0" smtClean="0"/>
              <a:t> </a:t>
            </a:r>
            <a:r>
              <a:rPr lang="en-US" dirty="0" err="1" smtClean="0"/>
              <a:t>Sikap</a:t>
            </a:r>
            <a:r>
              <a:rPr lang="en-US" dirty="0" smtClean="0"/>
              <a:t> (Carl </a:t>
            </a:r>
            <a:r>
              <a:rPr lang="en-US" dirty="0" err="1" smtClean="0"/>
              <a:t>Hovland</a:t>
            </a:r>
            <a:r>
              <a:rPr lang="en-US" dirty="0" smtClean="0"/>
              <a:t>)</a:t>
            </a:r>
            <a:endParaRPr lang="en-US" dirty="0" smtClean="0"/>
          </a:p>
          <a:p>
            <a:r>
              <a:rPr lang="en-US" dirty="0" err="1" smtClean="0"/>
              <a:t>Teori</a:t>
            </a:r>
            <a:r>
              <a:rPr lang="en-US" dirty="0" smtClean="0"/>
              <a:t> </a:t>
            </a:r>
            <a:r>
              <a:rPr lang="en-US" i="1" dirty="0" smtClean="0"/>
              <a:t>Reinforcement</a:t>
            </a:r>
            <a:r>
              <a:rPr lang="en-US" dirty="0" smtClean="0"/>
              <a:t>/</a:t>
            </a:r>
            <a:r>
              <a:rPr lang="en-US" dirty="0" err="1" smtClean="0"/>
              <a:t>Penguatan</a:t>
            </a:r>
            <a:r>
              <a:rPr lang="en-US" dirty="0" smtClean="0"/>
              <a:t> (Joseph </a:t>
            </a:r>
            <a:r>
              <a:rPr lang="en-US" dirty="0" err="1" smtClean="0"/>
              <a:t>Klapper</a:t>
            </a:r>
            <a:r>
              <a:rPr lang="en-US" dirty="0" smtClean="0"/>
              <a:t>)</a:t>
            </a:r>
          </a:p>
          <a:p>
            <a:r>
              <a:rPr lang="en-US" dirty="0" err="1" smtClean="0"/>
              <a:t>Teori</a:t>
            </a:r>
            <a:r>
              <a:rPr lang="en-US" dirty="0" smtClean="0"/>
              <a:t> </a:t>
            </a:r>
            <a:r>
              <a:rPr lang="en-US" i="1" dirty="0" smtClean="0"/>
              <a:t>Uses and Gratification</a:t>
            </a:r>
            <a:endParaRPr lang="en-US" i="1" dirty="0"/>
          </a:p>
        </p:txBody>
      </p:sp>
    </p:spTree>
    <p:extLst>
      <p:ext uri="{BB962C8B-B14F-4D97-AF65-F5344CB8AC3E}">
        <p14:creationId xmlns:p14="http://schemas.microsoft.com/office/powerpoint/2010/main" val="219476927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339</TotalTime>
  <Words>1238</Words>
  <Application>Microsoft Office PowerPoint</Application>
  <PresentationFormat>On-screen Show (4:3)</PresentationFormat>
  <Paragraphs>120</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Georgia</vt:lpstr>
      <vt:lpstr>Wingdings</vt:lpstr>
      <vt:lpstr>Wingdings 2</vt:lpstr>
      <vt:lpstr>Civic</vt:lpstr>
      <vt:lpstr>KOMUNIKASI MASSA</vt:lpstr>
      <vt:lpstr>Memahami Teori Komunikasi Massa</vt:lpstr>
      <vt:lpstr>Tokoh-tokoh Komunikasi Massa</vt:lpstr>
      <vt:lpstr>B.Aubrey Fisher (1984)</vt:lpstr>
      <vt:lpstr>Lasswell (1948)</vt:lpstr>
      <vt:lpstr>TEORI KOMUNIKASI MASSA</vt:lpstr>
      <vt:lpstr>Perkembangan Teori Efek (Littlejohn dan Foss)</vt:lpstr>
      <vt:lpstr>Teori Efek Langsung Media</vt:lpstr>
      <vt:lpstr>Teori Efek Terbatas Media</vt:lpstr>
      <vt:lpstr>Teori Two Step Flow (Lazarfield, Bernard Berelson, Hazel Gudet.)</vt:lpstr>
      <vt:lpstr>TEORI PERUBAHAN SIKAP  (CARL HOVLAND)</vt:lpstr>
      <vt:lpstr>TEORI REINFORCEMENT /PENGUATAN (JOSEPH KLAPPER)</vt:lpstr>
      <vt:lpstr>TEORI KOGNITIF SOSIAL  (ALBERT BANDURA)</vt:lpstr>
      <vt:lpstr>TEORI USES AND GRATIFICATION  (KATZ, BLUMLER, GUREVITCH)</vt:lpstr>
      <vt:lpstr>4 Teori Malvin De Fluer</vt:lpstr>
      <vt:lpstr>Individual Defferences Teory Teori Perbedaan Individu (Malvin DeFleur)</vt:lpstr>
      <vt:lpstr>Social Category Theory  Teori Kategori Sosial (DeFleur)</vt:lpstr>
      <vt:lpstr>Contoh:</vt:lpstr>
      <vt:lpstr>Social Relationship Theory  Teori Hubungan Sosial (DeFleur)</vt:lpstr>
      <vt:lpstr>Cultural Norms Theory  (Teori Norma Budaya) – (DeFleur)</vt:lpstr>
      <vt:lpstr>Teori Efek Kumulatif</vt:lpstr>
      <vt:lpstr>TEORI KULTIVASI  (GEORGE GERBNER)</vt:lpstr>
      <vt:lpstr>TEORI AGENDA SETTING (Maxwell McCombs dan Donald Shaw)</vt:lpstr>
      <vt:lpstr>Walter Lippmann (1922)</vt:lpstr>
      <vt:lpstr>TEORI SPIRAL KEBISUAN  (ELISABETH NOELIE-NEUMANN)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MASSA</dc:title>
  <dc:creator>asus</dc:creator>
  <cp:lastModifiedBy>ASUS</cp:lastModifiedBy>
  <cp:revision>92</cp:revision>
  <dcterms:created xsi:type="dcterms:W3CDTF">2014-03-20T15:13:49Z</dcterms:created>
  <dcterms:modified xsi:type="dcterms:W3CDTF">2018-04-06T07:43:52Z</dcterms:modified>
</cp:coreProperties>
</file>