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6" r:id="rId2"/>
    <p:sldId id="287" r:id="rId3"/>
    <p:sldId id="289" r:id="rId4"/>
    <p:sldId id="288" r:id="rId5"/>
    <p:sldId id="290" r:id="rId6"/>
    <p:sldId id="279" r:id="rId7"/>
    <p:sldId id="291" r:id="rId8"/>
    <p:sldId id="280" r:id="rId9"/>
    <p:sldId id="266" r:id="rId10"/>
    <p:sldId id="268" r:id="rId11"/>
    <p:sldId id="269" r:id="rId12"/>
    <p:sldId id="312" r:id="rId13"/>
    <p:sldId id="314" r:id="rId14"/>
    <p:sldId id="315" r:id="rId15"/>
    <p:sldId id="316" r:id="rId16"/>
    <p:sldId id="317" r:id="rId17"/>
    <p:sldId id="318" r:id="rId18"/>
    <p:sldId id="319" r:id="rId19"/>
    <p:sldId id="285" r:id="rId20"/>
    <p:sldId id="309" r:id="rId21"/>
    <p:sldId id="271" r:id="rId22"/>
    <p:sldId id="272" r:id="rId23"/>
    <p:sldId id="305" r:id="rId24"/>
    <p:sldId id="320" r:id="rId25"/>
    <p:sldId id="308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7059" autoAdjust="0"/>
    <p:restoredTop sz="94660"/>
  </p:normalViewPr>
  <p:slideViewPr>
    <p:cSldViewPr>
      <p:cViewPr varScale="1">
        <p:scale>
          <a:sx n="68" d="100"/>
          <a:sy n="68" d="100"/>
        </p:scale>
        <p:origin x="-138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3D5F8B-B944-4353-9E14-D9BFB72D2484}" type="datetimeFigureOut">
              <a:rPr lang="en-US" smtClean="0"/>
              <a:pPr/>
              <a:t>10/22/2013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A41AF3-6F75-4991-B77F-3967EC7DE83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700356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1752D-03B0-4451-B60A-BC84599CD80B}" type="datetimeFigureOut">
              <a:rPr lang="en-US" smtClean="0"/>
              <a:pPr/>
              <a:t>10/22/2013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31A08-A4B4-49CE-8D56-642B9FCFF9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25778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1752D-03B0-4451-B60A-BC84599CD80B}" type="datetimeFigureOut">
              <a:rPr lang="en-US" smtClean="0"/>
              <a:pPr/>
              <a:t>10/22/2013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31A08-A4B4-49CE-8D56-642B9FCFF9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11245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1752D-03B0-4451-B60A-BC84599CD80B}" type="datetimeFigureOut">
              <a:rPr lang="en-US" smtClean="0"/>
              <a:pPr/>
              <a:t>10/22/2013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31A08-A4B4-49CE-8D56-642B9FCFF9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512221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1752D-03B0-4451-B60A-BC84599CD80B}" type="datetimeFigureOut">
              <a:rPr lang="en-US" smtClean="0"/>
              <a:pPr/>
              <a:t>10/22/2013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31A08-A4B4-49CE-8D56-642B9FCFF9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847290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1752D-03B0-4451-B60A-BC84599CD80B}" type="datetimeFigureOut">
              <a:rPr lang="en-US" smtClean="0"/>
              <a:pPr/>
              <a:t>10/22/2013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31A08-A4B4-49CE-8D56-642B9FCFF9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5655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1752D-03B0-4451-B60A-BC84599CD80B}" type="datetimeFigureOut">
              <a:rPr lang="en-US" smtClean="0"/>
              <a:pPr/>
              <a:t>10/22/2013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31A08-A4B4-49CE-8D56-642B9FCFF9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12638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1752D-03B0-4451-B60A-BC84599CD80B}" type="datetimeFigureOut">
              <a:rPr lang="en-US" smtClean="0"/>
              <a:pPr/>
              <a:t>10/22/2013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31A08-A4B4-49CE-8D56-642B9FCFF9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408081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1752D-03B0-4451-B60A-BC84599CD80B}" type="datetimeFigureOut">
              <a:rPr lang="en-US" smtClean="0"/>
              <a:pPr/>
              <a:t>10/22/2013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31A08-A4B4-49CE-8D56-642B9FCFF9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20271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1752D-03B0-4451-B60A-BC84599CD80B}" type="datetimeFigureOut">
              <a:rPr lang="en-US" smtClean="0"/>
              <a:pPr/>
              <a:t>10/22/2013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31A08-A4B4-49CE-8D56-642B9FCFF9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13006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1752D-03B0-4451-B60A-BC84599CD80B}" type="datetimeFigureOut">
              <a:rPr lang="en-US" smtClean="0"/>
              <a:pPr/>
              <a:t>10/22/2013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31A08-A4B4-49CE-8D56-642B9FCFF9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57541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1752D-03B0-4451-B60A-BC84599CD80B}" type="datetimeFigureOut">
              <a:rPr lang="en-US" smtClean="0"/>
              <a:pPr/>
              <a:t>10/22/2013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31A08-A4B4-49CE-8D56-642B9FCFF9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71071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E1752D-03B0-4451-B60A-BC84599CD80B}" type="datetimeFigureOut">
              <a:rPr lang="en-US" smtClean="0"/>
              <a:pPr/>
              <a:t>10/22/2013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131A08-A4B4-49CE-8D56-642B9FCFF9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263299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id.wikipedia.org/wiki/Konstitusi" TargetMode="External"/><Relationship Id="rId2" Type="http://schemas.openxmlformats.org/officeDocument/2006/relationships/hyperlink" Target="http://id.wikipedia.org/wiki/Kemerdekaan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hyperlink" Target="http://wapedia.mobi/id/Komunisme" TargetMode="External"/><Relationship Id="rId13" Type="http://schemas.openxmlformats.org/officeDocument/2006/relationships/hyperlink" Target="http://wapedia.mobi/id/Britania_Raya" TargetMode="External"/><Relationship Id="rId18" Type="http://schemas.openxmlformats.org/officeDocument/2006/relationships/hyperlink" Target="http://wapedia.mobi/id/Monarki_konstitusional" TargetMode="External"/><Relationship Id="rId3" Type="http://schemas.openxmlformats.org/officeDocument/2006/relationships/hyperlink" Target="http://wapedia.mobi/id/Kontrak_sosial" TargetMode="External"/><Relationship Id="rId21" Type="http://schemas.openxmlformats.org/officeDocument/2006/relationships/hyperlink" Target="http://wapedia.mobi/id/Sistem_parlementer" TargetMode="External"/><Relationship Id="rId7" Type="http://schemas.openxmlformats.org/officeDocument/2006/relationships/hyperlink" Target="http://wapedia.mobi/id/Perang_Dingin" TargetMode="External"/><Relationship Id="rId12" Type="http://schemas.openxmlformats.org/officeDocument/2006/relationships/hyperlink" Target="http://wapedia.mobi/id/Amerika_Serikat" TargetMode="External"/><Relationship Id="rId17" Type="http://schemas.openxmlformats.org/officeDocument/2006/relationships/hyperlink" Target="http://wapedia.mobi/id/Perancis" TargetMode="External"/><Relationship Id="rId2" Type="http://schemas.openxmlformats.org/officeDocument/2006/relationships/hyperlink" Target="http://wapedia.mobi/id/Abad_Pencerahan" TargetMode="External"/><Relationship Id="rId16" Type="http://schemas.openxmlformats.org/officeDocument/2006/relationships/hyperlink" Target="http://wapedia.mobi/id/India" TargetMode="External"/><Relationship Id="rId20" Type="http://schemas.openxmlformats.org/officeDocument/2006/relationships/hyperlink" Target="http://wapedia.mobi/id/Sistem_presidensia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apedia.mobi/id/Jean-Jacques_Rousseau" TargetMode="External"/><Relationship Id="rId11" Type="http://schemas.openxmlformats.org/officeDocument/2006/relationships/hyperlink" Target="http://wapedia.mobi/id/Demokrasi_partisipasi" TargetMode="External"/><Relationship Id="rId24" Type="http://schemas.openxmlformats.org/officeDocument/2006/relationships/hyperlink" Target="http://wapedia.mobi/id/Sistem_semipresidensial" TargetMode="External"/><Relationship Id="rId5" Type="http://schemas.openxmlformats.org/officeDocument/2006/relationships/hyperlink" Target="http://wapedia.mobi/id/John_Locke" TargetMode="External"/><Relationship Id="rId15" Type="http://schemas.openxmlformats.org/officeDocument/2006/relationships/hyperlink" Target="http://wapedia.mobi/id/Republik" TargetMode="External"/><Relationship Id="rId23" Type="http://schemas.openxmlformats.org/officeDocument/2006/relationships/hyperlink" Target="http://wapedia.mobi/id/Negara-Negara_Persemakmuran" TargetMode="External"/><Relationship Id="rId10" Type="http://schemas.openxmlformats.org/officeDocument/2006/relationships/hyperlink" Target="http://wapedia.mobi/id/Demokrasi_langsung" TargetMode="External"/><Relationship Id="rId19" Type="http://schemas.openxmlformats.org/officeDocument/2006/relationships/hyperlink" Target="http://wapedia.mobi/id/Spanyol" TargetMode="External"/><Relationship Id="rId4" Type="http://schemas.openxmlformats.org/officeDocument/2006/relationships/hyperlink" Target="http://wapedia.mobi/id/Thomas_Hobbes" TargetMode="External"/><Relationship Id="rId9" Type="http://schemas.openxmlformats.org/officeDocument/2006/relationships/hyperlink" Target="http://wapedia.mobi/id/Republik_Rakyat" TargetMode="External"/><Relationship Id="rId14" Type="http://schemas.openxmlformats.org/officeDocument/2006/relationships/hyperlink" Target="http://wapedia.mobi/id/Kanada" TargetMode="External"/><Relationship Id="rId22" Type="http://schemas.openxmlformats.org/officeDocument/2006/relationships/hyperlink" Target="http://wapedia.mobi/id/Sistem_Westminster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81200" y="457200"/>
            <a:ext cx="5334000" cy="914400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Teori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Demokrasi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1752600"/>
            <a:ext cx="7620000" cy="38862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etimologis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demokrasi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terdiri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dua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kata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Yunani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yaitu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demos yang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berarti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rakyat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penduduk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tempat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cratein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cratos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berarti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kekuasaan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kedaulatan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Demos-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cratein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demos-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cratos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demokrasi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memiliki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arti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pemerintahan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rakyat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167781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teori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demokrasi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modern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klasik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mendefini-sikan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demokrasi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dg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istilah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kehendak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rakyat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” (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the will of the people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)…..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sumber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kebaikan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bersama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” (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the common good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)…..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tujuan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Schumpeter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: “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metode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demokratis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”,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Demokrasi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ad: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prosedur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kelembagaan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mencapai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keputusan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politik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yg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didalamnya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individu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memperoleh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kekuasaan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membuat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keputusan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melalui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perjuangan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kompetitif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rangka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memperoleh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rakyat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255324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1"/>
            <a:ext cx="8229600" cy="4419600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just"/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Menurut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tradisi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Schumpeterian: </a:t>
            </a:r>
          </a:p>
          <a:p>
            <a:pPr marL="0" indent="0" algn="just">
              <a:buNone/>
            </a:pP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politik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disebut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demokratis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sejauh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para</a:t>
            </a:r>
            <a:endParaRPr lang="en-US" sz="2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pembuat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keputusan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kolektif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yg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paling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kuat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endParaRPr lang="en-US" sz="2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itu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dipilih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melalui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pemilihan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umum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yg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adil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0" indent="0" algn="just">
              <a:buNone/>
            </a:pP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jujur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berkala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didalam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itu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para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calon</a:t>
            </a:r>
            <a:endParaRPr lang="en-US" sz="2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bebas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bersaing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memperoleh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suara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endParaRPr lang="en-US" sz="2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hampir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semua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penduduk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dewasa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berhak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memberikan</a:t>
            </a:r>
            <a:endParaRPr lang="en-US" sz="2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suara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8943965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274638"/>
            <a:ext cx="4953000" cy="94456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Teori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Demokrasi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4102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terminologi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demokrasi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a. Joseph A.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Schmeter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mengatakan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demokrasi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perencaan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instutisional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mencapai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keputusan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politik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di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mana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individu-individu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memperoleh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kekuasaan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memutuskan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cara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perjuangan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kompetitif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atas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suara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rakyat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B. Philippe C.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Schmitter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demokrasi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pemerintahan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di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mana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pemerintah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dimintai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tanggung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jawab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atas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tindakan-tindakan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mereka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di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wilayah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publik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warga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negara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yang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bertindak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langsung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melalui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kompetisi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kerja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sama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para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wakil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mereka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telah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terpilih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837963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762000"/>
            <a:ext cx="8229600" cy="4800599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 fontScale="92500"/>
          </a:bodyPr>
          <a:lstStyle/>
          <a:p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Henry B. Mayo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mengatakan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demokrasi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politik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menunjukkan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bahwa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kebijakan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umum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ditentukan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atas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dasar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mayoritas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wakil-wakil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diawasi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efektif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rakyat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pemilihan-pemilihan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berkala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didasarkan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atas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prinsip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kesamaan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politik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diselenggarakan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suasana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terjaminnya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kebebasan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politik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>
                <a:latin typeface="Times New Roman" pitchFamily="18" charset="0"/>
                <a:cs typeface="Times New Roman" pitchFamily="18" charset="0"/>
              </a:rPr>
            </a:b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057169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63246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Ada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satu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pengertian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mengenai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demokrasi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yang di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anggap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paling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populer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diantara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pengertian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ada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Pengertian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dikemukakan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tahun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1863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Abraham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Lincoln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yang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mengatakan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demokrasi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pemerintahan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rakyat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rakyat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rakyat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government of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people, by the people, and for the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peolple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). </a:t>
            </a:r>
          </a:p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Pemerintahan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rakyat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berarti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pemerintahan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negara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itu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mendapat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mandat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rakyat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menyeleng-garakan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perintahan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Pemerintahan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rakyat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berarti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pemerintahan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negara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itu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dijalankan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rakyat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Pemerintahan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rakyat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berarti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pemerintahan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itu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menghasilkan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menjalankan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kebijakan-kebijakan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yang di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arahkan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kepentingan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kejahteraan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20548535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Teori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Demokrasi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Klasik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Demokrasi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pengertian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klasik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pertama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kali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muncul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abad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ke-5 SM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tepatnya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di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Yunani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saat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itu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pelaksanaan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demokrasi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dilakukan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langsung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artian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rakyat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berkumpul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tempat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tertentu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rangka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membahas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pelbagai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permasalahan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kenegaraan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Bentuk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negara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demokrasi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klasik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lahir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pemikiran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aliran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dikenal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berpandangan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a tree partite classification of state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yang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membedakan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bentuk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negara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atas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tiga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bentuk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ideal yang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dikenal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bentuk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negara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klasik-tradisional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Para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penganut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aliran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Plato,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Aristoteles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Polybius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Thomas Aquinas.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533752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4008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r>
              <a:rPr lang="en-US" sz="4500" dirty="0">
                <a:latin typeface="Times New Roman" pitchFamily="18" charset="0"/>
                <a:cs typeface="Times New Roman" pitchFamily="18" charset="0"/>
              </a:rPr>
              <a:t>Plato </a:t>
            </a:r>
            <a:r>
              <a:rPr lang="en-US" sz="4500" dirty="0" err="1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4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dirty="0" err="1">
                <a:latin typeface="Times New Roman" pitchFamily="18" charset="0"/>
                <a:cs typeface="Times New Roman" pitchFamily="18" charset="0"/>
              </a:rPr>
              <a:t>ajarannya</a:t>
            </a:r>
            <a:r>
              <a:rPr lang="en-US" sz="4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dirty="0" err="1">
                <a:latin typeface="Times New Roman" pitchFamily="18" charset="0"/>
                <a:cs typeface="Times New Roman" pitchFamily="18" charset="0"/>
              </a:rPr>
              <a:t>menyatakan</a:t>
            </a:r>
            <a:r>
              <a:rPr lang="en-US" sz="4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dirty="0" err="1">
                <a:latin typeface="Times New Roman" pitchFamily="18" charset="0"/>
                <a:cs typeface="Times New Roman" pitchFamily="18" charset="0"/>
              </a:rPr>
              <a:t>bahwa</a:t>
            </a:r>
            <a:r>
              <a:rPr lang="en-US" sz="4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dirty="0" err="1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4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dirty="0" err="1">
                <a:latin typeface="Times New Roman" pitchFamily="18" charset="0"/>
                <a:cs typeface="Times New Roman" pitchFamily="18" charset="0"/>
              </a:rPr>
              <a:t>bentuk</a:t>
            </a:r>
            <a:r>
              <a:rPr lang="en-US" sz="4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dirty="0" err="1">
                <a:latin typeface="Times New Roman" pitchFamily="18" charset="0"/>
                <a:cs typeface="Times New Roman" pitchFamily="18" charset="0"/>
              </a:rPr>
              <a:t>demokrasi</a:t>
            </a:r>
            <a:r>
              <a:rPr lang="en-US" sz="45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500" dirty="0" err="1">
                <a:latin typeface="Times New Roman" pitchFamily="18" charset="0"/>
                <a:cs typeface="Times New Roman" pitchFamily="18" charset="0"/>
              </a:rPr>
              <a:t>kekuasaan</a:t>
            </a:r>
            <a:r>
              <a:rPr lang="en-US" sz="4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dirty="0" err="1">
                <a:latin typeface="Times New Roman" pitchFamily="18" charset="0"/>
                <a:cs typeface="Times New Roman" pitchFamily="18" charset="0"/>
              </a:rPr>
              <a:t>berada</a:t>
            </a:r>
            <a:r>
              <a:rPr lang="en-US" sz="4500" dirty="0">
                <a:latin typeface="Times New Roman" pitchFamily="18" charset="0"/>
                <a:cs typeface="Times New Roman" pitchFamily="18" charset="0"/>
              </a:rPr>
              <a:t> di </a:t>
            </a:r>
            <a:r>
              <a:rPr lang="en-US" sz="4500" dirty="0" err="1">
                <a:latin typeface="Times New Roman" pitchFamily="18" charset="0"/>
                <a:cs typeface="Times New Roman" pitchFamily="18" charset="0"/>
              </a:rPr>
              <a:t>tangan</a:t>
            </a:r>
            <a:r>
              <a:rPr lang="en-US" sz="4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dirty="0" err="1">
                <a:latin typeface="Times New Roman" pitchFamily="18" charset="0"/>
                <a:cs typeface="Times New Roman" pitchFamily="18" charset="0"/>
              </a:rPr>
              <a:t>rakyat</a:t>
            </a:r>
            <a:r>
              <a:rPr lang="en-US" sz="4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dirty="0" err="1">
                <a:latin typeface="Times New Roman" pitchFamily="18" charset="0"/>
                <a:cs typeface="Times New Roman" pitchFamily="18" charset="0"/>
              </a:rPr>
              <a:t>sehingga</a:t>
            </a:r>
            <a:r>
              <a:rPr lang="en-US" sz="4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dirty="0" err="1">
                <a:latin typeface="Times New Roman" pitchFamily="18" charset="0"/>
                <a:cs typeface="Times New Roman" pitchFamily="18" charset="0"/>
              </a:rPr>
              <a:t>kepentingan</a:t>
            </a:r>
            <a:r>
              <a:rPr lang="en-US" sz="4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dirty="0" err="1">
                <a:latin typeface="Times New Roman" pitchFamily="18" charset="0"/>
                <a:cs typeface="Times New Roman" pitchFamily="18" charset="0"/>
              </a:rPr>
              <a:t>umum</a:t>
            </a:r>
            <a:r>
              <a:rPr lang="en-US" sz="45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4500" dirty="0" err="1">
                <a:latin typeface="Times New Roman" pitchFamily="18" charset="0"/>
                <a:cs typeface="Times New Roman" pitchFamily="18" charset="0"/>
              </a:rPr>
              <a:t>kepentingan</a:t>
            </a:r>
            <a:r>
              <a:rPr lang="en-US" sz="4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dirty="0" err="1">
                <a:latin typeface="Times New Roman" pitchFamily="18" charset="0"/>
                <a:cs typeface="Times New Roman" pitchFamily="18" charset="0"/>
              </a:rPr>
              <a:t>rakyat</a:t>
            </a:r>
            <a:r>
              <a:rPr lang="en-US" sz="45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4500" dirty="0" err="1">
                <a:latin typeface="Times New Roman" pitchFamily="18" charset="0"/>
                <a:cs typeface="Times New Roman" pitchFamily="18" charset="0"/>
              </a:rPr>
              <a:t>lebih</a:t>
            </a:r>
            <a:r>
              <a:rPr lang="en-US" sz="4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dirty="0" err="1">
                <a:latin typeface="Times New Roman" pitchFamily="18" charset="0"/>
                <a:cs typeface="Times New Roman" pitchFamily="18" charset="0"/>
              </a:rPr>
              <a:t>diutamakan</a:t>
            </a:r>
            <a:r>
              <a:rPr lang="en-US" sz="45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500" dirty="0" err="1"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sz="4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dirty="0" err="1">
                <a:latin typeface="Times New Roman" pitchFamily="18" charset="0"/>
                <a:cs typeface="Times New Roman" pitchFamily="18" charset="0"/>
              </a:rPr>
              <a:t>prinsipil</a:t>
            </a:r>
            <a:r>
              <a:rPr lang="en-US" sz="45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500" dirty="0" err="1">
                <a:latin typeface="Times New Roman" pitchFamily="18" charset="0"/>
                <a:cs typeface="Times New Roman" pitchFamily="18" charset="0"/>
              </a:rPr>
              <a:t>rakyat</a:t>
            </a:r>
            <a:r>
              <a:rPr lang="en-US" sz="4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dirty="0" err="1">
                <a:latin typeface="Times New Roman" pitchFamily="18" charset="0"/>
                <a:cs typeface="Times New Roman" pitchFamily="18" charset="0"/>
              </a:rPr>
              <a:t>diberi</a:t>
            </a:r>
            <a:r>
              <a:rPr lang="en-US" sz="4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dirty="0" err="1">
                <a:latin typeface="Times New Roman" pitchFamily="18" charset="0"/>
                <a:cs typeface="Times New Roman" pitchFamily="18" charset="0"/>
              </a:rPr>
              <a:t>kebebasan</a:t>
            </a:r>
            <a:r>
              <a:rPr lang="en-US" sz="4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4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dirty="0" err="1">
                <a:latin typeface="Times New Roman" pitchFamily="18" charset="0"/>
                <a:cs typeface="Times New Roman" pitchFamily="18" charset="0"/>
              </a:rPr>
              <a:t>kemerdekaan</a:t>
            </a:r>
            <a:r>
              <a:rPr lang="en-US" sz="4500" dirty="0">
                <a:latin typeface="Times New Roman" pitchFamily="18" charset="0"/>
                <a:cs typeface="Times New Roman" pitchFamily="18" charset="0"/>
              </a:rPr>
              <a:t>. Akan </a:t>
            </a:r>
            <a:r>
              <a:rPr lang="en-US" sz="4500" dirty="0" err="1">
                <a:latin typeface="Times New Roman" pitchFamily="18" charset="0"/>
                <a:cs typeface="Times New Roman" pitchFamily="18" charset="0"/>
              </a:rPr>
              <a:t>tetapi</a:t>
            </a:r>
            <a:r>
              <a:rPr lang="en-US" sz="4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dirty="0" err="1">
                <a:latin typeface="Times New Roman" pitchFamily="18" charset="0"/>
                <a:cs typeface="Times New Roman" pitchFamily="18" charset="0"/>
              </a:rPr>
              <a:t>kemudian</a:t>
            </a:r>
            <a:r>
              <a:rPr lang="en-US" sz="4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dirty="0" err="1">
                <a:latin typeface="Times New Roman" pitchFamily="18" charset="0"/>
                <a:cs typeface="Times New Roman" pitchFamily="18" charset="0"/>
              </a:rPr>
              <a:t>rakyat</a:t>
            </a:r>
            <a:r>
              <a:rPr lang="en-US" sz="4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dirty="0" err="1">
                <a:latin typeface="Times New Roman" pitchFamily="18" charset="0"/>
                <a:cs typeface="Times New Roman" pitchFamily="18" charset="0"/>
              </a:rPr>
              <a:t>kehilangan</a:t>
            </a:r>
            <a:r>
              <a:rPr lang="en-US" sz="4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dirty="0" err="1">
                <a:latin typeface="Times New Roman" pitchFamily="18" charset="0"/>
                <a:cs typeface="Times New Roman" pitchFamily="18" charset="0"/>
              </a:rPr>
              <a:t>kendali</a:t>
            </a:r>
            <a:r>
              <a:rPr lang="en-US" sz="45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500" dirty="0" err="1">
                <a:latin typeface="Times New Roman" pitchFamily="18" charset="0"/>
                <a:cs typeface="Times New Roman" pitchFamily="18" charset="0"/>
              </a:rPr>
              <a:t>rakyat</a:t>
            </a:r>
            <a:r>
              <a:rPr lang="en-US" sz="4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dirty="0" err="1">
                <a:latin typeface="Times New Roman" pitchFamily="18" charset="0"/>
                <a:cs typeface="Times New Roman" pitchFamily="18" charset="0"/>
              </a:rPr>
              <a:t>hanya</a:t>
            </a:r>
            <a:r>
              <a:rPr lang="en-US" sz="4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dirty="0" err="1">
                <a:latin typeface="Times New Roman" pitchFamily="18" charset="0"/>
                <a:cs typeface="Times New Roman" pitchFamily="18" charset="0"/>
              </a:rPr>
              <a:t>ingin</a:t>
            </a:r>
            <a:r>
              <a:rPr lang="en-US" sz="4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dirty="0" err="1">
                <a:latin typeface="Times New Roman" pitchFamily="18" charset="0"/>
                <a:cs typeface="Times New Roman" pitchFamily="18" charset="0"/>
              </a:rPr>
              <a:t>memerintah</a:t>
            </a:r>
            <a:r>
              <a:rPr lang="en-US" sz="4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dirty="0" err="1">
                <a:latin typeface="Times New Roman" pitchFamily="18" charset="0"/>
                <a:cs typeface="Times New Roman" pitchFamily="18" charset="0"/>
              </a:rPr>
              <a:t>dirinya</a:t>
            </a:r>
            <a:r>
              <a:rPr lang="en-US" sz="4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dirty="0" err="1">
                <a:latin typeface="Times New Roman" pitchFamily="18" charset="0"/>
                <a:cs typeface="Times New Roman" pitchFamily="18" charset="0"/>
              </a:rPr>
              <a:t>sendiri</a:t>
            </a:r>
            <a:r>
              <a:rPr lang="en-US" sz="4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4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dirty="0" err="1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4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dirty="0" err="1">
                <a:latin typeface="Times New Roman" pitchFamily="18" charset="0"/>
                <a:cs typeface="Times New Roman" pitchFamily="18" charset="0"/>
              </a:rPr>
              <a:t>mau</a:t>
            </a:r>
            <a:r>
              <a:rPr lang="en-US" sz="4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dirty="0" err="1">
                <a:latin typeface="Times New Roman" pitchFamily="18" charset="0"/>
                <a:cs typeface="Times New Roman" pitchFamily="18" charset="0"/>
              </a:rPr>
              <a:t>lagi</a:t>
            </a:r>
            <a:r>
              <a:rPr lang="en-US" sz="4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dirty="0" err="1">
                <a:latin typeface="Times New Roman" pitchFamily="18" charset="0"/>
                <a:cs typeface="Times New Roman" pitchFamily="18" charset="0"/>
              </a:rPr>
              <a:t>diatur</a:t>
            </a:r>
            <a:r>
              <a:rPr lang="en-US" sz="4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dirty="0" err="1">
                <a:latin typeface="Times New Roman" pitchFamily="18" charset="0"/>
                <a:cs typeface="Times New Roman" pitchFamily="18" charset="0"/>
              </a:rPr>
              <a:t>sehingga</a:t>
            </a:r>
            <a:r>
              <a:rPr lang="en-US" sz="4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dirty="0" err="1">
                <a:latin typeface="Times New Roman" pitchFamily="18" charset="0"/>
                <a:cs typeface="Times New Roman" pitchFamily="18" charset="0"/>
              </a:rPr>
              <a:t>mengakibatkan</a:t>
            </a:r>
            <a:r>
              <a:rPr lang="en-US" sz="4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dirty="0" err="1">
                <a:latin typeface="Times New Roman" pitchFamily="18" charset="0"/>
                <a:cs typeface="Times New Roman" pitchFamily="18" charset="0"/>
              </a:rPr>
              <a:t>keadaan</a:t>
            </a:r>
            <a:r>
              <a:rPr lang="en-US" sz="4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dirty="0" err="1">
                <a:latin typeface="Times New Roman" pitchFamily="18" charset="0"/>
                <a:cs typeface="Times New Roman" pitchFamily="18" charset="0"/>
              </a:rPr>
              <a:t>menjadi</a:t>
            </a:r>
            <a:r>
              <a:rPr lang="en-US" sz="4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dirty="0" err="1">
                <a:latin typeface="Times New Roman" pitchFamily="18" charset="0"/>
                <a:cs typeface="Times New Roman" pitchFamily="18" charset="0"/>
              </a:rPr>
              <a:t>kacau</a:t>
            </a:r>
            <a:r>
              <a:rPr lang="en-US" sz="4500" dirty="0">
                <a:latin typeface="Times New Roman" pitchFamily="18" charset="0"/>
                <a:cs typeface="Times New Roman" pitchFamily="18" charset="0"/>
              </a:rPr>
              <a:t>, yang </a:t>
            </a:r>
            <a:r>
              <a:rPr lang="en-US" sz="4500" dirty="0" err="1">
                <a:latin typeface="Times New Roman" pitchFamily="18" charset="0"/>
                <a:cs typeface="Times New Roman" pitchFamily="18" charset="0"/>
              </a:rPr>
              <a:t>disebut</a:t>
            </a:r>
            <a:r>
              <a:rPr lang="en-US" sz="4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dirty="0" err="1">
                <a:latin typeface="Times New Roman" pitchFamily="18" charset="0"/>
                <a:cs typeface="Times New Roman" pitchFamily="18" charset="0"/>
              </a:rPr>
              <a:t>Anarki</a:t>
            </a:r>
            <a:r>
              <a:rPr lang="en-US" sz="45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en-US" sz="45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45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500" dirty="0" err="1" smtClean="0">
                <a:latin typeface="Times New Roman" pitchFamily="18" charset="0"/>
                <a:cs typeface="Times New Roman" pitchFamily="18" charset="0"/>
              </a:rPr>
              <a:t>Aristoteles</a:t>
            </a:r>
            <a:r>
              <a:rPr lang="en-US" sz="4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dirty="0" err="1">
                <a:latin typeface="Times New Roman" pitchFamily="18" charset="0"/>
                <a:cs typeface="Times New Roman" pitchFamily="18" charset="0"/>
              </a:rPr>
              <a:t>sendiri</a:t>
            </a:r>
            <a:r>
              <a:rPr lang="en-US" sz="4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dirty="0" err="1">
                <a:latin typeface="Times New Roman" pitchFamily="18" charset="0"/>
                <a:cs typeface="Times New Roman" pitchFamily="18" charset="0"/>
              </a:rPr>
              <a:t>mendefiniskan</a:t>
            </a:r>
            <a:r>
              <a:rPr lang="en-US" sz="4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dirty="0" err="1">
                <a:latin typeface="Times New Roman" pitchFamily="18" charset="0"/>
                <a:cs typeface="Times New Roman" pitchFamily="18" charset="0"/>
              </a:rPr>
              <a:t>demokrasi</a:t>
            </a:r>
            <a:r>
              <a:rPr lang="en-US" sz="4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dirty="0" err="1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4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dirty="0" err="1">
                <a:latin typeface="Times New Roman" pitchFamily="18" charset="0"/>
                <a:cs typeface="Times New Roman" pitchFamily="18" charset="0"/>
              </a:rPr>
              <a:t>penyimpangan</a:t>
            </a:r>
            <a:r>
              <a:rPr lang="en-US" sz="4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dirty="0" err="1">
                <a:latin typeface="Times New Roman" pitchFamily="18" charset="0"/>
                <a:cs typeface="Times New Roman" pitchFamily="18" charset="0"/>
              </a:rPr>
              <a:t>kepentingan</a:t>
            </a:r>
            <a:r>
              <a:rPr lang="en-US" sz="4500" dirty="0">
                <a:latin typeface="Times New Roman" pitchFamily="18" charset="0"/>
                <a:cs typeface="Times New Roman" pitchFamily="18" charset="0"/>
              </a:rPr>
              <a:t> orang-orang </a:t>
            </a:r>
            <a:r>
              <a:rPr lang="en-US" sz="4500" dirty="0" err="1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4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dirty="0" err="1">
                <a:latin typeface="Times New Roman" pitchFamily="18" charset="0"/>
                <a:cs typeface="Times New Roman" pitchFamily="18" charset="0"/>
              </a:rPr>
              <a:t>wakil</a:t>
            </a:r>
            <a:r>
              <a:rPr lang="en-US" sz="4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dirty="0" err="1">
                <a:latin typeface="Times New Roman" pitchFamily="18" charset="0"/>
                <a:cs typeface="Times New Roman" pitchFamily="18" charset="0"/>
              </a:rPr>
              <a:t>rakyat</a:t>
            </a:r>
            <a:r>
              <a:rPr lang="en-US" sz="4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dirty="0" err="1">
                <a:latin typeface="Times New Roman" pitchFamily="18" charset="0"/>
                <a:cs typeface="Times New Roman" pitchFamily="18" charset="0"/>
              </a:rPr>
              <a:t>terhadap</a:t>
            </a:r>
            <a:r>
              <a:rPr lang="en-US" sz="4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dirty="0" err="1">
                <a:latin typeface="Times New Roman" pitchFamily="18" charset="0"/>
                <a:cs typeface="Times New Roman" pitchFamily="18" charset="0"/>
              </a:rPr>
              <a:t>kepentingan</a:t>
            </a:r>
            <a:r>
              <a:rPr lang="en-US" sz="4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dirty="0" err="1">
                <a:latin typeface="Times New Roman" pitchFamily="18" charset="0"/>
                <a:cs typeface="Times New Roman" pitchFamily="18" charset="0"/>
              </a:rPr>
              <a:t>umum</a:t>
            </a:r>
            <a:r>
              <a:rPr lang="en-US" sz="45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500" dirty="0" err="1">
                <a:latin typeface="Times New Roman" pitchFamily="18" charset="0"/>
                <a:cs typeface="Times New Roman" pitchFamily="18" charset="0"/>
              </a:rPr>
              <a:t>Menurut</a:t>
            </a:r>
            <a:r>
              <a:rPr lang="en-US" sz="4500" dirty="0">
                <a:latin typeface="Times New Roman" pitchFamily="18" charset="0"/>
                <a:cs typeface="Times New Roman" pitchFamily="18" charset="0"/>
              </a:rPr>
              <a:t> Polybius, </a:t>
            </a:r>
            <a:r>
              <a:rPr lang="en-US" sz="4500" dirty="0" err="1">
                <a:latin typeface="Times New Roman" pitchFamily="18" charset="0"/>
                <a:cs typeface="Times New Roman" pitchFamily="18" charset="0"/>
              </a:rPr>
              <a:t>demokrasi</a:t>
            </a:r>
            <a:r>
              <a:rPr lang="en-US" sz="4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dirty="0" err="1">
                <a:latin typeface="Times New Roman" pitchFamily="18" charset="0"/>
                <a:cs typeface="Times New Roman" pitchFamily="18" charset="0"/>
              </a:rPr>
              <a:t>dibentuk</a:t>
            </a:r>
            <a:r>
              <a:rPr lang="en-US" sz="4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dirty="0" err="1"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sz="4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dirty="0" err="1">
                <a:latin typeface="Times New Roman" pitchFamily="18" charset="0"/>
                <a:cs typeface="Times New Roman" pitchFamily="18" charset="0"/>
              </a:rPr>
              <a:t>perwalian</a:t>
            </a:r>
            <a:r>
              <a:rPr lang="en-US" sz="4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dirty="0" err="1">
                <a:latin typeface="Times New Roman" pitchFamily="18" charset="0"/>
                <a:cs typeface="Times New Roman" pitchFamily="18" charset="0"/>
              </a:rPr>
              <a:t>kekuasaan</a:t>
            </a:r>
            <a:r>
              <a:rPr lang="en-US" sz="4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dirty="0" err="1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4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dirty="0" err="1">
                <a:latin typeface="Times New Roman" pitchFamily="18" charset="0"/>
                <a:cs typeface="Times New Roman" pitchFamily="18" charset="0"/>
              </a:rPr>
              <a:t>rakyat</a:t>
            </a:r>
            <a:r>
              <a:rPr lang="en-US" sz="45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500" dirty="0" err="1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4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dirty="0" err="1">
                <a:latin typeface="Times New Roman" pitchFamily="18" charset="0"/>
                <a:cs typeface="Times New Roman" pitchFamily="18" charset="0"/>
              </a:rPr>
              <a:t>prinsipnya</a:t>
            </a:r>
            <a:r>
              <a:rPr lang="en-US" sz="4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dirty="0" err="1">
                <a:latin typeface="Times New Roman" pitchFamily="18" charset="0"/>
                <a:cs typeface="Times New Roman" pitchFamily="18" charset="0"/>
              </a:rPr>
              <a:t>konsep</a:t>
            </a:r>
            <a:r>
              <a:rPr lang="en-US" sz="4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dirty="0" err="1">
                <a:latin typeface="Times New Roman" pitchFamily="18" charset="0"/>
                <a:cs typeface="Times New Roman" pitchFamily="18" charset="0"/>
              </a:rPr>
              <a:t>demokrasi</a:t>
            </a:r>
            <a:r>
              <a:rPr lang="en-US" sz="4500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4500" dirty="0" err="1">
                <a:latin typeface="Times New Roman" pitchFamily="18" charset="0"/>
                <a:cs typeface="Times New Roman" pitchFamily="18" charset="0"/>
              </a:rPr>
              <a:t>dikemukakan</a:t>
            </a:r>
            <a:r>
              <a:rPr lang="en-US" sz="4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dirty="0" err="1"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sz="4500" dirty="0">
                <a:latin typeface="Times New Roman" pitchFamily="18" charset="0"/>
                <a:cs typeface="Times New Roman" pitchFamily="18" charset="0"/>
              </a:rPr>
              <a:t> Polybius </a:t>
            </a:r>
            <a:r>
              <a:rPr lang="en-US" sz="4500" dirty="0" err="1">
                <a:latin typeface="Times New Roman" pitchFamily="18" charset="0"/>
                <a:cs typeface="Times New Roman" pitchFamily="18" charset="0"/>
              </a:rPr>
              <a:t>mirip</a:t>
            </a:r>
            <a:r>
              <a:rPr lang="en-US" sz="4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dirty="0" err="1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4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dirty="0" err="1">
                <a:latin typeface="Times New Roman" pitchFamily="18" charset="0"/>
                <a:cs typeface="Times New Roman" pitchFamily="18" charset="0"/>
              </a:rPr>
              <a:t>konsep</a:t>
            </a:r>
            <a:r>
              <a:rPr lang="en-US" sz="4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dirty="0" err="1">
                <a:latin typeface="Times New Roman" pitchFamily="18" charset="0"/>
                <a:cs typeface="Times New Roman" pitchFamily="18" charset="0"/>
              </a:rPr>
              <a:t>ajaran</a:t>
            </a:r>
            <a:r>
              <a:rPr lang="en-US" sz="4500" dirty="0">
                <a:latin typeface="Times New Roman" pitchFamily="18" charset="0"/>
                <a:cs typeface="Times New Roman" pitchFamily="18" charset="0"/>
              </a:rPr>
              <a:t> Plato. </a:t>
            </a:r>
            <a:r>
              <a:rPr lang="en-US" sz="4500" dirty="0" err="1">
                <a:latin typeface="Times New Roman" pitchFamily="18" charset="0"/>
                <a:cs typeface="Times New Roman" pitchFamily="18" charset="0"/>
              </a:rPr>
              <a:t>Sedangkan</a:t>
            </a:r>
            <a:r>
              <a:rPr lang="en-US" sz="4500" dirty="0">
                <a:latin typeface="Times New Roman" pitchFamily="18" charset="0"/>
                <a:cs typeface="Times New Roman" pitchFamily="18" charset="0"/>
              </a:rPr>
              <a:t> Thomas Aquino </a:t>
            </a:r>
            <a:r>
              <a:rPr lang="en-US" sz="4500" dirty="0" err="1">
                <a:latin typeface="Times New Roman" pitchFamily="18" charset="0"/>
                <a:cs typeface="Times New Roman" pitchFamily="18" charset="0"/>
              </a:rPr>
              <a:t>memahami</a:t>
            </a:r>
            <a:r>
              <a:rPr lang="en-US" sz="4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dirty="0" err="1">
                <a:latin typeface="Times New Roman" pitchFamily="18" charset="0"/>
                <a:cs typeface="Times New Roman" pitchFamily="18" charset="0"/>
              </a:rPr>
              <a:t>demokrasi</a:t>
            </a:r>
            <a:r>
              <a:rPr lang="en-US" sz="4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dirty="0" err="1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4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dirty="0" err="1">
                <a:latin typeface="Times New Roman" pitchFamily="18" charset="0"/>
                <a:cs typeface="Times New Roman" pitchFamily="18" charset="0"/>
              </a:rPr>
              <a:t>bentuk</a:t>
            </a:r>
            <a:r>
              <a:rPr lang="en-US" sz="4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dirty="0" err="1">
                <a:latin typeface="Times New Roman" pitchFamily="18" charset="0"/>
                <a:cs typeface="Times New Roman" pitchFamily="18" charset="0"/>
              </a:rPr>
              <a:t>pemerintahan</a:t>
            </a:r>
            <a:r>
              <a:rPr lang="en-US" sz="4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dirty="0" err="1"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sz="4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dirty="0" err="1">
                <a:latin typeface="Times New Roman" pitchFamily="18" charset="0"/>
                <a:cs typeface="Times New Roman" pitchFamily="18" charset="0"/>
              </a:rPr>
              <a:t>seluruh</a:t>
            </a:r>
            <a:r>
              <a:rPr lang="en-US" sz="4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dirty="0" err="1">
                <a:latin typeface="Times New Roman" pitchFamily="18" charset="0"/>
                <a:cs typeface="Times New Roman" pitchFamily="18" charset="0"/>
              </a:rPr>
              <a:t>rakyat</a:t>
            </a:r>
            <a:r>
              <a:rPr lang="en-US" sz="4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dirty="0" err="1">
                <a:latin typeface="Times New Roman" pitchFamily="18" charset="0"/>
                <a:cs typeface="Times New Roman" pitchFamily="18" charset="0"/>
              </a:rPr>
              <a:t>dimana</a:t>
            </a:r>
            <a:r>
              <a:rPr lang="en-US" sz="4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dirty="0" err="1">
                <a:latin typeface="Times New Roman" pitchFamily="18" charset="0"/>
                <a:cs typeface="Times New Roman" pitchFamily="18" charset="0"/>
              </a:rPr>
              <a:t>kepentingannya</a:t>
            </a:r>
            <a:r>
              <a:rPr lang="en-US" sz="4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dirty="0" err="1">
                <a:latin typeface="Times New Roman" pitchFamily="18" charset="0"/>
                <a:cs typeface="Times New Roman" pitchFamily="18" charset="0"/>
              </a:rPr>
              <a:t>ditujukan</a:t>
            </a:r>
            <a:r>
              <a:rPr lang="en-US" sz="4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dirty="0" err="1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4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dirty="0" err="1">
                <a:latin typeface="Times New Roman" pitchFamily="18" charset="0"/>
                <a:cs typeface="Times New Roman" pitchFamily="18" charset="0"/>
              </a:rPr>
              <a:t>diri</a:t>
            </a:r>
            <a:r>
              <a:rPr lang="en-US" sz="4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dirty="0" err="1">
                <a:latin typeface="Times New Roman" pitchFamily="18" charset="0"/>
                <a:cs typeface="Times New Roman" pitchFamily="18" charset="0"/>
              </a:rPr>
              <a:t>sendiri</a:t>
            </a:r>
            <a:r>
              <a:rPr lang="en-US" sz="45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6608692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23622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Prinsip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dasar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demokrasi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klasik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penduduk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harus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menikmati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persamaan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politik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agar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mereka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bebas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mengatur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memimpin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dipimpin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bergiliran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26907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Teori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Civic Virtue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Pericles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negarawan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Athena yang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berjasa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mengem-bangkan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demokrasi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Prinsip-prinsip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pokok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demokrasi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dikembangkannya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 a.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Kesetaraan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warga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negara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b.Kemerdekaan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c.Penghormatan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terhadap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hukum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keadilan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d.Kebajikan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bersama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Prinsip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kebajikan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bersama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menuntut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setiap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warga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negara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mengabdikan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diri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sepenuhnya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negara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menempatkan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kepentingan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republik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kepentingan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bersama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diatas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kepentingan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diri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keluarga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Di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masa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Pericles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dimulai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penerapan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demokrasi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langsung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direct 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</a:rPr>
              <a:t>democrazy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). Model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demokrasi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bisa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diterapkan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karena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jumlah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penduduk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negara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kota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masih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terbatas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kurang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300.000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jiwa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wilayah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nya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kecil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struktur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sosialnya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masih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sederhana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mereka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terlibat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langsung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proses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kenegaraan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140455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457200"/>
            <a:ext cx="8229600" cy="49530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Menurut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Robert Dahl, </a:t>
            </a:r>
          </a:p>
          <a:p>
            <a:pPr marL="0" indent="0"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Demokrasi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mengandung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dua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dimensi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kontes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partisipasi,yang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hal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yg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me-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nentukan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bagi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demokrasi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poliarki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FontTx/>
              <a:buChar char="-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Demokrasi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mengimplikasikan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adanya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kebebasan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sipil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politik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yaitu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kebebasan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berbicara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0" indent="0" algn="just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menerbitkan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berkumpul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berorganisasi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yg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dibutuhkan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perdebatan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politik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pelaksanaan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kampanye2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pemilihan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286255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Demokrasi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ad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lawan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otoritarianisme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totalitarianisme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Muncul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di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Yunani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/Athena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demokrasi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langsung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direct democracy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Sejarah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Yunani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kuno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dasar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demokrasi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berbeda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demokrasi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setelah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revolusi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Perancis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Demokrasi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Athena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mengenal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/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menghargai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pluralitas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Setelah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ribuan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tahun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tenggelam,ide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muncul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lagi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di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abad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pertengahan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doktrinnya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pemerintahan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rakyat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rakyat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rakyat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Dewasa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menjadi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demokrasi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langsung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demokrasi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perwakilan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6450169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3246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Definisi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emokrasi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prosedur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memberikan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sejumlah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patokan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Dahl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sejauh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politik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bersifat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demokratis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membandingkan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sistem2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menganalisis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apakah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bertambah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berkurang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demokratis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Definisi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demokrasi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berdasarkan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pemilihan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definisi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yg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minimal.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Demokrasi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sejati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berarti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Liberte,Egalite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Fraternite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kontrol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yg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efektif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warganegara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terhadap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kebijakan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pemerintah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pemerintah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yg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bertanggung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jawab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kejujuran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keterbukaan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percaturan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politik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musyawarah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yg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rasional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didukung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informasi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yg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cuku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partisipasi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kekuasaan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yg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setara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dab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berbagai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kebajikan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warganegara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lainnya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7714725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172200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Bentuk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pemerintahan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bukan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ukuran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menilai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politik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demokrasi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diktator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>
              <a:buFontTx/>
              <a:buChar char="-"/>
            </a:pP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Demokrasi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politik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berkaitan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erat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dg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kebebasan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individu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Akan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tetapi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keseluruhan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korelasi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antara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eksistensi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demokrasi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dg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eksistensi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kebebasan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individu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sngt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tinggi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Adanya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kebebas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-an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individu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komponen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esensial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dr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demokrasi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Tx/>
              <a:buChar char="-"/>
            </a:pP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Stabilitas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politik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bentuk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pemerintahan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dua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bentuk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variabel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yg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berbeda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namun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keduanya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saling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berkaitan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xmlns="" val="41398654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5626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Negara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demokrasi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sering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sulit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dikendalikan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tetapi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politik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jarang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menggunakan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kekerasan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Pemerintah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yg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demokratis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jauh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lebih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sedikit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menggunakan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kekerasan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terhadap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warga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negaranya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ketimbang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pemerintah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otoriter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Demokrasi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mempunyai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andil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bagi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stabilitas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menyediakan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kesempatan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yg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reguler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mengganti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pemimpin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politik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mengubah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kebijakan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negara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4279778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943600"/>
          </a:xfrm>
        </p:spPr>
        <p:txBody>
          <a:bodyPr>
            <a:noAutofit/>
          </a:bodyPr>
          <a:lstStyle/>
          <a:p>
            <a:r>
              <a:rPr lang="en-US" sz="2400" dirty="0"/>
              <a:t>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Demokrasi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Barat (Liberal-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Kapitalis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0" indent="0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Demokrasi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Liberal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demokrasi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menempatkan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kedudukan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badan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legislatif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lebih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tinggi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badan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eksekutif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Demokrasi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liberal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lebih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menekankan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pengakuan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terhadap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hak-hak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warga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negara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baik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individu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ataupun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masyarakat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Dan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karenanya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lebih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bertujuan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menjaga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tingkat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represetansi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warga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negara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melindunginya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tindakan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kelompok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negara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lain.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demokrasi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liberal,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keputusan-keputusan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mayoritas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proses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perwakilan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langsung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diberlakukan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sebagian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besar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bidang-bidang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kebijakan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pemerintah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tunduk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pembatasan-pembatasan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agar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keputusan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pemerintah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melanggar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  <a:hlinkClick r:id="rId2" tooltip="Kemerdekaan"/>
              </a:rPr>
              <a:t>kemerdekaan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hak-hak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individu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seperti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tercantum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  <a:hlinkClick r:id="rId3" tooltip="Konstitusi"/>
              </a:rPr>
              <a:t>konstitusi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6117714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Ciri-ciri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demokrasi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liberal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berikut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a.   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Kontrol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terhadap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negara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alokasi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sumber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daya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alam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manusia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terkontrol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b.   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Kekuasaan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eksekutif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dibatasi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konstitusional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c.   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Kekuasaan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eksekutif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dibatasi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peraturan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perundangan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d.  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Kelompok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minoritas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(agama,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etnis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boleh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berjuang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memperjuangkan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dirinya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8711018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Demokrasi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liberal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pertama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kali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dikemukakan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Abad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Pencerahan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penggagas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teori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kontrak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sosial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seperti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4"/>
              </a:rPr>
              <a:t>Thomas Hobbes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5"/>
              </a:rPr>
              <a:t>John Locke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6"/>
              </a:rPr>
              <a:t>Jean-Jacques Rousseau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Semasa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7"/>
              </a:rPr>
              <a:t>Perang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7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7"/>
              </a:rPr>
              <a:t>Dingin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istilah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demokrasi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liberal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bertolak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belakang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8"/>
              </a:rPr>
              <a:t>komunisme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ala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9"/>
              </a:rPr>
              <a:t>Republik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9"/>
              </a:rPr>
              <a:t> Rakyat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zaman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sekarang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demokrasi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konstitusional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umumnya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dibanding-bandingkan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10"/>
              </a:rPr>
              <a:t>demokrasi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1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10"/>
              </a:rPr>
              <a:t>langsung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11"/>
              </a:rPr>
              <a:t>demokrasi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11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11"/>
              </a:rPr>
              <a:t>partisipasi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Demokrasi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liberal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dipakai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menjelaskan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politik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demokrasi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barat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di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12"/>
              </a:rPr>
              <a:t>Amerika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12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12"/>
              </a:rPr>
              <a:t>Serikat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13"/>
              </a:rPr>
              <a:t>Britania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13"/>
              </a:rPr>
              <a:t> Raya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14"/>
              </a:rPr>
              <a:t>Kanada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Konstitusi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dipakai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berupa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15"/>
              </a:rPr>
              <a:t>republik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Amerika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Serikat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16"/>
              </a:rPr>
              <a:t>India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17"/>
              </a:rPr>
              <a:t>Perancis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18"/>
              </a:rPr>
              <a:t>monarki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18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18"/>
              </a:rPr>
              <a:t>konstitusional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Britania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Raya,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19"/>
              </a:rPr>
              <a:t>Spanyol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Demokrasi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liberal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dipakai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negara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menganut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20"/>
              </a:rPr>
              <a:t>sistem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2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20"/>
              </a:rPr>
              <a:t>presidensial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Amerika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Serikat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21"/>
              </a:rPr>
              <a:t>sistem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21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21"/>
              </a:rPr>
              <a:t>parlementer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22"/>
              </a:rPr>
              <a:t>sistem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22"/>
              </a:rPr>
              <a:t> Westminster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13"/>
              </a:rPr>
              <a:t>Britania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13"/>
              </a:rPr>
              <a:t> Raya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23"/>
              </a:rPr>
              <a:t>Negara-Negara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23"/>
              </a:rPr>
              <a:t>Persemakmuran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24"/>
              </a:rPr>
              <a:t>sistem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24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24"/>
              </a:rPr>
              <a:t>semipresidensial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Perancis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396893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Konsep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emokrasi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pemerintahan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berasal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filsuf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Yunani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Pemakaian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konsep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demokrasi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di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zaman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modern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dimulai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sejak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terjadinya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pergolakan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revolusioner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masyarakat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Barat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akhir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abad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ke-18.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pertengahan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abad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20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perdebatan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mengenai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arti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demokrasi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muncul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pendekatan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umum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bentuk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pemerintahan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demokrasi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didefinisikan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berdasarkan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sumber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wewenang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bagi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pemerintah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tujuan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yg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dilayani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pemerintah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prosedur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membentuk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pemerintahan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741826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Ide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Trias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Politika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John Locke,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Montesqueau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kelanjutan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ide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demokrasi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Demokrasi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dianggap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paling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tepat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karena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FontTx/>
              <a:buChar char="-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Mencegah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timbulnya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pemerintah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otoriter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Tx/>
              <a:buChar char="-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Menjamin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kebebasan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pribadi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yg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lebih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luas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buFontTx/>
              <a:buChar char="-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Membantu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melindungi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kepentingan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masyarakat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buFontTx/>
              <a:buChar char="-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Memberi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kesempatan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luas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bagi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individu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menentukan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nasibnya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sendiri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286807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5908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Demokrasi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modern/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kontemporer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-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Pluralisme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 -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Perluasan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hak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pilih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 -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Kesetaraan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158461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304800"/>
            <a:ext cx="6477000" cy="868362"/>
          </a:xfr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Arti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Demokrasi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371600"/>
            <a:ext cx="8229600" cy="52578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Demokrasi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sbg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sebuah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konsep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nilai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Landasan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filsafat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demokrasi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-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konteks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514350" indent="-514350">
              <a:buAutoNum type="arabicPeriod"/>
            </a:pP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Demokrasi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sbg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teori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politik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teori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sosial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dasarnya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teori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ilmiah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kajian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tent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demokrasi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pemikir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demokrasi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awal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(Hobbes)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sbg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filsafat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politik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Hobbes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mencoba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melihat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apa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yg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sesungguhnya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terjadi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di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masyarakat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apa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solusi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melihat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masalah2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sosial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….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memerlukan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resolusi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perlunya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bentuk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pemerintahan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baru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sekarang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kajian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akademis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mengenai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demokrasi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terus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berlangsung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dimana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teori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ilmiah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diperdebatkan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1781804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Demokrasi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ideologi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--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berasal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teori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falsafah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politik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Ideologi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sudah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menjadi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nilai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(dogma),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nilai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kebenaran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mutlak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yg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diubah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Ideologi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intinya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dogma: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demokrasi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menjadi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dogma.</a:t>
            </a: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jalan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memperoleh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kemajuan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menurut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persepsi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negara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Barat, negara2 non Barat agar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maju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harus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menganut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nilai2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demokrasi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418904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en-US" dirty="0" smtClean="0"/>
              <a:t>3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Demokrasi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Politik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-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bentuk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pemerintahan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struktur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fungsi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mekanisme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Arial" charset="0"/>
              <a:buChar char="•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Demokrasi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lbh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nilai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(2&amp;3),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perangkat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politik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yg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dibangun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masyarakat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yg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menganut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nilai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demokrasi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Di negara2 Barat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demokrasi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berkembang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(1,2,&amp;3).</a:t>
            </a:r>
          </a:p>
          <a:p>
            <a:pPr>
              <a:buFont typeface="Arial" charset="0"/>
              <a:buChar char="•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Demokrasi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politik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produk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konsekuensi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yg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2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nilai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ideologi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politik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produk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nilai2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masyarakat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500227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Arti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demokrasi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melalui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tiga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pendekatan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bentuk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pemerintahan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demokrasi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tlh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didefinisikan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berdasarkan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sumber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wewenang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bagi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pemerintah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tujuan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yg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dilayani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pemerintah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prosedur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membentuk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pemerintahan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Tx/>
              <a:buChar char="-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Demokrasi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didefinisikan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berdasarkan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sumber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wewenang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tujuan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FontTx/>
              <a:buChar char="-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Prosedur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utama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demokrasi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pemilihan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pemimpin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scr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kompetitif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rakyat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yg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mereka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pimpin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pemilu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704403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584</TotalTime>
  <Words>1552</Words>
  <Application>Microsoft Office PowerPoint</Application>
  <PresentationFormat>On-screen Show (4:3)</PresentationFormat>
  <Paragraphs>96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Office Theme</vt:lpstr>
      <vt:lpstr>Teori Demokrasi</vt:lpstr>
      <vt:lpstr>Slide 2</vt:lpstr>
      <vt:lpstr>Slide 3</vt:lpstr>
      <vt:lpstr>Slide 4</vt:lpstr>
      <vt:lpstr>Slide 5</vt:lpstr>
      <vt:lpstr>Arti Demokrasi</vt:lpstr>
      <vt:lpstr>Slide 7</vt:lpstr>
      <vt:lpstr>Slide 8</vt:lpstr>
      <vt:lpstr>Slide 9</vt:lpstr>
      <vt:lpstr>Slide 10</vt:lpstr>
      <vt:lpstr>Slide 11</vt:lpstr>
      <vt:lpstr>Teori Demokrasi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Revolusi  dan Transisi Politik (Suksesi Politik dan Proses Demokratisasi</dc:title>
  <dc:creator>user</dc:creator>
  <cp:lastModifiedBy>user</cp:lastModifiedBy>
  <cp:revision>55</cp:revision>
  <dcterms:created xsi:type="dcterms:W3CDTF">2013-04-02T10:22:41Z</dcterms:created>
  <dcterms:modified xsi:type="dcterms:W3CDTF">2013-10-22T14:13:35Z</dcterms:modified>
</cp:coreProperties>
</file>