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2" d="100"/>
          <a:sy n="112" d="100"/>
        </p:scale>
        <p:origin x="-156" y="13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A871D-FE6F-425D-AC05-ACFCD4AD4C6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6A098-7A43-4BCE-B2EB-5EF7EF924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362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40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6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70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81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91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58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68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78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8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99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0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19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29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1386-B77C-4777-BCDE-69EBFF16FF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/>
          <p:cNvSpPr txBox="1">
            <a:spLocks noChangeArrowheads="1"/>
          </p:cNvSpPr>
          <p:nvPr/>
        </p:nvSpPr>
        <p:spPr bwMode="auto">
          <a:xfrm>
            <a:off x="457200" y="-336550"/>
            <a:ext cx="8229600" cy="155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eaLnBrk="1" hangingPunct="1">
              <a:buClr>
                <a:srgbClr val="7B9899"/>
              </a:buClr>
              <a:buFont typeface="Georgia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>
                <a:solidFill>
                  <a:srgbClr val="7B9899"/>
                </a:solidFill>
                <a:latin typeface="Georgia" pitchFamily="16" charset="0"/>
              </a:rPr>
            </a:br>
            <a:r>
              <a:rPr lang="id-ID" sz="3600" b="1">
                <a:solidFill>
                  <a:srgbClr val="7B9899"/>
                </a:solidFill>
                <a:latin typeface="Georgia" pitchFamily="16" charset="0"/>
              </a:rPr>
              <a:t>Pola Kegiatan Perekonomian</a:t>
            </a:r>
            <a:r>
              <a:rPr lang="en-US" sz="3000" b="1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 b="1">
                <a:solidFill>
                  <a:srgbClr val="7B9899"/>
                </a:solidFill>
                <a:latin typeface="Georgia" pitchFamily="16" charset="0"/>
              </a:rPr>
            </a:br>
            <a:endParaRPr lang="en-US" sz="3000" b="1">
              <a:solidFill>
                <a:srgbClr val="7B9899"/>
              </a:solidFill>
              <a:latin typeface="Georgia" pitchFamily="16" charset="0"/>
            </a:endParaRPr>
          </a:p>
        </p:txBody>
      </p:sp>
      <p:sp>
        <p:nvSpPr>
          <p:cNvPr id="153603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eorgia" pitchFamily="16" charset="0"/>
              </a:rPr>
              <a:t>Sistem 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ekonomi (sistem pengaturan kegiatan ekonomi) dapat dibedakan  </a:t>
            </a:r>
            <a:r>
              <a:rPr lang="id-ID" sz="3600" dirty="0" smtClean="0">
                <a:solidFill>
                  <a:srgbClr val="000000"/>
                </a:solidFill>
                <a:latin typeface="Georgia" pitchFamily="16" charset="0"/>
              </a:rPr>
              <a:t>menjadi  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tiga bentuk: 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1.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pasar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2.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campuran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3.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perencanaan pusat</a:t>
            </a:r>
          </a:p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1"/>
          <p:cNvSpPr txBox="1">
            <a:spLocks noChangeArrowheads="1"/>
          </p:cNvSpPr>
          <p:nvPr/>
        </p:nvSpPr>
        <p:spPr bwMode="auto">
          <a:xfrm>
            <a:off x="457200" y="292100"/>
            <a:ext cx="8229600" cy="850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SISTEM PEREKONOMIAN KAPITALIS MURNI</a:t>
            </a:r>
          </a:p>
        </p:txBody>
      </p:sp>
      <p:sp>
        <p:nvSpPr>
          <p:cNvPr id="16281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Perekonomian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dikendalikan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oleh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sehingga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u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efisien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  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menciptakan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tingkat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kesejahteraan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maksimal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bagi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semua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orang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Satu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sama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lain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saling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bersaing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berusaha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Mobilitas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sempurna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modal &amp;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tenaga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kerja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in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menggantikan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Tiap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produsen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cepat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menyesuaikan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diri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permintaan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terjadi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harus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diwujudkan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dihasilkan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me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ng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ubah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penggunaan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57158" y="285728"/>
            <a:ext cx="8240713" cy="1608137"/>
            <a:chOff x="238" y="365"/>
            <a:chExt cx="5191" cy="1013"/>
          </a:xfrm>
        </p:grpSpPr>
        <p:pic>
          <p:nvPicPr>
            <p:cNvPr id="16384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3845" name="Text Box 3"/>
            <p:cNvSpPr txBox="1">
              <a:spLocks noChangeArrowheads="1"/>
            </p:cNvSpPr>
            <p:nvPr/>
          </p:nvSpPr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43" name="Text Box 4"/>
          <p:cNvSpPr txBox="1">
            <a:spLocks noChangeArrowheads="1"/>
          </p:cNvSpPr>
          <p:nvPr/>
        </p:nvSpPr>
        <p:spPr bwMode="auto">
          <a:xfrm>
            <a:off x="285720" y="2285992"/>
            <a:ext cx="8643998" cy="2500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eaLnBrk="1" hangingPunct="1">
              <a:spcBef>
                <a:spcPts val="9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 err="1">
                <a:latin typeface="Book Antiqua" pitchFamily="16" charset="0"/>
              </a:rPr>
              <a:t>Adalah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perekonomian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smtClean="0">
                <a:latin typeface="Book Antiqua" pitchFamily="16" charset="0"/>
              </a:rPr>
              <a:t>y</a:t>
            </a:r>
            <a:r>
              <a:rPr lang="id-ID" sz="3600" dirty="0" smtClean="0">
                <a:latin typeface="Book Antiqua" pitchFamily="16" charset="0"/>
              </a:rPr>
              <a:t>an</a:t>
            </a:r>
            <a:r>
              <a:rPr lang="en-US" sz="3600" dirty="0" smtClean="0">
                <a:latin typeface="Book Antiqua" pitchFamily="16" charset="0"/>
              </a:rPr>
              <a:t>g </a:t>
            </a:r>
            <a:r>
              <a:rPr lang="en-US" sz="3600" dirty="0" err="1">
                <a:latin typeface="Book Antiqua" pitchFamily="16" charset="0"/>
              </a:rPr>
              <a:t>melaksanakan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 smtClean="0">
                <a:latin typeface="Book Antiqua" pitchFamily="16" charset="0"/>
              </a:rPr>
              <a:t>tindakan-tindakan</a:t>
            </a:r>
            <a:r>
              <a:rPr lang="en-US" sz="3600" dirty="0" smtClean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berdasarkan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suatu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rencana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smtClean="0">
                <a:latin typeface="Book Antiqua" pitchFamily="16" charset="0"/>
              </a:rPr>
              <a:t>y</a:t>
            </a:r>
            <a:r>
              <a:rPr lang="id-ID" sz="3600" dirty="0" smtClean="0">
                <a:latin typeface="Book Antiqua" pitchFamily="16" charset="0"/>
              </a:rPr>
              <a:t>an</a:t>
            </a:r>
            <a:r>
              <a:rPr lang="en-US" sz="3600" dirty="0" smtClean="0">
                <a:latin typeface="Book Antiqua" pitchFamily="16" charset="0"/>
              </a:rPr>
              <a:t>g </a:t>
            </a:r>
            <a:r>
              <a:rPr lang="en-US" sz="3600" dirty="0" err="1">
                <a:latin typeface="Book Antiqua" pitchFamily="16" charset="0"/>
              </a:rPr>
              <a:t>dibuat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 smtClean="0">
                <a:latin typeface="Book Antiqua" pitchFamily="16" charset="0"/>
              </a:rPr>
              <a:t>sebelumnya</a:t>
            </a:r>
            <a:endParaRPr lang="en-US" sz="3600" dirty="0" smtClean="0">
              <a:latin typeface="Book Antiqu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1"/>
          <p:cNvSpPr txBox="1">
            <a:spLocks noChangeArrowheads="1"/>
          </p:cNvSpPr>
          <p:nvPr/>
        </p:nvSpPr>
        <p:spPr bwMode="auto">
          <a:xfrm>
            <a:off x="1435100" y="250825"/>
            <a:ext cx="7499350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572314"/>
                </a:solidFill>
                <a:latin typeface="Gill Sans MT" pitchFamily="32" charset="0"/>
              </a:rPr>
              <a:t>CIRI-CIRI PEREKONOMIAN BERENCANA</a:t>
            </a:r>
          </a:p>
        </p:txBody>
      </p:sp>
      <p:sp>
        <p:nvSpPr>
          <p:cNvPr id="164867" name="Text Box 2"/>
          <p:cNvSpPr txBox="1">
            <a:spLocks noChangeArrowheads="1"/>
          </p:cNvSpPr>
          <p:nvPr/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Pemilikan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alat-alat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faktor-faktor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produksi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oleh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ada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kebebasan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berusaha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Kegiatan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y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g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dilakukan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selalu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untuk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mencari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keuntungan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mencari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efisiensi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y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g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tinggi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30163"/>
            <a:ext cx="7253288" cy="1436687"/>
            <a:chOff x="284" y="19"/>
            <a:chExt cx="4569" cy="905"/>
          </a:xfrm>
        </p:grpSpPr>
        <p:pic>
          <p:nvPicPr>
            <p:cNvPr id="16589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5893" name="Text Box 3"/>
            <p:cNvSpPr txBox="1">
              <a:spLocks noChangeArrowheads="1"/>
            </p:cNvSpPr>
            <p:nvPr/>
          </p:nvSpPr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891" name="Text Box 4"/>
          <p:cNvSpPr txBox="1">
            <a:spLocks noChangeArrowheads="1"/>
          </p:cNvSpPr>
          <p:nvPr/>
        </p:nvSpPr>
        <p:spPr bwMode="auto">
          <a:xfrm>
            <a:off x="457200" y="2000240"/>
            <a:ext cx="8229600" cy="4857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Merupakan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organisasi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didalammya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pemerintah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ikut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serta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menentukan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cara-cara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mengatasi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masalah-masalah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dihadapi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tetapi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campur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tangan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k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sampai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rebuchet MS" pitchFamily="32" charset="0"/>
              </a:rPr>
              <a:t>mengha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p</a:t>
            </a:r>
            <a:r>
              <a:rPr lang="en-US" sz="2800" dirty="0" err="1" smtClean="0">
                <a:solidFill>
                  <a:srgbClr val="000000"/>
                </a:solidFill>
                <a:latin typeface="Trebuchet MS" pitchFamily="32" charset="0"/>
              </a:rPr>
              <a:t>uskan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sekali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dilakukan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pihak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swasta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menurut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prinsip-prinsip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penentuan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terdapat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pasar</a:t>
            </a:r>
            <a:endParaRPr lang="en-US" sz="2800" dirty="0">
              <a:solidFill>
                <a:srgbClr val="000000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103188"/>
            <a:ext cx="8399463" cy="1296987"/>
            <a:chOff x="284" y="65"/>
            <a:chExt cx="5291" cy="817"/>
          </a:xfrm>
        </p:grpSpPr>
        <p:pic>
          <p:nvPicPr>
            <p:cNvPr id="1669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6917" name="Text Box 3"/>
            <p:cNvSpPr txBox="1">
              <a:spLocks noChangeArrowheads="1"/>
            </p:cNvSpPr>
            <p:nvPr/>
          </p:nvSpPr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6915" name="Text Box 4"/>
          <p:cNvSpPr txBox="1">
            <a:spLocks noChangeArrowheads="1"/>
          </p:cNvSpPr>
          <p:nvPr/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14350" indent="-514350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1. </a:t>
            </a:r>
            <a:r>
              <a:rPr lang="en-US" sz="2800" dirty="0" err="1" smtClean="0">
                <a:latin typeface="Rockwell" pitchFamily="16" charset="0"/>
              </a:rPr>
              <a:t>Ada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peraturan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mengatur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kegiatan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514350" indent="-514350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     </a:t>
            </a:r>
            <a:r>
              <a:rPr lang="en-US" sz="2800" dirty="0" err="1" smtClean="0">
                <a:latin typeface="Rockwell" pitchFamily="16" charset="0"/>
              </a:rPr>
              <a:t>ekonomi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menghilangkan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persaingan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y</a:t>
            </a:r>
            <a:r>
              <a:rPr lang="id-ID" sz="2800" dirty="0" smtClean="0">
                <a:latin typeface="Rockwell" pitchFamily="16" charset="0"/>
              </a:rPr>
              <a:t>an</a:t>
            </a:r>
            <a:r>
              <a:rPr lang="en-US" sz="2800" dirty="0" smtClean="0">
                <a:latin typeface="Rockwell" pitchFamily="16" charset="0"/>
              </a:rPr>
              <a:t>g 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t</a:t>
            </a:r>
            <a:r>
              <a:rPr lang="id-ID" sz="2800" dirty="0" smtClean="0">
                <a:latin typeface="Rockwell" pitchFamily="16" charset="0"/>
              </a:rPr>
              <a:t>i</a:t>
            </a:r>
            <a:r>
              <a:rPr lang="en-US" sz="2800" dirty="0" smtClean="0">
                <a:latin typeface="Rockwell" pitchFamily="16" charset="0"/>
              </a:rPr>
              <a:t>d</a:t>
            </a:r>
            <a:r>
              <a:rPr lang="id-ID" sz="2800" dirty="0" smtClean="0">
                <a:latin typeface="Rockwell" pitchFamily="16" charset="0"/>
              </a:rPr>
              <a:t>a</a:t>
            </a:r>
            <a:r>
              <a:rPr lang="en-US" sz="2800" dirty="0" smtClean="0">
                <a:latin typeface="Rockwell" pitchFamily="16" charset="0"/>
              </a:rPr>
              <a:t>k </a:t>
            </a:r>
            <a:r>
              <a:rPr lang="en-US" sz="2800" dirty="0" err="1">
                <a:latin typeface="Rockwell" pitchFamily="16" charset="0"/>
              </a:rPr>
              <a:t>sehat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2. </a:t>
            </a:r>
            <a:r>
              <a:rPr lang="en-US" sz="2800" dirty="0" err="1" smtClean="0">
                <a:latin typeface="Rockwell" pitchFamily="16" charset="0"/>
              </a:rPr>
              <a:t>Faktor-faktor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produksi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y</a:t>
            </a:r>
            <a:r>
              <a:rPr lang="id-ID" sz="2800" dirty="0" smtClean="0">
                <a:latin typeface="Rockwell" pitchFamily="16" charset="0"/>
              </a:rPr>
              <a:t>an</a:t>
            </a:r>
            <a:r>
              <a:rPr lang="en-US" sz="2800" dirty="0" smtClean="0">
                <a:latin typeface="Rockwell" pitchFamily="16" charset="0"/>
              </a:rPr>
              <a:t>g </a:t>
            </a:r>
            <a:r>
              <a:rPr lang="en-US" sz="2800" dirty="0" err="1">
                <a:latin typeface="Rockwell" pitchFamily="16" charset="0"/>
              </a:rPr>
              <a:t>berguna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bagi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    </a:t>
            </a:r>
            <a:r>
              <a:rPr lang="en-US" sz="2800" dirty="0" err="1" smtClean="0">
                <a:latin typeface="Rockwell" pitchFamily="16" charset="0"/>
              </a:rPr>
              <a:t>masyarakat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luas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dikuasai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oleh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pemerintah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    </a:t>
            </a:r>
            <a:r>
              <a:rPr lang="en-US" sz="2800" dirty="0" smtClean="0">
                <a:latin typeface="Rockwell" pitchFamily="16" charset="0"/>
              </a:rPr>
              <a:t>s</a:t>
            </a:r>
            <a:r>
              <a:rPr lang="id-ID" sz="2800" dirty="0" smtClean="0">
                <a:latin typeface="Rockwell" pitchFamily="16" charset="0"/>
              </a:rPr>
              <a:t>e</a:t>
            </a:r>
            <a:r>
              <a:rPr lang="en-US" sz="2800" dirty="0" smtClean="0">
                <a:latin typeface="Rockwell" pitchFamily="16" charset="0"/>
              </a:rPr>
              <a:t>p</a:t>
            </a:r>
            <a:r>
              <a:rPr lang="id-ID" sz="2800" dirty="0" smtClean="0">
                <a:latin typeface="Rockwell" pitchFamily="16" charset="0"/>
              </a:rPr>
              <a:t>er</a:t>
            </a:r>
            <a:r>
              <a:rPr lang="en-US" sz="2800" dirty="0" smtClean="0">
                <a:latin typeface="Rockwell" pitchFamily="16" charset="0"/>
              </a:rPr>
              <a:t>t</a:t>
            </a:r>
            <a:r>
              <a:rPr lang="id-ID" sz="2800" dirty="0" smtClean="0">
                <a:latin typeface="Rockwell" pitchFamily="16" charset="0"/>
              </a:rPr>
              <a:t>i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>
                <a:latin typeface="Rockwell" pitchFamily="16" charset="0"/>
              </a:rPr>
              <a:t>: </a:t>
            </a:r>
            <a:r>
              <a:rPr lang="en-US" sz="2800" dirty="0" err="1">
                <a:latin typeface="Rockwell" pitchFamily="16" charset="0"/>
              </a:rPr>
              <a:t>migas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batubara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smtClean="0">
                <a:latin typeface="Rockwell" pitchFamily="16" charset="0"/>
              </a:rPr>
              <a:t>PLN</a:t>
            </a:r>
            <a:r>
              <a:rPr lang="id-ID" sz="2800" dirty="0" smtClean="0">
                <a:latin typeface="Rockwell" pitchFamily="16" charset="0"/>
              </a:rPr>
              <a:t>, 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dsb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3.</a:t>
            </a:r>
            <a:r>
              <a:rPr lang="en-US" sz="2800" dirty="0" err="1" smtClean="0">
                <a:latin typeface="Rockwell" pitchFamily="16" charset="0"/>
              </a:rPr>
              <a:t>Melaksanakan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err="1" smtClean="0">
                <a:latin typeface="Rockwell" pitchFamily="16" charset="0"/>
              </a:rPr>
              <a:t>kebijaksanaan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Fiskal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&amp;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err="1" smtClean="0">
                <a:latin typeface="Rockwell" pitchFamily="16" charset="0"/>
              </a:rPr>
              <a:t>Kebijaksanaan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Moneter</a:t>
            </a:r>
            <a:endParaRPr lang="en-US" sz="2800" dirty="0">
              <a:latin typeface="Rockwell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1"/>
          <p:cNvSpPr txBox="1">
            <a:spLocks noChangeArrowheads="1"/>
          </p:cNvSpPr>
          <p:nvPr/>
        </p:nvSpPr>
        <p:spPr bwMode="auto">
          <a:xfrm>
            <a:off x="381000" y="2285992"/>
            <a:ext cx="8229600" cy="2786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IDIOLOGI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SEJARAH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SOSIAL BUDAYA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POLITIK &amp; PEMERINTAHAN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20" y="642918"/>
            <a:ext cx="8343900" cy="1162050"/>
            <a:chOff x="219" y="703"/>
            <a:chExt cx="5256" cy="732"/>
          </a:xfrm>
        </p:grpSpPr>
        <p:pic>
          <p:nvPicPr>
            <p:cNvPr id="16794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7941" name="Text Box 4"/>
            <p:cNvSpPr txBox="1">
              <a:spLocks noChangeArrowheads="1"/>
            </p:cNvSpPr>
            <p:nvPr/>
          </p:nvSpPr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1"/>
          <p:cNvSpPr txBox="1">
            <a:spLocks noChangeArrowheads="1"/>
          </p:cNvSpPr>
          <p:nvPr/>
        </p:nvSpPr>
        <p:spPr bwMode="auto">
          <a:xfrm>
            <a:off x="381000" y="-800100"/>
            <a:ext cx="8229600" cy="267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Pelaku-pelaku Kegiatan Ekonomi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 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endParaRPr lang="en-US" sz="3400">
              <a:solidFill>
                <a:srgbClr val="000000"/>
              </a:solidFill>
            </a:endParaRPr>
          </a:p>
        </p:txBody>
      </p:sp>
      <p:sp>
        <p:nvSpPr>
          <p:cNvPr id="15462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61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1.     </a:t>
            </a:r>
            <a:r>
              <a:rPr lang="id-ID" sz="2800" dirty="0">
                <a:solidFill>
                  <a:srgbClr val="000000"/>
                </a:solidFill>
              </a:rPr>
              <a:t>Rumah </a:t>
            </a:r>
            <a:r>
              <a:rPr lang="id-ID" sz="2800" dirty="0" smtClean="0">
                <a:solidFill>
                  <a:srgbClr val="000000"/>
                </a:solidFill>
              </a:rPr>
              <a:t>Tangga Keluarga</a:t>
            </a:r>
            <a:endParaRPr lang="id-ID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id-ID" sz="2800" dirty="0">
                <a:solidFill>
                  <a:srgbClr val="000000"/>
                </a:solidFill>
              </a:rPr>
              <a:t>adalah pemilik  berbagai faktor produksi yang tersedia </a:t>
            </a:r>
            <a:r>
              <a:rPr lang="id-ID" sz="2800" dirty="0" smtClean="0">
                <a:solidFill>
                  <a:srgbClr val="000000"/>
                </a:solidFill>
              </a:rPr>
              <a:t>dalam </a:t>
            </a:r>
            <a:r>
              <a:rPr lang="id-ID" sz="2800" dirty="0">
                <a:solidFill>
                  <a:srgbClr val="000000"/>
                </a:solidFill>
              </a:rPr>
              <a:t>perekonomian.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2.    </a:t>
            </a:r>
            <a:r>
              <a:rPr lang="id-ID" sz="2800" dirty="0" smtClean="0">
                <a:solidFill>
                  <a:srgbClr val="000000"/>
                </a:solidFill>
              </a:rPr>
              <a:t>Rumah Tangga Perusahaan</a:t>
            </a:r>
            <a:endParaRPr lang="id-ID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    </a:t>
            </a:r>
            <a:r>
              <a:rPr lang="id-ID" sz="2800" dirty="0">
                <a:solidFill>
                  <a:srgbClr val="000000"/>
                </a:solidFill>
              </a:rPr>
              <a:t>Adalah organisasi yang dikembangkan oleh seseorang atau sekumpulan orang </a:t>
            </a:r>
            <a:r>
              <a:rPr lang="id-ID" sz="2800" dirty="0" smtClean="0">
                <a:solidFill>
                  <a:srgbClr val="000000"/>
                </a:solidFill>
              </a:rPr>
              <a:t>dengan </a:t>
            </a:r>
            <a:r>
              <a:rPr lang="id-ID" sz="2800" dirty="0">
                <a:solidFill>
                  <a:srgbClr val="000000"/>
                </a:solidFill>
              </a:rPr>
              <a:t>tujuan untuk </a:t>
            </a:r>
            <a:r>
              <a:rPr lang="id-ID" sz="2800" dirty="0" smtClean="0">
                <a:solidFill>
                  <a:srgbClr val="000000"/>
                </a:solidFill>
              </a:rPr>
              <a:t>menghasilkan </a:t>
            </a:r>
            <a:r>
              <a:rPr lang="id-ID" sz="2800" dirty="0">
                <a:solidFill>
                  <a:srgbClr val="000000"/>
                </a:solidFill>
              </a:rPr>
              <a:t>berbagai jenis barang dan jasa yang dibutuhkan mayarakat. </a:t>
            </a:r>
            <a:r>
              <a:rPr lang="id-ID" sz="2800" dirty="0" smtClean="0">
                <a:solidFill>
                  <a:srgbClr val="000000"/>
                </a:solidFill>
              </a:rPr>
              <a:t>Orang/ sekumpulan orang yang menghasilkan disebut </a:t>
            </a:r>
            <a:r>
              <a:rPr lang="id-ID" sz="2800" dirty="0">
                <a:solidFill>
                  <a:srgbClr val="000000"/>
                </a:solidFill>
              </a:rPr>
              <a:t>pengusaha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id-ID" sz="2800" dirty="0">
                <a:solidFill>
                  <a:srgbClr val="000000"/>
                </a:solidFill>
              </a:rPr>
              <a:t>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3.  </a:t>
            </a:r>
            <a:r>
              <a:rPr lang="id-ID" sz="2800" dirty="0" smtClean="0">
                <a:solidFill>
                  <a:srgbClr val="000000"/>
                </a:solidFill>
              </a:rPr>
              <a:t>Rumah Tangga Pemerintah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id-ID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</a:rPr>
              <a:t>dalah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  <a:r>
              <a:rPr lang="id-ID" sz="2800" dirty="0" smtClean="0">
                <a:solidFill>
                  <a:srgbClr val="000000"/>
                </a:solidFill>
              </a:rPr>
              <a:t> badan–badan </a:t>
            </a:r>
            <a:r>
              <a:rPr lang="id-ID" sz="2800" dirty="0">
                <a:solidFill>
                  <a:srgbClr val="000000"/>
                </a:solidFill>
              </a:rPr>
              <a:t>pemerintah yang bertugas mengatur kegiatan ekonomi.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457200" y="1447800"/>
            <a:ext cx="82296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DUALISME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yaitu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kegiatan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ekonomi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&amp;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keadaan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lain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dalam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suatu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sektor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t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d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k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mempunyai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seragam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yaitu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satu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merupakan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kegiatan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m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s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h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dikuasai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unsur-unsur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masih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bersifat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tradisional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&amp;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yg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lain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bersifat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modern</a:t>
            </a:r>
          </a:p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dapat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dibedakan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menjadi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4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bagian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:</a:t>
            </a: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sosial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JH.Booke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Teknologi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(Higgins)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Finansial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Myint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Regional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50" y="165100"/>
            <a:ext cx="8405813" cy="1138238"/>
            <a:chOff x="180" y="104"/>
            <a:chExt cx="5295" cy="717"/>
          </a:xfrm>
        </p:grpSpPr>
        <p:pic>
          <p:nvPicPr>
            <p:cNvPr id="15565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5653" name="Text Box 4"/>
            <p:cNvSpPr txBox="1">
              <a:spLocks noChangeArrowheads="1"/>
            </p:cNvSpPr>
            <p:nvPr/>
          </p:nvSpPr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1292225"/>
            <a:ext cx="8191500" cy="2181225"/>
            <a:chOff x="142" y="814"/>
            <a:chExt cx="5160" cy="1374"/>
          </a:xfrm>
        </p:grpSpPr>
        <p:pic>
          <p:nvPicPr>
            <p:cNvPr id="15667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6676" name="Text Box 3"/>
            <p:cNvSpPr txBox="1">
              <a:spLocks noChangeArrowheads="1"/>
            </p:cNvSpPr>
            <p:nvPr/>
          </p:nvSpPr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775F55"/>
              </a:buClr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775F55"/>
                </a:solidFill>
                <a:latin typeface="Tw Cen MT" pitchFamily="32" charset="0"/>
              </a:rPr>
              <a:t>SISTEM EKONOMI</a:t>
            </a:r>
          </a:p>
        </p:txBody>
      </p:sp>
      <p:sp>
        <p:nvSpPr>
          <p:cNvPr id="157699" name="Text Box 2"/>
          <p:cNvSpPr txBox="1">
            <a:spLocks noChangeArrowheads="1"/>
          </p:cNvSpPr>
          <p:nvPr/>
        </p:nvSpPr>
        <p:spPr bwMode="auto">
          <a:xfrm>
            <a:off x="612775" y="1600200"/>
            <a:ext cx="81534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Sistem Perekonomian dapat dibedakan menjadi 4 yaitu :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1. Perekonomian Subsisten (Tradisional)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2. Perekonomian Pasar (Kapitalis)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3. Perekonomian Berencana/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    Ekonomi  Terpimpin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4. Perekonomian campuran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28596" y="571480"/>
            <a:ext cx="8197850" cy="1065213"/>
            <a:chOff x="284" y="380"/>
            <a:chExt cx="5164" cy="671"/>
          </a:xfrm>
        </p:grpSpPr>
        <p:pic>
          <p:nvPicPr>
            <p:cNvPr id="15872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8725" name="Text Box 3"/>
            <p:cNvSpPr txBox="1">
              <a:spLocks noChangeArrowheads="1"/>
            </p:cNvSpPr>
            <p:nvPr/>
          </p:nvSpPr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723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8183563" cy="3584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Suatu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organisasi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s</a:t>
            </a:r>
            <a:r>
              <a:rPr lang="id-ID" sz="3000" dirty="0" smtClean="0">
                <a:latin typeface="Century Gothic" pitchFamily="32" charset="0"/>
              </a:rPr>
              <a:t>e</a:t>
            </a:r>
            <a:r>
              <a:rPr lang="en-US" sz="3000" dirty="0" smtClean="0">
                <a:latin typeface="Century Gothic" pitchFamily="32" charset="0"/>
              </a:rPr>
              <a:t>t</a:t>
            </a:r>
            <a:r>
              <a:rPr lang="id-ID" sz="3000" dirty="0" smtClean="0">
                <a:latin typeface="Century Gothic" pitchFamily="32" charset="0"/>
              </a:rPr>
              <a:t>ia</a:t>
            </a:r>
            <a:r>
              <a:rPr lang="en-US" sz="3000" dirty="0" smtClean="0">
                <a:latin typeface="Century Gothic" pitchFamily="32" charset="0"/>
              </a:rPr>
              <a:t>p </a:t>
            </a:r>
            <a:r>
              <a:rPr lang="en-US" sz="3000" dirty="0" err="1">
                <a:latin typeface="Century Gothic" pitchFamily="32" charset="0"/>
              </a:rPr>
              <a:t>keluarga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ada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dalamnya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menghasilkan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barang-barang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kebutuhannya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Kegiatan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pokok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ad</a:t>
            </a:r>
            <a:r>
              <a:rPr lang="id-ID" sz="3000" dirty="0" smtClean="0">
                <a:latin typeface="Century Gothic" pitchFamily="32" charset="0"/>
              </a:rPr>
              <a:t>a</a:t>
            </a:r>
            <a:r>
              <a:rPr lang="en-US" sz="3000" dirty="0" smtClean="0">
                <a:latin typeface="Century Gothic" pitchFamily="32" charset="0"/>
              </a:rPr>
              <a:t>l</a:t>
            </a:r>
            <a:r>
              <a:rPr lang="id-ID" sz="3000" dirty="0" smtClean="0">
                <a:latin typeface="Century Gothic" pitchFamily="32" charset="0"/>
              </a:rPr>
              <a:t>ah </a:t>
            </a:r>
            <a:r>
              <a:rPr lang="en-US" sz="3000" dirty="0" err="1" smtClean="0">
                <a:latin typeface="Century Gothic" pitchFamily="32" charset="0"/>
              </a:rPr>
              <a:t>berproduksi</a:t>
            </a:r>
            <a:r>
              <a:rPr lang="en-US" sz="3000" dirty="0" smtClean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berkonsumsi</a:t>
            </a:r>
            <a:r>
              <a:rPr lang="en-US" sz="3000" dirty="0">
                <a:latin typeface="Century Gothic" pitchFamily="32" charset="0"/>
              </a:rPr>
              <a:t>.</a:t>
            </a: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Segala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diproduksikan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dikonsumsikan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596900"/>
            <a:ext cx="8343900" cy="1243013"/>
            <a:chOff x="380" y="376"/>
            <a:chExt cx="5256" cy="783"/>
          </a:xfrm>
        </p:grpSpPr>
        <p:pic>
          <p:nvPicPr>
            <p:cNvPr id="15974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9749" name="Text Box 3"/>
            <p:cNvSpPr txBox="1">
              <a:spLocks noChangeArrowheads="1"/>
            </p:cNvSpPr>
            <p:nvPr/>
          </p:nvSpPr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9747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oleh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kebiasaan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&amp;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adat-istiadat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tradisional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Pemikiran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rasional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belum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berkembang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ciri-ciri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er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s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b</a:t>
            </a:r>
            <a:r>
              <a:rPr lang="id-ID" sz="2800" smtClean="0">
                <a:solidFill>
                  <a:srgbClr val="000000"/>
                </a:solidFill>
                <a:latin typeface="Century Gothic" pitchFamily="32" charset="0"/>
              </a:rPr>
              <a:t>ut</a:t>
            </a:r>
            <a:r>
              <a:rPr lang="en-US" sz="2800" smtClean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subsisten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produktivitas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tetap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tingkat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rendah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keadaannya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k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banyak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mengalami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perubahan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334" y="280"/>
            <a:chExt cx="5160" cy="783"/>
          </a:xfrm>
        </p:grpSpPr>
        <p:pic>
          <p:nvPicPr>
            <p:cNvPr id="1607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0773" name="Text Box 3"/>
            <p:cNvSpPr txBox="1">
              <a:spLocks noChangeArrowheads="1"/>
            </p:cNvSpPr>
            <p:nvPr/>
          </p:nvSpPr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0771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suatu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organisasi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ekonomi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s</a:t>
            </a:r>
            <a:r>
              <a:rPr lang="id-ID" sz="2800" dirty="0" smtClean="0">
                <a:latin typeface="Century Gothic" pitchFamily="32" charset="0"/>
              </a:rPr>
              <a:t>e</a:t>
            </a:r>
            <a:r>
              <a:rPr lang="en-US" sz="2800" dirty="0" smtClean="0">
                <a:latin typeface="Century Gothic" pitchFamily="32" charset="0"/>
              </a:rPr>
              <a:t>t</a:t>
            </a:r>
            <a:r>
              <a:rPr lang="id-ID" sz="2800" dirty="0" smtClean="0">
                <a:latin typeface="Century Gothic" pitchFamily="32" charset="0"/>
              </a:rPr>
              <a:t>ia</a:t>
            </a:r>
            <a:r>
              <a:rPr lang="en-US" sz="2800" dirty="0" smtClean="0">
                <a:latin typeface="Century Gothic" pitchFamily="32" charset="0"/>
              </a:rPr>
              <a:t>p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bukanlah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digunakan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sendiri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melainkan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dijual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menciptakan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barang-barang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terdapat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merupakan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utama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menentukan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tingkat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endParaRPr lang="en-US" sz="28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682625"/>
            <a:ext cx="8240713" cy="1101725"/>
            <a:chOff x="334" y="430"/>
            <a:chExt cx="5191" cy="694"/>
          </a:xfrm>
        </p:grpSpPr>
        <p:pic>
          <p:nvPicPr>
            <p:cNvPr id="1617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1797" name="Text Box 3"/>
            <p:cNvSpPr txBox="1">
              <a:spLocks noChangeArrowheads="1"/>
            </p:cNvSpPr>
            <p:nvPr/>
          </p:nvSpPr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1795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229600" cy="485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Pemilikan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alat-alat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sumber-sumber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oleh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pihak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swasta,baik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perseorangan</a:t>
            </a:r>
            <a:r>
              <a:rPr lang="en-US" sz="2400" dirty="0">
                <a:latin typeface="Century Gothic" pitchFamily="32" charset="0"/>
              </a:rPr>
              <a:t> /</a:t>
            </a:r>
            <a:r>
              <a:rPr lang="en-US" sz="2400" dirty="0" err="1">
                <a:latin typeface="Century Gothic" pitchFamily="32" charset="0"/>
              </a:rPr>
              <a:t>perusahaan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Ada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kebebasan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berusaha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dijual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yg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Bertujuan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 smtClean="0">
                <a:latin typeface="Century Gothic" pitchFamily="32" charset="0"/>
              </a:rPr>
              <a:t>memperol</a:t>
            </a:r>
            <a:r>
              <a:rPr lang="id-ID" sz="2400" smtClean="0">
                <a:latin typeface="Century Gothic" pitchFamily="32" charset="0"/>
              </a:rPr>
              <a:t>e</a:t>
            </a:r>
            <a:r>
              <a:rPr lang="en-US" sz="2400" smtClean="0">
                <a:latin typeface="Century Gothic" pitchFamily="32" charset="0"/>
              </a:rPr>
              <a:t>h </a:t>
            </a:r>
            <a:r>
              <a:rPr lang="en-US" sz="2400" dirty="0" err="1">
                <a:latin typeface="Century Gothic" pitchFamily="32" charset="0"/>
              </a:rPr>
              <a:t>keuntungan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maksimal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Harga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y</a:t>
            </a:r>
            <a:r>
              <a:rPr lang="id-ID" sz="2400" dirty="0" smtClean="0">
                <a:latin typeface="Century Gothic" pitchFamily="32" charset="0"/>
              </a:rPr>
              <a:t>an</a:t>
            </a:r>
            <a:r>
              <a:rPr lang="en-US" sz="2400" dirty="0" smtClean="0">
                <a:latin typeface="Century Gothic" pitchFamily="32" charset="0"/>
              </a:rPr>
              <a:t>g </a:t>
            </a:r>
            <a:r>
              <a:rPr lang="en-US" sz="2400" dirty="0" err="1">
                <a:latin typeface="Century Gothic" pitchFamily="32" charset="0"/>
              </a:rPr>
              <a:t>terbentu</a:t>
            </a:r>
            <a:r>
              <a:rPr lang="id-ID" sz="2400" dirty="0">
                <a:latin typeface="Century Gothic" pitchFamily="32" charset="0"/>
              </a:rPr>
              <a:t>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akibat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d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r</a:t>
            </a:r>
            <a:r>
              <a:rPr lang="id-ID" sz="2400" dirty="0" smtClean="0">
                <a:latin typeface="Century Gothic" pitchFamily="32" charset="0"/>
              </a:rPr>
              <a:t>i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interaksi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penawaran</a:t>
            </a:r>
            <a:r>
              <a:rPr lang="en-US" sz="2400" dirty="0">
                <a:latin typeface="Century Gothic" pitchFamily="32" charset="0"/>
              </a:rPr>
              <a:t>. </a:t>
            </a: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Berlaku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hukum</a:t>
            </a:r>
            <a:r>
              <a:rPr lang="en-US" sz="2400" dirty="0">
                <a:latin typeface="Century Gothic" pitchFamily="32" charset="0"/>
              </a:rPr>
              <a:t> JEAN BAPTISH SAY </a:t>
            </a:r>
            <a:r>
              <a:rPr lang="en-US" sz="2400" dirty="0" smtClean="0">
                <a:latin typeface="Century Gothic" pitchFamily="32" charset="0"/>
              </a:rPr>
              <a:t>y</a:t>
            </a:r>
            <a:r>
              <a:rPr lang="id-ID" sz="2400" dirty="0" smtClean="0">
                <a:latin typeface="Century Gothic" pitchFamily="32" charset="0"/>
              </a:rPr>
              <a:t>an</a:t>
            </a:r>
            <a:r>
              <a:rPr lang="en-US" sz="2400" dirty="0" smtClean="0">
                <a:latin typeface="Century Gothic" pitchFamily="32" charset="0"/>
              </a:rPr>
              <a:t>g </a:t>
            </a:r>
            <a:r>
              <a:rPr lang="en-US" sz="2400" dirty="0" err="1">
                <a:latin typeface="Century Gothic" pitchFamily="32" charset="0"/>
              </a:rPr>
              <a:t>terkenal</a:t>
            </a:r>
            <a:r>
              <a:rPr lang="en-US" sz="2400" dirty="0">
                <a:latin typeface="Century Gothic" pitchFamily="32" charset="0"/>
              </a:rPr>
              <a:t> dg “HUKUM PASAR” </a:t>
            </a:r>
            <a:r>
              <a:rPr lang="en-US" sz="2400" dirty="0" err="1">
                <a:latin typeface="Century Gothic" pitchFamily="32" charset="0"/>
              </a:rPr>
              <a:t>yaitu</a:t>
            </a:r>
            <a:r>
              <a:rPr lang="en-US" sz="2400" dirty="0">
                <a:latin typeface="Century Gothic" pitchFamily="32" charset="0"/>
              </a:rPr>
              <a:t> “</a:t>
            </a:r>
            <a:r>
              <a:rPr lang="en-US" sz="2400" i="1" dirty="0">
                <a:latin typeface="Century Gothic" pitchFamily="32" charset="0"/>
              </a:rPr>
              <a:t>SUPPLY CREATES ITS OWN DEMAND”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Artinya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asal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jumlah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s</a:t>
            </a:r>
            <a:r>
              <a:rPr lang="id-ID" sz="2400" dirty="0" smtClean="0">
                <a:latin typeface="Century Gothic" pitchFamily="32" charset="0"/>
              </a:rPr>
              <a:t>e</a:t>
            </a:r>
            <a:r>
              <a:rPr lang="en-US" sz="2400" dirty="0" smtClean="0">
                <a:latin typeface="Century Gothic" pitchFamily="32" charset="0"/>
              </a:rPr>
              <a:t>c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r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otomatis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ikut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, </a:t>
            </a:r>
            <a:r>
              <a:rPr lang="en-US" sz="2400" dirty="0" err="1">
                <a:latin typeface="Century Gothic" pitchFamily="32" charset="0"/>
              </a:rPr>
              <a:t>karena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p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d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hakekatnya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kebutuhan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manusia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tidak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terbatas</a:t>
            </a:r>
            <a:endParaRPr lang="en-US" sz="24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704</Words>
  <Application>Microsoft Office PowerPoint</Application>
  <PresentationFormat>On-screen Show (4:3)</PresentationFormat>
  <Paragraphs>65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18</cp:revision>
  <dcterms:created xsi:type="dcterms:W3CDTF">2016-10-13T04:23:24Z</dcterms:created>
  <dcterms:modified xsi:type="dcterms:W3CDTF">2021-10-22T09:05:36Z</dcterms:modified>
</cp:coreProperties>
</file>