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68" r:id="rId4"/>
    <p:sldId id="259" r:id="rId5"/>
    <p:sldId id="263" r:id="rId6"/>
    <p:sldId id="265" r:id="rId7"/>
    <p:sldId id="266" r:id="rId8"/>
    <p:sldId id="267" r:id="rId9"/>
  </p:sldIdLst>
  <p:sldSz cx="9144000" cy="6858000" type="screen4x3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5F56EA-61FC-4A05-ACE4-DE45050F4100}" type="datetimeFigureOut">
              <a:rPr lang="id-ID" smtClean="0"/>
              <a:t>25/05/2021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B5069C-DA83-4411-8E7D-B33745391F94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5111312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5F56EA-61FC-4A05-ACE4-DE45050F4100}" type="datetimeFigureOut">
              <a:rPr lang="id-ID" smtClean="0"/>
              <a:t>25/05/2021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B5069C-DA83-4411-8E7D-B33745391F94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1493395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5F56EA-61FC-4A05-ACE4-DE45050F4100}" type="datetimeFigureOut">
              <a:rPr lang="id-ID" smtClean="0"/>
              <a:t>25/05/2021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B5069C-DA83-4411-8E7D-B33745391F94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281284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5F56EA-61FC-4A05-ACE4-DE45050F4100}" type="datetimeFigureOut">
              <a:rPr lang="id-ID" smtClean="0"/>
              <a:t>25/05/2021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B5069C-DA83-4411-8E7D-B33745391F94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7454835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5F56EA-61FC-4A05-ACE4-DE45050F4100}" type="datetimeFigureOut">
              <a:rPr lang="id-ID" smtClean="0"/>
              <a:t>25/05/2021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B5069C-DA83-4411-8E7D-B33745391F94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0858617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5F56EA-61FC-4A05-ACE4-DE45050F4100}" type="datetimeFigureOut">
              <a:rPr lang="id-ID" smtClean="0"/>
              <a:t>25/05/2021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B5069C-DA83-4411-8E7D-B33745391F94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8620258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5F56EA-61FC-4A05-ACE4-DE45050F4100}" type="datetimeFigureOut">
              <a:rPr lang="id-ID" smtClean="0"/>
              <a:t>25/05/2021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B5069C-DA83-4411-8E7D-B33745391F94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41615850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5F56EA-61FC-4A05-ACE4-DE45050F4100}" type="datetimeFigureOut">
              <a:rPr lang="id-ID" smtClean="0"/>
              <a:t>25/05/2021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B5069C-DA83-4411-8E7D-B33745391F94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42245245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5F56EA-61FC-4A05-ACE4-DE45050F4100}" type="datetimeFigureOut">
              <a:rPr lang="id-ID" smtClean="0"/>
              <a:t>25/05/2021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B5069C-DA83-4411-8E7D-B33745391F94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2151675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5F56EA-61FC-4A05-ACE4-DE45050F4100}" type="datetimeFigureOut">
              <a:rPr lang="id-ID" smtClean="0"/>
              <a:t>25/05/2021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B5069C-DA83-4411-8E7D-B33745391F94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62434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5F56EA-61FC-4A05-ACE4-DE45050F4100}" type="datetimeFigureOut">
              <a:rPr lang="id-ID" smtClean="0"/>
              <a:t>25/05/2021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B5069C-DA83-4411-8E7D-B33745391F94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4763799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5F56EA-61FC-4A05-ACE4-DE45050F4100}" type="datetimeFigureOut">
              <a:rPr lang="id-ID" smtClean="0"/>
              <a:t>25/05/2021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B5069C-DA83-4411-8E7D-B33745391F94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8422390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274638"/>
            <a:ext cx="8219256" cy="706090"/>
          </a:xfrm>
        </p:spPr>
        <p:txBody>
          <a:bodyPr>
            <a:normAutofit fontScale="90000"/>
          </a:bodyPr>
          <a:lstStyle/>
          <a:p>
            <a:r>
              <a:rPr lang="en-AU" dirty="0"/>
              <a:t> </a:t>
            </a:r>
            <a:r>
              <a:rPr lang="en-AU" sz="4000" b="1" dirty="0" err="1"/>
              <a:t>Reformasi</a:t>
            </a:r>
            <a:r>
              <a:rPr lang="en-AU" sz="4000" b="1" dirty="0"/>
              <a:t> SDM </a:t>
            </a:r>
            <a:r>
              <a:rPr lang="en-AU" sz="4000" b="1" dirty="0" err="1" smtClean="0"/>
              <a:t>Pem</a:t>
            </a:r>
            <a:r>
              <a:rPr lang="id-ID" sz="4000" b="1" dirty="0" smtClean="0"/>
              <a:t>erintah </a:t>
            </a:r>
            <a:r>
              <a:rPr lang="id-ID" sz="4000" b="1" dirty="0"/>
              <a:t>D</a:t>
            </a:r>
            <a:r>
              <a:rPr lang="en-AU" sz="4000" b="1" dirty="0" smtClean="0"/>
              <a:t>a</a:t>
            </a:r>
            <a:r>
              <a:rPr lang="id-ID" sz="4000" b="1" dirty="0" smtClean="0"/>
              <a:t>erah</a:t>
            </a:r>
            <a:endParaRPr lang="id-ID" sz="4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1560" y="1124744"/>
            <a:ext cx="8075240" cy="5328592"/>
          </a:xfrm>
        </p:spPr>
        <p:txBody>
          <a:bodyPr>
            <a:noAutofit/>
          </a:bodyPr>
          <a:lstStyle/>
          <a:p>
            <a:r>
              <a:rPr lang="id-ID" sz="2800" dirty="0" err="1" smtClean="0">
                <a:latin typeface="+mj-lt"/>
              </a:rPr>
              <a:t>A</a:t>
            </a:r>
            <a:r>
              <a:rPr lang="en-US" sz="2800" dirty="0" err="1" smtClean="0">
                <a:latin typeface="+mj-lt"/>
              </a:rPr>
              <a:t>danya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>
                <a:latin typeface="+mj-lt"/>
              </a:rPr>
              <a:t>“</a:t>
            </a:r>
            <a:r>
              <a:rPr lang="en-US" sz="2800" dirty="0" err="1">
                <a:latin typeface="+mj-lt"/>
              </a:rPr>
              <a:t>otonomi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daerah</a:t>
            </a:r>
            <a:r>
              <a:rPr lang="en-US" sz="2800" dirty="0">
                <a:latin typeface="+mj-lt"/>
              </a:rPr>
              <a:t>” </a:t>
            </a:r>
            <a:r>
              <a:rPr lang="en-US" sz="2800" dirty="0" err="1">
                <a:latin typeface="+mj-lt"/>
              </a:rPr>
              <a:t>telah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mendorong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pemerintah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daerah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untuk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melakukan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inovasi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dan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perubahan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pengelolaan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kepegawaian</a:t>
            </a:r>
            <a:r>
              <a:rPr lang="en-US" sz="2800" dirty="0">
                <a:latin typeface="+mj-lt"/>
              </a:rPr>
              <a:t> di </a:t>
            </a:r>
            <a:r>
              <a:rPr lang="en-US" sz="2800" dirty="0" err="1" smtClean="0">
                <a:latin typeface="+mj-lt"/>
              </a:rPr>
              <a:t>daerahnya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ke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arah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yg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lebih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profesional</a:t>
            </a:r>
            <a:r>
              <a:rPr lang="en-US" sz="2800" dirty="0">
                <a:latin typeface="+mj-lt"/>
              </a:rPr>
              <a:t>, </a:t>
            </a:r>
            <a:r>
              <a:rPr lang="en-US" sz="2800" dirty="0" smtClean="0">
                <a:latin typeface="+mj-lt"/>
              </a:rPr>
              <a:t>modern</a:t>
            </a:r>
            <a:r>
              <a:rPr lang="id-ID" sz="2800" dirty="0">
                <a:latin typeface="+mj-lt"/>
              </a:rPr>
              <a:t> </a:t>
            </a:r>
            <a:r>
              <a:rPr lang="id-ID" sz="2800" dirty="0" smtClean="0">
                <a:latin typeface="+mj-lt"/>
              </a:rPr>
              <a:t>&amp;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sejahtera</a:t>
            </a:r>
            <a:r>
              <a:rPr lang="en-US" sz="2800" dirty="0">
                <a:latin typeface="+mj-lt"/>
              </a:rPr>
              <a:t>.</a:t>
            </a:r>
            <a:endParaRPr lang="id-ID" sz="2800" dirty="0">
              <a:latin typeface="+mj-lt"/>
            </a:endParaRPr>
          </a:p>
          <a:p>
            <a:r>
              <a:rPr lang="id-ID" sz="2800" dirty="0" err="1" smtClean="0">
                <a:latin typeface="+mj-lt"/>
              </a:rPr>
              <a:t>I</a:t>
            </a:r>
            <a:r>
              <a:rPr lang="en-US" sz="2800" dirty="0" err="1" smtClean="0">
                <a:latin typeface="+mj-lt"/>
              </a:rPr>
              <a:t>novasi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tersebut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didasari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pada</a:t>
            </a:r>
            <a:r>
              <a:rPr lang="en-US" sz="2800" dirty="0">
                <a:latin typeface="+mj-lt"/>
              </a:rPr>
              <a:t> UU No. 43 </a:t>
            </a:r>
            <a:r>
              <a:rPr lang="en-US" sz="2800" dirty="0" smtClean="0">
                <a:latin typeface="+mj-lt"/>
              </a:rPr>
              <a:t>T</a:t>
            </a:r>
            <a:r>
              <a:rPr lang="id-ID" sz="2800" dirty="0" smtClean="0">
                <a:latin typeface="+mj-lt"/>
              </a:rPr>
              <a:t>h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>
                <a:latin typeface="+mj-lt"/>
              </a:rPr>
              <a:t>1999 </a:t>
            </a:r>
            <a:r>
              <a:rPr lang="id-ID" sz="2800" dirty="0" err="1" smtClean="0">
                <a:latin typeface="+mj-lt"/>
              </a:rPr>
              <a:t>T</a:t>
            </a:r>
            <a:r>
              <a:rPr lang="en-US" sz="2800" dirty="0" err="1" smtClean="0">
                <a:latin typeface="+mj-lt"/>
              </a:rPr>
              <a:t>tng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Pokok</a:t>
            </a:r>
            <a:r>
              <a:rPr lang="en-US" sz="2800" dirty="0" smtClean="0">
                <a:latin typeface="+mj-lt"/>
              </a:rPr>
              <a:t>-</a:t>
            </a:r>
            <a:r>
              <a:rPr lang="id-ID" sz="2800" dirty="0" smtClean="0">
                <a:latin typeface="+mj-lt"/>
              </a:rPr>
              <a:t>2 </a:t>
            </a:r>
            <a:r>
              <a:rPr lang="en-US" sz="2800" dirty="0" err="1" smtClean="0">
                <a:latin typeface="+mj-lt"/>
              </a:rPr>
              <a:t>Kepegawaian</a:t>
            </a:r>
            <a:r>
              <a:rPr lang="en-US" sz="2800" dirty="0">
                <a:latin typeface="+mj-lt"/>
              </a:rPr>
              <a:t>, yang </a:t>
            </a:r>
            <a:r>
              <a:rPr lang="en-US" sz="2800" dirty="0" err="1">
                <a:latin typeface="+mj-lt"/>
              </a:rPr>
              <a:t>menyatakan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bhw</a:t>
            </a:r>
            <a:r>
              <a:rPr lang="id-ID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Manajemen</a:t>
            </a:r>
            <a:r>
              <a:rPr lang="en-US" sz="2800" dirty="0" smtClean="0">
                <a:latin typeface="+mj-lt"/>
              </a:rPr>
              <a:t> </a:t>
            </a:r>
            <a:r>
              <a:rPr lang="id-ID" sz="2800" dirty="0" smtClean="0">
                <a:latin typeface="+mj-lt"/>
              </a:rPr>
              <a:t>PNS </a:t>
            </a:r>
            <a:r>
              <a:rPr lang="en-US" sz="2800" dirty="0" err="1" smtClean="0">
                <a:latin typeface="+mj-lt"/>
              </a:rPr>
              <a:t>adalah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keseluruhan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upaya</a:t>
            </a:r>
            <a:r>
              <a:rPr lang="en-US" sz="2800" dirty="0" smtClean="0">
                <a:latin typeface="+mj-lt"/>
              </a:rPr>
              <a:t>-</a:t>
            </a:r>
            <a:r>
              <a:rPr lang="id-ID" sz="2800" dirty="0" smtClean="0">
                <a:latin typeface="+mj-lt"/>
              </a:rPr>
              <a:t>2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untuk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meningkatkan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efisiensi</a:t>
            </a:r>
            <a:r>
              <a:rPr lang="en-US" sz="2800" dirty="0">
                <a:latin typeface="+mj-lt"/>
              </a:rPr>
              <a:t>, </a:t>
            </a:r>
            <a:r>
              <a:rPr lang="en-US" sz="2800" dirty="0" err="1">
                <a:latin typeface="+mj-lt"/>
              </a:rPr>
              <a:t>efektivitas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dan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derajat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profesionalisme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penyelenggaraan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tugas</a:t>
            </a:r>
            <a:r>
              <a:rPr lang="en-US" sz="2800" dirty="0">
                <a:latin typeface="+mj-lt"/>
              </a:rPr>
              <a:t>, </a:t>
            </a:r>
            <a:r>
              <a:rPr lang="en-US" sz="2800" dirty="0" err="1">
                <a:latin typeface="+mj-lt"/>
              </a:rPr>
              <a:t>fungsi</a:t>
            </a:r>
            <a:r>
              <a:rPr lang="en-US" sz="2800" dirty="0">
                <a:latin typeface="+mj-lt"/>
              </a:rPr>
              <a:t>, </a:t>
            </a:r>
            <a:r>
              <a:rPr lang="en-US" sz="2800" dirty="0" err="1">
                <a:latin typeface="+mj-lt"/>
              </a:rPr>
              <a:t>dan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kewajiban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kepegawaian</a:t>
            </a:r>
            <a:r>
              <a:rPr lang="en-US" sz="2800" dirty="0">
                <a:latin typeface="+mj-lt"/>
              </a:rPr>
              <a:t>, </a:t>
            </a:r>
            <a:r>
              <a:rPr lang="en-US" sz="2800" dirty="0" err="1" smtClean="0">
                <a:latin typeface="+mj-lt"/>
              </a:rPr>
              <a:t>yg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meliputi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perencanaan</a:t>
            </a:r>
            <a:r>
              <a:rPr lang="en-US" sz="2800" dirty="0">
                <a:latin typeface="+mj-lt"/>
              </a:rPr>
              <a:t>, </a:t>
            </a:r>
            <a:r>
              <a:rPr lang="en-US" sz="2800" dirty="0" err="1">
                <a:latin typeface="+mj-lt"/>
              </a:rPr>
              <a:t>pengadaan</a:t>
            </a:r>
            <a:r>
              <a:rPr lang="en-US" sz="2800" dirty="0">
                <a:latin typeface="+mj-lt"/>
              </a:rPr>
              <a:t>, </a:t>
            </a:r>
            <a:r>
              <a:rPr lang="en-US" sz="2800" dirty="0" err="1">
                <a:latin typeface="+mj-lt"/>
              </a:rPr>
              <a:t>pengembangan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kualitas</a:t>
            </a:r>
            <a:r>
              <a:rPr lang="en-US" sz="2800" dirty="0">
                <a:latin typeface="+mj-lt"/>
              </a:rPr>
              <a:t>, </a:t>
            </a:r>
            <a:r>
              <a:rPr lang="en-US" sz="2800" dirty="0" err="1">
                <a:latin typeface="+mj-lt"/>
              </a:rPr>
              <a:t>penempatan</a:t>
            </a:r>
            <a:r>
              <a:rPr lang="en-US" sz="2800" dirty="0">
                <a:latin typeface="+mj-lt"/>
              </a:rPr>
              <a:t>, </a:t>
            </a:r>
            <a:r>
              <a:rPr lang="en-US" sz="2800" dirty="0" err="1">
                <a:latin typeface="+mj-lt"/>
              </a:rPr>
              <a:t>promosi</a:t>
            </a:r>
            <a:r>
              <a:rPr lang="en-US" sz="2800" dirty="0">
                <a:latin typeface="+mj-lt"/>
              </a:rPr>
              <a:t>, </a:t>
            </a:r>
            <a:r>
              <a:rPr lang="en-US" sz="2800" dirty="0" err="1">
                <a:latin typeface="+mj-lt"/>
              </a:rPr>
              <a:t>penggajian</a:t>
            </a:r>
            <a:r>
              <a:rPr lang="en-US" sz="2800" dirty="0">
                <a:latin typeface="+mj-lt"/>
              </a:rPr>
              <a:t>, </a:t>
            </a:r>
            <a:r>
              <a:rPr lang="en-US" sz="2800" dirty="0" err="1" smtClean="0">
                <a:latin typeface="+mj-lt"/>
              </a:rPr>
              <a:t>ksejahteraan</a:t>
            </a:r>
            <a:r>
              <a:rPr lang="id-ID" sz="2800" dirty="0" smtClean="0">
                <a:latin typeface="+mj-lt"/>
              </a:rPr>
              <a:t> &amp;</a:t>
            </a:r>
            <a:r>
              <a:rPr lang="en-US" sz="2800" dirty="0" err="1" smtClean="0">
                <a:latin typeface="+mj-lt"/>
              </a:rPr>
              <a:t>pemberhentian</a:t>
            </a:r>
            <a:endParaRPr lang="id-ID" sz="2800" dirty="0">
              <a:latin typeface="+mj-lt"/>
            </a:endParaRPr>
          </a:p>
          <a:p>
            <a:endParaRPr lang="id-ID" sz="28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3215381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274638"/>
            <a:ext cx="8219256" cy="562074"/>
          </a:xfrm>
        </p:spPr>
        <p:txBody>
          <a:bodyPr>
            <a:normAutofit fontScale="90000"/>
          </a:bodyPr>
          <a:lstStyle/>
          <a:p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052736"/>
            <a:ext cx="8219256" cy="5073427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id-ID" b="1" dirty="0" err="1" smtClean="0"/>
              <a:t>S</a:t>
            </a:r>
            <a:r>
              <a:rPr lang="en-US" sz="3000" b="1" dirty="0" err="1" smtClean="0">
                <a:latin typeface="+mj-lt"/>
              </a:rPr>
              <a:t>asaran</a:t>
            </a:r>
            <a:r>
              <a:rPr lang="en-US" sz="3000" b="1" dirty="0" smtClean="0">
                <a:latin typeface="+mj-lt"/>
              </a:rPr>
              <a:t> </a:t>
            </a:r>
            <a:r>
              <a:rPr lang="en-US" sz="3000" dirty="0" err="1" smtClean="0">
                <a:latin typeface="+mj-lt"/>
              </a:rPr>
              <a:t>manajemen</a:t>
            </a:r>
            <a:r>
              <a:rPr lang="en-US" sz="3000" dirty="0" smtClean="0">
                <a:latin typeface="+mj-lt"/>
              </a:rPr>
              <a:t> </a:t>
            </a:r>
            <a:r>
              <a:rPr lang="en-US" sz="3000" dirty="0" err="1">
                <a:latin typeface="+mj-lt"/>
              </a:rPr>
              <a:t>sumberdaya</a:t>
            </a:r>
            <a:r>
              <a:rPr lang="en-US" sz="3000" dirty="0">
                <a:latin typeface="+mj-lt"/>
              </a:rPr>
              <a:t> </a:t>
            </a:r>
            <a:r>
              <a:rPr lang="en-US" sz="3000" dirty="0" err="1">
                <a:latin typeface="+mj-lt"/>
              </a:rPr>
              <a:t>manusia</a:t>
            </a:r>
            <a:r>
              <a:rPr lang="en-US" sz="3000" dirty="0">
                <a:latin typeface="+mj-lt"/>
              </a:rPr>
              <a:t> </a:t>
            </a:r>
            <a:r>
              <a:rPr lang="en-AU" sz="3000" dirty="0" err="1" smtClean="0">
                <a:latin typeface="+mj-lt"/>
              </a:rPr>
              <a:t>Pemda</a:t>
            </a:r>
            <a:r>
              <a:rPr lang="id-ID" sz="3000" dirty="0" smtClean="0">
                <a:latin typeface="+mj-lt"/>
              </a:rPr>
              <a:t> </a:t>
            </a:r>
          </a:p>
          <a:p>
            <a:pPr marL="0" indent="0">
              <a:buNone/>
            </a:pPr>
            <a:r>
              <a:rPr lang="id-ID" sz="3000" dirty="0" smtClean="0">
                <a:latin typeface="+mj-lt"/>
              </a:rPr>
              <a:t>a</a:t>
            </a:r>
            <a:r>
              <a:rPr lang="en-US" sz="3000" dirty="0" err="1" smtClean="0">
                <a:latin typeface="+mj-lt"/>
              </a:rPr>
              <a:t>dalah</a:t>
            </a:r>
            <a:r>
              <a:rPr lang="id-ID" sz="3000" dirty="0" smtClean="0">
                <a:latin typeface="+mj-lt"/>
              </a:rPr>
              <a:t>: </a:t>
            </a:r>
          </a:p>
          <a:p>
            <a:pPr marL="514350" indent="-514350">
              <a:buFont typeface="+mj-lt"/>
              <a:buAutoNum type="alphaLcPeriod"/>
            </a:pPr>
            <a:r>
              <a:rPr lang="en-US" sz="3000" dirty="0" err="1" smtClean="0">
                <a:latin typeface="+mj-lt"/>
              </a:rPr>
              <a:t>terciptanya</a:t>
            </a:r>
            <a:r>
              <a:rPr lang="en-US" sz="3000" dirty="0" smtClean="0">
                <a:latin typeface="+mj-lt"/>
              </a:rPr>
              <a:t> </a:t>
            </a:r>
            <a:r>
              <a:rPr lang="en-US" sz="3000" dirty="0" err="1">
                <a:latin typeface="+mj-lt"/>
              </a:rPr>
              <a:t>suatu</a:t>
            </a:r>
            <a:r>
              <a:rPr lang="en-US" sz="3000" dirty="0">
                <a:latin typeface="+mj-lt"/>
              </a:rPr>
              <a:t> </a:t>
            </a:r>
            <a:r>
              <a:rPr lang="en-US" sz="3000" dirty="0" err="1">
                <a:latin typeface="+mj-lt"/>
              </a:rPr>
              <a:t>kondisi</a:t>
            </a:r>
            <a:r>
              <a:rPr lang="en-US" sz="3000" dirty="0">
                <a:latin typeface="+mj-lt"/>
              </a:rPr>
              <a:t> </a:t>
            </a:r>
            <a:r>
              <a:rPr lang="en-US" sz="3000" dirty="0" err="1">
                <a:latin typeface="+mj-lt"/>
              </a:rPr>
              <a:t>dimana</a:t>
            </a:r>
            <a:r>
              <a:rPr lang="en-US" sz="3000" dirty="0">
                <a:latin typeface="+mj-lt"/>
              </a:rPr>
              <a:t> </a:t>
            </a:r>
            <a:r>
              <a:rPr lang="en-US" sz="3000" dirty="0" err="1">
                <a:latin typeface="+mj-lt"/>
              </a:rPr>
              <a:t>pegawai</a:t>
            </a:r>
            <a:r>
              <a:rPr lang="en-US" sz="3000" dirty="0">
                <a:latin typeface="+mj-lt"/>
              </a:rPr>
              <a:t> </a:t>
            </a:r>
            <a:r>
              <a:rPr lang="en-US" sz="3000" dirty="0" err="1">
                <a:latin typeface="+mj-lt"/>
              </a:rPr>
              <a:t>dapat</a:t>
            </a:r>
            <a:r>
              <a:rPr lang="en-US" sz="3000" dirty="0">
                <a:latin typeface="+mj-lt"/>
              </a:rPr>
              <a:t> </a:t>
            </a:r>
            <a:r>
              <a:rPr lang="en-US" sz="3000" dirty="0" err="1">
                <a:latin typeface="+mj-lt"/>
              </a:rPr>
              <a:t>mencapai</a:t>
            </a:r>
            <a:r>
              <a:rPr lang="en-US" sz="3000" dirty="0">
                <a:latin typeface="+mj-lt"/>
              </a:rPr>
              <a:t> </a:t>
            </a:r>
            <a:r>
              <a:rPr lang="en-US" sz="3000" dirty="0" err="1">
                <a:latin typeface="+mj-lt"/>
              </a:rPr>
              <a:t>produktivitas</a:t>
            </a:r>
            <a:r>
              <a:rPr lang="en-US" sz="3000" dirty="0">
                <a:latin typeface="+mj-lt"/>
              </a:rPr>
              <a:t> yang </a:t>
            </a:r>
            <a:r>
              <a:rPr lang="en-US" sz="3000" dirty="0" err="1">
                <a:latin typeface="+mj-lt"/>
              </a:rPr>
              <a:t>tinggi</a:t>
            </a:r>
            <a:r>
              <a:rPr lang="en-US" sz="3000" dirty="0" smtClean="0">
                <a:latin typeface="+mj-lt"/>
              </a:rPr>
              <a:t>,</a:t>
            </a:r>
            <a:endParaRPr lang="id-ID" sz="3000" dirty="0" smtClean="0">
              <a:latin typeface="+mj-lt"/>
            </a:endParaRPr>
          </a:p>
          <a:p>
            <a:pPr marL="514350" indent="-514350">
              <a:buFont typeface="+mj-lt"/>
              <a:buAutoNum type="alphaLcPeriod"/>
            </a:pPr>
            <a:r>
              <a:rPr lang="en-US" sz="3000" dirty="0" err="1" smtClean="0">
                <a:latin typeface="+mj-lt"/>
              </a:rPr>
              <a:t>pegawai</a:t>
            </a:r>
            <a:r>
              <a:rPr lang="en-US" sz="3000" dirty="0" smtClean="0">
                <a:latin typeface="+mj-lt"/>
              </a:rPr>
              <a:t> </a:t>
            </a:r>
            <a:r>
              <a:rPr lang="en-US" sz="3000" dirty="0" err="1">
                <a:latin typeface="+mj-lt"/>
              </a:rPr>
              <a:t>mampu</a:t>
            </a:r>
            <a:r>
              <a:rPr lang="en-US" sz="3000" dirty="0">
                <a:latin typeface="+mj-lt"/>
              </a:rPr>
              <a:t> </a:t>
            </a:r>
            <a:r>
              <a:rPr lang="en-US" sz="3000" dirty="0" err="1">
                <a:latin typeface="+mj-lt"/>
              </a:rPr>
              <a:t>bertahan</a:t>
            </a:r>
            <a:r>
              <a:rPr lang="en-US" sz="3000" dirty="0">
                <a:latin typeface="+mj-lt"/>
              </a:rPr>
              <a:t> (</a:t>
            </a:r>
            <a:r>
              <a:rPr lang="en-US" sz="3000" dirty="0" err="1">
                <a:latin typeface="+mj-lt"/>
              </a:rPr>
              <a:t>tetap</a:t>
            </a:r>
            <a:r>
              <a:rPr lang="en-US" sz="3000" dirty="0">
                <a:latin typeface="+mj-lt"/>
              </a:rPr>
              <a:t> </a:t>
            </a:r>
            <a:r>
              <a:rPr lang="en-US" sz="3000" dirty="0" err="1">
                <a:latin typeface="+mj-lt"/>
              </a:rPr>
              <a:t>bekerja</a:t>
            </a:r>
            <a:r>
              <a:rPr lang="en-US" sz="3000" dirty="0">
                <a:latin typeface="+mj-lt"/>
              </a:rPr>
              <a:t>) </a:t>
            </a:r>
            <a:r>
              <a:rPr lang="en-US" sz="3000" dirty="0" err="1">
                <a:latin typeface="+mj-lt"/>
              </a:rPr>
              <a:t>dalam</a:t>
            </a:r>
            <a:r>
              <a:rPr lang="en-US" sz="3000" dirty="0">
                <a:latin typeface="+mj-lt"/>
              </a:rPr>
              <a:t> </a:t>
            </a:r>
            <a:r>
              <a:rPr lang="en-US" sz="3000" dirty="0" err="1">
                <a:latin typeface="+mj-lt"/>
              </a:rPr>
              <a:t>organisasi</a:t>
            </a:r>
            <a:r>
              <a:rPr lang="en-US" sz="3000" dirty="0">
                <a:latin typeface="+mj-lt"/>
              </a:rPr>
              <a:t> </a:t>
            </a:r>
            <a:r>
              <a:rPr lang="en-US" sz="3000" dirty="0" err="1">
                <a:latin typeface="+mj-lt"/>
              </a:rPr>
              <a:t>dalam</a:t>
            </a:r>
            <a:r>
              <a:rPr lang="en-US" sz="3000" dirty="0">
                <a:latin typeface="+mj-lt"/>
              </a:rPr>
              <a:t> </a:t>
            </a:r>
            <a:r>
              <a:rPr lang="en-US" sz="3000" dirty="0" err="1">
                <a:latin typeface="+mj-lt"/>
              </a:rPr>
              <a:t>waktu</a:t>
            </a:r>
            <a:r>
              <a:rPr lang="en-US" sz="3000" dirty="0">
                <a:latin typeface="+mj-lt"/>
              </a:rPr>
              <a:t> yang </a:t>
            </a:r>
            <a:r>
              <a:rPr lang="en-US" sz="3000" dirty="0" err="1">
                <a:latin typeface="+mj-lt"/>
              </a:rPr>
              <a:t>relatif</a:t>
            </a:r>
            <a:r>
              <a:rPr lang="en-US" sz="3000" dirty="0">
                <a:latin typeface="+mj-lt"/>
              </a:rPr>
              <a:t> lama</a:t>
            </a:r>
            <a:r>
              <a:rPr lang="en-US" sz="3000" dirty="0" smtClean="0">
                <a:latin typeface="+mj-lt"/>
              </a:rPr>
              <a:t>,</a:t>
            </a:r>
            <a:endParaRPr lang="id-ID" sz="3000" dirty="0" smtClean="0">
              <a:latin typeface="+mj-lt"/>
            </a:endParaRPr>
          </a:p>
          <a:p>
            <a:pPr marL="514350" indent="-514350">
              <a:buFont typeface="+mj-lt"/>
              <a:buAutoNum type="alphaLcPeriod"/>
            </a:pPr>
            <a:r>
              <a:rPr lang="en-US" sz="3000" dirty="0" smtClean="0">
                <a:latin typeface="+mj-lt"/>
              </a:rPr>
              <a:t> </a:t>
            </a:r>
            <a:r>
              <a:rPr lang="en-US" sz="3000" dirty="0" err="1">
                <a:latin typeface="+mj-lt"/>
              </a:rPr>
              <a:t>rendahnya</a:t>
            </a:r>
            <a:r>
              <a:rPr lang="en-US" sz="3000" dirty="0">
                <a:latin typeface="+mj-lt"/>
              </a:rPr>
              <a:t> </a:t>
            </a:r>
            <a:r>
              <a:rPr lang="en-US" sz="3000" dirty="0" err="1">
                <a:latin typeface="+mj-lt"/>
              </a:rPr>
              <a:t>tingkat</a:t>
            </a:r>
            <a:r>
              <a:rPr lang="en-US" sz="3000" dirty="0">
                <a:latin typeface="+mj-lt"/>
              </a:rPr>
              <a:t> </a:t>
            </a:r>
            <a:r>
              <a:rPr lang="en-US" sz="3000" dirty="0" err="1">
                <a:latin typeface="+mj-lt"/>
              </a:rPr>
              <a:t>ketidakhadiran</a:t>
            </a:r>
            <a:r>
              <a:rPr lang="en-US" sz="3000" dirty="0">
                <a:latin typeface="+mj-lt"/>
              </a:rPr>
              <a:t>, </a:t>
            </a:r>
            <a:endParaRPr lang="id-ID" sz="3000" dirty="0" smtClean="0">
              <a:latin typeface="+mj-lt"/>
            </a:endParaRPr>
          </a:p>
          <a:p>
            <a:pPr marL="514350" indent="-514350">
              <a:buFont typeface="+mj-lt"/>
              <a:buAutoNum type="alphaLcPeriod"/>
            </a:pPr>
            <a:r>
              <a:rPr lang="en-US" sz="3000" dirty="0" err="1" smtClean="0">
                <a:latin typeface="+mj-lt"/>
              </a:rPr>
              <a:t>pegawai</a:t>
            </a:r>
            <a:r>
              <a:rPr lang="en-US" sz="3000" dirty="0" smtClean="0">
                <a:latin typeface="+mj-lt"/>
              </a:rPr>
              <a:t> </a:t>
            </a:r>
            <a:r>
              <a:rPr lang="en-US" sz="3000" dirty="0" err="1">
                <a:latin typeface="+mj-lt"/>
              </a:rPr>
              <a:t>merasa</a:t>
            </a:r>
            <a:r>
              <a:rPr lang="en-US" sz="3000" dirty="0">
                <a:latin typeface="+mj-lt"/>
              </a:rPr>
              <a:t> </a:t>
            </a:r>
            <a:r>
              <a:rPr lang="en-US" sz="3000" dirty="0" err="1">
                <a:latin typeface="+mj-lt"/>
              </a:rPr>
              <a:t>puas</a:t>
            </a:r>
            <a:r>
              <a:rPr lang="en-US" sz="3000" dirty="0">
                <a:latin typeface="+mj-lt"/>
              </a:rPr>
              <a:t> </a:t>
            </a:r>
            <a:r>
              <a:rPr lang="en-US" sz="3000" dirty="0" err="1">
                <a:latin typeface="+mj-lt"/>
              </a:rPr>
              <a:t>dalam</a:t>
            </a:r>
            <a:r>
              <a:rPr lang="en-US" sz="3000" dirty="0">
                <a:latin typeface="+mj-lt"/>
              </a:rPr>
              <a:t> </a:t>
            </a:r>
            <a:r>
              <a:rPr lang="en-US" sz="3000" dirty="0" err="1">
                <a:latin typeface="+mj-lt"/>
              </a:rPr>
              <a:t>menjalankan</a:t>
            </a:r>
            <a:r>
              <a:rPr lang="en-US" sz="3000" dirty="0">
                <a:latin typeface="+mj-lt"/>
              </a:rPr>
              <a:t> </a:t>
            </a:r>
            <a:r>
              <a:rPr lang="en-US" sz="3000" dirty="0" err="1">
                <a:latin typeface="+mj-lt"/>
              </a:rPr>
              <a:t>tugasnya</a:t>
            </a:r>
            <a:r>
              <a:rPr lang="en-US" sz="3000" dirty="0">
                <a:latin typeface="+mj-lt"/>
              </a:rPr>
              <a:t> di </a:t>
            </a:r>
            <a:r>
              <a:rPr lang="en-US" sz="3000" dirty="0" err="1">
                <a:latin typeface="+mj-lt"/>
              </a:rPr>
              <a:t>organisasi</a:t>
            </a:r>
            <a:r>
              <a:rPr lang="en-US" sz="3000" dirty="0">
                <a:latin typeface="+mj-lt"/>
              </a:rPr>
              <a:t>. </a:t>
            </a:r>
            <a:endParaRPr lang="id-ID" sz="3000" dirty="0" smtClean="0">
              <a:latin typeface="+mj-lt"/>
            </a:endParaRPr>
          </a:p>
          <a:p>
            <a:pPr marL="0" indent="0">
              <a:buNone/>
            </a:pPr>
            <a:r>
              <a:rPr lang="en-US" sz="3000" dirty="0" err="1" smtClean="0">
                <a:latin typeface="+mj-lt"/>
              </a:rPr>
              <a:t>Apabila</a:t>
            </a:r>
            <a:r>
              <a:rPr lang="en-US" sz="3000" dirty="0" smtClean="0">
                <a:latin typeface="+mj-lt"/>
              </a:rPr>
              <a:t> </a:t>
            </a:r>
            <a:r>
              <a:rPr lang="en-US" sz="3000" dirty="0" err="1">
                <a:latin typeface="+mj-lt"/>
              </a:rPr>
              <a:t>hal</a:t>
            </a:r>
            <a:r>
              <a:rPr lang="en-US" sz="3000" dirty="0">
                <a:latin typeface="+mj-lt"/>
              </a:rPr>
              <a:t> </a:t>
            </a:r>
            <a:r>
              <a:rPr lang="en-US" sz="3000" dirty="0" err="1">
                <a:latin typeface="+mj-lt"/>
              </a:rPr>
              <a:t>ini</a:t>
            </a:r>
            <a:r>
              <a:rPr lang="en-US" sz="3000" dirty="0">
                <a:latin typeface="+mj-lt"/>
              </a:rPr>
              <a:t> </a:t>
            </a:r>
            <a:r>
              <a:rPr lang="en-US" sz="3000" dirty="0" err="1">
                <a:latin typeface="+mj-lt"/>
              </a:rPr>
              <a:t>tercipta</a:t>
            </a:r>
            <a:r>
              <a:rPr lang="en-US" sz="3000" dirty="0">
                <a:latin typeface="+mj-lt"/>
              </a:rPr>
              <a:t>, </a:t>
            </a:r>
            <a:r>
              <a:rPr lang="en-US" sz="3000" dirty="0" err="1">
                <a:latin typeface="+mj-lt"/>
              </a:rPr>
              <a:t>maka</a:t>
            </a:r>
            <a:r>
              <a:rPr lang="en-US" sz="3000" dirty="0">
                <a:latin typeface="+mj-lt"/>
              </a:rPr>
              <a:t> </a:t>
            </a:r>
            <a:r>
              <a:rPr lang="en-US" sz="3000" dirty="0" err="1">
                <a:latin typeface="+mj-lt"/>
              </a:rPr>
              <a:t>dapat</a:t>
            </a:r>
            <a:r>
              <a:rPr lang="en-US" sz="3000" dirty="0">
                <a:latin typeface="+mj-lt"/>
              </a:rPr>
              <a:t> </a:t>
            </a:r>
            <a:r>
              <a:rPr lang="en-US" sz="3000" dirty="0" err="1">
                <a:latin typeface="+mj-lt"/>
              </a:rPr>
              <a:t>dikatakan</a:t>
            </a:r>
            <a:r>
              <a:rPr lang="en-US" sz="3000" dirty="0">
                <a:latin typeface="+mj-lt"/>
              </a:rPr>
              <a:t> </a:t>
            </a:r>
            <a:r>
              <a:rPr lang="en-US" sz="3000" dirty="0" err="1">
                <a:latin typeface="+mj-lt"/>
              </a:rPr>
              <a:t>manajemen</a:t>
            </a:r>
            <a:r>
              <a:rPr lang="en-US" sz="3000" dirty="0">
                <a:latin typeface="+mj-lt"/>
              </a:rPr>
              <a:t> </a:t>
            </a:r>
            <a:r>
              <a:rPr lang="en-US" sz="3000" dirty="0" err="1">
                <a:latin typeface="+mj-lt"/>
              </a:rPr>
              <a:t>sumberdaya</a:t>
            </a:r>
            <a:r>
              <a:rPr lang="en-US" sz="3000" dirty="0">
                <a:latin typeface="+mj-lt"/>
              </a:rPr>
              <a:t> </a:t>
            </a:r>
            <a:r>
              <a:rPr lang="en-US" sz="3000" dirty="0" err="1">
                <a:latin typeface="+mj-lt"/>
              </a:rPr>
              <a:t>manusia</a:t>
            </a:r>
            <a:r>
              <a:rPr lang="en-US" sz="3000" dirty="0">
                <a:latin typeface="+mj-lt"/>
              </a:rPr>
              <a:t> yang </a:t>
            </a:r>
            <a:r>
              <a:rPr lang="en-US" sz="3000" dirty="0" err="1">
                <a:latin typeface="+mj-lt"/>
              </a:rPr>
              <a:t>dilakukan</a:t>
            </a:r>
            <a:r>
              <a:rPr lang="en-US" sz="3000" dirty="0">
                <a:latin typeface="+mj-lt"/>
              </a:rPr>
              <a:t> </a:t>
            </a:r>
            <a:r>
              <a:rPr lang="en-US" sz="3000" dirty="0" err="1">
                <a:latin typeface="+mj-lt"/>
              </a:rPr>
              <a:t>adalah</a:t>
            </a:r>
            <a:r>
              <a:rPr lang="en-US" sz="3000" dirty="0">
                <a:latin typeface="+mj-lt"/>
              </a:rPr>
              <a:t> </a:t>
            </a:r>
            <a:r>
              <a:rPr lang="en-US" sz="3000" dirty="0" err="1">
                <a:latin typeface="+mj-lt"/>
              </a:rPr>
              <a:t>efektif</a:t>
            </a:r>
            <a:r>
              <a:rPr lang="en-US" sz="3000" dirty="0">
                <a:latin typeface="+mj-lt"/>
              </a:rPr>
              <a:t> </a:t>
            </a:r>
            <a:r>
              <a:rPr lang="en-US" sz="3000" dirty="0" err="1">
                <a:latin typeface="+mj-lt"/>
              </a:rPr>
              <a:t>atau</a:t>
            </a:r>
            <a:r>
              <a:rPr lang="en-US" sz="3000" dirty="0">
                <a:latin typeface="+mj-lt"/>
              </a:rPr>
              <a:t> </a:t>
            </a:r>
            <a:r>
              <a:rPr lang="en-US" sz="3000" dirty="0" err="1">
                <a:latin typeface="+mj-lt"/>
              </a:rPr>
              <a:t>berhasil</a:t>
            </a:r>
            <a:endParaRPr lang="id-ID" sz="3000" dirty="0">
              <a:latin typeface="+mj-lt"/>
            </a:endParaRP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856115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274638"/>
            <a:ext cx="8219256" cy="706090"/>
          </a:xfrm>
        </p:spPr>
        <p:txBody>
          <a:bodyPr>
            <a:normAutofit/>
          </a:bodyPr>
          <a:lstStyle/>
          <a:p>
            <a:r>
              <a:rPr lang="id-ID" sz="3600" b="1" dirty="0" smtClean="0"/>
              <a:t>Peran</a:t>
            </a:r>
            <a:r>
              <a:rPr lang="en-US" sz="3600" b="1" dirty="0"/>
              <a:t> </a:t>
            </a:r>
            <a:r>
              <a:rPr lang="en-US" sz="3600" b="1" dirty="0" err="1"/>
              <a:t>Pegawai</a:t>
            </a:r>
            <a:r>
              <a:rPr lang="en-US" sz="3600" b="1" dirty="0"/>
              <a:t> </a:t>
            </a:r>
            <a:r>
              <a:rPr lang="en-US" sz="3600" b="1" dirty="0" err="1"/>
              <a:t>Negeri</a:t>
            </a:r>
            <a:r>
              <a:rPr lang="en-US" sz="3600" b="1" dirty="0"/>
              <a:t> </a:t>
            </a:r>
            <a:r>
              <a:rPr lang="en-US" sz="3600" b="1" dirty="0" err="1"/>
              <a:t>Sipil</a:t>
            </a:r>
            <a:r>
              <a:rPr lang="id-ID" sz="3600" b="1" dirty="0"/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052736"/>
            <a:ext cx="8291264" cy="5073427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id-ID" dirty="0"/>
              <a:t>P</a:t>
            </a:r>
            <a:r>
              <a:rPr lang="id-ID" dirty="0" smtClean="0"/>
              <a:t>elaksana </a:t>
            </a:r>
            <a:r>
              <a:rPr lang="id-ID" dirty="0"/>
              <a:t>peraturan perundang-undangan</a:t>
            </a:r>
            <a:r>
              <a:rPr lang="id-ID" dirty="0" smtClean="0"/>
              <a:t>;</a:t>
            </a:r>
          </a:p>
          <a:p>
            <a:pPr marL="514350" indent="-514350">
              <a:buFont typeface="+mj-lt"/>
              <a:buAutoNum type="arabicPeriod"/>
            </a:pPr>
            <a:r>
              <a:rPr lang="id-ID" dirty="0" smtClean="0"/>
              <a:t>Menjalankan </a:t>
            </a:r>
            <a:r>
              <a:rPr lang="id-ID" dirty="0"/>
              <a:t>fungsi manajemen pelayanan publik</a:t>
            </a:r>
            <a:r>
              <a:rPr lang="id-ID" dirty="0" smtClean="0"/>
              <a:t>;</a:t>
            </a:r>
          </a:p>
          <a:p>
            <a:pPr marL="514350" indent="-514350">
              <a:buFont typeface="+mj-lt"/>
              <a:buAutoNum type="arabicPeriod"/>
            </a:pPr>
            <a:r>
              <a:rPr lang="id-ID" dirty="0" smtClean="0"/>
              <a:t> </a:t>
            </a:r>
            <a:r>
              <a:rPr lang="id-ID" dirty="0"/>
              <a:t>P</a:t>
            </a:r>
            <a:r>
              <a:rPr lang="id-ID" dirty="0" smtClean="0"/>
              <a:t>engelola </a:t>
            </a:r>
            <a:r>
              <a:rPr lang="id-ID" dirty="0"/>
              <a:t>pemerintahan; manager/ </a:t>
            </a:r>
            <a:r>
              <a:rPr lang="id-ID" dirty="0" smtClean="0"/>
              <a:t>corporate leader;</a:t>
            </a:r>
          </a:p>
          <a:p>
            <a:pPr marL="514350" indent="-514350">
              <a:buFont typeface="+mj-lt"/>
              <a:buAutoNum type="arabicPeriod"/>
            </a:pPr>
            <a:r>
              <a:rPr lang="id-ID" dirty="0" smtClean="0"/>
              <a:t> Administrator </a:t>
            </a:r>
            <a:r>
              <a:rPr lang="id-ID" dirty="0"/>
              <a:t>(pengelola aset dan keuangan negara/ daerah).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2568978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260648"/>
            <a:ext cx="8147248" cy="504056"/>
          </a:xfrm>
        </p:spPr>
        <p:txBody>
          <a:bodyPr>
            <a:normAutofit fontScale="90000"/>
          </a:bodyPr>
          <a:lstStyle/>
          <a:p>
            <a:r>
              <a:rPr lang="id-ID" sz="3600" dirty="0" smtClean="0"/>
              <a:t>R</a:t>
            </a:r>
            <a:r>
              <a:rPr lang="en-US" sz="3600" dirty="0" err="1" smtClean="0"/>
              <a:t>eformulasi</a:t>
            </a:r>
            <a:r>
              <a:rPr lang="en-US" sz="3600" dirty="0" smtClean="0"/>
              <a:t> </a:t>
            </a:r>
            <a:r>
              <a:rPr lang="id-ID" sz="3600" dirty="0" smtClean="0"/>
              <a:t>SDM </a:t>
            </a:r>
            <a:r>
              <a:rPr lang="id-ID" sz="3600" dirty="0"/>
              <a:t>A</a:t>
            </a:r>
            <a:r>
              <a:rPr lang="en-US" sz="3600" dirty="0" err="1" smtClean="0"/>
              <a:t>paratur</a:t>
            </a:r>
            <a:endParaRPr lang="id-ID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764704"/>
            <a:ext cx="8363272" cy="590465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id-ID" sz="2400" dirty="0" smtClean="0">
                <a:latin typeface="+mj-lt"/>
              </a:rPr>
              <a:t>Upaya  </a:t>
            </a:r>
            <a:r>
              <a:rPr lang="en-US" sz="2400" dirty="0" err="1" smtClean="0">
                <a:latin typeface="+mj-lt"/>
              </a:rPr>
              <a:t>membangun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birokrasi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pemerintah</a:t>
            </a:r>
            <a:r>
              <a:rPr lang="en-US" sz="2400" dirty="0">
                <a:latin typeface="+mj-lt"/>
              </a:rPr>
              <a:t> </a:t>
            </a:r>
            <a:r>
              <a:rPr lang="id-ID" sz="2400" dirty="0" smtClean="0">
                <a:latin typeface="+mj-lt"/>
              </a:rPr>
              <a:t> untuk </a:t>
            </a:r>
            <a:r>
              <a:rPr lang="en-US" sz="2400" dirty="0" err="1" smtClean="0">
                <a:latin typeface="+mj-lt"/>
              </a:rPr>
              <a:t>peningkatan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kapasitas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aparatur</a:t>
            </a:r>
            <a:r>
              <a:rPr lang="en-US" sz="2400" dirty="0">
                <a:latin typeface="+mj-lt"/>
              </a:rPr>
              <a:t> </a:t>
            </a:r>
            <a:r>
              <a:rPr lang="id-ID" sz="2400" dirty="0" smtClean="0">
                <a:latin typeface="+mj-lt"/>
              </a:rPr>
              <a:t> yaitu :</a:t>
            </a:r>
          </a:p>
          <a:p>
            <a:pPr marL="514350" indent="-514350">
              <a:buFont typeface="+mj-lt"/>
              <a:buAutoNum type="alphaLcPeriod"/>
            </a:pPr>
            <a:r>
              <a:rPr lang="id-ID" sz="2400" dirty="0" err="1">
                <a:latin typeface="+mj-lt"/>
              </a:rPr>
              <a:t>P</a:t>
            </a:r>
            <a:r>
              <a:rPr lang="en-US" sz="2400" dirty="0" err="1" smtClean="0">
                <a:latin typeface="+mj-lt"/>
              </a:rPr>
              <a:t>enerapan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kompetensi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dengan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profesionalisme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dan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budaya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kerja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secara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berdisiplin</a:t>
            </a:r>
            <a:r>
              <a:rPr lang="en-US" sz="2400" dirty="0">
                <a:latin typeface="+mj-lt"/>
              </a:rPr>
              <a:t>, </a:t>
            </a:r>
            <a:r>
              <a:rPr lang="en-US" sz="2400" dirty="0" err="1" smtClean="0">
                <a:latin typeface="+mj-lt"/>
              </a:rPr>
              <a:t>mempunyai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kemampuan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teknis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tinggi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pada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tingkat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tertentu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diserta</a:t>
            </a:r>
            <a:r>
              <a:rPr lang="id-ID" sz="2400" dirty="0" smtClean="0">
                <a:latin typeface="+mj-lt"/>
              </a:rPr>
              <a:t>i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manajerial</a:t>
            </a:r>
            <a:r>
              <a:rPr lang="en-US" sz="2400" dirty="0">
                <a:latin typeface="+mj-lt"/>
              </a:rPr>
              <a:t> </a:t>
            </a:r>
            <a:r>
              <a:rPr lang="id-ID" sz="2400" dirty="0" smtClean="0">
                <a:latin typeface="+mj-lt"/>
              </a:rPr>
              <a:t>, </a:t>
            </a:r>
            <a:r>
              <a:rPr lang="en-US" sz="2400" dirty="0" err="1" smtClean="0">
                <a:latin typeface="+mj-lt"/>
              </a:rPr>
              <a:t>budaya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kerja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keras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dan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prestasi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tinggi</a:t>
            </a:r>
            <a:r>
              <a:rPr lang="en-US" sz="2400" dirty="0">
                <a:latin typeface="+mj-lt"/>
              </a:rPr>
              <a:t>. </a:t>
            </a:r>
            <a:endParaRPr lang="id-ID" sz="2400" dirty="0" smtClean="0">
              <a:latin typeface="+mj-lt"/>
            </a:endParaRPr>
          </a:p>
          <a:p>
            <a:pPr marL="514350" indent="-514350">
              <a:buFont typeface="+mj-lt"/>
              <a:buAutoNum type="alphaLcPeriod"/>
            </a:pPr>
            <a:r>
              <a:rPr lang="en-US" sz="2400" dirty="0" err="1" smtClean="0">
                <a:latin typeface="+mj-lt"/>
              </a:rPr>
              <a:t>Bangga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kepada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pekerjaannya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dan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menunjukkan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komitmen</a:t>
            </a:r>
            <a:endParaRPr lang="id-ID" sz="2400" dirty="0" smtClean="0">
              <a:latin typeface="+mj-lt"/>
            </a:endParaRPr>
          </a:p>
          <a:p>
            <a:pPr marL="514350" indent="-514350">
              <a:buFont typeface="+mj-lt"/>
              <a:buAutoNum type="alphaLcPeriod"/>
            </a:pPr>
            <a:r>
              <a:rPr lang="id-ID" sz="2400" dirty="0" err="1">
                <a:latin typeface="+mj-lt"/>
              </a:rPr>
              <a:t>B</a:t>
            </a:r>
            <a:r>
              <a:rPr lang="en-US" sz="2400" dirty="0" err="1" smtClean="0">
                <a:latin typeface="+mj-lt"/>
              </a:rPr>
              <a:t>ertanggungjawab</a:t>
            </a:r>
            <a:r>
              <a:rPr lang="en-US" sz="2400" dirty="0">
                <a:latin typeface="+mj-lt"/>
              </a:rPr>
              <a:t>, </a:t>
            </a:r>
            <a:r>
              <a:rPr lang="en-US" sz="2400" dirty="0" err="1">
                <a:latin typeface="+mj-lt"/>
              </a:rPr>
              <a:t>antisipatif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dan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penuh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inisiatif</a:t>
            </a:r>
            <a:r>
              <a:rPr lang="en-US" sz="2400" dirty="0">
                <a:latin typeface="+mj-lt"/>
              </a:rPr>
              <a:t>, </a:t>
            </a:r>
            <a:r>
              <a:rPr lang="en-US" sz="2400" dirty="0" err="1" smtClean="0">
                <a:latin typeface="+mj-lt"/>
              </a:rPr>
              <a:t>tidak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menunggu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perintah</a:t>
            </a:r>
            <a:r>
              <a:rPr lang="en-US" sz="2400" dirty="0" smtClean="0">
                <a:latin typeface="+mj-lt"/>
              </a:rPr>
              <a:t>,</a:t>
            </a:r>
            <a:endParaRPr lang="id-ID" sz="2400" dirty="0" smtClean="0">
              <a:latin typeface="+mj-lt"/>
            </a:endParaRPr>
          </a:p>
          <a:p>
            <a:pPr marL="514350" indent="-514350">
              <a:buFont typeface="+mj-lt"/>
              <a:buAutoNum type="alphaLcPeriod"/>
            </a:pPr>
            <a:r>
              <a:rPr lang="id-ID" sz="2400" dirty="0">
                <a:latin typeface="+mj-lt"/>
              </a:rPr>
              <a:t>A</a:t>
            </a:r>
            <a:r>
              <a:rPr lang="en-US" sz="2400" dirty="0" err="1" smtClean="0">
                <a:latin typeface="+mj-lt"/>
              </a:rPr>
              <a:t>ktif</a:t>
            </a:r>
            <a:r>
              <a:rPr lang="en-US" sz="2400" dirty="0" smtClean="0">
                <a:latin typeface="+mj-lt"/>
              </a:rPr>
              <a:t>, </a:t>
            </a:r>
            <a:r>
              <a:rPr lang="en-US" sz="2400" dirty="0" err="1">
                <a:latin typeface="+mj-lt"/>
              </a:rPr>
              <a:t>selalu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belajar</a:t>
            </a:r>
            <a:r>
              <a:rPr lang="id-ID" sz="2400" dirty="0" smtClean="0">
                <a:latin typeface="+mj-lt"/>
              </a:rPr>
              <a:t> untuk </a:t>
            </a:r>
            <a:r>
              <a:rPr lang="en-US" sz="2400" dirty="0" err="1" smtClean="0">
                <a:latin typeface="+mj-lt"/>
              </a:rPr>
              <a:t>meningkatkan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kemampuan</a:t>
            </a:r>
            <a:r>
              <a:rPr lang="en-US" sz="2400" dirty="0" smtClean="0">
                <a:latin typeface="+mj-lt"/>
              </a:rPr>
              <a:t> </a:t>
            </a:r>
            <a:endParaRPr lang="id-ID" sz="2400" dirty="0" smtClean="0">
              <a:latin typeface="+mj-lt"/>
            </a:endParaRPr>
          </a:p>
          <a:p>
            <a:pPr marL="514350" indent="-514350">
              <a:buFont typeface="+mj-lt"/>
              <a:buAutoNum type="alphaLcPeriod"/>
            </a:pPr>
            <a:r>
              <a:rPr lang="id-ID" sz="2400" dirty="0" err="1">
                <a:latin typeface="+mj-lt"/>
              </a:rPr>
              <a:t>M</a:t>
            </a:r>
            <a:r>
              <a:rPr lang="en-US" sz="2400" dirty="0" err="1" smtClean="0">
                <a:latin typeface="+mj-lt"/>
              </a:rPr>
              <a:t>endengarkan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kebutuhan</a:t>
            </a:r>
            <a:r>
              <a:rPr lang="en-US" sz="2400" dirty="0">
                <a:latin typeface="+mj-lt"/>
              </a:rPr>
              <a:t> orang yang </a:t>
            </a:r>
            <a:r>
              <a:rPr lang="en-US" sz="2400" dirty="0" err="1">
                <a:latin typeface="+mj-lt"/>
              </a:rPr>
              <a:t>dilayani</a:t>
            </a:r>
            <a:r>
              <a:rPr lang="en-US" sz="2400" dirty="0">
                <a:latin typeface="+mj-lt"/>
              </a:rPr>
              <a:t>, </a:t>
            </a:r>
            <a:endParaRPr lang="id-ID" sz="2400" dirty="0" smtClean="0">
              <a:latin typeface="+mj-lt"/>
            </a:endParaRPr>
          </a:p>
          <a:p>
            <a:pPr marL="514350" indent="-514350">
              <a:buFont typeface="+mj-lt"/>
              <a:buAutoNum type="alphaLcPeriod"/>
            </a:pPr>
            <a:r>
              <a:rPr lang="id-ID" sz="2400" dirty="0">
                <a:latin typeface="+mj-lt"/>
              </a:rPr>
              <a:t>M</a:t>
            </a:r>
            <a:r>
              <a:rPr lang="en-US" sz="2400" dirty="0" smtClean="0">
                <a:latin typeface="+mj-lt"/>
              </a:rPr>
              <a:t>e</a:t>
            </a:r>
            <a:r>
              <a:rPr lang="id-ID" sz="2400" dirty="0" smtClean="0">
                <a:latin typeface="+mj-lt"/>
              </a:rPr>
              <a:t>miliki </a:t>
            </a:r>
            <a:r>
              <a:rPr lang="en-US" sz="2400" dirty="0" err="1" smtClean="0">
                <a:latin typeface="+mj-lt"/>
              </a:rPr>
              <a:t>empati</a:t>
            </a:r>
            <a:r>
              <a:rPr lang="en-US" sz="2400" dirty="0" smtClean="0">
                <a:latin typeface="+mj-lt"/>
              </a:rPr>
              <a:t>, </a:t>
            </a:r>
            <a:r>
              <a:rPr lang="en-US" sz="2400" dirty="0" err="1">
                <a:latin typeface="+mj-lt"/>
              </a:rPr>
              <a:t>jujur</a:t>
            </a:r>
            <a:r>
              <a:rPr lang="en-US" sz="2400" dirty="0">
                <a:latin typeface="+mj-lt"/>
              </a:rPr>
              <a:t>, </a:t>
            </a:r>
            <a:r>
              <a:rPr lang="id-ID" sz="2400" dirty="0" smtClean="0">
                <a:latin typeface="+mj-lt"/>
              </a:rPr>
              <a:t>dpt 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dipercaya</a:t>
            </a:r>
            <a:r>
              <a:rPr lang="en-US" sz="2400" dirty="0">
                <a:latin typeface="+mj-lt"/>
              </a:rPr>
              <a:t> </a:t>
            </a:r>
            <a:r>
              <a:rPr lang="id-ID" sz="2400" dirty="0" smtClean="0">
                <a:latin typeface="+mj-lt"/>
              </a:rPr>
              <a:t> &amp;  </a:t>
            </a:r>
            <a:r>
              <a:rPr lang="en-US" sz="2400" dirty="0" err="1" smtClean="0">
                <a:latin typeface="+mj-lt"/>
              </a:rPr>
              <a:t>memegang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rahasia</a:t>
            </a:r>
            <a:r>
              <a:rPr lang="en-US" sz="2400" dirty="0">
                <a:latin typeface="+mj-lt"/>
              </a:rPr>
              <a:t>, </a:t>
            </a:r>
            <a:endParaRPr lang="id-ID" sz="2400" dirty="0" smtClean="0">
              <a:latin typeface="+mj-lt"/>
            </a:endParaRPr>
          </a:p>
          <a:p>
            <a:pPr marL="514350" indent="-514350">
              <a:buFont typeface="+mj-lt"/>
              <a:buAutoNum type="alphaLcPeriod"/>
            </a:pPr>
            <a:r>
              <a:rPr lang="id-ID" sz="2400" dirty="0" err="1">
                <a:latin typeface="+mj-lt"/>
              </a:rPr>
              <a:t>T</a:t>
            </a:r>
            <a:r>
              <a:rPr lang="en-US" sz="2400" dirty="0" err="1" smtClean="0">
                <a:latin typeface="+mj-lt"/>
              </a:rPr>
              <a:t>erbuka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pada</a:t>
            </a:r>
            <a:r>
              <a:rPr lang="en-US" sz="2400" dirty="0">
                <a:latin typeface="+mj-lt"/>
              </a:rPr>
              <a:t> saran </a:t>
            </a:r>
            <a:r>
              <a:rPr lang="id-ID" sz="2400" dirty="0">
                <a:latin typeface="+mj-lt"/>
              </a:rPr>
              <a:t> </a:t>
            </a:r>
            <a:r>
              <a:rPr lang="id-ID" sz="2400" dirty="0" smtClean="0">
                <a:latin typeface="+mj-lt"/>
              </a:rPr>
              <a:t>&amp;</a:t>
            </a:r>
            <a:r>
              <a:rPr lang="en-US" sz="2400" dirty="0" err="1" smtClean="0">
                <a:latin typeface="+mj-lt"/>
              </a:rPr>
              <a:t>kritik</a:t>
            </a:r>
            <a:r>
              <a:rPr lang="en-US" sz="2400" dirty="0">
                <a:latin typeface="+mj-lt"/>
              </a:rPr>
              <a:t>, </a:t>
            </a:r>
            <a:r>
              <a:rPr lang="en-US" sz="2400" dirty="0" err="1" smtClean="0">
                <a:latin typeface="+mj-lt"/>
              </a:rPr>
              <a:t>mmiliki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komitmen</a:t>
            </a:r>
            <a:r>
              <a:rPr lang="en-US" sz="2400" dirty="0">
                <a:latin typeface="+mj-lt"/>
              </a:rPr>
              <a:t> </a:t>
            </a:r>
            <a:r>
              <a:rPr lang="en-US" sz="2400" b="1" dirty="0">
                <a:latin typeface="+mj-lt"/>
              </a:rPr>
              <a:t>“moral” </a:t>
            </a:r>
            <a:r>
              <a:rPr lang="en-US" sz="2400" dirty="0" err="1">
                <a:latin typeface="+mj-lt"/>
              </a:rPr>
              <a:t>tinggi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dan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sanggup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mempertanggungjawabkannya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kepada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Tuhan</a:t>
            </a:r>
            <a:endParaRPr lang="id-ID" sz="2400" dirty="0">
              <a:latin typeface="+mj-lt"/>
            </a:endParaRPr>
          </a:p>
          <a:p>
            <a:endParaRPr lang="id-ID" sz="24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73458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1560" y="274638"/>
            <a:ext cx="8075240" cy="634082"/>
          </a:xfrm>
        </p:spPr>
        <p:txBody>
          <a:bodyPr>
            <a:normAutofit fontScale="90000"/>
          </a:bodyPr>
          <a:lstStyle/>
          <a:p>
            <a:r>
              <a:rPr lang="id-ID" sz="3200" b="1" dirty="0" err="1" smtClean="0"/>
              <a:t>P</a:t>
            </a:r>
            <a:r>
              <a:rPr lang="en-US" sz="3100" b="1" dirty="0" err="1" smtClean="0"/>
              <a:t>embinaan</a:t>
            </a:r>
            <a:r>
              <a:rPr lang="en-US" sz="3100" b="1" dirty="0" smtClean="0"/>
              <a:t> </a:t>
            </a:r>
            <a:r>
              <a:rPr lang="en-US" sz="3100" b="1" dirty="0" err="1"/>
              <a:t>dan</a:t>
            </a:r>
            <a:r>
              <a:rPr lang="en-US" sz="3100" b="1" dirty="0"/>
              <a:t> </a:t>
            </a:r>
            <a:r>
              <a:rPr lang="en-US" sz="3100" b="1" dirty="0" err="1"/>
              <a:t>pengembangan</a:t>
            </a:r>
            <a:r>
              <a:rPr lang="en-US" sz="3100" b="1" dirty="0"/>
              <a:t> </a:t>
            </a:r>
            <a:r>
              <a:rPr lang="en-US" sz="3100" b="1" dirty="0" smtClean="0"/>
              <a:t>PNS</a:t>
            </a:r>
            <a:r>
              <a:rPr lang="en-US" sz="3100" b="1" dirty="0"/>
              <a:t> </a:t>
            </a:r>
            <a:r>
              <a:rPr lang="id-ID" sz="3100" b="1" dirty="0" smtClean="0"/>
              <a:t/>
            </a:r>
            <a:br>
              <a:rPr lang="id-ID" sz="3100" b="1" dirty="0" smtClean="0"/>
            </a:br>
            <a:r>
              <a:rPr lang="id-ID" sz="3100" b="1" dirty="0" smtClean="0"/>
              <a:t>menurut </a:t>
            </a:r>
            <a:r>
              <a:rPr lang="en-US" sz="3100" b="1" dirty="0" smtClean="0"/>
              <a:t>U</a:t>
            </a:r>
            <a:r>
              <a:rPr lang="id-ID" sz="3100" b="1" dirty="0" smtClean="0"/>
              <a:t>U</a:t>
            </a:r>
            <a:r>
              <a:rPr lang="en-US" sz="3100" b="1" dirty="0" smtClean="0"/>
              <a:t> </a:t>
            </a:r>
            <a:r>
              <a:rPr lang="en-US" sz="3100" b="1" dirty="0"/>
              <a:t>No. 43 </a:t>
            </a:r>
            <a:r>
              <a:rPr lang="en-US" sz="3100" b="1" dirty="0" err="1"/>
              <a:t>Tahun</a:t>
            </a:r>
            <a:r>
              <a:rPr lang="en-US" sz="3100" b="1" dirty="0"/>
              <a:t> 1999 </a:t>
            </a:r>
            <a:endParaRPr lang="id-ID" sz="31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1052736"/>
            <a:ext cx="8301608" cy="5616624"/>
          </a:xfrm>
        </p:spPr>
        <p:txBody>
          <a:bodyPr>
            <a:no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2400" dirty="0" err="1" smtClean="0">
                <a:latin typeface="+mj-lt"/>
              </a:rPr>
              <a:t>Sistem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mnajemen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kpegawaian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berdasa</a:t>
            </a:r>
            <a:r>
              <a:rPr lang="id-ID" sz="2400" dirty="0" smtClean="0">
                <a:latin typeface="+mj-lt"/>
              </a:rPr>
              <a:t>r 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penghargaan</a:t>
            </a:r>
            <a:r>
              <a:rPr lang="id-ID" sz="2400" dirty="0" smtClean="0">
                <a:latin typeface="+mj-lt"/>
              </a:rPr>
              <a:t>/</a:t>
            </a:r>
            <a:r>
              <a:rPr lang="en-US" sz="2400" dirty="0" smtClean="0">
                <a:latin typeface="+mj-lt"/>
              </a:rPr>
              <a:t>merit</a:t>
            </a:r>
            <a:endParaRPr lang="id-ID" sz="2400" dirty="0" smtClean="0">
              <a:latin typeface="+mj-lt"/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sz="2400" dirty="0" err="1" smtClean="0">
                <a:latin typeface="+mj-lt"/>
              </a:rPr>
              <a:t>Sistem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penggajian</a:t>
            </a:r>
            <a:r>
              <a:rPr lang="en-US" sz="2400" dirty="0">
                <a:latin typeface="+mj-lt"/>
              </a:rPr>
              <a:t> yang </a:t>
            </a:r>
            <a:r>
              <a:rPr lang="en-US" sz="2400" dirty="0" err="1">
                <a:latin typeface="+mj-lt"/>
              </a:rPr>
              <a:t>adil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dan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layak</a:t>
            </a:r>
            <a:r>
              <a:rPr lang="en-US" sz="2400" dirty="0">
                <a:latin typeface="+mj-lt"/>
              </a:rPr>
              <a:t> </a:t>
            </a:r>
            <a:r>
              <a:rPr lang="id-ID" sz="2400" dirty="0" smtClean="0">
                <a:latin typeface="+mj-lt"/>
              </a:rPr>
              <a:t>berdasar </a:t>
            </a:r>
            <a:r>
              <a:rPr lang="en-US" sz="2400" dirty="0" err="1" smtClean="0">
                <a:latin typeface="+mj-lt"/>
              </a:rPr>
              <a:t>kinerja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pegawai</a:t>
            </a:r>
            <a:r>
              <a:rPr lang="en-US" sz="2400" dirty="0">
                <a:latin typeface="+mj-lt"/>
              </a:rPr>
              <a:t>, </a:t>
            </a:r>
            <a:r>
              <a:rPr lang="en-US" sz="2400" dirty="0" err="1" smtClean="0">
                <a:latin typeface="+mj-lt"/>
              </a:rPr>
              <a:t>beban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kerja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dan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tanggung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jawab</a:t>
            </a:r>
            <a:endParaRPr lang="id-ID" sz="2400" dirty="0" smtClean="0">
              <a:latin typeface="+mj-lt"/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sz="2400" dirty="0" err="1" smtClean="0">
                <a:latin typeface="+mj-lt"/>
              </a:rPr>
              <a:t>Menciptakan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persamaan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persepsi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tentang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operasionalisasi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manajemen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kepegawaian</a:t>
            </a:r>
            <a:r>
              <a:rPr lang="id-ID" sz="2400" dirty="0">
                <a:latin typeface="+mj-lt"/>
              </a:rPr>
              <a:t> </a:t>
            </a:r>
            <a:r>
              <a:rPr lang="id-ID" sz="2400" dirty="0" smtClean="0">
                <a:latin typeface="+mj-lt"/>
              </a:rPr>
              <a:t>yang </a:t>
            </a:r>
            <a:r>
              <a:rPr lang="en-US" sz="2400" dirty="0" err="1" smtClean="0">
                <a:latin typeface="+mj-lt"/>
              </a:rPr>
              <a:t>tidak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terkotak</a:t>
            </a:r>
            <a:r>
              <a:rPr lang="en-US" sz="2400" dirty="0" smtClean="0">
                <a:latin typeface="+mj-lt"/>
              </a:rPr>
              <a:t>-</a:t>
            </a:r>
            <a:r>
              <a:rPr lang="id-ID" sz="2400" dirty="0" smtClean="0">
                <a:latin typeface="+mj-lt"/>
              </a:rPr>
              <a:t>2</a:t>
            </a:r>
            <a:r>
              <a:rPr lang="en-US" sz="2400" dirty="0" smtClean="0">
                <a:latin typeface="+mj-lt"/>
              </a:rPr>
              <a:t>, </a:t>
            </a:r>
            <a:r>
              <a:rPr lang="id-ID" sz="2400" dirty="0" smtClean="0">
                <a:latin typeface="+mj-lt"/>
              </a:rPr>
              <a:t>shg </a:t>
            </a:r>
            <a:r>
              <a:rPr lang="en-US" sz="2400" dirty="0" err="1" smtClean="0">
                <a:latin typeface="+mj-lt"/>
              </a:rPr>
              <a:t>tdk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menyulitkan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mutasi</a:t>
            </a:r>
            <a:r>
              <a:rPr lang="en-US" sz="2400" dirty="0">
                <a:latin typeface="+mj-lt"/>
              </a:rPr>
              <a:t> </a:t>
            </a:r>
            <a:r>
              <a:rPr lang="id-ID" sz="2400" dirty="0">
                <a:latin typeface="+mj-lt"/>
              </a:rPr>
              <a:t>&amp;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karir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pegawai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daerah</a:t>
            </a:r>
            <a:r>
              <a:rPr lang="en-US" sz="2400" dirty="0">
                <a:latin typeface="+mj-lt"/>
              </a:rPr>
              <a:t>. </a:t>
            </a:r>
            <a:r>
              <a:rPr lang="id-ID" sz="2400" dirty="0" err="1">
                <a:latin typeface="+mj-lt"/>
              </a:rPr>
              <a:t>P</a:t>
            </a:r>
            <a:r>
              <a:rPr lang="en-US" sz="2400" dirty="0" err="1" smtClean="0">
                <a:latin typeface="+mj-lt"/>
              </a:rPr>
              <a:t>engembangan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karir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pegawai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tidak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terbatas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pd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tingkat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kab</a:t>
            </a:r>
            <a:r>
              <a:rPr lang="en-US" sz="2400" dirty="0" smtClean="0">
                <a:latin typeface="+mj-lt"/>
              </a:rPr>
              <a:t>/ </a:t>
            </a:r>
            <a:r>
              <a:rPr lang="en-US" sz="2400" dirty="0" err="1">
                <a:latin typeface="+mj-lt"/>
              </a:rPr>
              <a:t>kota</a:t>
            </a:r>
            <a:r>
              <a:rPr lang="en-US" sz="2400" dirty="0">
                <a:latin typeface="+mj-lt"/>
              </a:rPr>
              <a:t> </a:t>
            </a:r>
            <a:r>
              <a:rPr lang="id-ID" sz="2400" dirty="0">
                <a:latin typeface="+mj-lt"/>
              </a:rPr>
              <a:t>&amp;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provinsi</a:t>
            </a:r>
            <a:r>
              <a:rPr lang="en-US" sz="2400" dirty="0" smtClean="0">
                <a:latin typeface="+mj-lt"/>
              </a:rPr>
              <a:t>.</a:t>
            </a:r>
            <a:endParaRPr lang="id-ID" sz="2400" dirty="0" smtClean="0">
              <a:latin typeface="+mj-lt"/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sz="2400" dirty="0" err="1" smtClean="0">
                <a:latin typeface="+mj-lt"/>
              </a:rPr>
              <a:t>Mendorong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netralitas</a:t>
            </a:r>
            <a:r>
              <a:rPr lang="en-US" sz="2400" dirty="0">
                <a:latin typeface="+mj-lt"/>
              </a:rPr>
              <a:t> PNS </a:t>
            </a:r>
            <a:r>
              <a:rPr lang="en-US" sz="2400" dirty="0" err="1">
                <a:latin typeface="+mj-lt"/>
              </a:rPr>
              <a:t>dari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pengaruh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golongan</a:t>
            </a:r>
            <a:r>
              <a:rPr lang="en-US" sz="2400" dirty="0" smtClean="0">
                <a:latin typeface="+mj-lt"/>
              </a:rPr>
              <a:t> </a:t>
            </a:r>
            <a:r>
              <a:rPr lang="id-ID" sz="2400" dirty="0">
                <a:latin typeface="+mj-lt"/>
              </a:rPr>
              <a:t>&amp;</a:t>
            </a:r>
            <a:r>
              <a:rPr lang="en-US" sz="2400" dirty="0" smtClean="0">
                <a:latin typeface="+mj-lt"/>
              </a:rPr>
              <a:t> par</a:t>
            </a:r>
            <a:r>
              <a:rPr lang="id-ID" sz="2400" dirty="0" smtClean="0">
                <a:latin typeface="+mj-lt"/>
              </a:rPr>
              <a:t>pol </a:t>
            </a:r>
            <a:r>
              <a:rPr lang="en-US" sz="2400" dirty="0" err="1" smtClean="0">
                <a:latin typeface="+mj-lt"/>
              </a:rPr>
              <a:t>tdk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diskriminatif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dlm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memberi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pelayanan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kpd</a:t>
            </a:r>
            <a:r>
              <a:rPr lang="id-ID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masy</a:t>
            </a:r>
            <a:r>
              <a:rPr lang="id-ID" sz="2400" dirty="0" smtClean="0">
                <a:latin typeface="+mj-lt"/>
              </a:rPr>
              <a:t>arakat . 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400" dirty="0" err="1" smtClean="0">
                <a:latin typeface="+mj-lt"/>
              </a:rPr>
              <a:t>Mengembangkan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kapasitas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dan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kompetensi</a:t>
            </a:r>
            <a:r>
              <a:rPr lang="en-US" sz="2400" dirty="0">
                <a:latin typeface="+mj-lt"/>
              </a:rPr>
              <a:t> PSN </a:t>
            </a:r>
            <a:r>
              <a:rPr lang="en-US" sz="2400" dirty="0" err="1">
                <a:latin typeface="+mj-lt"/>
              </a:rPr>
              <a:t>melalui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pendidikan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dan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pelatihan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untuk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meningkatkan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pengabdian</a:t>
            </a:r>
            <a:r>
              <a:rPr lang="en-US" sz="2400" dirty="0" smtClean="0">
                <a:latin typeface="+mj-lt"/>
              </a:rPr>
              <a:t>, </a:t>
            </a:r>
            <a:r>
              <a:rPr lang="en-US" sz="2400" dirty="0" err="1">
                <a:latin typeface="+mj-lt"/>
              </a:rPr>
              <a:t>keahlian</a:t>
            </a:r>
            <a:r>
              <a:rPr lang="en-US" sz="2400" dirty="0">
                <a:latin typeface="+mj-lt"/>
              </a:rPr>
              <a:t>, </a:t>
            </a:r>
            <a:r>
              <a:rPr lang="en-US" sz="2400" dirty="0" err="1">
                <a:latin typeface="+mj-lt"/>
              </a:rPr>
              <a:t>kemampuan</a:t>
            </a:r>
            <a:r>
              <a:rPr lang="en-US" sz="2400" dirty="0">
                <a:latin typeface="+mj-lt"/>
              </a:rPr>
              <a:t>, </a:t>
            </a:r>
            <a:r>
              <a:rPr lang="en-US" sz="2400" dirty="0" err="1">
                <a:latin typeface="+mj-lt"/>
              </a:rPr>
              <a:t>dan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keterampilan</a:t>
            </a:r>
            <a:endParaRPr lang="id-ID" sz="2400" dirty="0">
              <a:latin typeface="+mj-lt"/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sz="2400" dirty="0" err="1" smtClean="0">
                <a:latin typeface="+mj-lt"/>
              </a:rPr>
              <a:t>Mengupayakan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usaha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peningkatan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kesejahteraan</a:t>
            </a:r>
            <a:r>
              <a:rPr lang="en-US" sz="2400" dirty="0">
                <a:latin typeface="+mj-lt"/>
              </a:rPr>
              <a:t> PNS </a:t>
            </a:r>
            <a:r>
              <a:rPr lang="en-US" sz="2400" dirty="0" err="1">
                <a:latin typeface="+mj-lt"/>
              </a:rPr>
              <a:t>dalam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rangka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meningkatkan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gairah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kerja</a:t>
            </a:r>
            <a:r>
              <a:rPr lang="en-US" sz="2400" dirty="0">
                <a:latin typeface="+mj-lt"/>
              </a:rPr>
              <a:t>.</a:t>
            </a:r>
            <a:endParaRPr lang="id-ID" sz="2400" dirty="0">
              <a:latin typeface="+mj-lt"/>
            </a:endParaRPr>
          </a:p>
          <a:p>
            <a:endParaRPr lang="id-ID" sz="24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6320391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1560" y="274638"/>
            <a:ext cx="8075240" cy="778098"/>
          </a:xfrm>
        </p:spPr>
        <p:txBody>
          <a:bodyPr>
            <a:normAutofit/>
          </a:bodyPr>
          <a:lstStyle/>
          <a:p>
            <a:r>
              <a:rPr lang="id-ID" sz="3200" b="1" dirty="0" smtClean="0"/>
              <a:t>Pengembangan Budaya Kerja Aparatur </a:t>
            </a:r>
            <a:endParaRPr lang="id-ID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1196752"/>
            <a:ext cx="8363272" cy="4929411"/>
          </a:xfrm>
        </p:spPr>
        <p:txBody>
          <a:bodyPr>
            <a:normAutofit/>
          </a:bodyPr>
          <a:lstStyle/>
          <a:p>
            <a:r>
              <a:rPr lang="id-ID" dirty="0"/>
              <a:t>Pengembangan budaya kerja organisasi dalam </a:t>
            </a:r>
            <a:r>
              <a:rPr lang="id-ID" dirty="0" smtClean="0"/>
              <a:t>pemerintahan berdasar </a:t>
            </a:r>
            <a:r>
              <a:rPr lang="id-ID" dirty="0"/>
              <a:t>Keputusan MENPAN No. 25/ Kep/ M.PAN/ 4/ 2004 bertujuan untuk </a:t>
            </a:r>
            <a:r>
              <a:rPr lang="id-ID" dirty="0" smtClean="0"/>
              <a:t>menumbuh kembangkan </a:t>
            </a:r>
            <a:r>
              <a:rPr lang="id-ID" dirty="0"/>
              <a:t>semangat/ etos kerja, disiplin, dan tanggung jawab moral individu aparatur, sehingga diharapkan dapat meningkatkan produktivitas dan kinerja organisasi pemerintah dalam fungsi pelayanan kepada masyarakat</a:t>
            </a:r>
          </a:p>
        </p:txBody>
      </p:sp>
    </p:spTree>
    <p:extLst>
      <p:ext uri="{BB962C8B-B14F-4D97-AF65-F5344CB8AC3E}">
        <p14:creationId xmlns:p14="http://schemas.microsoft.com/office/powerpoint/2010/main" val="17352885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404664"/>
            <a:ext cx="8147248" cy="576064"/>
          </a:xfrm>
        </p:spPr>
        <p:txBody>
          <a:bodyPr>
            <a:noAutofit/>
          </a:bodyPr>
          <a:lstStyle/>
          <a:p>
            <a:r>
              <a:rPr lang="id-ID" sz="3200" b="1" dirty="0"/>
              <a:t>Nilai-nilai </a:t>
            </a:r>
            <a:r>
              <a:rPr lang="id-ID" sz="3200" b="1" dirty="0" smtClean="0"/>
              <a:t>Budaya Kerja Aparatur </a:t>
            </a:r>
            <a:endParaRPr lang="id-ID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268760"/>
            <a:ext cx="8291264" cy="5256584"/>
          </a:xfrm>
        </p:spPr>
        <p:txBody>
          <a:bodyPr>
            <a:no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id-ID" sz="2800" dirty="0">
                <a:latin typeface="+mj-lt"/>
              </a:rPr>
              <a:t>Komitmen terhadap visi, misi, organisasi, dan tujuan </a:t>
            </a:r>
            <a:r>
              <a:rPr lang="id-ID" sz="2800" dirty="0" smtClean="0">
                <a:latin typeface="+mj-lt"/>
              </a:rPr>
              <a:t>organisasi</a:t>
            </a:r>
          </a:p>
          <a:p>
            <a:pPr marL="514350" indent="-514350">
              <a:buFont typeface="+mj-lt"/>
              <a:buAutoNum type="arabicPeriod"/>
            </a:pPr>
            <a:r>
              <a:rPr lang="id-ID" sz="2800" dirty="0" smtClean="0">
                <a:latin typeface="+mj-lt"/>
              </a:rPr>
              <a:t>Wewenang </a:t>
            </a:r>
            <a:r>
              <a:rPr lang="id-ID" sz="2800" dirty="0">
                <a:latin typeface="+mj-lt"/>
              </a:rPr>
              <a:t>dan tanggung </a:t>
            </a:r>
            <a:r>
              <a:rPr lang="id-ID" sz="2800" dirty="0" smtClean="0">
                <a:latin typeface="+mj-lt"/>
              </a:rPr>
              <a:t>jawab</a:t>
            </a:r>
          </a:p>
          <a:p>
            <a:pPr marL="514350" indent="-514350">
              <a:buFont typeface="+mj-lt"/>
              <a:buAutoNum type="arabicPeriod"/>
            </a:pPr>
            <a:r>
              <a:rPr lang="id-ID" sz="2800" dirty="0" smtClean="0">
                <a:latin typeface="+mj-lt"/>
              </a:rPr>
              <a:t>Keikhlasan </a:t>
            </a:r>
            <a:r>
              <a:rPr lang="id-ID" sz="2800" dirty="0">
                <a:latin typeface="+mj-lt"/>
              </a:rPr>
              <a:t>dan </a:t>
            </a:r>
            <a:r>
              <a:rPr lang="id-ID" sz="2800" dirty="0" smtClean="0">
                <a:latin typeface="+mj-lt"/>
              </a:rPr>
              <a:t>kejujuran</a:t>
            </a:r>
          </a:p>
          <a:p>
            <a:pPr marL="514350" indent="-514350">
              <a:buFont typeface="+mj-lt"/>
              <a:buAutoNum type="arabicPeriod"/>
            </a:pPr>
            <a:r>
              <a:rPr lang="id-ID" sz="2800" dirty="0" smtClean="0">
                <a:latin typeface="+mj-lt"/>
              </a:rPr>
              <a:t>Integritas </a:t>
            </a:r>
            <a:r>
              <a:rPr lang="id-ID" sz="2800" dirty="0">
                <a:latin typeface="+mj-lt"/>
              </a:rPr>
              <a:t>dan </a:t>
            </a:r>
            <a:r>
              <a:rPr lang="id-ID" sz="2800" dirty="0" smtClean="0">
                <a:latin typeface="+mj-lt"/>
              </a:rPr>
              <a:t>profesionalisme</a:t>
            </a:r>
          </a:p>
          <a:p>
            <a:pPr marL="514350" indent="-514350">
              <a:buFont typeface="+mj-lt"/>
              <a:buAutoNum type="arabicPeriod"/>
            </a:pPr>
            <a:r>
              <a:rPr lang="id-ID" sz="2800" dirty="0">
                <a:latin typeface="+mj-lt"/>
              </a:rPr>
              <a:t>Kreativitas dan kepekaan (sensivitas) terhadap lingkungan </a:t>
            </a:r>
            <a:r>
              <a:rPr lang="id-ID" sz="2800" dirty="0" smtClean="0">
                <a:latin typeface="+mj-lt"/>
              </a:rPr>
              <a:t>tugas</a:t>
            </a:r>
          </a:p>
          <a:p>
            <a:pPr marL="514350" indent="-514350">
              <a:buFont typeface="+mj-lt"/>
              <a:buAutoNum type="arabicPeriod"/>
            </a:pPr>
            <a:r>
              <a:rPr lang="id-ID" sz="2800" dirty="0" smtClean="0">
                <a:latin typeface="+mj-lt"/>
              </a:rPr>
              <a:t>Kepemimpinan </a:t>
            </a:r>
            <a:r>
              <a:rPr lang="id-ID" sz="2800" dirty="0">
                <a:latin typeface="+mj-lt"/>
              </a:rPr>
              <a:t>dan </a:t>
            </a:r>
            <a:r>
              <a:rPr lang="id-ID" sz="2800" dirty="0" smtClean="0">
                <a:latin typeface="+mj-lt"/>
              </a:rPr>
              <a:t>keteladanan</a:t>
            </a:r>
          </a:p>
          <a:p>
            <a:pPr marL="514350" indent="-514350">
              <a:buFont typeface="+mj-lt"/>
              <a:buAutoNum type="arabicPeriod"/>
            </a:pPr>
            <a:r>
              <a:rPr lang="id-ID" sz="2800" dirty="0" smtClean="0">
                <a:latin typeface="+mj-lt"/>
              </a:rPr>
              <a:t>Kebersamaan </a:t>
            </a:r>
            <a:r>
              <a:rPr lang="id-ID" sz="2800" dirty="0">
                <a:latin typeface="+mj-lt"/>
              </a:rPr>
              <a:t>dan dinamika kelompok/ </a:t>
            </a:r>
            <a:r>
              <a:rPr lang="id-ID" sz="2800" dirty="0" smtClean="0">
                <a:latin typeface="+mj-lt"/>
              </a:rPr>
              <a:t>organisasi</a:t>
            </a:r>
          </a:p>
          <a:p>
            <a:pPr marL="514350" indent="-514350">
              <a:buFont typeface="+mj-lt"/>
              <a:buAutoNum type="arabicPeriod"/>
            </a:pPr>
            <a:r>
              <a:rPr lang="id-ID" sz="2800" dirty="0" smtClean="0">
                <a:latin typeface="+mj-lt"/>
              </a:rPr>
              <a:t>Ketepatan </a:t>
            </a:r>
            <a:r>
              <a:rPr lang="id-ID" sz="2800" dirty="0">
                <a:latin typeface="+mj-lt"/>
              </a:rPr>
              <a:t>(keakurasian) dan kecep</a:t>
            </a:r>
          </a:p>
        </p:txBody>
      </p:sp>
    </p:spTree>
    <p:extLst>
      <p:ext uri="{BB962C8B-B14F-4D97-AF65-F5344CB8AC3E}">
        <p14:creationId xmlns:p14="http://schemas.microsoft.com/office/powerpoint/2010/main" val="37699177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274638"/>
            <a:ext cx="8291264" cy="418058"/>
          </a:xfrm>
        </p:spPr>
        <p:txBody>
          <a:bodyPr>
            <a:normAutofit fontScale="90000"/>
          </a:bodyPr>
          <a:lstStyle/>
          <a:p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764704"/>
            <a:ext cx="8363272" cy="5832648"/>
          </a:xfrm>
        </p:spPr>
        <p:txBody>
          <a:bodyPr>
            <a:noAutofit/>
          </a:bodyPr>
          <a:lstStyle/>
          <a:p>
            <a:pPr marL="514350" indent="-514350">
              <a:buFont typeface="+mj-lt"/>
              <a:buAutoNum type="arabicPeriod" startAt="9"/>
            </a:pPr>
            <a:r>
              <a:rPr lang="id-ID" sz="2800" dirty="0">
                <a:latin typeface="+mj-lt"/>
              </a:rPr>
              <a:t>Rasionalitas dan </a:t>
            </a:r>
            <a:r>
              <a:rPr lang="id-ID" sz="2800" dirty="0" smtClean="0">
                <a:latin typeface="+mj-lt"/>
              </a:rPr>
              <a:t>emosi</a:t>
            </a:r>
          </a:p>
          <a:p>
            <a:pPr marL="514350" indent="-514350">
              <a:buFont typeface="+mj-lt"/>
              <a:buAutoNum type="arabicPeriod" startAt="9"/>
            </a:pPr>
            <a:r>
              <a:rPr lang="id-ID" sz="2800" dirty="0" smtClean="0">
                <a:latin typeface="+mj-lt"/>
              </a:rPr>
              <a:t>Keteguhan </a:t>
            </a:r>
            <a:r>
              <a:rPr lang="id-ID" sz="2800" dirty="0">
                <a:latin typeface="+mj-lt"/>
              </a:rPr>
              <a:t>dan </a:t>
            </a:r>
            <a:r>
              <a:rPr lang="id-ID" sz="2800" dirty="0" smtClean="0">
                <a:latin typeface="+mj-lt"/>
              </a:rPr>
              <a:t>ketegasan</a:t>
            </a:r>
          </a:p>
          <a:p>
            <a:pPr marL="514350" indent="-514350">
              <a:buFont typeface="+mj-lt"/>
              <a:buAutoNum type="arabicPeriod" startAt="9"/>
            </a:pPr>
            <a:r>
              <a:rPr lang="id-ID" sz="2800" dirty="0" smtClean="0">
                <a:latin typeface="+mj-lt"/>
              </a:rPr>
              <a:t>Disiplin </a:t>
            </a:r>
            <a:r>
              <a:rPr lang="id-ID" sz="2800" dirty="0">
                <a:latin typeface="+mj-lt"/>
              </a:rPr>
              <a:t>dan keteraturan </a:t>
            </a:r>
            <a:r>
              <a:rPr lang="id-ID" sz="2800" dirty="0" smtClean="0">
                <a:latin typeface="+mj-lt"/>
              </a:rPr>
              <a:t>kerja’</a:t>
            </a:r>
          </a:p>
          <a:p>
            <a:pPr marL="514350" indent="-514350">
              <a:buFont typeface="+mj-lt"/>
              <a:buAutoNum type="arabicPeriod" startAt="9"/>
            </a:pPr>
            <a:r>
              <a:rPr lang="id-ID" sz="2800" dirty="0" smtClean="0">
                <a:latin typeface="+mj-lt"/>
              </a:rPr>
              <a:t>Keberanian </a:t>
            </a:r>
            <a:r>
              <a:rPr lang="id-ID" sz="2800" dirty="0">
                <a:latin typeface="+mj-lt"/>
              </a:rPr>
              <a:t>dan kearifan dalam mengambil keputusan/ menangani </a:t>
            </a:r>
            <a:r>
              <a:rPr lang="id-ID" sz="2800" dirty="0" smtClean="0">
                <a:latin typeface="+mj-lt"/>
              </a:rPr>
              <a:t>konflik</a:t>
            </a:r>
          </a:p>
          <a:p>
            <a:pPr marL="514350" indent="-514350">
              <a:buFont typeface="+mj-lt"/>
              <a:buAutoNum type="arabicPeriod" startAt="9"/>
            </a:pPr>
            <a:r>
              <a:rPr lang="id-ID" sz="2800" dirty="0" smtClean="0">
                <a:latin typeface="+mj-lt"/>
              </a:rPr>
              <a:t>Dedikasi </a:t>
            </a:r>
            <a:r>
              <a:rPr lang="id-ID" sz="2800" dirty="0">
                <a:latin typeface="+mj-lt"/>
              </a:rPr>
              <a:t>dan </a:t>
            </a:r>
            <a:r>
              <a:rPr lang="id-ID" sz="2800" dirty="0" smtClean="0">
                <a:latin typeface="+mj-lt"/>
              </a:rPr>
              <a:t>loyalitas</a:t>
            </a:r>
          </a:p>
          <a:p>
            <a:pPr marL="514350" indent="-514350">
              <a:buFont typeface="+mj-lt"/>
              <a:buAutoNum type="arabicPeriod" startAt="9"/>
            </a:pPr>
            <a:r>
              <a:rPr lang="id-ID" sz="2800" dirty="0" smtClean="0">
                <a:latin typeface="+mj-lt"/>
              </a:rPr>
              <a:t>Semangat </a:t>
            </a:r>
            <a:r>
              <a:rPr lang="id-ID" sz="2800" dirty="0">
                <a:latin typeface="+mj-lt"/>
              </a:rPr>
              <a:t>dan </a:t>
            </a:r>
            <a:r>
              <a:rPr lang="id-ID" sz="2800" dirty="0" smtClean="0">
                <a:latin typeface="+mj-lt"/>
              </a:rPr>
              <a:t>motivasi</a:t>
            </a:r>
          </a:p>
          <a:p>
            <a:pPr marL="514350" indent="-514350">
              <a:buFont typeface="+mj-lt"/>
              <a:buAutoNum type="arabicPeriod" startAt="9"/>
            </a:pPr>
            <a:r>
              <a:rPr lang="id-ID" sz="2800" dirty="0" smtClean="0">
                <a:latin typeface="+mj-lt"/>
              </a:rPr>
              <a:t>Ketekunan </a:t>
            </a:r>
            <a:r>
              <a:rPr lang="id-ID" sz="2800" dirty="0">
                <a:latin typeface="+mj-lt"/>
              </a:rPr>
              <a:t>dan </a:t>
            </a:r>
            <a:r>
              <a:rPr lang="id-ID" sz="2800" dirty="0" smtClean="0">
                <a:latin typeface="+mj-lt"/>
              </a:rPr>
              <a:t>kesabaran</a:t>
            </a:r>
          </a:p>
          <a:p>
            <a:pPr marL="514350" indent="-514350">
              <a:buFont typeface="+mj-lt"/>
              <a:buAutoNum type="arabicPeriod" startAt="9"/>
            </a:pPr>
            <a:r>
              <a:rPr lang="id-ID" sz="2800" dirty="0" smtClean="0">
                <a:latin typeface="+mj-lt"/>
              </a:rPr>
              <a:t>Keadilan </a:t>
            </a:r>
            <a:r>
              <a:rPr lang="id-ID" sz="2800" dirty="0">
                <a:latin typeface="+mj-lt"/>
              </a:rPr>
              <a:t>dan </a:t>
            </a:r>
            <a:r>
              <a:rPr lang="id-ID" sz="2800" dirty="0" smtClean="0">
                <a:latin typeface="+mj-lt"/>
              </a:rPr>
              <a:t>keterbukaan</a:t>
            </a:r>
          </a:p>
          <a:p>
            <a:pPr marL="514350" indent="-514350">
              <a:buFont typeface="+mj-lt"/>
              <a:buAutoNum type="arabicPeriod" startAt="9"/>
            </a:pPr>
            <a:r>
              <a:rPr lang="id-ID" sz="2800" dirty="0" smtClean="0">
                <a:latin typeface="+mj-lt"/>
              </a:rPr>
              <a:t>Penguasaan </a:t>
            </a:r>
            <a:r>
              <a:rPr lang="id-ID" sz="2800" dirty="0">
                <a:latin typeface="+mj-lt"/>
              </a:rPr>
              <a:t>IPTEK yang diperlukan dalam rangka pelaksanaan tugas/ pekerjaan</a:t>
            </a:r>
          </a:p>
        </p:txBody>
      </p:sp>
    </p:spTree>
    <p:extLst>
      <p:ext uri="{BB962C8B-B14F-4D97-AF65-F5344CB8AC3E}">
        <p14:creationId xmlns:p14="http://schemas.microsoft.com/office/powerpoint/2010/main" val="216547913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88</TotalTime>
  <Words>565</Words>
  <Application>Microsoft Office PowerPoint</Application>
  <PresentationFormat>On-screen Show (4:3)</PresentationFormat>
  <Paragraphs>51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 Reformasi SDM Pemerintah Daerah</vt:lpstr>
      <vt:lpstr>PowerPoint Presentation</vt:lpstr>
      <vt:lpstr>Peran Pegawai Negeri Sipil </vt:lpstr>
      <vt:lpstr>Reformulasi SDM Aparatur</vt:lpstr>
      <vt:lpstr>Pembinaan dan pengembangan PNS  menurut UU No. 43 Tahun 1999 </vt:lpstr>
      <vt:lpstr>Pengembangan Budaya Kerja Aparatur </vt:lpstr>
      <vt:lpstr>Nilai-nilai Budaya Kerja Aparatur 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Reformasi SDM Pemda</dc:title>
  <dc:creator>My PC</dc:creator>
  <cp:lastModifiedBy>My PC</cp:lastModifiedBy>
  <cp:revision>10</cp:revision>
  <dcterms:created xsi:type="dcterms:W3CDTF">2021-05-25T05:07:34Z</dcterms:created>
  <dcterms:modified xsi:type="dcterms:W3CDTF">2021-05-25T06:42:18Z</dcterms:modified>
</cp:coreProperties>
</file>