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97" r:id="rId2"/>
    <p:sldId id="314" r:id="rId3"/>
    <p:sldId id="313" r:id="rId4"/>
    <p:sldId id="309" r:id="rId5"/>
    <p:sldId id="310" r:id="rId6"/>
    <p:sldId id="311" r:id="rId7"/>
    <p:sldId id="312" r:id="rId8"/>
    <p:sldId id="30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97A"/>
    <a:srgbClr val="FFFF99"/>
    <a:srgbClr val="CCFF99"/>
    <a:srgbClr val="00FFFF"/>
    <a:srgbClr val="FFCC00"/>
    <a:srgbClr val="663300"/>
    <a:srgbClr val="FFFF00"/>
    <a:srgbClr val="0033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3548" autoAdjust="0"/>
  </p:normalViewPr>
  <p:slideViewPr>
    <p:cSldViewPr>
      <p:cViewPr>
        <p:scale>
          <a:sx n="60" d="100"/>
          <a:sy n="60" d="100"/>
        </p:scale>
        <p:origin x="-141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roundedCorners val="1"/>
  <c:style val="2"/>
  <c:chart>
    <c:title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367536089238846"/>
          <c:y val="2.4589145106861662E-2"/>
          <c:w val="0.61198802493438365"/>
          <c:h val="0.809422665916759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 PENDUDUK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solidFill>
                <a:srgbClr val="663300"/>
              </a:solidFill>
            </a:ln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2000</c:v>
                </c:pt>
                <c:pt idx="1">
                  <c:v>2500</c:v>
                </c:pt>
                <c:pt idx="2">
                  <c:v>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JUMLAH RUMAH </c:v>
                </c:pt>
              </c:strCache>
            </c:strRef>
          </c:tx>
          <c:spPr>
            <a:solidFill>
              <a:srgbClr val="C00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2400</c:v>
                </c:pt>
                <c:pt idx="1">
                  <c:v>4400</c:v>
                </c:pt>
                <c:pt idx="2">
                  <c:v>3080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58880"/>
        <c:axId val="58460416"/>
      </c:barChart>
      <c:catAx>
        <c:axId val="5845888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58460416"/>
        <c:crosses val="autoZero"/>
        <c:auto val="1"/>
        <c:lblAlgn val="ctr"/>
        <c:lblOffset val="100"/>
        <c:noMultiLvlLbl val="1"/>
      </c:catAx>
      <c:valAx>
        <c:axId val="5846041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extTo"/>
        <c:crossAx val="58458880"/>
        <c:crosses val="autoZero"/>
        <c:crossBetween val="between"/>
      </c:valAx>
      <c:sp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>
          <a:outerShdw blurRad="50800" dist="50800" dir="5400000" algn="ctr" rotWithShape="0">
            <a:srgbClr val="FFCC00"/>
          </a:outerShdw>
        </a:effectLst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3754040613344474"/>
          <c:y val="0.33442013498312745"/>
          <c:w val="0.24930169912971406"/>
          <c:h val="0.33115973003374582"/>
        </c:manualLayout>
      </c:layout>
      <c:overlay val="1"/>
      <c:spPr>
        <a:solidFill>
          <a:srgbClr val="FFFF00"/>
        </a:solidFill>
        <a:ln>
          <a:solidFill>
            <a:srgbClr val="00B0F0"/>
          </a:solidFill>
        </a:ln>
      </c:spPr>
      <c:txPr>
        <a:bodyPr/>
        <a:lstStyle/>
        <a:p>
          <a:pPr>
            <a:defRPr sz="1400" b="1"/>
          </a:pPr>
          <a:endParaRPr lang="id-ID"/>
        </a:p>
      </c:txPr>
    </c:legend>
    <c:plotVisOnly val="1"/>
    <c:dispBlanksAs val="zero"/>
    <c:showDLblsOverMax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roundedCorners val="1"/>
  <c:style val="2"/>
  <c:chart>
    <c:autoTitleDeleted val="1"/>
    <c:view3D>
      <c:rotX val="0"/>
      <c:rotY val="0"/>
      <c:rAngAx val="1"/>
    </c:view3D>
    <c:floor>
      <c:thickness val="0"/>
      <c:spPr>
        <a:solidFill>
          <a:srgbClr val="0070C0"/>
        </a:solidFill>
      </c:spPr>
    </c:floor>
    <c:sideWall>
      <c:thickness val="0"/>
      <c:sp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 PENDUDUK</c:v>
                </c:pt>
              </c:strCache>
            </c:strRef>
          </c:tx>
          <c:invertIfNegative val="1"/>
          <c:cat>
            <c:strRef>
              <c:f>Sheet1!$A$2:$A$5</c:f>
              <c:strCache>
                <c:ptCount val="4"/>
                <c:pt idx="0">
                  <c:v>TAHUN 2010</c:v>
                </c:pt>
                <c:pt idx="1">
                  <c:v>TAHUN 2011</c:v>
                </c:pt>
                <c:pt idx="2">
                  <c:v>TAHUN 2012</c:v>
                </c:pt>
                <c:pt idx="3">
                  <c:v>TAHUN 2013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JUMLAH RUMAH</c:v>
                </c:pt>
              </c:strCache>
            </c:strRef>
          </c:tx>
          <c:spPr>
            <a:solidFill>
              <a:srgbClr val="7575D1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TAHUN 2010</c:v>
                </c:pt>
                <c:pt idx="1">
                  <c:v>TAHUN 2011</c:v>
                </c:pt>
                <c:pt idx="2">
                  <c:v>TAHUN 2012</c:v>
                </c:pt>
                <c:pt idx="3">
                  <c:v>TAHUN 2013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3000</c:v>
                </c:pt>
                <c:pt idx="2">
                  <c:v>3500</c:v>
                </c:pt>
                <c:pt idx="3">
                  <c:v>4400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14144"/>
        <c:axId val="86215680"/>
        <c:axId val="0"/>
      </c:bar3DChart>
      <c:catAx>
        <c:axId val="8621414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86215680"/>
        <c:crosses val="autoZero"/>
        <c:auto val="1"/>
        <c:lblAlgn val="ctr"/>
        <c:lblOffset val="100"/>
        <c:noMultiLvlLbl val="1"/>
      </c:catAx>
      <c:valAx>
        <c:axId val="8621568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862141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id-ID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id-ID"/>
          </a:p>
        </c:txPr>
      </c:legendEntry>
      <c:layout>
        <c:manualLayout>
          <c:xMode val="edge"/>
          <c:yMode val="edge"/>
          <c:x val="0.65774675369526237"/>
          <c:y val="0.28278001968503935"/>
          <c:w val="0.32909535156789632"/>
          <c:h val="0.20318996062992126"/>
        </c:manualLayout>
      </c:layout>
      <c:overlay val="1"/>
      <c:spPr>
        <a:solidFill>
          <a:srgbClr val="FFFF99"/>
        </a:solidFill>
        <a:ln>
          <a:solidFill>
            <a:schemeClr val="tx1"/>
          </a:solidFill>
        </a:ln>
      </c:spPr>
    </c:legend>
    <c:plotVisOnly val="1"/>
    <c:dispBlanksAs val="zero"/>
    <c:showDLblsOverMax val="1"/>
  </c:chart>
  <c:spPr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c:spPr>
  <c:txPr>
    <a:bodyPr/>
    <a:lstStyle/>
    <a:p>
      <a:pPr>
        <a:defRPr sz="1400" b="1">
          <a:solidFill>
            <a:schemeClr val="bg1"/>
          </a:solidFill>
        </a:defRPr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5392553449553285E-2"/>
          <c:y val="0.15175522052961141"/>
          <c:w val="0.63411618926485147"/>
          <c:h val="0.73260698074696651"/>
        </c:manualLayout>
      </c:layout>
      <c:lineChart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BERAT BADAN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USIA 1-5</c:v>
                </c:pt>
                <c:pt idx="1">
                  <c:v>USIA6-10</c:v>
                </c:pt>
                <c:pt idx="2">
                  <c:v>USIA11-15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TINGGI BADAN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USIA 1-5</c:v>
                </c:pt>
                <c:pt idx="1">
                  <c:v>USIA6-10</c:v>
                </c:pt>
                <c:pt idx="2">
                  <c:v>USIA11-15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150</c:v>
                </c:pt>
                <c:pt idx="2">
                  <c:v>160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UKURAN SEPATU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USIA 1-5</c:v>
                </c:pt>
                <c:pt idx="1">
                  <c:v>USIA6-10</c:v>
                </c:pt>
                <c:pt idx="2">
                  <c:v>USIA11-15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3008"/>
        <c:axId val="23252992"/>
      </c:lineChart>
      <c:catAx>
        <c:axId val="58030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23252992"/>
        <c:crosses val="autoZero"/>
        <c:auto val="1"/>
        <c:lblAlgn val="ctr"/>
        <c:lblOffset val="100"/>
        <c:noMultiLvlLbl val="1"/>
      </c:catAx>
      <c:valAx>
        <c:axId val="232529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803008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/>
      <c:overlay val="1"/>
      <c:spPr>
        <a:solidFill>
          <a:srgbClr val="FFFF99"/>
        </a:solidFill>
        <a:ln>
          <a:solidFill>
            <a:srgbClr val="002060"/>
          </a:solidFill>
        </a:ln>
      </c:spPr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id-ID"/>
        </a:p>
      </c:txPr>
    </c:legend>
    <c:plotVisOnly val="1"/>
    <c:dispBlanksAs val="zero"/>
    <c:showDLblsOverMax val="1"/>
  </c:chart>
  <c:spPr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JUMLAH MAHASISWA</a:t>
            </a:r>
          </a:p>
        </c:rich>
      </c:tx>
      <c:layout/>
      <c:overlay val="1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 MAHASISWA</c:v>
                </c:pt>
              </c:strCache>
            </c:strRef>
          </c:tx>
          <c:spPr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explosion val="1"/>
            <c:spPr>
              <a:solidFill>
                <a:srgbClr val="C00000"/>
              </a:solidFill>
            </c:spPr>
          </c:dPt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1200</c:v>
                </c:pt>
                <c:pt idx="2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75000"/>
          </a:schemeClr>
        </a:solidFill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7254341631003676"/>
          <c:y val="0.39052517740837978"/>
          <c:w val="0.17975714242616253"/>
          <c:h val="0.23989112472052121"/>
        </c:manualLayout>
      </c:layout>
      <c:overlay val="1"/>
      <c:spPr>
        <a:solidFill>
          <a:srgbClr val="FFCC00"/>
        </a:solidFill>
        <a:ln>
          <a:solidFill>
            <a:schemeClr val="tx1"/>
          </a:solidFill>
        </a:ln>
      </c:spPr>
    </c:legend>
    <c:plotVisOnly val="1"/>
    <c:dispBlanksAs val="zero"/>
    <c:showDLblsOverMax val="1"/>
  </c:chart>
  <c:spPr>
    <a:solidFill>
      <a:srgbClr val="0070C0"/>
    </a:soli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roundedCorners val="1"/>
  <c:style val="2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A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USIA 25-30</c:v>
                </c:pt>
                <c:pt idx="1">
                  <c:v>USIA 30-35</c:v>
                </c:pt>
                <c:pt idx="2">
                  <c:v>USIA 35-40</c:v>
                </c:pt>
                <c:pt idx="3">
                  <c:v>USIA 45-50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B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USIA 25-30</c:v>
                </c:pt>
                <c:pt idx="1">
                  <c:v>USIA 30-35</c:v>
                </c:pt>
                <c:pt idx="2">
                  <c:v>USIA 35-40</c:v>
                </c:pt>
                <c:pt idx="3">
                  <c:v>USIA 45-50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TYPE C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USIA 25-30</c:v>
                </c:pt>
                <c:pt idx="1">
                  <c:v>USIA 30-35</c:v>
                </c:pt>
                <c:pt idx="2">
                  <c:v>USIA 35-40</c:v>
                </c:pt>
                <c:pt idx="3">
                  <c:v>USIA 45-50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61856"/>
        <c:axId val="86188032"/>
      </c:lineChart>
      <c:catAx>
        <c:axId val="6876185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86188032"/>
        <c:crosses val="autoZero"/>
        <c:auto val="1"/>
        <c:lblAlgn val="ctr"/>
        <c:lblOffset val="100"/>
        <c:noMultiLvlLbl val="1"/>
      </c:catAx>
      <c:valAx>
        <c:axId val="8618803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8761856"/>
        <c:crosses val="autoZero"/>
        <c:crossBetween val="between"/>
      </c:valAx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id-ID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id-ID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id-ID"/>
          </a:p>
        </c:txPr>
      </c:legendEntry>
      <c:layout/>
      <c:overlay val="1"/>
      <c:spPr>
        <a:solidFill>
          <a:srgbClr val="92D050"/>
        </a:solidFill>
        <a:ln>
          <a:solidFill>
            <a:srgbClr val="FFFF00"/>
          </a:solidFill>
        </a:ln>
      </c:spPr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d-ID"/>
        </a:p>
      </c:txPr>
    </c:legend>
    <c:plotVisOnly val="1"/>
    <c:dispBlanksAs val="zero"/>
    <c:showDLblsOverMax val="1"/>
  </c:chart>
  <c:spPr>
    <a:solidFill>
      <a:srgbClr val="92D050"/>
    </a:soli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391538-F13A-4F40-A1C9-9B0C73D2E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6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6B5B69-6A85-46A8-B6AB-62068DEF9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E0AFF8-B14F-4C9B-9656-CB1763DD4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1145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1912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85057-02F2-454E-9179-D1E51289D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487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029200" y="6324600"/>
            <a:ext cx="457200" cy="320675"/>
          </a:xfrm>
        </p:spPr>
        <p:txBody>
          <a:bodyPr/>
          <a:lstStyle>
            <a:lvl1pPr>
              <a:defRPr/>
            </a:lvl1pPr>
          </a:lstStyle>
          <a:p>
            <a:fld id="{962A83E6-3EDA-43C1-A29C-56F14118D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E61DE-324B-4B03-85D0-4CDF4C74F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E374C5-69C2-4C7A-8E78-1A86CDABA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9903E-5DA3-4938-BB1A-0217EDE67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BC5AD-E444-40B1-99D4-90FBDE5B5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4E34AB-915E-4309-A343-B92C91415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48D594-F00F-46EF-8734-0810E9D4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1D874F-4DA1-43F7-8710-9FC3D7FE8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1F0AA-7282-47C8-93BB-68AA16937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0F57E2D-AAB4-433B-926A-FABD91D5DA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Elephnt1"/>
          <p:cNvPicPr>
            <a:picLocks noChangeAspect="1" noChangeArrowheads="1" noCrop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089650"/>
            <a:ext cx="762000" cy="625475"/>
          </a:xfrm>
          <a:prstGeom prst="rect">
            <a:avLst/>
          </a:prstGeom>
          <a:noFill/>
        </p:spPr>
      </p:pic>
      <p:sp>
        <p:nvSpPr>
          <p:cNvPr id="1042" name="Oval 18"/>
          <p:cNvSpPr>
            <a:spLocks noChangeArrowheads="1"/>
          </p:cNvSpPr>
          <p:nvPr userDrawn="1"/>
        </p:nvSpPr>
        <p:spPr bwMode="auto">
          <a:xfrm>
            <a:off x="7620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1043" name="Oval 19"/>
          <p:cNvSpPr>
            <a:spLocks noChangeArrowheads="1"/>
          </p:cNvSpPr>
          <p:nvPr userDrawn="1"/>
        </p:nvSpPr>
        <p:spPr bwMode="auto">
          <a:xfrm>
            <a:off x="914400" y="64770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1044" name="Oval 20"/>
          <p:cNvSpPr>
            <a:spLocks noChangeArrowheads="1"/>
          </p:cNvSpPr>
          <p:nvPr userDrawn="1"/>
        </p:nvSpPr>
        <p:spPr bwMode="auto">
          <a:xfrm>
            <a:off x="10668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80834 0.01088 " pathEditMode="fixed" rAng="0" ptsTypes="AA"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80416 0.01112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125 0.0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6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44444E-6 L 0.8125 0.0111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42" grpId="0" animBg="1"/>
      <p:bldP spid="1042" grpId="1" animBg="1"/>
      <p:bldP spid="1043" grpId="0" animBg="1"/>
      <p:bldP spid="1043" grpId="1" animBg="1"/>
      <p:bldP spid="1044" grpId="0" animBg="1"/>
      <p:bldP spid="1044" grpId="1" animBg="1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Content Placeholder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81000"/>
            <a:ext cx="7416800" cy="556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1524000"/>
            <a:ext cx="3352800" cy="1524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lvl="0" algn="ctr">
              <a:defRPr/>
            </a:pPr>
            <a:r>
              <a:rPr lang="en-US" sz="2800" b="1" kern="0" dirty="0" smtClean="0">
                <a:solidFill>
                  <a:srgbClr val="000066"/>
                </a:solidFill>
              </a:rPr>
              <a:t>DISTRIBUSI FREKUENSI</a:t>
            </a:r>
          </a:p>
          <a:p>
            <a:pPr lvl="0" algn="ctr">
              <a:defRPr/>
            </a:pPr>
            <a:endParaRPr lang="en-US" b="1" kern="0" dirty="0" smtClean="0">
              <a:solidFill>
                <a:srgbClr val="000066"/>
              </a:solidFill>
            </a:endParaRPr>
          </a:p>
          <a:p>
            <a:pPr lvl="0" algn="r"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STATISTIK SOSIAL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4724400"/>
            <a:ext cx="3657600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 dirty="0" smtClean="0"/>
              <a:t>MINGGU KE 4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1922" name="Picture 2" descr="Hasil gambar untuk 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498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0354" y="980768"/>
            <a:ext cx="4876800" cy="609600"/>
          </a:xfrm>
        </p:spPr>
        <p:txBody>
          <a:bodyPr/>
          <a:lstStyle/>
          <a:p>
            <a:pPr algn="ctr"/>
            <a:r>
              <a:rPr lang="id-ID" dirty="0" smtClean="0"/>
              <a:t>GRAFIK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Histogram                              Polygon</a:t>
            </a:r>
            <a:endParaRPr lang="id-ID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133600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66937"/>
            <a:ext cx="2733676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3933825"/>
            <a:ext cx="3876675" cy="22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42672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Pie chart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4005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MACAM GRAFIK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228600"/>
            <a:ext cx="5029200" cy="5897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HISTOGRAM </a:t>
            </a:r>
          </a:p>
          <a:p>
            <a:r>
              <a:rPr lang="en-US" sz="2800" b="1" dirty="0" smtClean="0"/>
              <a:t>(DIAGRAM BATANG)</a:t>
            </a:r>
            <a:endParaRPr lang="en-US" sz="28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1" y="1524001"/>
            <a:ext cx="1905000" cy="1981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HISTOGRAM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POLYGON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PIE CHART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OGIVE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819400" y="1600200"/>
          <a:ext cx="60960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2438400" y="1524000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POLYGON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219199"/>
          <a:ext cx="7086600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457200"/>
            <a:ext cx="3008313" cy="533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DIAGRAM GARIS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874F-4DA1-43F7-8710-9FC3D7FE89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PIE CHART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81400" y="1905000"/>
          <a:ext cx="50292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3008313" cy="2819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DIAGRAM LINGKARAN</a:t>
            </a:r>
          </a:p>
          <a:p>
            <a:r>
              <a:rPr lang="en-US" sz="3200" dirty="0" smtClean="0">
                <a:solidFill>
                  <a:srgbClr val="FFFF99"/>
                </a:solidFill>
              </a:rPr>
              <a:t>Pc =  P   X    360◦</a:t>
            </a:r>
          </a:p>
          <a:p>
            <a:r>
              <a:rPr lang="en-US" sz="3200" dirty="0" smtClean="0">
                <a:solidFill>
                  <a:srgbClr val="FFFF99"/>
                </a:solidFill>
              </a:rPr>
              <a:t>       100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874F-4DA1-43F7-8710-9FC3D7FE891F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3048000"/>
            <a:ext cx="304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</a:rPr>
              <a:t>OGIVE</a:t>
            </a:r>
            <a:endParaRPr lang="en-US" sz="4000" dirty="0">
              <a:solidFill>
                <a:srgbClr val="FFFF99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28800" y="1600201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1905000" cy="1460500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DFK “KD”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DFK “LD”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874F-4DA1-43F7-8710-9FC3D7FE891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533400"/>
            <a:ext cx="525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609600"/>
            <a:ext cx="6096000" cy="95885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SELAMAT BELAJAR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032500" cy="45243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1143000"/>
            <a:ext cx="3048000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/>
              <a:t>TERIMA KASIH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64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GRAFIK</vt:lpstr>
      <vt:lpstr>MACAM GRAFIK</vt:lpstr>
      <vt:lpstr>POLYGON</vt:lpstr>
      <vt:lpstr>PIE CHART</vt:lpstr>
      <vt:lpstr>OGIVE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SEh-MU</dc:title>
  <dc:subject>Manahemen University</dc:subject>
  <dc:creator>CI Sutrisno</dc:creator>
  <cp:keywords>Inovasi belajar</cp:keywords>
  <cp:lastModifiedBy>ismail - [2010]</cp:lastModifiedBy>
  <cp:revision>126</cp:revision>
  <dcterms:created xsi:type="dcterms:W3CDTF">2007-09-02T01:47:06Z</dcterms:created>
  <dcterms:modified xsi:type="dcterms:W3CDTF">2020-03-18T07:38:15Z</dcterms:modified>
  <cp:category>Hibah Pengajaran</cp:category>
</cp:coreProperties>
</file>