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5143500" type="screen16x9"/>
  <p:notesSz cx="6858000" cy="9144000"/>
  <p:embeddedFontLst>
    <p:embeddedFont>
      <p:font typeface="Source Code Pro" panose="020B0604020202020204" charset="0"/>
      <p:regular r:id="rId31"/>
      <p:bold r:id="rId32"/>
      <p:italic r:id="rId33"/>
      <p:boldItalic r:id="rId34"/>
    </p:embeddedFont>
    <p:embeddedFont>
      <p:font typeface="Cambria" panose="02040503050406030204" pitchFamily="18" charset="0"/>
      <p:regular r:id="rId35"/>
      <p:bold r:id="rId36"/>
      <p:italic r:id="rId37"/>
      <p:boldItalic r:id="rId38"/>
    </p:embeddedFont>
    <p:embeddedFont>
      <p:font typeface="Amatic SC" panose="020B0604020202020204" charset="-79"/>
      <p:regular r:id="rId39"/>
      <p:bold r:id="rId40"/>
    </p:embeddedFont>
    <p:embeddedFont>
      <p:font typeface="Calibri"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44" y="-1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3472337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1d1116417_2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g11d1116417_2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1d1116417_2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g11d1116417_2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1d1116417_2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g11d1116417_2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1d1116417_2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g11d1116417_2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1d1116417_2_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g11d1116417_2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1d1116417_2_1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g11d1116417_2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1d1116417_2_1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g11d1116417_2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1d1116417_2_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g11d1116417_2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d1116417_2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g11d1116417_2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1d1116417_2_1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g11d1116417_2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1d1116417_2_1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g11d1116417_2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1d1116417_2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g11d1116417_2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1d1116417_2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11d1116417_2_1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General system easton</a:t>
            </a:r>
            <a:endParaRPr sz="1200" b="0" i="0" u="none" strike="noStrike" cap="none">
              <a:solidFill>
                <a:schemeClr val="dk1"/>
              </a:solidFill>
              <a:latin typeface="Calibri"/>
              <a:ea typeface="Calibri"/>
              <a:cs typeface="Calibri"/>
              <a:sym typeface="Calibri"/>
            </a:endParaRPr>
          </a:p>
        </p:txBody>
      </p:sp>
      <p:sp>
        <p:nvSpPr>
          <p:cNvPr id="178" name="Google Shape;178;g11d1116417_2_1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1d1116417_2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11d1116417_2_1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Almond</a:t>
            </a:r>
            <a:endParaRPr sz="1200" b="0" i="0" u="none" strike="noStrike" cap="none">
              <a:solidFill>
                <a:schemeClr val="dk1"/>
              </a:solidFill>
              <a:latin typeface="Calibri"/>
              <a:ea typeface="Calibri"/>
              <a:cs typeface="Calibri"/>
              <a:sym typeface="Calibri"/>
            </a:endParaRPr>
          </a:p>
        </p:txBody>
      </p:sp>
      <p:sp>
        <p:nvSpPr>
          <p:cNvPr id="185" name="Google Shape;185;g11d1116417_2_1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d1116417_2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g11d1116417_2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1d1116417_2_2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g11d1116417_2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1d1116417_2_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g11d1116417_2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1d1116417_2_2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g11d1116417_2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1d1116417_2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11d1116417_2_2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00" name="Google Shape;300;g11d1116417_2_2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1d1116417_2_2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g11d1116417_2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1d1116417_2_2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g11d1116417_2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1d1116417_2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g11d1116417_2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d1116417_2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g11d1116417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1d1116417_2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g11d1116417_2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1d1116417_2_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g11d1116417_2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1d1116417_2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g11d1116417_2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d1116417_2_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g11d1116417_2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1d1116417_2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g11d1116417_2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457200" y="205978"/>
            <a:ext cx="7620000" cy="8574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2"/>
              </a:buClr>
              <a:buSzPts val="4200"/>
              <a:buFont typeface="Cambria"/>
              <a:buNone/>
              <a:defRPr sz="4600" b="0" i="0" u="none" strike="noStrike" cap="none">
                <a:solidFill>
                  <a:schemeClr val="dk2"/>
                </a:solidFill>
                <a:latin typeface="Cambria"/>
                <a:ea typeface="Cambria"/>
                <a:cs typeface="Cambria"/>
                <a:sym typeface="Cambria"/>
              </a:defRPr>
            </a:lvl1pPr>
            <a:lvl2pPr lvl="1" indent="0" rtl="0">
              <a:spcBef>
                <a:spcPts val="0"/>
              </a:spcBef>
              <a:spcAft>
                <a:spcPts val="0"/>
              </a:spcAft>
              <a:buSzPts val="4200"/>
              <a:buNone/>
              <a:defRPr sz="1800"/>
            </a:lvl2pPr>
            <a:lvl3pPr lvl="2" indent="0" rtl="0">
              <a:spcBef>
                <a:spcPts val="0"/>
              </a:spcBef>
              <a:spcAft>
                <a:spcPts val="0"/>
              </a:spcAft>
              <a:buSzPts val="4200"/>
              <a:buNone/>
              <a:defRPr sz="1800"/>
            </a:lvl3pPr>
            <a:lvl4pPr lvl="3" indent="0" rtl="0">
              <a:spcBef>
                <a:spcPts val="0"/>
              </a:spcBef>
              <a:spcAft>
                <a:spcPts val="0"/>
              </a:spcAft>
              <a:buSzPts val="4200"/>
              <a:buNone/>
              <a:defRPr sz="1800"/>
            </a:lvl4pPr>
            <a:lvl5pPr lvl="4" indent="0" rtl="0">
              <a:spcBef>
                <a:spcPts val="0"/>
              </a:spcBef>
              <a:spcAft>
                <a:spcPts val="0"/>
              </a:spcAft>
              <a:buSzPts val="4200"/>
              <a:buNone/>
              <a:defRPr sz="1800"/>
            </a:lvl5pPr>
            <a:lvl6pPr lvl="5" indent="0" rtl="0">
              <a:spcBef>
                <a:spcPts val="0"/>
              </a:spcBef>
              <a:spcAft>
                <a:spcPts val="0"/>
              </a:spcAft>
              <a:buSzPts val="4200"/>
              <a:buNone/>
              <a:defRPr sz="1800"/>
            </a:lvl6pPr>
            <a:lvl7pPr lvl="6" indent="0" rtl="0">
              <a:spcBef>
                <a:spcPts val="0"/>
              </a:spcBef>
              <a:spcAft>
                <a:spcPts val="0"/>
              </a:spcAft>
              <a:buSzPts val="4200"/>
              <a:buNone/>
              <a:defRPr sz="1800"/>
            </a:lvl7pPr>
            <a:lvl8pPr lvl="7" indent="0" rtl="0">
              <a:spcBef>
                <a:spcPts val="0"/>
              </a:spcBef>
              <a:spcAft>
                <a:spcPts val="0"/>
              </a:spcAft>
              <a:buSzPts val="4200"/>
              <a:buNone/>
              <a:defRPr sz="1800"/>
            </a:lvl8pPr>
            <a:lvl9pPr lvl="8" indent="0" rtl="0">
              <a:spcBef>
                <a:spcPts val="0"/>
              </a:spcBef>
              <a:spcAft>
                <a:spcPts val="0"/>
              </a:spcAft>
              <a:buSzPts val="4200"/>
              <a:buNone/>
              <a:defRPr sz="1800"/>
            </a:lvl9pPr>
          </a:lstStyle>
          <a:p>
            <a:endParaRPr/>
          </a:p>
        </p:txBody>
      </p:sp>
      <p:sp>
        <p:nvSpPr>
          <p:cNvPr id="54" name="Google Shape;54;p13"/>
          <p:cNvSpPr txBox="1">
            <a:spLocks noGrp="1"/>
          </p:cNvSpPr>
          <p:nvPr>
            <p:ph type="body" idx="1"/>
          </p:nvPr>
        </p:nvSpPr>
        <p:spPr>
          <a:xfrm>
            <a:off x="457200" y="1200150"/>
            <a:ext cx="7620000" cy="3600600"/>
          </a:xfrm>
          <a:prstGeom prst="rect">
            <a:avLst/>
          </a:prstGeom>
          <a:noFill/>
          <a:ln>
            <a:noFill/>
          </a:ln>
        </p:spPr>
        <p:txBody>
          <a:bodyPr spcFirstLastPara="1" wrap="square" lIns="91425" tIns="91425" rIns="91425" bIns="91425" anchor="t" anchorCtr="0">
            <a:noAutofit/>
          </a:bodyPr>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spcBef>
                <a:spcPts val="16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160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160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spcBef>
                <a:spcPts val="160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spcBef>
                <a:spcPts val="160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spcBef>
                <a:spcPts val="160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spcBef>
                <a:spcPts val="160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spcBef>
                <a:spcPts val="1600"/>
              </a:spcBef>
              <a:spcAft>
                <a:spcPts val="160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dt" idx="10"/>
          </p:nvPr>
        </p:nvSpPr>
        <p:spPr>
          <a:xfrm rot="-5400000">
            <a:off x="7856120" y="1188750"/>
            <a:ext cx="1828800" cy="365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13"/>
          <p:cNvSpPr txBox="1">
            <a:spLocks noGrp="1"/>
          </p:cNvSpPr>
          <p:nvPr>
            <p:ph type="ftr" idx="11"/>
          </p:nvPr>
        </p:nvSpPr>
        <p:spPr>
          <a:xfrm rot="-5400000">
            <a:off x="7882820" y="2990910"/>
            <a:ext cx="1775400" cy="3657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13"/>
          <p:cNvSpPr>
            <a:spLocks noGrp="1"/>
          </p:cNvSpPr>
          <p:nvPr>
            <p:ph type="sldNum" idx="12"/>
          </p:nvPr>
        </p:nvSpPr>
        <p:spPr>
          <a:xfrm>
            <a:off x="8531788" y="4236720"/>
            <a:ext cx="548700" cy="297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6000">
                <a:latin typeface="Arial"/>
                <a:ea typeface="Arial"/>
                <a:cs typeface="Arial"/>
                <a:sym typeface="Arial"/>
              </a:rPr>
              <a:t>Introduction</a:t>
            </a:r>
            <a:endParaRPr sz="6000">
              <a:latin typeface="Arial"/>
              <a:ea typeface="Arial"/>
              <a:cs typeface="Arial"/>
              <a:sym typeface="Arial"/>
            </a:endParaRPr>
          </a:p>
        </p:txBody>
      </p:sp>
      <p:sp>
        <p:nvSpPr>
          <p:cNvPr id="69" name="Google Shape;69;p15"/>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Komunikasi Politik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Cambria"/>
              <a:buNone/>
            </a:pPr>
            <a:r>
              <a:rPr lang="en-GB" sz="4600" b="0" i="0" u="none" strike="noStrike" cap="none">
                <a:solidFill>
                  <a:schemeClr val="dk2"/>
                </a:solidFill>
                <a:latin typeface="Cambria"/>
                <a:ea typeface="Cambria"/>
                <a:cs typeface="Cambria"/>
                <a:sym typeface="Cambria"/>
              </a:rPr>
              <a:t>KONSEP DAN DEFINISI</a:t>
            </a:r>
            <a:endParaRPr/>
          </a:p>
        </p:txBody>
      </p:sp>
      <p:sp>
        <p:nvSpPr>
          <p:cNvPr id="123" name="Google Shape;123;p24"/>
          <p:cNvSpPr txBox="1">
            <a:spLocks noGrp="1"/>
          </p:cNvSpPr>
          <p:nvPr>
            <p:ph type="body" idx="1"/>
          </p:nvPr>
        </p:nvSpPr>
        <p:spPr>
          <a:xfrm>
            <a:off x="457200" y="971550"/>
            <a:ext cx="8456700" cy="3600600"/>
          </a:xfrm>
          <a:prstGeom prst="rect">
            <a:avLst/>
          </a:prstGeom>
          <a:noFill/>
          <a:ln>
            <a:noFill/>
          </a:ln>
        </p:spPr>
        <p:txBody>
          <a:bodyPr spcFirstLastPara="1" wrap="square" lIns="91425" tIns="45700" rIns="91425" bIns="45700" anchor="t" anchorCtr="0">
            <a:noAutofit/>
          </a:bodyPr>
          <a:lstStyle/>
          <a:p>
            <a:pPr marL="342900" marR="0" lvl="0" indent="-213677" algn="l" rtl="0">
              <a:spcBef>
                <a:spcPts val="0"/>
              </a:spcBef>
              <a:spcAft>
                <a:spcPts val="0"/>
              </a:spcAft>
              <a:buClr>
                <a:srgbClr val="000000"/>
              </a:buClr>
              <a:buSzPts val="1800"/>
              <a:buFont typeface="Arial"/>
              <a:buChar char="•"/>
            </a:pPr>
            <a:r>
              <a:rPr lang="en-GB" sz="1800" b="1" i="0" u="none" strike="noStrike" cap="none">
                <a:solidFill>
                  <a:srgbClr val="000000"/>
                </a:solidFill>
                <a:latin typeface="Calibri"/>
                <a:ea typeface="Calibri"/>
                <a:cs typeface="Calibri"/>
                <a:sym typeface="Calibri"/>
              </a:rPr>
              <a:t>DEFINISI KOMUNIKASI POLITIK</a:t>
            </a:r>
            <a:endParaRPr sz="1800">
              <a:solidFill>
                <a:srgbClr val="000000"/>
              </a:solidFill>
            </a:endParaRPr>
          </a:p>
          <a:p>
            <a:pPr marL="342900" marR="0" lvl="0" indent="-213677" algn="l" rtl="0">
              <a:spcBef>
                <a:spcPts val="407"/>
              </a:spcBef>
              <a:spcAft>
                <a:spcPts val="0"/>
              </a:spcAft>
              <a:buClr>
                <a:srgbClr val="000000"/>
              </a:buClr>
              <a:buSzPts val="1800"/>
              <a:buFont typeface="Arial"/>
              <a:buChar char="•"/>
            </a:pPr>
            <a:r>
              <a:rPr lang="en-GB" sz="1800" b="1" i="0" u="none" strike="noStrike" cap="none">
                <a:solidFill>
                  <a:srgbClr val="000000"/>
                </a:solidFill>
                <a:latin typeface="Calibri"/>
                <a:ea typeface="Calibri"/>
                <a:cs typeface="Calibri"/>
                <a:sym typeface="Calibri"/>
              </a:rPr>
              <a:t>Menurut Nimmo: </a:t>
            </a:r>
            <a:r>
              <a:rPr lang="en-GB" sz="1800" b="0" i="1" u="none" strike="noStrike" cap="none">
                <a:solidFill>
                  <a:srgbClr val="000000"/>
                </a:solidFill>
                <a:latin typeface="Calibri"/>
                <a:ea typeface="Calibri"/>
                <a:cs typeface="Calibri"/>
                <a:sym typeface="Calibri"/>
              </a:rPr>
              <a:t>“Communication (activity) considered political by virtue of its consequences (actual/potential) which regulate human conduct under the condition of conflict.”</a:t>
            </a:r>
            <a:endParaRPr sz="1800">
              <a:solidFill>
                <a:srgbClr val="000000"/>
              </a:solidFill>
            </a:endParaRPr>
          </a:p>
          <a:p>
            <a:pPr marL="342900" marR="0" lvl="0" indent="-213677" algn="l" rtl="0">
              <a:spcBef>
                <a:spcPts val="407"/>
              </a:spcBef>
              <a:spcAft>
                <a:spcPts val="0"/>
              </a:spcAft>
              <a:buClr>
                <a:srgbClr val="000000"/>
              </a:buClr>
              <a:buSzPts val="1800"/>
              <a:buFont typeface="Arial"/>
              <a:buChar char="•"/>
            </a:pPr>
            <a:r>
              <a:rPr lang="en-GB" sz="1800" b="0" i="1" u="none" strike="noStrike" cap="none">
                <a:solidFill>
                  <a:srgbClr val="000000"/>
                </a:solidFill>
                <a:latin typeface="Calibri"/>
                <a:ea typeface="Calibri"/>
                <a:cs typeface="Calibri"/>
                <a:sym typeface="Calibri"/>
              </a:rPr>
              <a:t>Brian Mc Nair: Political communication as pure discussion about the alocation of public resources (revenue), official authority ( who is given the power to make legal, legislative, and executive decision), and official sanctions (what the state reward or punishes). </a:t>
            </a:r>
            <a:endParaRPr sz="1800">
              <a:solidFill>
                <a:srgbClr val="000000"/>
              </a:solidFill>
            </a:endParaRPr>
          </a:p>
          <a:p>
            <a:pPr marL="342900" marR="0" lvl="0" indent="-213677" algn="l" rtl="0">
              <a:spcBef>
                <a:spcPts val="407"/>
              </a:spcBef>
              <a:spcAft>
                <a:spcPts val="0"/>
              </a:spcAft>
              <a:buClr>
                <a:srgbClr val="000000"/>
              </a:buClr>
              <a:buSzPts val="1800"/>
              <a:buFont typeface="Arial"/>
              <a:buChar char="•"/>
            </a:pPr>
            <a:r>
              <a:rPr lang="en-GB" sz="1800" b="0" i="0" u="none" strike="noStrike" cap="none">
                <a:solidFill>
                  <a:srgbClr val="000000"/>
                </a:solidFill>
                <a:latin typeface="Calibri"/>
                <a:ea typeface="Calibri"/>
                <a:cs typeface="Calibri"/>
                <a:sym typeface="Calibri"/>
              </a:rPr>
              <a:t>Graber and Smith (2005): </a:t>
            </a:r>
            <a:r>
              <a:rPr lang="en-GB" sz="1800" b="0" i="1" u="none" strike="noStrike" cap="none">
                <a:solidFill>
                  <a:srgbClr val="000000"/>
                </a:solidFill>
                <a:latin typeface="Calibri"/>
                <a:ea typeface="Calibri"/>
                <a:cs typeface="Calibri"/>
                <a:sym typeface="Calibri"/>
              </a:rPr>
              <a:t>“political communication as "the construction, sending, receiving and processing messages that potentially have a significant influence on political beliefs. Senders or recipients of messages can be politicians, journalists, members of interest groups or unorganized citizens”.</a:t>
            </a:r>
            <a:endParaRPr sz="1800" b="0" i="1" u="none" strike="noStrike" cap="none">
              <a:solidFill>
                <a:srgbClr val="000000"/>
              </a:solidFill>
              <a:latin typeface="Calibri"/>
              <a:ea typeface="Calibri"/>
              <a:cs typeface="Calibri"/>
              <a:sym typeface="Calibri"/>
            </a:endParaRPr>
          </a:p>
          <a:p>
            <a:pPr marL="342900" marR="0" lvl="0" indent="-99377" algn="l" rtl="0">
              <a:spcBef>
                <a:spcPts val="407"/>
              </a:spcBef>
              <a:spcAft>
                <a:spcPts val="0"/>
              </a:spcAft>
              <a:buClr>
                <a:schemeClr val="accent1"/>
              </a:buClr>
              <a:buSzPts val="2035"/>
              <a:buFont typeface="Arial"/>
              <a:buNone/>
            </a:pPr>
            <a:endParaRPr sz="1800" b="0" i="1" u="none" strike="noStrike" cap="none">
              <a:solidFill>
                <a:srgbClr val="000000"/>
              </a:solidFill>
              <a:latin typeface="Calibri"/>
              <a:ea typeface="Calibri"/>
              <a:cs typeface="Calibri"/>
              <a:sym typeface="Calibri"/>
            </a:endParaRPr>
          </a:p>
          <a:p>
            <a:pPr marL="342900" marR="0" lvl="0" indent="-99377" algn="l" rtl="0">
              <a:spcBef>
                <a:spcPts val="407"/>
              </a:spcBef>
              <a:spcAft>
                <a:spcPts val="0"/>
              </a:spcAft>
              <a:buClr>
                <a:schemeClr val="accent1"/>
              </a:buClr>
              <a:buSzPts val="2035"/>
              <a:buFont typeface="Arial"/>
              <a:buNone/>
            </a:pPr>
            <a:endParaRPr sz="1800" b="0" i="1" u="none" strike="noStrike" cap="none">
              <a:solidFill>
                <a:srgbClr val="000000"/>
              </a:solidFill>
              <a:latin typeface="Calibri"/>
              <a:ea typeface="Calibri"/>
              <a:cs typeface="Calibri"/>
              <a:sym typeface="Calibri"/>
            </a:endParaRPr>
          </a:p>
          <a:p>
            <a:pPr marL="342900" marR="0" lvl="0" indent="-99377" algn="l" rtl="0">
              <a:spcBef>
                <a:spcPts val="407"/>
              </a:spcBef>
              <a:spcAft>
                <a:spcPts val="1600"/>
              </a:spcAft>
              <a:buClr>
                <a:schemeClr val="accent1"/>
              </a:buClr>
              <a:buSzPts val="2035"/>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Cambria"/>
              <a:buNone/>
            </a:pPr>
            <a:r>
              <a:rPr lang="en-GB" sz="4600" b="0" i="0" u="none" strike="noStrike" cap="none">
                <a:solidFill>
                  <a:schemeClr val="dk2"/>
                </a:solidFill>
                <a:latin typeface="Cambria"/>
                <a:ea typeface="Cambria"/>
                <a:cs typeface="Cambria"/>
                <a:sym typeface="Cambria"/>
              </a:rPr>
              <a:t>KONSEP DAN DEFINISI</a:t>
            </a:r>
            <a:endParaRPr/>
          </a:p>
        </p:txBody>
      </p:sp>
      <p:sp>
        <p:nvSpPr>
          <p:cNvPr id="129" name="Google Shape;129;p25"/>
          <p:cNvSpPr txBox="1">
            <a:spLocks noGrp="1"/>
          </p:cNvSpPr>
          <p:nvPr>
            <p:ph type="body" idx="1"/>
          </p:nvPr>
        </p:nvSpPr>
        <p:spPr>
          <a:xfrm>
            <a:off x="457200" y="1200150"/>
            <a:ext cx="8064600" cy="3600600"/>
          </a:xfrm>
          <a:prstGeom prst="rect">
            <a:avLst/>
          </a:prstGeom>
          <a:noFill/>
          <a:ln>
            <a:noFill/>
          </a:ln>
        </p:spPr>
        <p:txBody>
          <a:bodyPr spcFirstLastPara="1" wrap="square" lIns="91425" tIns="45700" rIns="91425" bIns="45700" anchor="t" anchorCtr="0">
            <a:noAutofit/>
          </a:bodyPr>
          <a:lstStyle/>
          <a:p>
            <a:pPr marL="342900" marR="0" lvl="0" indent="-215900" algn="l" rtl="0">
              <a:spcBef>
                <a:spcPts val="0"/>
              </a:spcBef>
              <a:spcAft>
                <a:spcPts val="0"/>
              </a:spcAft>
              <a:buClr>
                <a:srgbClr val="000000"/>
              </a:buClr>
              <a:buSzPts val="2000"/>
              <a:buFont typeface="Arial"/>
              <a:buChar char="•"/>
            </a:pPr>
            <a:r>
              <a:rPr lang="en-GB" sz="2000" b="1" i="0" u="none" strike="noStrike" cap="none">
                <a:solidFill>
                  <a:srgbClr val="000000"/>
                </a:solidFill>
                <a:latin typeface="Calibri"/>
                <a:ea typeface="Calibri"/>
                <a:cs typeface="Calibri"/>
                <a:sym typeface="Calibri"/>
              </a:rPr>
              <a:t>Meadow, Nimmo &amp; Gabriel Almond (aliran behavioristik): “</a:t>
            </a:r>
            <a:r>
              <a:rPr lang="en-GB" sz="2000" b="0" i="1" u="none" strike="noStrike" cap="none">
                <a:solidFill>
                  <a:srgbClr val="000000"/>
                </a:solidFill>
                <a:latin typeface="Calibri"/>
                <a:ea typeface="Calibri"/>
                <a:cs typeface="Calibri"/>
                <a:sym typeface="Calibri"/>
              </a:rPr>
              <a:t>politik tdk hanya membahas masalah negara, tp juga bagaimana hubungannya dengan komunikasi (media massa) &amp; opini publik.”</a:t>
            </a:r>
            <a:endParaRPr sz="2000" b="0" i="1" u="none" strike="noStrike" cap="none">
              <a:solidFill>
                <a:srgbClr val="000000"/>
              </a:solidFill>
              <a:latin typeface="Calibri"/>
              <a:ea typeface="Calibri"/>
              <a:cs typeface="Calibri"/>
              <a:sym typeface="Calibri"/>
            </a:endParaRPr>
          </a:p>
          <a:p>
            <a:pPr marL="342900" marR="0" lvl="0" indent="-215900" algn="l" rtl="0">
              <a:spcBef>
                <a:spcPts val="440"/>
              </a:spcBef>
              <a:spcAft>
                <a:spcPts val="0"/>
              </a:spcAft>
              <a:buClr>
                <a:srgbClr val="000000"/>
              </a:buClr>
              <a:buSzPts val="2000"/>
              <a:buFont typeface="Arial"/>
              <a:buChar char="•"/>
            </a:pPr>
            <a:r>
              <a:rPr lang="en-GB" sz="2000" b="1" i="0" u="none" strike="noStrike" cap="none">
                <a:solidFill>
                  <a:srgbClr val="000000"/>
                </a:solidFill>
                <a:latin typeface="Calibri"/>
                <a:ea typeface="Calibri"/>
                <a:cs typeface="Calibri"/>
                <a:sym typeface="Calibri"/>
              </a:rPr>
              <a:t>Doris Graber (1981) dalam tulisannya Political Language</a:t>
            </a:r>
            <a:r>
              <a:rPr lang="en-GB" sz="2000" b="0" i="1" u="none" strike="noStrike" cap="none">
                <a:solidFill>
                  <a:srgbClr val="000000"/>
                </a:solidFill>
                <a:latin typeface="Calibri"/>
                <a:ea typeface="Calibri"/>
                <a:cs typeface="Calibri"/>
                <a:sym typeface="Calibri"/>
              </a:rPr>
              <a:t>: Komunikasi politik itu tidak hanya retorika, tetapi juga simbol-simbol bahasa, sprti bahasa tubuh serta tindakan-tindakan politik (boikot, protes &amp; unjuk rasa)</a:t>
            </a:r>
            <a:endParaRPr sz="2000">
              <a:solidFill>
                <a:srgbClr val="000000"/>
              </a:solidFill>
            </a:endParaRPr>
          </a:p>
          <a:p>
            <a:pPr marL="342900" marR="0" lvl="0" indent="-215900" algn="l" rtl="0">
              <a:spcBef>
                <a:spcPts val="440"/>
              </a:spcBef>
              <a:spcAft>
                <a:spcPts val="0"/>
              </a:spcAft>
              <a:buClr>
                <a:srgbClr val="000000"/>
              </a:buClr>
              <a:buSzPts val="2000"/>
              <a:buFont typeface="Arial"/>
              <a:buChar char="•"/>
            </a:pPr>
            <a:r>
              <a:rPr lang="en-GB" sz="2000" b="1" i="0" u="none" strike="noStrike" cap="none">
                <a:solidFill>
                  <a:srgbClr val="000000"/>
                </a:solidFill>
                <a:latin typeface="Calibri"/>
                <a:ea typeface="Calibri"/>
                <a:cs typeface="Calibri"/>
                <a:sym typeface="Calibri"/>
              </a:rPr>
              <a:t>Maka, komunikasi politik </a:t>
            </a:r>
            <a:r>
              <a:rPr lang="en-GB" sz="2000" b="0" i="1" u="none" strike="noStrike" cap="none">
                <a:solidFill>
                  <a:srgbClr val="000000"/>
                </a:solidFill>
                <a:latin typeface="Calibri"/>
                <a:ea typeface="Calibri"/>
                <a:cs typeface="Calibri"/>
                <a:sym typeface="Calibri"/>
              </a:rPr>
              <a:t>dapat dirumuskan sebagai proses transfer simbol-simbol komunikasi yang berisi pesan-pesan politik seseorang /kelompok kepada orang lain dengan tujuan membuka wawasan, serta mempengaruhi sikap dan tingkah laku khalayak.</a:t>
            </a:r>
            <a:endParaRPr sz="2000">
              <a:solidFill>
                <a:srgbClr val="000000"/>
              </a:solidFill>
            </a:endParaRPr>
          </a:p>
          <a:p>
            <a:pPr marL="342900" marR="0" lvl="0" indent="-88900" algn="l" rtl="0">
              <a:spcBef>
                <a:spcPts val="440"/>
              </a:spcBef>
              <a:spcAft>
                <a:spcPts val="1600"/>
              </a:spcAft>
              <a:buClr>
                <a:schemeClr val="accent1"/>
              </a:buClr>
              <a:buSzPts val="2200"/>
              <a:buFont typeface="Arial"/>
              <a:buNone/>
            </a:pP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Cambria"/>
              <a:buNone/>
            </a:pPr>
            <a:r>
              <a:rPr lang="en-GB" sz="3600" b="0" i="0" u="none" strike="noStrike" cap="none">
                <a:solidFill>
                  <a:schemeClr val="dk2"/>
                </a:solidFill>
                <a:latin typeface="Cambria"/>
                <a:ea typeface="Cambria"/>
                <a:cs typeface="Cambria"/>
                <a:sym typeface="Cambria"/>
              </a:rPr>
              <a:t>HAKIKAT KOMUNIKASI POLITIK</a:t>
            </a:r>
            <a:endParaRPr sz="3600" b="0" i="0" u="none" strike="noStrike" cap="none">
              <a:solidFill>
                <a:schemeClr val="dk2"/>
              </a:solidFill>
              <a:latin typeface="Cambria"/>
              <a:ea typeface="Cambria"/>
              <a:cs typeface="Cambria"/>
              <a:sym typeface="Cambria"/>
            </a:endParaRPr>
          </a:p>
        </p:txBody>
      </p:sp>
      <p:sp>
        <p:nvSpPr>
          <p:cNvPr id="135" name="Google Shape;135;p26"/>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228600" algn="l" rtl="0">
              <a:spcBef>
                <a:spcPts val="0"/>
              </a:spcBef>
              <a:spcAft>
                <a:spcPts val="0"/>
              </a:spcAft>
              <a:buClr>
                <a:srgbClr val="000000"/>
              </a:buClr>
              <a:buSzPts val="2200"/>
              <a:buFont typeface="Arial"/>
              <a:buChar char="•"/>
            </a:pPr>
            <a:r>
              <a:rPr lang="en-GB" sz="2200" b="0" i="0" u="none" strike="noStrike" cap="none">
                <a:solidFill>
                  <a:srgbClr val="000000"/>
                </a:solidFill>
                <a:latin typeface="Calibri"/>
                <a:ea typeface="Calibri"/>
                <a:cs typeface="Calibri"/>
                <a:sym typeface="Calibri"/>
              </a:rPr>
              <a:t>Pengambilan keputusan demi kepentingan orang banyak</a:t>
            </a:r>
            <a:endParaRPr sz="2200" b="0" i="0" u="none" strike="noStrike" cap="none">
              <a:solidFill>
                <a:srgbClr val="000000"/>
              </a:solidFill>
              <a:latin typeface="Calibri"/>
              <a:ea typeface="Calibri"/>
              <a:cs typeface="Calibri"/>
              <a:sym typeface="Calibri"/>
            </a:endParaRPr>
          </a:p>
          <a:p>
            <a:pPr marL="342900" marR="0" lvl="0" indent="-228600" algn="l" rtl="0">
              <a:spcBef>
                <a:spcPts val="440"/>
              </a:spcBef>
              <a:spcAft>
                <a:spcPts val="1600"/>
              </a:spcAft>
              <a:buClr>
                <a:srgbClr val="000000"/>
              </a:buClr>
              <a:buSzPts val="2200"/>
              <a:buFont typeface="Arial"/>
              <a:buChar char="•"/>
            </a:pPr>
            <a:r>
              <a:rPr lang="en-GB" sz="2200" b="0" i="0" u="none" strike="noStrike" cap="none">
                <a:solidFill>
                  <a:srgbClr val="000000"/>
                </a:solidFill>
                <a:latin typeface="Calibri"/>
                <a:ea typeface="Calibri"/>
                <a:cs typeface="Calibri"/>
                <a:sym typeface="Calibri"/>
              </a:rPr>
              <a:t>Pendayagunaan sumber daya komunikasi (manusia, infrastruktur, piranti lunak = terwujudnya sistem politik yg demokratis, yaitu kekuasaan pemerintahan dijalankan oleh pemenang pemilu (mayoritas) dengan catatan melindungi hak minoritas.</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7" descr="Screen Shot 2015-03-11 at 3.53.15 AM.png"/>
          <p:cNvPicPr preferRelativeResize="0"/>
          <p:nvPr/>
        </p:nvPicPr>
        <p:blipFill rotWithShape="1">
          <a:blip r:embed="rId3">
            <a:alphaModFix/>
          </a:blip>
          <a:srcRect/>
          <a:stretch/>
        </p:blipFill>
        <p:spPr>
          <a:xfrm>
            <a:off x="1397000" y="1104900"/>
            <a:ext cx="6337300" cy="2924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8" descr="Screen Shot 2015-03-10 at 9.14.02 PM.png"/>
          <p:cNvPicPr preferRelativeResize="0"/>
          <p:nvPr/>
        </p:nvPicPr>
        <p:blipFill rotWithShape="1">
          <a:blip r:embed="rId3">
            <a:alphaModFix/>
          </a:blip>
          <a:srcRect/>
          <a:stretch/>
        </p:blipFill>
        <p:spPr>
          <a:xfrm>
            <a:off x="1713398" y="453505"/>
            <a:ext cx="5704606" cy="37089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9" descr="Screen Shot 2015-03-11 at 3.53.28 AM.png"/>
          <p:cNvPicPr preferRelativeResize="0">
            <a:picLocks noGrp="1"/>
          </p:cNvPicPr>
          <p:nvPr>
            <p:ph type="body" idx="1"/>
          </p:nvPr>
        </p:nvPicPr>
        <p:blipFill rotWithShape="1">
          <a:blip r:embed="rId3">
            <a:alphaModFix/>
          </a:blip>
          <a:srcRect l="535" r="535"/>
          <a:stretch/>
        </p:blipFill>
        <p:spPr>
          <a:xfrm>
            <a:off x="457200" y="544206"/>
            <a:ext cx="7620000" cy="425639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0"/>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Cambria"/>
              <a:buNone/>
            </a:pPr>
            <a:r>
              <a:rPr lang="en-GB" sz="3600" b="0" i="0" u="none" strike="noStrike" cap="none">
                <a:solidFill>
                  <a:schemeClr val="dk2"/>
                </a:solidFill>
                <a:latin typeface="Cambria"/>
                <a:ea typeface="Cambria"/>
                <a:cs typeface="Cambria"/>
                <a:sym typeface="Cambria"/>
              </a:rPr>
              <a:t>FUNGSI KOMUNIKASI POLITIK</a:t>
            </a:r>
            <a:endParaRPr sz="3600" b="0" i="0" u="none" strike="noStrike" cap="none">
              <a:solidFill>
                <a:schemeClr val="dk2"/>
              </a:solidFill>
              <a:latin typeface="Cambria"/>
              <a:ea typeface="Cambria"/>
              <a:cs typeface="Cambria"/>
              <a:sym typeface="Cambria"/>
            </a:endParaRPr>
          </a:p>
        </p:txBody>
      </p:sp>
      <p:sp>
        <p:nvSpPr>
          <p:cNvPr id="156" name="Google Shape;156;p30"/>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215900" algn="l" rtl="0">
              <a:spcBef>
                <a:spcPts val="0"/>
              </a:spcBef>
              <a:spcAft>
                <a:spcPts val="0"/>
              </a:spcAft>
              <a:buClr>
                <a:srgbClr val="000000"/>
              </a:buClr>
              <a:buSzPts val="2000"/>
              <a:buFont typeface="Arial"/>
              <a:buChar char="•"/>
            </a:pPr>
            <a:r>
              <a:rPr lang="en-GB" sz="2000" b="0" i="0" u="none" strike="noStrike" cap="none">
                <a:solidFill>
                  <a:srgbClr val="000000"/>
                </a:solidFill>
                <a:latin typeface="Calibri"/>
                <a:ea typeface="Calibri"/>
                <a:cs typeface="Calibri"/>
                <a:sym typeface="Calibri"/>
              </a:rPr>
              <a:t>Menurut McNair (2003:21), komunikasi politik memiliki 5 fungsi dasar:</a:t>
            </a:r>
            <a:endParaRPr sz="2000">
              <a:solidFill>
                <a:srgbClr val="000000"/>
              </a:solidFill>
            </a:endParaRPr>
          </a:p>
          <a:p>
            <a:pPr marL="571500" marR="0" lvl="0" indent="-444500" algn="l" rtl="0">
              <a:spcBef>
                <a:spcPts val="440"/>
              </a:spcBef>
              <a:spcAft>
                <a:spcPts val="0"/>
              </a:spcAft>
              <a:buClr>
                <a:srgbClr val="000000"/>
              </a:buClr>
              <a:buSzPts val="2000"/>
              <a:buFont typeface="Cambria"/>
              <a:buAutoNum type="arabicPeriod"/>
            </a:pPr>
            <a:r>
              <a:rPr lang="en-GB" sz="2000" b="0" i="0" u="none" strike="noStrike" cap="none">
                <a:solidFill>
                  <a:srgbClr val="000000"/>
                </a:solidFill>
                <a:latin typeface="Calibri"/>
                <a:ea typeface="Calibri"/>
                <a:cs typeface="Calibri"/>
                <a:sym typeface="Calibri"/>
              </a:rPr>
              <a:t>Memberikan informasi kepada masyarakat ttg kejadian sekitar. Media komunikasi = fungsi pengamatan &amp; monitoring</a:t>
            </a:r>
            <a:endParaRPr sz="2000">
              <a:solidFill>
                <a:srgbClr val="000000"/>
              </a:solidFill>
            </a:endParaRPr>
          </a:p>
          <a:p>
            <a:pPr marL="571500" marR="0" lvl="0" indent="-444500" algn="l" rtl="0">
              <a:spcBef>
                <a:spcPts val="440"/>
              </a:spcBef>
              <a:spcAft>
                <a:spcPts val="0"/>
              </a:spcAft>
              <a:buClr>
                <a:srgbClr val="000000"/>
              </a:buClr>
              <a:buSzPts val="2000"/>
              <a:buFont typeface="Cambria"/>
              <a:buAutoNum type="arabicPeriod"/>
            </a:pPr>
            <a:r>
              <a:rPr lang="en-GB" sz="2000" b="0" i="0" u="none" strike="noStrike" cap="none">
                <a:solidFill>
                  <a:srgbClr val="000000"/>
                </a:solidFill>
                <a:latin typeface="Calibri"/>
                <a:ea typeface="Calibri"/>
                <a:cs typeface="Calibri"/>
                <a:sym typeface="Calibri"/>
              </a:rPr>
              <a:t>Mendidik masyarakat akan arti dan signifikansi fakta yg ada. Jurnalis = membuat liputan yg objektif.</a:t>
            </a:r>
            <a:endParaRPr sz="2000">
              <a:solidFill>
                <a:srgbClr val="000000"/>
              </a:solidFill>
            </a:endParaRPr>
          </a:p>
          <a:p>
            <a:pPr marL="571500" marR="0" lvl="0" indent="-444500" algn="l" rtl="0">
              <a:spcBef>
                <a:spcPts val="440"/>
              </a:spcBef>
              <a:spcAft>
                <a:spcPts val="0"/>
              </a:spcAft>
              <a:buClr>
                <a:srgbClr val="000000"/>
              </a:buClr>
              <a:buSzPts val="2000"/>
              <a:buFont typeface="Cambria"/>
              <a:buAutoNum type="arabicPeriod"/>
            </a:pPr>
            <a:r>
              <a:rPr lang="en-GB" sz="2000" b="0" i="0" u="none" strike="noStrike" cap="none">
                <a:solidFill>
                  <a:srgbClr val="000000"/>
                </a:solidFill>
                <a:latin typeface="Calibri"/>
                <a:ea typeface="Calibri"/>
                <a:cs typeface="Calibri"/>
                <a:sym typeface="Calibri"/>
              </a:rPr>
              <a:t>Menyediakan diri sbg platform utk menampung masalah-masalah politik = wacana politik membentuk opini publik, dan mengembalikan hasil opini tsb ke masyarakat = memberikan arti &amp; nilai usaha menegakkan demokrasi</a:t>
            </a:r>
            <a:endParaRPr sz="2000" b="0" i="0" u="none" strike="noStrike" cap="none">
              <a:solidFill>
                <a:srgbClr val="000000"/>
              </a:solidFill>
              <a:latin typeface="Calibri"/>
              <a:ea typeface="Calibri"/>
              <a:cs typeface="Calibri"/>
              <a:sym typeface="Calibri"/>
            </a:endParaRPr>
          </a:p>
          <a:p>
            <a:pPr marL="571500" marR="0" lvl="0" indent="-317500" algn="l" rtl="0">
              <a:spcBef>
                <a:spcPts val="440"/>
              </a:spcBef>
              <a:spcAft>
                <a:spcPts val="0"/>
              </a:spcAft>
              <a:buClr>
                <a:schemeClr val="accent1"/>
              </a:buClr>
              <a:buSzPts val="2200"/>
              <a:buFont typeface="Cambria"/>
              <a:buNone/>
            </a:pPr>
            <a:endParaRPr sz="2000" b="0" i="0" u="none" strike="noStrike" cap="none">
              <a:solidFill>
                <a:srgbClr val="000000"/>
              </a:solidFill>
              <a:latin typeface="Calibri"/>
              <a:ea typeface="Calibri"/>
              <a:cs typeface="Calibri"/>
              <a:sym typeface="Calibri"/>
            </a:endParaRPr>
          </a:p>
          <a:p>
            <a:pPr marL="571500" marR="0" lvl="0" indent="-317500" algn="l" rtl="0">
              <a:spcBef>
                <a:spcPts val="440"/>
              </a:spcBef>
              <a:spcAft>
                <a:spcPts val="1600"/>
              </a:spcAft>
              <a:buClr>
                <a:schemeClr val="accent1"/>
              </a:buClr>
              <a:buSzPts val="2200"/>
              <a:buFont typeface="Cambria"/>
              <a:buNone/>
            </a:pP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1"/>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Cambria"/>
              <a:buNone/>
            </a:pPr>
            <a:r>
              <a:rPr lang="en-GB" sz="4000" b="0" i="0" u="none" strike="noStrike" cap="none">
                <a:solidFill>
                  <a:schemeClr val="dk2"/>
                </a:solidFill>
                <a:latin typeface="Cambria"/>
                <a:ea typeface="Cambria"/>
                <a:cs typeface="Cambria"/>
                <a:sym typeface="Cambria"/>
              </a:rPr>
              <a:t>FUNGSI KOMUNIKASI POLITIK</a:t>
            </a:r>
            <a:endParaRPr/>
          </a:p>
        </p:txBody>
      </p:sp>
      <p:sp>
        <p:nvSpPr>
          <p:cNvPr id="162" name="Google Shape;162;p31"/>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571500" marR="0" lvl="0" indent="-457200" algn="l" rtl="0">
              <a:spcBef>
                <a:spcPts val="0"/>
              </a:spcBef>
              <a:spcAft>
                <a:spcPts val="0"/>
              </a:spcAft>
              <a:buClr>
                <a:srgbClr val="000000"/>
              </a:buClr>
              <a:buSzPts val="2200"/>
              <a:buFont typeface="Cambria"/>
              <a:buAutoNum type="arabicPeriod" startAt="4"/>
            </a:pPr>
            <a:r>
              <a:rPr lang="en-GB" sz="2200" b="0" i="0" u="none" strike="noStrike" cap="none">
                <a:solidFill>
                  <a:srgbClr val="000000"/>
                </a:solidFill>
                <a:latin typeface="Calibri"/>
                <a:ea typeface="Calibri"/>
                <a:cs typeface="Calibri"/>
                <a:sym typeface="Calibri"/>
              </a:rPr>
              <a:t>Membuat publikasi yang ditujukan kepada pemerintah &amp; lembaga-lembaga politik. Media = watchdog, contoh: mundurnya Nixon krn kasus Watergate.</a:t>
            </a:r>
            <a:endParaRPr>
              <a:solidFill>
                <a:srgbClr val="000000"/>
              </a:solidFill>
            </a:endParaRPr>
          </a:p>
          <a:p>
            <a:pPr marL="571500" marR="0" lvl="0" indent="-457200" algn="l" rtl="0">
              <a:spcBef>
                <a:spcPts val="440"/>
              </a:spcBef>
              <a:spcAft>
                <a:spcPts val="1600"/>
              </a:spcAft>
              <a:buClr>
                <a:srgbClr val="000000"/>
              </a:buClr>
              <a:buSzPts val="2200"/>
              <a:buFont typeface="Cambria"/>
              <a:buAutoNum type="arabicPeriod" startAt="4"/>
            </a:pPr>
            <a:r>
              <a:rPr lang="en-GB" sz="2200" b="0" i="0" u="none" strike="noStrike" cap="none">
                <a:solidFill>
                  <a:srgbClr val="000000"/>
                </a:solidFill>
                <a:latin typeface="Calibri"/>
                <a:ea typeface="Calibri"/>
                <a:cs typeface="Calibri"/>
                <a:sym typeface="Calibri"/>
              </a:rPr>
              <a:t>Di masyarakat demokratis, media politik sebagai saluran advokasi = membantu pemerintah &amp; lembaga-lembaga dalam menyampaikan kebijakan dan program-programnya.</a:t>
            </a:r>
            <a:endParaRPr sz="2200" b="0" i="0" u="none" strike="noStrike" cap="non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2"/>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Cambria"/>
              <a:buNone/>
            </a:pPr>
            <a:r>
              <a:rPr lang="en-GB" sz="4600" b="0" i="0" u="none" strike="noStrike" cap="none">
                <a:solidFill>
                  <a:schemeClr val="dk2"/>
                </a:solidFill>
                <a:latin typeface="Cambria"/>
                <a:ea typeface="Cambria"/>
                <a:cs typeface="Cambria"/>
                <a:sym typeface="Cambria"/>
              </a:rPr>
              <a:t>KONSEP UTAMA POLITIK</a:t>
            </a:r>
            <a:endParaRPr sz="4600" b="0" i="0" u="none" strike="noStrike" cap="none">
              <a:solidFill>
                <a:schemeClr val="dk2"/>
              </a:solidFill>
              <a:latin typeface="Cambria"/>
              <a:ea typeface="Cambria"/>
              <a:cs typeface="Cambria"/>
              <a:sym typeface="Cambria"/>
            </a:endParaRPr>
          </a:p>
        </p:txBody>
      </p:sp>
      <p:sp>
        <p:nvSpPr>
          <p:cNvPr id="168" name="Google Shape;168;p32"/>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228600" algn="l" rtl="0">
              <a:spcBef>
                <a:spcPts val="0"/>
              </a:spcBef>
              <a:spcAft>
                <a:spcPts val="0"/>
              </a:spcAft>
              <a:buClr>
                <a:srgbClr val="000000"/>
              </a:buClr>
              <a:buSzPts val="2200"/>
              <a:buFont typeface="Arial"/>
              <a:buChar char="•"/>
            </a:pPr>
            <a:r>
              <a:rPr lang="en-GB" sz="2200" b="1" i="0" u="none" strike="noStrike" cap="none">
                <a:solidFill>
                  <a:srgbClr val="000000"/>
                </a:solidFill>
                <a:latin typeface="Calibri"/>
                <a:ea typeface="Calibri"/>
                <a:cs typeface="Calibri"/>
                <a:sym typeface="Calibri"/>
              </a:rPr>
              <a:t>NEGARA (STATE): </a:t>
            </a:r>
            <a:r>
              <a:rPr lang="en-GB" sz="2200" b="0" i="0" u="none" strike="noStrike" cap="none">
                <a:solidFill>
                  <a:srgbClr val="000000"/>
                </a:solidFill>
                <a:latin typeface="Calibri"/>
                <a:ea typeface="Calibri"/>
                <a:cs typeface="Calibri"/>
                <a:sym typeface="Calibri"/>
              </a:rPr>
              <a:t>tatanan negara (jaminan proteksi hak2 milik warga), menyediakan fasilitas umum, dan mengangkat persamaaa  derajat (equality)</a:t>
            </a:r>
            <a:endParaRPr>
              <a:solidFill>
                <a:srgbClr val="000000"/>
              </a:solidFill>
            </a:endParaRPr>
          </a:p>
          <a:p>
            <a:pPr marL="342900" marR="0" lvl="0" indent="-228600" algn="l" rtl="0">
              <a:spcBef>
                <a:spcPts val="0"/>
              </a:spcBef>
              <a:spcAft>
                <a:spcPts val="0"/>
              </a:spcAft>
              <a:buClr>
                <a:srgbClr val="000000"/>
              </a:buClr>
              <a:buSzPts val="2200"/>
              <a:buFont typeface="Arial"/>
              <a:buChar char="•"/>
            </a:pPr>
            <a:r>
              <a:rPr lang="en-GB" sz="2200" b="1" i="0" u="none" strike="noStrike" cap="none">
                <a:solidFill>
                  <a:srgbClr val="000000"/>
                </a:solidFill>
                <a:latin typeface="Calibri"/>
                <a:ea typeface="Calibri"/>
                <a:cs typeface="Calibri"/>
                <a:sym typeface="Calibri"/>
              </a:rPr>
              <a:t>KEKUASAAN (POWER</a:t>
            </a:r>
            <a:r>
              <a:rPr lang="en-GB" sz="2200" b="0" i="0" u="none" strike="noStrike" cap="none">
                <a:solidFill>
                  <a:srgbClr val="000000"/>
                </a:solidFill>
                <a:latin typeface="Calibri"/>
                <a:ea typeface="Calibri"/>
                <a:cs typeface="Calibri"/>
                <a:sym typeface="Calibri"/>
              </a:rPr>
              <a:t>): Lassweel dalam Hafied Canggara (2011): “</a:t>
            </a:r>
            <a:r>
              <a:rPr lang="en-GB" sz="2200" b="0" i="1" u="none" strike="noStrike" cap="none">
                <a:solidFill>
                  <a:srgbClr val="000000"/>
                </a:solidFill>
                <a:latin typeface="Calibri"/>
                <a:ea typeface="Calibri"/>
                <a:cs typeface="Calibri"/>
                <a:sym typeface="Calibri"/>
              </a:rPr>
              <a:t>when we speak of the science of politics, we mean the science of power</a:t>
            </a:r>
            <a:r>
              <a:rPr lang="en-GB" sz="2200" b="0" i="0" u="none" strike="noStrike" cap="none">
                <a:solidFill>
                  <a:srgbClr val="000000"/>
                </a:solidFill>
                <a:latin typeface="Calibri"/>
                <a:ea typeface="Calibri"/>
                <a:cs typeface="Calibri"/>
                <a:sym typeface="Calibri"/>
              </a:rPr>
              <a:t>.”</a:t>
            </a:r>
            <a:endParaRPr>
              <a:solidFill>
                <a:srgbClr val="000000"/>
              </a:solidFill>
            </a:endParaRPr>
          </a:p>
          <a:p>
            <a:pPr marL="342900" marR="0" lvl="0" indent="-228600" algn="l" rtl="0">
              <a:spcBef>
                <a:spcPts val="0"/>
              </a:spcBef>
              <a:spcAft>
                <a:spcPts val="0"/>
              </a:spcAft>
              <a:buClr>
                <a:srgbClr val="000000"/>
              </a:buClr>
              <a:buSzPts val="2200"/>
              <a:buFont typeface="Arial"/>
              <a:buChar char="•"/>
            </a:pPr>
            <a:r>
              <a:rPr lang="en-GB" sz="2200" b="0" i="0" u="none" strike="noStrike" cap="none">
                <a:solidFill>
                  <a:srgbClr val="000000"/>
                </a:solidFill>
                <a:latin typeface="Calibri"/>
                <a:ea typeface="Calibri"/>
                <a:cs typeface="Calibri"/>
                <a:sym typeface="Calibri"/>
              </a:rPr>
              <a:t>Sidney Hilman dalam Ranney (1990): “</a:t>
            </a:r>
            <a:r>
              <a:rPr lang="en-GB" sz="2200" b="0" i="1" u="none" strike="noStrike" cap="none">
                <a:solidFill>
                  <a:srgbClr val="000000"/>
                </a:solidFill>
                <a:latin typeface="Calibri"/>
                <a:ea typeface="Calibri"/>
                <a:cs typeface="Calibri"/>
                <a:sym typeface="Calibri"/>
              </a:rPr>
              <a:t>politics is the science of who gets what, when and why.</a:t>
            </a:r>
            <a:r>
              <a:rPr lang="en-GB" sz="2200" b="0" i="0" u="none" strike="noStrike" cap="none">
                <a:solidFill>
                  <a:srgbClr val="000000"/>
                </a:solidFill>
                <a:latin typeface="Calibri"/>
                <a:ea typeface="Calibri"/>
                <a:cs typeface="Calibri"/>
                <a:sym typeface="Calibri"/>
              </a:rPr>
              <a:t>Maka Politik adalah perjuangan memperoleh kekuasaan, menjalankan kekuasaan, mengontrol kekuasaan</a:t>
            </a:r>
            <a:endParaRPr sz="2200" b="0" i="0" u="none" strike="noStrike" cap="none">
              <a:solidFill>
                <a:srgbClr val="000000"/>
              </a:solidFill>
              <a:latin typeface="Calibri"/>
              <a:ea typeface="Calibri"/>
              <a:cs typeface="Calibri"/>
              <a:sym typeface="Calibri"/>
            </a:endParaRPr>
          </a:p>
          <a:p>
            <a:pPr marL="342900" marR="0" lvl="0" indent="-88900" algn="l" rtl="0">
              <a:spcBef>
                <a:spcPts val="440"/>
              </a:spcBef>
              <a:spcAft>
                <a:spcPts val="0"/>
              </a:spcAft>
              <a:buClr>
                <a:schemeClr val="accent1"/>
              </a:buClr>
              <a:buSzPts val="2200"/>
              <a:buFont typeface="Arial"/>
              <a:buNone/>
            </a:pPr>
            <a:endParaRPr sz="2200" b="0" i="0" u="none" strike="noStrike" cap="none">
              <a:solidFill>
                <a:srgbClr val="000000"/>
              </a:solidFill>
              <a:latin typeface="Calibri"/>
              <a:ea typeface="Calibri"/>
              <a:cs typeface="Calibri"/>
              <a:sym typeface="Calibri"/>
            </a:endParaRPr>
          </a:p>
          <a:p>
            <a:pPr marL="342900" marR="0" lvl="0" indent="-88900" algn="l" rtl="0">
              <a:spcBef>
                <a:spcPts val="440"/>
              </a:spcBef>
              <a:spcAft>
                <a:spcPts val="1600"/>
              </a:spcAft>
              <a:buClr>
                <a:schemeClr val="accent1"/>
              </a:buClr>
              <a:buSzPts val="2200"/>
              <a:buFont typeface="Arial"/>
              <a:buNone/>
            </a:pPr>
            <a:endParaRPr sz="2200" b="0" i="0" u="none" strike="noStrike" cap="non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3"/>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Cambria"/>
              <a:buNone/>
            </a:pPr>
            <a:r>
              <a:rPr lang="en-GB" sz="4600" b="0" i="0" u="none" strike="noStrike" cap="none">
                <a:solidFill>
                  <a:schemeClr val="dk2"/>
                </a:solidFill>
                <a:latin typeface="Cambria"/>
                <a:ea typeface="Cambria"/>
                <a:cs typeface="Cambria"/>
                <a:sym typeface="Cambria"/>
              </a:rPr>
              <a:t>KONSEP UTAMA POLITIK</a:t>
            </a:r>
            <a:endParaRPr/>
          </a:p>
        </p:txBody>
      </p:sp>
      <p:sp>
        <p:nvSpPr>
          <p:cNvPr id="174" name="Google Shape;174;p33"/>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228600" algn="l" rtl="0">
              <a:spcBef>
                <a:spcPts val="0"/>
              </a:spcBef>
              <a:spcAft>
                <a:spcPts val="0"/>
              </a:spcAft>
              <a:buClr>
                <a:srgbClr val="000000"/>
              </a:buClr>
              <a:buSzPts val="2200"/>
              <a:buFont typeface="Arial"/>
              <a:buChar char="•"/>
            </a:pPr>
            <a:r>
              <a:rPr lang="en-GB" sz="2200" b="1" i="0" u="none" strike="noStrike" cap="none">
                <a:solidFill>
                  <a:srgbClr val="000000"/>
                </a:solidFill>
                <a:latin typeface="Calibri"/>
                <a:ea typeface="Calibri"/>
                <a:cs typeface="Calibri"/>
                <a:sym typeface="Calibri"/>
              </a:rPr>
              <a:t>PENGAMBILAN KEPUTUSAN (DECISION MAKING):</a:t>
            </a:r>
            <a:endParaRPr>
              <a:solidFill>
                <a:srgbClr val="000000"/>
              </a:solidFill>
            </a:endParaRPr>
          </a:p>
          <a:p>
            <a:pPr marL="342900" marR="0" lvl="0" indent="-228600" algn="l" rtl="0">
              <a:spcBef>
                <a:spcPts val="440"/>
              </a:spcBef>
              <a:spcAft>
                <a:spcPts val="0"/>
              </a:spcAft>
              <a:buClr>
                <a:srgbClr val="000000"/>
              </a:buClr>
              <a:buSzPts val="2200"/>
              <a:buFont typeface="Arial"/>
              <a:buChar char="•"/>
            </a:pPr>
            <a:r>
              <a:rPr lang="en-GB" sz="2200" b="1" i="0" u="none" strike="noStrike" cap="none">
                <a:solidFill>
                  <a:srgbClr val="000000"/>
                </a:solidFill>
                <a:latin typeface="Calibri"/>
                <a:ea typeface="Calibri"/>
                <a:cs typeface="Calibri"/>
                <a:sym typeface="Calibri"/>
              </a:rPr>
              <a:t>KEBIJAKAN (PUBLIC POLICY)</a:t>
            </a:r>
            <a:r>
              <a:rPr lang="en-GB" sz="2200" b="0" i="0" u="none" strike="noStrike" cap="none">
                <a:solidFill>
                  <a:srgbClr val="000000"/>
                </a:solidFill>
                <a:latin typeface="Calibri"/>
                <a:ea typeface="Calibri"/>
                <a:cs typeface="Calibri"/>
                <a:sym typeface="Calibri"/>
              </a:rPr>
              <a:t>: </a:t>
            </a:r>
            <a:r>
              <a:rPr lang="en-GB" sz="2200" b="0" i="1" u="none" strike="noStrike" cap="none">
                <a:solidFill>
                  <a:srgbClr val="000000"/>
                </a:solidFill>
                <a:latin typeface="Calibri"/>
                <a:ea typeface="Calibri"/>
                <a:cs typeface="Calibri"/>
                <a:sym typeface="Calibri"/>
              </a:rPr>
              <a:t>Ranney (1990): “politics is the process of making government policy.”</a:t>
            </a:r>
            <a:endParaRPr>
              <a:solidFill>
                <a:srgbClr val="000000"/>
              </a:solidFill>
            </a:endParaRPr>
          </a:p>
          <a:p>
            <a:pPr marL="342900" marR="0" lvl="0" indent="-228600" algn="l" rtl="0">
              <a:spcBef>
                <a:spcPts val="440"/>
              </a:spcBef>
              <a:spcAft>
                <a:spcPts val="0"/>
              </a:spcAft>
              <a:buClr>
                <a:srgbClr val="000000"/>
              </a:buClr>
              <a:buSzPts val="2200"/>
              <a:buFont typeface="Arial"/>
              <a:buChar char="•"/>
            </a:pPr>
            <a:r>
              <a:rPr lang="en-GB" sz="2200" b="1" i="0" u="none" strike="noStrike" cap="none">
                <a:solidFill>
                  <a:srgbClr val="000000"/>
                </a:solidFill>
                <a:latin typeface="Calibri"/>
                <a:ea typeface="Calibri"/>
                <a:cs typeface="Calibri"/>
                <a:sym typeface="Calibri"/>
              </a:rPr>
              <a:t>PEMBAGIAN DAN ALOKASI KEKUASAAN</a:t>
            </a:r>
            <a:r>
              <a:rPr lang="en-GB" sz="2200" b="0" i="0" u="none" strike="noStrike" cap="none">
                <a:solidFill>
                  <a:srgbClr val="000000"/>
                </a:solidFill>
                <a:latin typeface="Calibri"/>
                <a:ea typeface="Calibri"/>
                <a:cs typeface="Calibri"/>
                <a:sym typeface="Calibri"/>
              </a:rPr>
              <a:t>( DISTRIBUTION &amp; ALLOCATION): Benyamin Disraeli menyatakan bahwa “politics are the possession and distribution of power” (Cummings,1985)</a:t>
            </a:r>
            <a:endParaRPr>
              <a:solidFill>
                <a:srgbClr val="000000"/>
              </a:solidFill>
            </a:endParaRPr>
          </a:p>
          <a:p>
            <a:pPr marL="342900" marR="0" lvl="0" indent="-88900" algn="l" rtl="0">
              <a:spcBef>
                <a:spcPts val="440"/>
              </a:spcBef>
              <a:spcAft>
                <a:spcPts val="1600"/>
              </a:spcAft>
              <a:buClr>
                <a:schemeClr val="accent1"/>
              </a:buClr>
              <a:buSzPts val="2200"/>
              <a:buFont typeface="Arial"/>
              <a:buNone/>
            </a:pPr>
            <a:endParaRPr sz="22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Cambria"/>
              <a:buNone/>
            </a:pPr>
            <a:r>
              <a:rPr lang="en-GB" sz="4600" b="0" i="0" u="none" strike="noStrike" cap="none">
                <a:solidFill>
                  <a:schemeClr val="dk2"/>
                </a:solidFill>
                <a:latin typeface="Cambria"/>
                <a:ea typeface="Cambria"/>
                <a:cs typeface="Cambria"/>
                <a:sym typeface="Cambria"/>
              </a:rPr>
              <a:t>KONSEP DAN DEFINISI</a:t>
            </a:r>
            <a:endParaRPr sz="4600" b="0" i="0" u="none" strike="noStrike" cap="none">
              <a:solidFill>
                <a:schemeClr val="dk2"/>
              </a:solidFill>
              <a:latin typeface="Cambria"/>
              <a:ea typeface="Cambria"/>
              <a:cs typeface="Cambria"/>
              <a:sym typeface="Cambria"/>
            </a:endParaRPr>
          </a:p>
        </p:txBody>
      </p:sp>
      <p:sp>
        <p:nvSpPr>
          <p:cNvPr id="75" name="Google Shape;75;p16"/>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228600" algn="l" rtl="0">
              <a:spcBef>
                <a:spcPts val="0"/>
              </a:spcBef>
              <a:spcAft>
                <a:spcPts val="0"/>
              </a:spcAft>
              <a:buClr>
                <a:srgbClr val="000000"/>
              </a:buClr>
              <a:buSzPts val="2200"/>
              <a:buFont typeface="Arial"/>
              <a:buChar char="•"/>
            </a:pPr>
            <a:r>
              <a:rPr lang="en-GB" sz="2200" b="1" i="0" u="none" strike="noStrike" cap="none">
                <a:solidFill>
                  <a:srgbClr val="000000"/>
                </a:solidFill>
                <a:latin typeface="Calibri"/>
                <a:ea typeface="Calibri"/>
                <a:cs typeface="Calibri"/>
                <a:sym typeface="Calibri"/>
              </a:rPr>
              <a:t>DEFINISI KOMUNIKASI</a:t>
            </a:r>
            <a:endParaRPr>
              <a:solidFill>
                <a:srgbClr val="000000"/>
              </a:solidFill>
            </a:endParaRPr>
          </a:p>
          <a:p>
            <a:pPr marL="342900" marR="0" lvl="0" indent="-228600" algn="l" rtl="0">
              <a:spcBef>
                <a:spcPts val="440"/>
              </a:spcBef>
              <a:spcAft>
                <a:spcPts val="0"/>
              </a:spcAft>
              <a:buClr>
                <a:srgbClr val="000000"/>
              </a:buClr>
              <a:buSzPts val="2200"/>
              <a:buFont typeface="Arial"/>
              <a:buChar char="•"/>
            </a:pPr>
            <a:r>
              <a:rPr lang="en-GB" sz="2200" b="0" i="0" u="none" strike="noStrike" cap="none">
                <a:solidFill>
                  <a:srgbClr val="000000"/>
                </a:solidFill>
                <a:latin typeface="Calibri"/>
                <a:ea typeface="Calibri"/>
                <a:cs typeface="Calibri"/>
                <a:sym typeface="Calibri"/>
              </a:rPr>
              <a:t>Secara terminologi, komunikasi berasal dari bahasa latin “</a:t>
            </a:r>
            <a:r>
              <a:rPr lang="en-GB" sz="2200" b="1" i="1" u="none" strike="noStrike" cap="none">
                <a:solidFill>
                  <a:srgbClr val="000000"/>
                </a:solidFill>
                <a:latin typeface="Calibri"/>
                <a:ea typeface="Calibri"/>
                <a:cs typeface="Calibri"/>
                <a:sym typeface="Calibri"/>
              </a:rPr>
              <a:t>Communico</a:t>
            </a:r>
            <a:r>
              <a:rPr lang="en-GB" sz="2200" b="0" i="0" u="none" strike="noStrike" cap="none">
                <a:solidFill>
                  <a:srgbClr val="000000"/>
                </a:solidFill>
                <a:latin typeface="Calibri"/>
                <a:ea typeface="Calibri"/>
                <a:cs typeface="Calibri"/>
                <a:sym typeface="Calibri"/>
              </a:rPr>
              <a:t>”, artinya membagi, dan “</a:t>
            </a:r>
            <a:r>
              <a:rPr lang="en-GB" sz="2200" b="1" i="1" u="none" strike="noStrike" cap="none">
                <a:solidFill>
                  <a:srgbClr val="000000"/>
                </a:solidFill>
                <a:latin typeface="Calibri"/>
                <a:ea typeface="Calibri"/>
                <a:cs typeface="Calibri"/>
                <a:sym typeface="Calibri"/>
              </a:rPr>
              <a:t>Communis</a:t>
            </a:r>
            <a:r>
              <a:rPr lang="en-GB" sz="2200" b="0" i="0" u="none" strike="noStrike" cap="none">
                <a:solidFill>
                  <a:srgbClr val="000000"/>
                </a:solidFill>
                <a:latin typeface="Calibri"/>
                <a:ea typeface="Calibri"/>
                <a:cs typeface="Calibri"/>
                <a:sym typeface="Calibri"/>
              </a:rPr>
              <a:t>” berarti membangun kebersamaan antara dua org atau lebih.</a:t>
            </a:r>
            <a:endParaRPr>
              <a:solidFill>
                <a:srgbClr val="000000"/>
              </a:solidFill>
            </a:endParaRPr>
          </a:p>
          <a:p>
            <a:pPr marL="342900" marR="0" lvl="0" indent="-228600" algn="l" rtl="0">
              <a:spcBef>
                <a:spcPts val="440"/>
              </a:spcBef>
              <a:spcAft>
                <a:spcPts val="0"/>
              </a:spcAft>
              <a:buClr>
                <a:srgbClr val="000000"/>
              </a:buClr>
              <a:buSzPts val="2200"/>
              <a:buFont typeface="Arial"/>
              <a:buChar char="•"/>
            </a:pPr>
            <a:r>
              <a:rPr lang="en-GB" sz="2200" b="1" i="0" u="none" strike="noStrike" cap="none">
                <a:solidFill>
                  <a:srgbClr val="000000"/>
                </a:solidFill>
                <a:latin typeface="Calibri"/>
                <a:ea typeface="Calibri"/>
                <a:cs typeface="Calibri"/>
                <a:sym typeface="Calibri"/>
              </a:rPr>
              <a:t>Menurut Aristoteles </a:t>
            </a:r>
            <a:r>
              <a:rPr lang="en-GB" sz="2200" b="0" i="0" u="none" strike="noStrike" cap="none">
                <a:solidFill>
                  <a:srgbClr val="000000"/>
                </a:solidFill>
                <a:latin typeface="Calibri"/>
                <a:ea typeface="Calibri"/>
                <a:cs typeface="Calibri"/>
                <a:sym typeface="Calibri"/>
              </a:rPr>
              <a:t>(385-322 SM) dalam bukunya </a:t>
            </a:r>
            <a:r>
              <a:rPr lang="en-GB" sz="2200" b="1" i="1" u="none" strike="noStrike" cap="none">
                <a:solidFill>
                  <a:srgbClr val="000000"/>
                </a:solidFill>
                <a:latin typeface="Calibri"/>
                <a:ea typeface="Calibri"/>
                <a:cs typeface="Calibri"/>
                <a:sym typeface="Calibri"/>
              </a:rPr>
              <a:t>Rhetoric. Komunikasi adalah “siapa mengatakan apa, kepada siapa”.</a:t>
            </a:r>
            <a:endParaRPr>
              <a:solidFill>
                <a:srgbClr val="000000"/>
              </a:solidFill>
            </a:endParaRPr>
          </a:p>
          <a:p>
            <a:pPr marL="342900" marR="0" lvl="0" indent="-228600" algn="l" rtl="0">
              <a:spcBef>
                <a:spcPts val="440"/>
              </a:spcBef>
              <a:spcAft>
                <a:spcPts val="0"/>
              </a:spcAft>
              <a:buClr>
                <a:srgbClr val="000000"/>
              </a:buClr>
              <a:buSzPts val="2200"/>
              <a:buFont typeface="Arial"/>
              <a:buChar char="•"/>
            </a:pPr>
            <a:r>
              <a:rPr lang="en-GB" sz="2200" b="1" i="0" u="none" strike="noStrike" cap="none">
                <a:solidFill>
                  <a:srgbClr val="000000"/>
                </a:solidFill>
                <a:latin typeface="Calibri"/>
                <a:ea typeface="Calibri"/>
                <a:cs typeface="Calibri"/>
                <a:sym typeface="Calibri"/>
              </a:rPr>
              <a:t>Lasswell (1948) </a:t>
            </a:r>
            <a:r>
              <a:rPr lang="en-GB" sz="2200" b="0" i="0" u="none" strike="noStrike" cap="none">
                <a:solidFill>
                  <a:srgbClr val="000000"/>
                </a:solidFill>
                <a:latin typeface="Calibri"/>
                <a:ea typeface="Calibri"/>
                <a:cs typeface="Calibri"/>
                <a:sym typeface="Calibri"/>
              </a:rPr>
              <a:t>: Komunikasi adalah menanyakan “ SIAPA mengatakan APA. MELALUI apa, Kepada siapa, apa Akibatnya”.</a:t>
            </a:r>
            <a:endParaRPr>
              <a:solidFill>
                <a:srgbClr val="000000"/>
              </a:solidFill>
            </a:endParaRPr>
          </a:p>
          <a:p>
            <a:pPr marL="342900" marR="0" lvl="0" indent="-88900" algn="l" rtl="0">
              <a:spcBef>
                <a:spcPts val="440"/>
              </a:spcBef>
              <a:spcAft>
                <a:spcPts val="1600"/>
              </a:spcAft>
              <a:buClr>
                <a:schemeClr val="accent1"/>
              </a:buClr>
              <a:buSzPts val="2200"/>
              <a:buFont typeface="Arial"/>
              <a:buNone/>
            </a:pPr>
            <a:endParaRPr sz="2200" b="1" i="1" u="none" strike="noStrike" cap="non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4"/>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Cambria"/>
              <a:buNone/>
            </a:pPr>
            <a:endParaRPr sz="4600" b="0" i="0" u="none" strike="noStrike" cap="none">
              <a:solidFill>
                <a:schemeClr val="dk2"/>
              </a:solidFill>
              <a:latin typeface="Cambria"/>
              <a:ea typeface="Cambria"/>
              <a:cs typeface="Cambria"/>
              <a:sym typeface="Cambria"/>
            </a:endParaRPr>
          </a:p>
        </p:txBody>
      </p:sp>
      <p:pic>
        <p:nvPicPr>
          <p:cNvPr id="181" name="Google Shape;181;p34" descr="2.gif"/>
          <p:cNvPicPr preferRelativeResize="0">
            <a:picLocks noGrp="1"/>
          </p:cNvPicPr>
          <p:nvPr>
            <p:ph type="body" idx="1"/>
          </p:nvPr>
        </p:nvPicPr>
        <p:blipFill rotWithShape="1">
          <a:blip r:embed="rId3">
            <a:alphaModFix/>
          </a:blip>
          <a:srcRect l="-1943" r="-252"/>
          <a:stretch/>
        </p:blipFill>
        <p:spPr>
          <a:xfrm>
            <a:off x="243151" y="381811"/>
            <a:ext cx="8765381" cy="447593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5"/>
          <p:cNvSpPr/>
          <p:nvPr/>
        </p:nvSpPr>
        <p:spPr>
          <a:xfrm>
            <a:off x="6889750" y="165097"/>
            <a:ext cx="2127250" cy="1575877"/>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88" name="Google Shape;188;p35"/>
          <p:cNvGrpSpPr/>
          <p:nvPr/>
        </p:nvGrpSpPr>
        <p:grpSpPr>
          <a:xfrm>
            <a:off x="294035" y="165097"/>
            <a:ext cx="8516590" cy="4686303"/>
            <a:chOff x="294035" y="220129"/>
            <a:chExt cx="8498518" cy="6587066"/>
          </a:xfrm>
        </p:grpSpPr>
        <p:sp>
          <p:nvSpPr>
            <p:cNvPr id="189" name="Google Shape;189;p35"/>
            <p:cNvSpPr/>
            <p:nvPr/>
          </p:nvSpPr>
          <p:spPr>
            <a:xfrm>
              <a:off x="3437469" y="220129"/>
              <a:ext cx="2421467" cy="2353733"/>
            </a:xfrm>
            <a:prstGeom prst="rect">
              <a:avLst/>
            </a:prstGeom>
            <a:solidFill>
              <a:schemeClr val="lt1"/>
            </a:solidFill>
            <a:ln w="127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400" b="0" i="0" u="none" strike="noStrike" cap="none">
                  <a:latin typeface="Calibri"/>
                  <a:ea typeface="Calibri"/>
                  <a:cs typeface="Calibri"/>
                  <a:sym typeface="Calibri"/>
                </a:rPr>
                <a:t>Lingkungan Domestik (Sosial, ekonomi, fisik, budaya)</a:t>
              </a:r>
              <a:endParaRPr sz="1400" b="0" i="0" u="none" strike="noStrike" cap="none">
                <a:latin typeface="Calibri"/>
                <a:ea typeface="Calibri"/>
                <a:cs typeface="Calibri"/>
                <a:sym typeface="Calibri"/>
              </a:endParaRPr>
            </a:p>
          </p:txBody>
        </p:sp>
        <p:sp>
          <p:nvSpPr>
            <p:cNvPr id="190" name="Google Shape;190;p35"/>
            <p:cNvSpPr/>
            <p:nvPr/>
          </p:nvSpPr>
          <p:spPr>
            <a:xfrm>
              <a:off x="936945" y="1032929"/>
              <a:ext cx="7467600" cy="5774266"/>
            </a:xfrm>
            <a:prstGeom prst="ellipse">
              <a:avLst/>
            </a:prstGeom>
            <a:solidFill>
              <a:schemeClr val="lt1"/>
            </a:solid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292934"/>
                </a:solidFill>
                <a:latin typeface="Calibri"/>
                <a:ea typeface="Calibri"/>
                <a:cs typeface="Calibri"/>
                <a:sym typeface="Calibri"/>
              </a:endParaRPr>
            </a:p>
          </p:txBody>
        </p:sp>
        <p:sp>
          <p:nvSpPr>
            <p:cNvPr id="191" name="Google Shape;191;p35"/>
            <p:cNvSpPr/>
            <p:nvPr/>
          </p:nvSpPr>
          <p:spPr>
            <a:xfrm>
              <a:off x="3454402" y="999077"/>
              <a:ext cx="2404534" cy="8635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35"/>
            <p:cNvSpPr txBox="1"/>
            <p:nvPr/>
          </p:nvSpPr>
          <p:spPr>
            <a:xfrm>
              <a:off x="6396844" y="1678010"/>
              <a:ext cx="629599"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b="0" i="0" u="none" strike="noStrike" cap="none">
                  <a:latin typeface="Calibri"/>
                  <a:ea typeface="Calibri"/>
                  <a:cs typeface="Calibri"/>
                  <a:sym typeface="Calibri"/>
                </a:rPr>
                <a:t>input</a:t>
              </a:r>
              <a:endParaRPr sz="1600">
                <a:latin typeface="Calibri"/>
                <a:ea typeface="Calibri"/>
                <a:cs typeface="Calibri"/>
                <a:sym typeface="Calibri"/>
              </a:endParaRPr>
            </a:p>
          </p:txBody>
        </p:sp>
        <p:sp>
          <p:nvSpPr>
            <p:cNvPr id="193" name="Google Shape;193;p35"/>
            <p:cNvSpPr txBox="1"/>
            <p:nvPr/>
          </p:nvSpPr>
          <p:spPr>
            <a:xfrm>
              <a:off x="6841041" y="2321298"/>
              <a:ext cx="1302760" cy="5847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a:latin typeface="Calibri"/>
                  <a:ea typeface="Calibri"/>
                  <a:cs typeface="Calibri"/>
                  <a:sym typeface="Calibri"/>
                </a:rPr>
                <a:t>Artikulasi</a:t>
              </a:r>
              <a:endParaRPr sz="1600">
                <a:latin typeface="Calibri"/>
                <a:ea typeface="Calibri"/>
                <a:cs typeface="Calibri"/>
                <a:sym typeface="Calibri"/>
              </a:endParaRPr>
            </a:p>
            <a:p>
              <a:pPr marL="0" marR="0" lvl="0" indent="0" algn="l" rtl="0">
                <a:spcBef>
                  <a:spcPts val="0"/>
                </a:spcBef>
                <a:spcAft>
                  <a:spcPts val="0"/>
                </a:spcAft>
                <a:buNone/>
              </a:pPr>
              <a:r>
                <a:rPr lang="en-GB" sz="1600">
                  <a:latin typeface="Calibri"/>
                  <a:ea typeface="Calibri"/>
                  <a:cs typeface="Calibri"/>
                  <a:sym typeface="Calibri"/>
                </a:rPr>
                <a:t>kepentingan</a:t>
              </a:r>
              <a:endParaRPr sz="1600">
                <a:latin typeface="Calibri"/>
                <a:ea typeface="Calibri"/>
                <a:cs typeface="Calibri"/>
                <a:sym typeface="Calibri"/>
              </a:endParaRPr>
            </a:p>
          </p:txBody>
        </p:sp>
        <p:sp>
          <p:nvSpPr>
            <p:cNvPr id="194" name="Google Shape;194;p35"/>
            <p:cNvSpPr txBox="1"/>
            <p:nvPr/>
          </p:nvSpPr>
          <p:spPr>
            <a:xfrm>
              <a:off x="7078110" y="3285067"/>
              <a:ext cx="1302760" cy="5847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a:latin typeface="Calibri"/>
                  <a:ea typeface="Calibri"/>
                  <a:cs typeface="Calibri"/>
                  <a:sym typeface="Calibri"/>
                </a:rPr>
                <a:t>Agregasi</a:t>
              </a:r>
              <a:endParaRPr sz="1600">
                <a:latin typeface="Calibri"/>
                <a:ea typeface="Calibri"/>
                <a:cs typeface="Calibri"/>
                <a:sym typeface="Calibri"/>
              </a:endParaRPr>
            </a:p>
            <a:p>
              <a:pPr marL="0" marR="0" lvl="0" indent="0" algn="l" rtl="0">
                <a:spcBef>
                  <a:spcPts val="0"/>
                </a:spcBef>
                <a:spcAft>
                  <a:spcPts val="0"/>
                </a:spcAft>
                <a:buNone/>
              </a:pPr>
              <a:r>
                <a:rPr lang="en-GB" sz="1600">
                  <a:latin typeface="Calibri"/>
                  <a:ea typeface="Calibri"/>
                  <a:cs typeface="Calibri"/>
                  <a:sym typeface="Calibri"/>
                </a:rPr>
                <a:t>kepentingan</a:t>
              </a:r>
              <a:endParaRPr sz="1600">
                <a:latin typeface="Calibri"/>
                <a:ea typeface="Calibri"/>
                <a:cs typeface="Calibri"/>
                <a:sym typeface="Calibri"/>
              </a:endParaRPr>
            </a:p>
          </p:txBody>
        </p:sp>
        <p:sp>
          <p:nvSpPr>
            <p:cNvPr id="195" name="Google Shape;195;p35"/>
            <p:cNvSpPr txBox="1"/>
            <p:nvPr/>
          </p:nvSpPr>
          <p:spPr>
            <a:xfrm>
              <a:off x="3816742" y="6160868"/>
              <a:ext cx="1530788" cy="5847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600">
                  <a:latin typeface="Calibri"/>
                  <a:ea typeface="Calibri"/>
                  <a:cs typeface="Calibri"/>
                  <a:sym typeface="Calibri"/>
                </a:rPr>
                <a:t>Pembuatan</a:t>
              </a:r>
              <a:endParaRPr sz="1600">
                <a:latin typeface="Calibri"/>
                <a:ea typeface="Calibri"/>
                <a:cs typeface="Calibri"/>
                <a:sym typeface="Calibri"/>
              </a:endParaRPr>
            </a:p>
            <a:p>
              <a:pPr marL="0" marR="0" lvl="0" indent="0" algn="l" rtl="0">
                <a:spcBef>
                  <a:spcPts val="0"/>
                </a:spcBef>
                <a:spcAft>
                  <a:spcPts val="0"/>
                </a:spcAft>
                <a:buNone/>
              </a:pPr>
              <a:r>
                <a:rPr lang="en-GB" sz="1600">
                  <a:latin typeface="Calibri"/>
                  <a:ea typeface="Calibri"/>
                  <a:cs typeface="Calibri"/>
                  <a:sym typeface="Calibri"/>
                </a:rPr>
                <a:t>Kebijaksanaan</a:t>
              </a:r>
              <a:endParaRPr sz="1600">
                <a:latin typeface="Calibri"/>
                <a:ea typeface="Calibri"/>
                <a:cs typeface="Calibri"/>
                <a:sym typeface="Calibri"/>
              </a:endParaRPr>
            </a:p>
          </p:txBody>
        </p:sp>
        <p:sp>
          <p:nvSpPr>
            <p:cNvPr id="196" name="Google Shape;196;p35"/>
            <p:cNvSpPr txBox="1"/>
            <p:nvPr/>
          </p:nvSpPr>
          <p:spPr>
            <a:xfrm>
              <a:off x="897478" y="3254068"/>
              <a:ext cx="1530788" cy="58477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a:latin typeface="Calibri"/>
                  <a:ea typeface="Calibri"/>
                  <a:cs typeface="Calibri"/>
                  <a:sym typeface="Calibri"/>
                </a:rPr>
                <a:t>Penerapan</a:t>
              </a:r>
              <a:endParaRPr sz="1600">
                <a:latin typeface="Calibri"/>
                <a:ea typeface="Calibri"/>
                <a:cs typeface="Calibri"/>
                <a:sym typeface="Calibri"/>
              </a:endParaRPr>
            </a:p>
            <a:p>
              <a:pPr marL="0" marR="0" lvl="0" indent="0" algn="r" rtl="0">
                <a:spcBef>
                  <a:spcPts val="0"/>
                </a:spcBef>
                <a:spcAft>
                  <a:spcPts val="0"/>
                </a:spcAft>
                <a:buNone/>
              </a:pPr>
              <a:r>
                <a:rPr lang="en-GB" sz="1600">
                  <a:latin typeface="Calibri"/>
                  <a:ea typeface="Calibri"/>
                  <a:cs typeface="Calibri"/>
                  <a:sym typeface="Calibri"/>
                </a:rPr>
                <a:t>Kebijaksanaan</a:t>
              </a:r>
              <a:endParaRPr sz="1600">
                <a:latin typeface="Calibri"/>
                <a:ea typeface="Calibri"/>
                <a:cs typeface="Calibri"/>
                <a:sym typeface="Calibri"/>
              </a:endParaRPr>
            </a:p>
          </p:txBody>
        </p:sp>
        <p:sp>
          <p:nvSpPr>
            <p:cNvPr id="197" name="Google Shape;197;p35"/>
            <p:cNvSpPr txBox="1"/>
            <p:nvPr/>
          </p:nvSpPr>
          <p:spPr>
            <a:xfrm>
              <a:off x="1405476" y="2321298"/>
              <a:ext cx="1530788" cy="5847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a:latin typeface="Calibri"/>
                  <a:ea typeface="Calibri"/>
                  <a:cs typeface="Calibri"/>
                  <a:sym typeface="Calibri"/>
                </a:rPr>
                <a:t>Penghakiman</a:t>
              </a:r>
              <a:endParaRPr sz="1600">
                <a:latin typeface="Calibri"/>
                <a:ea typeface="Calibri"/>
                <a:cs typeface="Calibri"/>
                <a:sym typeface="Calibri"/>
              </a:endParaRPr>
            </a:p>
            <a:p>
              <a:pPr marL="0" marR="0" lvl="0" indent="0" algn="l" rtl="0">
                <a:spcBef>
                  <a:spcPts val="0"/>
                </a:spcBef>
                <a:spcAft>
                  <a:spcPts val="0"/>
                </a:spcAft>
                <a:buNone/>
              </a:pPr>
              <a:r>
                <a:rPr lang="en-GB" sz="1600">
                  <a:latin typeface="Calibri"/>
                  <a:ea typeface="Calibri"/>
                  <a:cs typeface="Calibri"/>
                  <a:sym typeface="Calibri"/>
                </a:rPr>
                <a:t>Kebijaksanaan</a:t>
              </a:r>
              <a:endParaRPr sz="1600">
                <a:latin typeface="Calibri"/>
                <a:ea typeface="Calibri"/>
                <a:cs typeface="Calibri"/>
                <a:sym typeface="Calibri"/>
              </a:endParaRPr>
            </a:p>
          </p:txBody>
        </p:sp>
        <p:sp>
          <p:nvSpPr>
            <p:cNvPr id="198" name="Google Shape;198;p35"/>
            <p:cNvSpPr txBox="1"/>
            <p:nvPr/>
          </p:nvSpPr>
          <p:spPr>
            <a:xfrm>
              <a:off x="2150543" y="1678010"/>
              <a:ext cx="80062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a:latin typeface="Calibri"/>
                  <a:ea typeface="Calibri"/>
                  <a:cs typeface="Calibri"/>
                  <a:sym typeface="Calibri"/>
                </a:rPr>
                <a:t>Output</a:t>
              </a:r>
              <a:endParaRPr sz="1600">
                <a:latin typeface="Calibri"/>
                <a:ea typeface="Calibri"/>
                <a:cs typeface="Calibri"/>
                <a:sym typeface="Calibri"/>
              </a:endParaRPr>
            </a:p>
          </p:txBody>
        </p:sp>
        <p:sp>
          <p:nvSpPr>
            <p:cNvPr id="199" name="Google Shape;199;p35"/>
            <p:cNvSpPr txBox="1"/>
            <p:nvPr/>
          </p:nvSpPr>
          <p:spPr>
            <a:xfrm>
              <a:off x="5694921" y="2378108"/>
              <a:ext cx="119298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latin typeface="Calibri"/>
                  <a:ea typeface="Calibri"/>
                  <a:cs typeface="Calibri"/>
                  <a:sym typeface="Calibri"/>
                </a:rPr>
                <a:t>Kelompok</a:t>
              </a:r>
              <a:endParaRPr sz="1400">
                <a:latin typeface="Calibri"/>
                <a:ea typeface="Calibri"/>
                <a:cs typeface="Calibri"/>
                <a:sym typeface="Calibri"/>
              </a:endParaRPr>
            </a:p>
            <a:p>
              <a:pPr marL="0" marR="0" lvl="0" indent="0" algn="l" rtl="0">
                <a:spcBef>
                  <a:spcPts val="0"/>
                </a:spcBef>
                <a:spcAft>
                  <a:spcPts val="0"/>
                </a:spcAft>
                <a:buNone/>
              </a:pPr>
              <a:r>
                <a:rPr lang="en-GB" sz="1400">
                  <a:latin typeface="Calibri"/>
                  <a:ea typeface="Calibri"/>
                  <a:cs typeface="Calibri"/>
                  <a:sym typeface="Calibri"/>
                </a:rPr>
                <a:t>Kepentingan</a:t>
              </a:r>
              <a:endParaRPr sz="1400">
                <a:latin typeface="Calibri"/>
                <a:ea typeface="Calibri"/>
                <a:cs typeface="Calibri"/>
                <a:sym typeface="Calibri"/>
              </a:endParaRPr>
            </a:p>
          </p:txBody>
        </p:sp>
        <p:sp>
          <p:nvSpPr>
            <p:cNvPr id="200" name="Google Shape;200;p35"/>
            <p:cNvSpPr txBox="1"/>
            <p:nvPr/>
          </p:nvSpPr>
          <p:spPr>
            <a:xfrm>
              <a:off x="6196318" y="3357379"/>
              <a:ext cx="67197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latin typeface="Calibri"/>
                  <a:ea typeface="Calibri"/>
                  <a:cs typeface="Calibri"/>
                  <a:sym typeface="Calibri"/>
                </a:rPr>
                <a:t>Partai </a:t>
              </a:r>
              <a:endParaRPr/>
            </a:p>
            <a:p>
              <a:pPr marL="0" marR="0" lvl="0" indent="0" algn="l" rtl="0">
                <a:spcBef>
                  <a:spcPts val="0"/>
                </a:spcBef>
                <a:spcAft>
                  <a:spcPts val="0"/>
                </a:spcAft>
                <a:buNone/>
              </a:pPr>
              <a:r>
                <a:rPr lang="en-GB" sz="1400">
                  <a:latin typeface="Calibri"/>
                  <a:ea typeface="Calibri"/>
                  <a:cs typeface="Calibri"/>
                  <a:sym typeface="Calibri"/>
                </a:rPr>
                <a:t>Politik</a:t>
              </a:r>
              <a:endParaRPr sz="1400">
                <a:latin typeface="Calibri"/>
                <a:ea typeface="Calibri"/>
                <a:cs typeface="Calibri"/>
                <a:sym typeface="Calibri"/>
              </a:endParaRPr>
            </a:p>
          </p:txBody>
        </p:sp>
        <p:sp>
          <p:nvSpPr>
            <p:cNvPr id="201" name="Google Shape;201;p35"/>
            <p:cNvSpPr txBox="1"/>
            <p:nvPr/>
          </p:nvSpPr>
          <p:spPr>
            <a:xfrm>
              <a:off x="5903526" y="4690534"/>
              <a:ext cx="893256"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latin typeface="Calibri"/>
                  <a:ea typeface="Calibri"/>
                  <a:cs typeface="Calibri"/>
                  <a:sym typeface="Calibri"/>
                </a:rPr>
                <a:t>Legislatif</a:t>
              </a:r>
              <a:endParaRPr sz="1400">
                <a:latin typeface="Calibri"/>
                <a:ea typeface="Calibri"/>
                <a:cs typeface="Calibri"/>
                <a:sym typeface="Calibri"/>
              </a:endParaRPr>
            </a:p>
          </p:txBody>
        </p:sp>
        <p:sp>
          <p:nvSpPr>
            <p:cNvPr id="202" name="Google Shape;202;p35"/>
            <p:cNvSpPr txBox="1"/>
            <p:nvPr/>
          </p:nvSpPr>
          <p:spPr>
            <a:xfrm>
              <a:off x="2898129" y="2382854"/>
              <a:ext cx="94322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400">
                  <a:latin typeface="Calibri"/>
                  <a:ea typeface="Calibri"/>
                  <a:cs typeface="Calibri"/>
                  <a:sym typeface="Calibri"/>
                </a:rPr>
                <a:t>Badan</a:t>
              </a:r>
              <a:endParaRPr sz="1400">
                <a:latin typeface="Calibri"/>
                <a:ea typeface="Calibri"/>
                <a:cs typeface="Calibri"/>
                <a:sym typeface="Calibri"/>
              </a:endParaRPr>
            </a:p>
            <a:p>
              <a:pPr marL="0" marR="0" lvl="0" indent="0" algn="ctr" rtl="0">
                <a:spcBef>
                  <a:spcPts val="0"/>
                </a:spcBef>
                <a:spcAft>
                  <a:spcPts val="0"/>
                </a:spcAft>
                <a:buNone/>
              </a:pPr>
              <a:r>
                <a:rPr lang="en-GB" sz="1400">
                  <a:latin typeface="Calibri"/>
                  <a:ea typeface="Calibri"/>
                  <a:cs typeface="Calibri"/>
                  <a:sym typeface="Calibri"/>
                </a:rPr>
                <a:t>Peradilan</a:t>
              </a:r>
              <a:endParaRPr sz="1400">
                <a:latin typeface="Calibri"/>
                <a:ea typeface="Calibri"/>
                <a:cs typeface="Calibri"/>
                <a:sym typeface="Calibri"/>
              </a:endParaRPr>
            </a:p>
          </p:txBody>
        </p:sp>
        <p:sp>
          <p:nvSpPr>
            <p:cNvPr id="203" name="Google Shape;203;p35"/>
            <p:cNvSpPr txBox="1"/>
            <p:nvPr/>
          </p:nvSpPr>
          <p:spPr>
            <a:xfrm>
              <a:off x="2511697" y="3442046"/>
              <a:ext cx="882999"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latin typeface="Calibri"/>
                  <a:ea typeface="Calibri"/>
                  <a:cs typeface="Calibri"/>
                  <a:sym typeface="Calibri"/>
                </a:rPr>
                <a:t>Birokrasi</a:t>
              </a:r>
              <a:endParaRPr sz="1400">
                <a:latin typeface="Calibri"/>
                <a:ea typeface="Calibri"/>
                <a:cs typeface="Calibri"/>
                <a:sym typeface="Calibri"/>
              </a:endParaRPr>
            </a:p>
          </p:txBody>
        </p:sp>
        <p:sp>
          <p:nvSpPr>
            <p:cNvPr id="204" name="Google Shape;204;p35"/>
            <p:cNvSpPr txBox="1"/>
            <p:nvPr/>
          </p:nvSpPr>
          <p:spPr>
            <a:xfrm>
              <a:off x="2816491" y="4690534"/>
              <a:ext cx="915635"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latin typeface="Calibri"/>
                  <a:ea typeface="Calibri"/>
                  <a:cs typeface="Calibri"/>
                  <a:sym typeface="Calibri"/>
                </a:rPr>
                <a:t>Eksekutif</a:t>
              </a:r>
              <a:endParaRPr sz="1400">
                <a:latin typeface="Calibri"/>
                <a:ea typeface="Calibri"/>
                <a:cs typeface="Calibri"/>
                <a:sym typeface="Calibri"/>
              </a:endParaRPr>
            </a:p>
          </p:txBody>
        </p:sp>
        <p:sp>
          <p:nvSpPr>
            <p:cNvPr id="205" name="Google Shape;205;p35"/>
            <p:cNvSpPr/>
            <p:nvPr/>
          </p:nvSpPr>
          <p:spPr>
            <a:xfrm>
              <a:off x="4013200" y="2863214"/>
              <a:ext cx="1473200" cy="523436"/>
            </a:xfrm>
            <a:prstGeom prst="rect">
              <a:avLst/>
            </a:prstGeom>
            <a:solidFill>
              <a:schemeClr val="lt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latin typeface="Calibri"/>
                  <a:ea typeface="Calibri"/>
                  <a:cs typeface="Calibri"/>
                  <a:sym typeface="Calibri"/>
                </a:rPr>
                <a:t>Sosialisasi Politik</a:t>
              </a:r>
              <a:endParaRPr sz="1400">
                <a:latin typeface="Calibri"/>
                <a:ea typeface="Calibri"/>
                <a:cs typeface="Calibri"/>
                <a:sym typeface="Calibri"/>
              </a:endParaRPr>
            </a:p>
          </p:txBody>
        </p:sp>
        <p:sp>
          <p:nvSpPr>
            <p:cNvPr id="206" name="Google Shape;206;p35"/>
            <p:cNvSpPr/>
            <p:nvPr/>
          </p:nvSpPr>
          <p:spPr>
            <a:xfrm>
              <a:off x="4013200" y="3386650"/>
              <a:ext cx="1473200" cy="523436"/>
            </a:xfrm>
            <a:prstGeom prst="rect">
              <a:avLst/>
            </a:prstGeom>
            <a:solidFill>
              <a:schemeClr val="lt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latin typeface="Calibri"/>
                  <a:ea typeface="Calibri"/>
                  <a:cs typeface="Calibri"/>
                  <a:sym typeface="Calibri"/>
                </a:rPr>
                <a:t>Rekrutmen</a:t>
              </a:r>
              <a:endParaRPr sz="1400">
                <a:latin typeface="Calibri"/>
                <a:ea typeface="Calibri"/>
                <a:cs typeface="Calibri"/>
                <a:sym typeface="Calibri"/>
              </a:endParaRPr>
            </a:p>
            <a:p>
              <a:pPr marL="0" marR="0" lvl="0" indent="0" algn="ctr" rtl="0">
                <a:spcBef>
                  <a:spcPts val="0"/>
                </a:spcBef>
                <a:spcAft>
                  <a:spcPts val="0"/>
                </a:spcAft>
                <a:buNone/>
              </a:pPr>
              <a:r>
                <a:rPr lang="en-GB" sz="1400">
                  <a:latin typeface="Calibri"/>
                  <a:ea typeface="Calibri"/>
                  <a:cs typeface="Calibri"/>
                  <a:sym typeface="Calibri"/>
                </a:rPr>
                <a:t>Politik</a:t>
              </a:r>
              <a:endParaRPr sz="1400">
                <a:latin typeface="Calibri"/>
                <a:ea typeface="Calibri"/>
                <a:cs typeface="Calibri"/>
                <a:sym typeface="Calibri"/>
              </a:endParaRPr>
            </a:p>
          </p:txBody>
        </p:sp>
        <p:sp>
          <p:nvSpPr>
            <p:cNvPr id="207" name="Google Shape;207;p35"/>
            <p:cNvSpPr/>
            <p:nvPr/>
          </p:nvSpPr>
          <p:spPr>
            <a:xfrm>
              <a:off x="4013200" y="3925378"/>
              <a:ext cx="1473200" cy="523436"/>
            </a:xfrm>
            <a:prstGeom prst="rect">
              <a:avLst/>
            </a:prstGeom>
            <a:solidFill>
              <a:schemeClr val="lt1"/>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latin typeface="Calibri"/>
                  <a:ea typeface="Calibri"/>
                  <a:cs typeface="Calibri"/>
                  <a:sym typeface="Calibri"/>
                </a:rPr>
                <a:t>Komunikasi</a:t>
              </a:r>
              <a:endParaRPr sz="1400">
                <a:latin typeface="Calibri"/>
                <a:ea typeface="Calibri"/>
                <a:cs typeface="Calibri"/>
                <a:sym typeface="Calibri"/>
              </a:endParaRPr>
            </a:p>
            <a:p>
              <a:pPr marL="0" marR="0" lvl="0" indent="0" algn="ctr" rtl="0">
                <a:spcBef>
                  <a:spcPts val="0"/>
                </a:spcBef>
                <a:spcAft>
                  <a:spcPts val="0"/>
                </a:spcAft>
                <a:buNone/>
              </a:pPr>
              <a:r>
                <a:rPr lang="en-GB" sz="1400">
                  <a:latin typeface="Calibri"/>
                  <a:ea typeface="Calibri"/>
                  <a:cs typeface="Calibri"/>
                  <a:sym typeface="Calibri"/>
                </a:rPr>
                <a:t>Politik</a:t>
              </a:r>
              <a:endParaRPr sz="1400">
                <a:latin typeface="Calibri"/>
                <a:ea typeface="Calibri"/>
                <a:cs typeface="Calibri"/>
                <a:sym typeface="Calibri"/>
              </a:endParaRPr>
            </a:p>
          </p:txBody>
        </p:sp>
        <p:sp>
          <p:nvSpPr>
            <p:cNvPr id="208" name="Google Shape;208;p35"/>
            <p:cNvSpPr txBox="1"/>
            <p:nvPr/>
          </p:nvSpPr>
          <p:spPr>
            <a:xfrm>
              <a:off x="6028267" y="511202"/>
              <a:ext cx="276428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latin typeface="Calibri"/>
                  <a:ea typeface="Calibri"/>
                  <a:cs typeface="Calibri"/>
                  <a:sym typeface="Calibri"/>
                </a:rPr>
                <a:t>Lingkungan Internasional</a:t>
              </a:r>
              <a:endParaRPr sz="1800">
                <a:latin typeface="Calibri"/>
                <a:ea typeface="Calibri"/>
                <a:cs typeface="Calibri"/>
                <a:sym typeface="Calibri"/>
              </a:endParaRPr>
            </a:p>
          </p:txBody>
        </p:sp>
        <p:sp>
          <p:nvSpPr>
            <p:cNvPr id="209" name="Google Shape;209;p35"/>
            <p:cNvSpPr txBox="1"/>
            <p:nvPr/>
          </p:nvSpPr>
          <p:spPr>
            <a:xfrm>
              <a:off x="294035" y="511202"/>
              <a:ext cx="276428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latin typeface="Calibri"/>
                  <a:ea typeface="Calibri"/>
                  <a:cs typeface="Calibri"/>
                  <a:sym typeface="Calibri"/>
                </a:rPr>
                <a:t>Lingkungan Internasional</a:t>
              </a:r>
              <a:endParaRPr sz="1800">
                <a:latin typeface="Calibri"/>
                <a:ea typeface="Calibri"/>
                <a:cs typeface="Calibri"/>
                <a:sym typeface="Calibri"/>
              </a:endParaRPr>
            </a:p>
          </p:txBody>
        </p:sp>
        <p:cxnSp>
          <p:nvCxnSpPr>
            <p:cNvPr id="210" name="Google Shape;210;p35"/>
            <p:cNvCxnSpPr/>
            <p:nvPr/>
          </p:nvCxnSpPr>
          <p:spPr>
            <a:xfrm>
              <a:off x="5198533" y="1032929"/>
              <a:ext cx="997785" cy="645081"/>
            </a:xfrm>
            <a:prstGeom prst="straightConnector1">
              <a:avLst/>
            </a:prstGeom>
            <a:noFill/>
            <a:ln w="25400" cap="flat" cmpd="sng">
              <a:solidFill>
                <a:srgbClr val="292934"/>
              </a:solidFill>
              <a:prstDash val="solid"/>
              <a:round/>
              <a:headEnd type="none" w="sm" len="sm"/>
              <a:tailEnd type="stealth" w="med" len="med"/>
            </a:ln>
          </p:spPr>
        </p:cxnSp>
        <p:cxnSp>
          <p:nvCxnSpPr>
            <p:cNvPr id="211" name="Google Shape;211;p35"/>
            <p:cNvCxnSpPr/>
            <p:nvPr/>
          </p:nvCxnSpPr>
          <p:spPr>
            <a:xfrm>
              <a:off x="6868297" y="2016564"/>
              <a:ext cx="328370" cy="304734"/>
            </a:xfrm>
            <a:prstGeom prst="straightConnector1">
              <a:avLst/>
            </a:prstGeom>
            <a:noFill/>
            <a:ln w="25400" cap="flat" cmpd="sng">
              <a:solidFill>
                <a:srgbClr val="292934"/>
              </a:solidFill>
              <a:prstDash val="solid"/>
              <a:round/>
              <a:headEnd type="none" w="sm" len="sm"/>
              <a:tailEnd type="stealth" w="med" len="med"/>
            </a:ln>
          </p:spPr>
        </p:cxnSp>
        <p:cxnSp>
          <p:nvCxnSpPr>
            <p:cNvPr id="212" name="Google Shape;212;p35"/>
            <p:cNvCxnSpPr/>
            <p:nvPr/>
          </p:nvCxnSpPr>
          <p:spPr>
            <a:xfrm>
              <a:off x="7734874" y="2950749"/>
              <a:ext cx="185016" cy="378993"/>
            </a:xfrm>
            <a:prstGeom prst="straightConnector1">
              <a:avLst/>
            </a:prstGeom>
            <a:noFill/>
            <a:ln w="25400" cap="flat" cmpd="sng">
              <a:solidFill>
                <a:srgbClr val="292934"/>
              </a:solidFill>
              <a:prstDash val="solid"/>
              <a:round/>
              <a:headEnd type="none" w="sm" len="sm"/>
              <a:tailEnd type="stealth" w="med" len="med"/>
            </a:ln>
          </p:spPr>
        </p:cxnSp>
        <p:cxnSp>
          <p:nvCxnSpPr>
            <p:cNvPr id="213" name="Google Shape;213;p35"/>
            <p:cNvCxnSpPr/>
            <p:nvPr/>
          </p:nvCxnSpPr>
          <p:spPr>
            <a:xfrm flipH="1">
              <a:off x="5486401" y="3925378"/>
              <a:ext cx="2657400" cy="2543155"/>
            </a:xfrm>
            <a:prstGeom prst="straightConnector1">
              <a:avLst/>
            </a:prstGeom>
            <a:noFill/>
            <a:ln w="25400" cap="flat" cmpd="sng">
              <a:solidFill>
                <a:srgbClr val="292934"/>
              </a:solidFill>
              <a:prstDash val="solid"/>
              <a:round/>
              <a:headEnd type="none" w="sm" len="sm"/>
              <a:tailEnd type="stealth" w="med" len="med"/>
            </a:ln>
          </p:spPr>
        </p:cxnSp>
        <p:cxnSp>
          <p:nvCxnSpPr>
            <p:cNvPr id="214" name="Google Shape;214;p35"/>
            <p:cNvCxnSpPr/>
            <p:nvPr/>
          </p:nvCxnSpPr>
          <p:spPr>
            <a:xfrm rot="10800000">
              <a:off x="1253067" y="3925378"/>
              <a:ext cx="2563676" cy="2543156"/>
            </a:xfrm>
            <a:prstGeom prst="straightConnector1">
              <a:avLst/>
            </a:prstGeom>
            <a:noFill/>
            <a:ln w="25400" cap="flat" cmpd="sng">
              <a:solidFill>
                <a:srgbClr val="292934"/>
              </a:solidFill>
              <a:prstDash val="solid"/>
              <a:round/>
              <a:headEnd type="none" w="sm" len="sm"/>
              <a:tailEnd type="stealth" w="med" len="med"/>
            </a:ln>
          </p:spPr>
        </p:cxnSp>
        <p:cxnSp>
          <p:nvCxnSpPr>
            <p:cNvPr id="215" name="Google Shape;215;p35"/>
            <p:cNvCxnSpPr/>
            <p:nvPr/>
          </p:nvCxnSpPr>
          <p:spPr>
            <a:xfrm rot="10800000" flipH="1">
              <a:off x="1405476" y="2950749"/>
              <a:ext cx="185016" cy="334318"/>
            </a:xfrm>
            <a:prstGeom prst="straightConnector1">
              <a:avLst/>
            </a:prstGeom>
            <a:noFill/>
            <a:ln w="25400" cap="flat" cmpd="sng">
              <a:solidFill>
                <a:srgbClr val="292934"/>
              </a:solidFill>
              <a:prstDash val="solid"/>
              <a:round/>
              <a:headEnd type="none" w="sm" len="sm"/>
              <a:tailEnd type="stealth" w="med" len="med"/>
            </a:ln>
          </p:spPr>
        </p:cxnSp>
        <p:cxnSp>
          <p:nvCxnSpPr>
            <p:cNvPr id="216" name="Google Shape;216;p35"/>
            <p:cNvCxnSpPr/>
            <p:nvPr/>
          </p:nvCxnSpPr>
          <p:spPr>
            <a:xfrm rot="10800000" flipH="1">
              <a:off x="1965527" y="1986980"/>
              <a:ext cx="337406" cy="334318"/>
            </a:xfrm>
            <a:prstGeom prst="straightConnector1">
              <a:avLst/>
            </a:prstGeom>
            <a:noFill/>
            <a:ln w="25400" cap="flat" cmpd="sng">
              <a:solidFill>
                <a:srgbClr val="292934"/>
              </a:solidFill>
              <a:prstDash val="solid"/>
              <a:round/>
              <a:headEnd type="none" w="sm" len="sm"/>
              <a:tailEnd type="stealth" w="med" len="med"/>
            </a:ln>
          </p:spPr>
        </p:cxnSp>
        <p:cxnSp>
          <p:nvCxnSpPr>
            <p:cNvPr id="217" name="Google Shape;217;p35"/>
            <p:cNvCxnSpPr/>
            <p:nvPr/>
          </p:nvCxnSpPr>
          <p:spPr>
            <a:xfrm rot="10800000" flipH="1">
              <a:off x="2951163" y="999078"/>
              <a:ext cx="1180570" cy="649228"/>
            </a:xfrm>
            <a:prstGeom prst="straightConnector1">
              <a:avLst/>
            </a:prstGeom>
            <a:noFill/>
            <a:ln w="25400" cap="flat" cmpd="sng">
              <a:solidFill>
                <a:srgbClr val="292934"/>
              </a:solidFill>
              <a:prstDash val="solid"/>
              <a:round/>
              <a:headEnd type="none" w="sm" len="sm"/>
              <a:tailEnd type="stealth" w="med" len="med"/>
            </a:ln>
          </p:spPr>
        </p:cxnSp>
        <p:cxnSp>
          <p:nvCxnSpPr>
            <p:cNvPr id="218" name="Google Shape;218;p35"/>
            <p:cNvCxnSpPr>
              <a:endCxn id="201" idx="1"/>
            </p:cNvCxnSpPr>
            <p:nvPr/>
          </p:nvCxnSpPr>
          <p:spPr>
            <a:xfrm>
              <a:off x="4905726" y="4518022"/>
              <a:ext cx="997800" cy="326400"/>
            </a:xfrm>
            <a:prstGeom prst="straightConnector1">
              <a:avLst/>
            </a:prstGeom>
            <a:noFill/>
            <a:ln w="25400" cap="flat" cmpd="sng">
              <a:solidFill>
                <a:srgbClr val="292934"/>
              </a:solidFill>
              <a:prstDash val="solid"/>
              <a:round/>
              <a:headEnd type="none" w="sm" len="sm"/>
              <a:tailEnd type="stealth" w="med" len="med"/>
            </a:ln>
          </p:spPr>
        </p:cxnSp>
        <p:cxnSp>
          <p:nvCxnSpPr>
            <p:cNvPr id="219" name="Google Shape;219;p35"/>
            <p:cNvCxnSpPr>
              <a:endCxn id="204" idx="3"/>
            </p:cNvCxnSpPr>
            <p:nvPr/>
          </p:nvCxnSpPr>
          <p:spPr>
            <a:xfrm flipH="1">
              <a:off x="3732126" y="4518022"/>
              <a:ext cx="914400" cy="326400"/>
            </a:xfrm>
            <a:prstGeom prst="straightConnector1">
              <a:avLst/>
            </a:prstGeom>
            <a:noFill/>
            <a:ln w="25400" cap="flat" cmpd="sng">
              <a:solidFill>
                <a:srgbClr val="292934"/>
              </a:solidFill>
              <a:prstDash val="solid"/>
              <a:round/>
              <a:headEnd type="none" w="sm" len="sm"/>
              <a:tailEnd type="stealth" w="med" len="med"/>
            </a:ln>
          </p:spPr>
        </p:cxnSp>
        <p:cxnSp>
          <p:nvCxnSpPr>
            <p:cNvPr id="220" name="Google Shape;220;p35"/>
            <p:cNvCxnSpPr>
              <a:endCxn id="203" idx="3"/>
            </p:cNvCxnSpPr>
            <p:nvPr/>
          </p:nvCxnSpPr>
          <p:spPr>
            <a:xfrm rot="10800000">
              <a:off x="3394696" y="3595935"/>
              <a:ext cx="489900" cy="3300"/>
            </a:xfrm>
            <a:prstGeom prst="straightConnector1">
              <a:avLst/>
            </a:prstGeom>
            <a:noFill/>
            <a:ln w="25400" cap="flat" cmpd="sng">
              <a:solidFill>
                <a:srgbClr val="292934"/>
              </a:solidFill>
              <a:prstDash val="solid"/>
              <a:round/>
              <a:headEnd type="none" w="sm" len="sm"/>
              <a:tailEnd type="stealth" w="med" len="med"/>
            </a:ln>
          </p:spPr>
        </p:cxnSp>
        <p:cxnSp>
          <p:nvCxnSpPr>
            <p:cNvPr id="221" name="Google Shape;221;p35"/>
            <p:cNvCxnSpPr/>
            <p:nvPr/>
          </p:nvCxnSpPr>
          <p:spPr>
            <a:xfrm rot="10800000" flipH="1">
              <a:off x="5592445" y="3602049"/>
              <a:ext cx="603873" cy="1"/>
            </a:xfrm>
            <a:prstGeom prst="straightConnector1">
              <a:avLst/>
            </a:prstGeom>
            <a:noFill/>
            <a:ln w="25400" cap="flat" cmpd="sng">
              <a:solidFill>
                <a:srgbClr val="292934"/>
              </a:solidFill>
              <a:prstDash val="solid"/>
              <a:round/>
              <a:headEnd type="none" w="sm" len="sm"/>
              <a:tailEnd type="stealth" w="med" len="med"/>
            </a:ln>
          </p:spPr>
        </p:cxnSp>
        <p:cxnSp>
          <p:nvCxnSpPr>
            <p:cNvPr id="222" name="Google Shape;222;p35"/>
            <p:cNvCxnSpPr/>
            <p:nvPr/>
          </p:nvCxnSpPr>
          <p:spPr>
            <a:xfrm rot="10800000">
              <a:off x="3732126" y="2556933"/>
              <a:ext cx="549715" cy="161527"/>
            </a:xfrm>
            <a:prstGeom prst="straightConnector1">
              <a:avLst/>
            </a:prstGeom>
            <a:noFill/>
            <a:ln w="25400" cap="flat" cmpd="sng">
              <a:solidFill>
                <a:srgbClr val="292934"/>
              </a:solidFill>
              <a:prstDash val="solid"/>
              <a:round/>
              <a:headEnd type="none" w="sm" len="sm"/>
              <a:tailEnd type="stealth" w="med" len="med"/>
            </a:ln>
          </p:spPr>
        </p:cxnSp>
        <p:cxnSp>
          <p:nvCxnSpPr>
            <p:cNvPr id="223" name="Google Shape;223;p35"/>
            <p:cNvCxnSpPr/>
            <p:nvPr/>
          </p:nvCxnSpPr>
          <p:spPr>
            <a:xfrm rot="10800000" flipH="1">
              <a:off x="5150656" y="2556933"/>
              <a:ext cx="544265" cy="161528"/>
            </a:xfrm>
            <a:prstGeom prst="straightConnector1">
              <a:avLst/>
            </a:prstGeom>
            <a:noFill/>
            <a:ln w="25400" cap="flat" cmpd="sng">
              <a:solidFill>
                <a:srgbClr val="292934"/>
              </a:solidFill>
              <a:prstDash val="solid"/>
              <a:round/>
              <a:headEnd type="none" w="sm" len="sm"/>
              <a:tailEnd type="stealth" w="med" len="med"/>
            </a:ln>
          </p:spPr>
        </p:cxnSp>
        <p:cxnSp>
          <p:nvCxnSpPr>
            <p:cNvPr id="224" name="Google Shape;224;p35"/>
            <p:cNvCxnSpPr/>
            <p:nvPr/>
          </p:nvCxnSpPr>
          <p:spPr>
            <a:xfrm rot="10800000">
              <a:off x="4594488" y="999077"/>
              <a:ext cx="0" cy="1722442"/>
            </a:xfrm>
            <a:prstGeom prst="straightConnector1">
              <a:avLst/>
            </a:prstGeom>
            <a:noFill/>
            <a:ln w="25400" cap="flat" cmpd="sng">
              <a:solidFill>
                <a:srgbClr val="292934"/>
              </a:solidFill>
              <a:prstDash val="solid"/>
              <a:round/>
              <a:headEnd type="none" w="sm" len="sm"/>
              <a:tailEnd type="stealth" w="med" len="med"/>
            </a:ln>
          </p:spPr>
        </p:cxnSp>
        <p:cxnSp>
          <p:nvCxnSpPr>
            <p:cNvPr id="225" name="Google Shape;225;p35"/>
            <p:cNvCxnSpPr/>
            <p:nvPr/>
          </p:nvCxnSpPr>
          <p:spPr>
            <a:xfrm>
              <a:off x="4746888" y="1032929"/>
              <a:ext cx="0" cy="1685531"/>
            </a:xfrm>
            <a:prstGeom prst="straightConnector1">
              <a:avLst/>
            </a:prstGeom>
            <a:noFill/>
            <a:ln w="25400" cap="flat" cmpd="sng">
              <a:solidFill>
                <a:srgbClr val="292934"/>
              </a:solidFill>
              <a:prstDash val="solid"/>
              <a:round/>
              <a:headEnd type="none" w="sm" len="sm"/>
              <a:tailEnd type="stealth" w="med" len="med"/>
            </a:ln>
          </p:spPr>
        </p:cxnSp>
        <p:cxnSp>
          <p:nvCxnSpPr>
            <p:cNvPr id="226" name="Google Shape;226;p35"/>
            <p:cNvCxnSpPr/>
            <p:nvPr/>
          </p:nvCxnSpPr>
          <p:spPr>
            <a:xfrm flipH="1">
              <a:off x="7196668" y="999065"/>
              <a:ext cx="213742" cy="609599"/>
            </a:xfrm>
            <a:prstGeom prst="straightConnector1">
              <a:avLst/>
            </a:prstGeom>
            <a:noFill/>
            <a:ln w="25400" cap="flat" cmpd="sng">
              <a:solidFill>
                <a:srgbClr val="292934"/>
              </a:solidFill>
              <a:prstDash val="solid"/>
              <a:round/>
              <a:headEnd type="none" w="sm" len="sm"/>
              <a:tailEnd type="stealth" w="med" len="med"/>
            </a:ln>
          </p:spPr>
        </p:cxnSp>
        <p:cxnSp>
          <p:nvCxnSpPr>
            <p:cNvPr id="227" name="Google Shape;227;p35"/>
            <p:cNvCxnSpPr/>
            <p:nvPr/>
          </p:nvCxnSpPr>
          <p:spPr>
            <a:xfrm>
              <a:off x="1619218" y="999065"/>
              <a:ext cx="346309" cy="609599"/>
            </a:xfrm>
            <a:prstGeom prst="straightConnector1">
              <a:avLst/>
            </a:prstGeom>
            <a:noFill/>
            <a:ln w="25400" cap="flat" cmpd="sng">
              <a:solidFill>
                <a:srgbClr val="292934"/>
              </a:solidFill>
              <a:prstDash val="solid"/>
              <a:round/>
              <a:headEnd type="none" w="sm" len="sm"/>
              <a:tailEnd type="stealth" w="med" len="med"/>
            </a:ln>
          </p:spPr>
        </p:cxn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6"/>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Cambria"/>
              <a:buNone/>
            </a:pPr>
            <a:r>
              <a:rPr lang="en-GB" sz="4600" b="1" i="0" u="none" strike="noStrike" cap="none">
                <a:solidFill>
                  <a:schemeClr val="dk2"/>
                </a:solidFill>
                <a:latin typeface="Cambria"/>
                <a:ea typeface="Cambria"/>
                <a:cs typeface="Cambria"/>
                <a:sym typeface="Cambria"/>
              </a:rPr>
              <a:t>KOMUNIKASI POLITIK</a:t>
            </a:r>
            <a:endParaRPr sz="4600" b="1" i="0" u="none" strike="noStrike" cap="none">
              <a:solidFill>
                <a:schemeClr val="dk2"/>
              </a:solidFill>
              <a:latin typeface="Cambria"/>
              <a:ea typeface="Cambria"/>
              <a:cs typeface="Cambria"/>
              <a:sym typeface="Cambria"/>
            </a:endParaRPr>
          </a:p>
        </p:txBody>
      </p:sp>
      <p:sp>
        <p:nvSpPr>
          <p:cNvPr id="233" name="Google Shape;233;p36"/>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228600" algn="l" rtl="0">
              <a:spcBef>
                <a:spcPts val="0"/>
              </a:spcBef>
              <a:spcAft>
                <a:spcPts val="0"/>
              </a:spcAft>
              <a:buClr>
                <a:srgbClr val="000000"/>
              </a:buClr>
              <a:buSzPts val="3200"/>
              <a:buFont typeface="Arial"/>
              <a:buChar char="•"/>
            </a:pPr>
            <a:r>
              <a:rPr lang="en-GB" sz="3200" b="0" i="0" u="none" strike="noStrike" cap="none">
                <a:solidFill>
                  <a:srgbClr val="000000"/>
                </a:solidFill>
                <a:latin typeface="Calibri"/>
                <a:ea typeface="Calibri"/>
                <a:cs typeface="Calibri"/>
                <a:sym typeface="Calibri"/>
              </a:rPr>
              <a:t>Political Actor</a:t>
            </a:r>
            <a:endParaRPr>
              <a:solidFill>
                <a:srgbClr val="000000"/>
              </a:solidFill>
            </a:endParaRPr>
          </a:p>
          <a:p>
            <a:pPr marL="640080" marR="0" lvl="1" indent="-233680" algn="l" rtl="0">
              <a:spcBef>
                <a:spcPts val="560"/>
              </a:spcBef>
              <a:spcAft>
                <a:spcPts val="0"/>
              </a:spcAft>
              <a:buClr>
                <a:srgbClr val="000000"/>
              </a:buClr>
              <a:buSzPts val="2800"/>
              <a:buFont typeface="Arial"/>
              <a:buChar char="•"/>
            </a:pPr>
            <a:r>
              <a:rPr lang="en-GB" sz="2800" b="0" i="0" u="none" strike="noStrike" cap="none">
                <a:solidFill>
                  <a:srgbClr val="000000"/>
                </a:solidFill>
                <a:latin typeface="Calibri"/>
                <a:ea typeface="Calibri"/>
                <a:cs typeface="Calibri"/>
                <a:sym typeface="Calibri"/>
              </a:rPr>
              <a:t>Political Communicators </a:t>
            </a:r>
            <a:endParaRPr>
              <a:solidFill>
                <a:srgbClr val="000000"/>
              </a:solidFill>
            </a:endParaRPr>
          </a:p>
          <a:p>
            <a:pPr marL="640080" marR="0" lvl="1" indent="-233680" algn="l" rtl="0">
              <a:spcBef>
                <a:spcPts val="560"/>
              </a:spcBef>
              <a:spcAft>
                <a:spcPts val="0"/>
              </a:spcAft>
              <a:buClr>
                <a:srgbClr val="000000"/>
              </a:buClr>
              <a:buSzPts val="2800"/>
              <a:buFont typeface="Arial"/>
              <a:buChar char="•"/>
            </a:pPr>
            <a:r>
              <a:rPr lang="en-GB" sz="2800" b="0" i="0" u="none" strike="noStrike" cap="none">
                <a:solidFill>
                  <a:srgbClr val="000000"/>
                </a:solidFill>
                <a:latin typeface="Calibri"/>
                <a:ea typeface="Calibri"/>
                <a:cs typeface="Calibri"/>
                <a:sym typeface="Calibri"/>
              </a:rPr>
              <a:t>Political Communicants </a:t>
            </a:r>
            <a:endParaRPr>
              <a:solidFill>
                <a:srgbClr val="000000"/>
              </a:solidFill>
            </a:endParaRPr>
          </a:p>
          <a:p>
            <a:pPr marL="342900" marR="0" lvl="0" indent="-228600" algn="l" rtl="0">
              <a:spcBef>
                <a:spcPts val="640"/>
              </a:spcBef>
              <a:spcAft>
                <a:spcPts val="0"/>
              </a:spcAft>
              <a:buClr>
                <a:srgbClr val="000000"/>
              </a:buClr>
              <a:buSzPts val="3200"/>
              <a:buFont typeface="Arial"/>
              <a:buChar char="•"/>
            </a:pPr>
            <a:r>
              <a:rPr lang="en-GB" sz="3200" b="0" i="0" u="none" strike="noStrike" cap="none">
                <a:solidFill>
                  <a:srgbClr val="000000"/>
                </a:solidFill>
                <a:latin typeface="Calibri"/>
                <a:ea typeface="Calibri"/>
                <a:cs typeface="Calibri"/>
                <a:sym typeface="Calibri"/>
              </a:rPr>
              <a:t>Political Message / Information</a:t>
            </a:r>
            <a:endParaRPr>
              <a:solidFill>
                <a:srgbClr val="000000"/>
              </a:solidFill>
            </a:endParaRPr>
          </a:p>
          <a:p>
            <a:pPr marL="342900" marR="0" lvl="0" indent="-228600" algn="l" rtl="0">
              <a:spcBef>
                <a:spcPts val="640"/>
              </a:spcBef>
              <a:spcAft>
                <a:spcPts val="1600"/>
              </a:spcAft>
              <a:buClr>
                <a:srgbClr val="000000"/>
              </a:buClr>
              <a:buSzPts val="3200"/>
              <a:buFont typeface="Arial"/>
              <a:buChar char="•"/>
            </a:pPr>
            <a:r>
              <a:rPr lang="en-GB" sz="3200" b="0" i="0" u="none" strike="noStrike" cap="none">
                <a:solidFill>
                  <a:srgbClr val="000000"/>
                </a:solidFill>
                <a:latin typeface="Calibri"/>
                <a:ea typeface="Calibri"/>
                <a:cs typeface="Calibri"/>
                <a:sym typeface="Calibri"/>
              </a:rPr>
              <a:t>Expected Political Feedback</a:t>
            </a: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grpSp>
        <p:nvGrpSpPr>
          <p:cNvPr id="238" name="Google Shape;238;p37"/>
          <p:cNvGrpSpPr/>
          <p:nvPr/>
        </p:nvGrpSpPr>
        <p:grpSpPr>
          <a:xfrm>
            <a:off x="2762844" y="821540"/>
            <a:ext cx="4238153" cy="3524250"/>
            <a:chOff x="1161404" y="0"/>
            <a:chExt cx="4238153" cy="4699000"/>
          </a:xfrm>
        </p:grpSpPr>
        <p:sp>
          <p:nvSpPr>
            <p:cNvPr id="239" name="Google Shape;239;p37"/>
            <p:cNvSpPr/>
            <p:nvPr/>
          </p:nvSpPr>
          <p:spPr>
            <a:xfrm>
              <a:off x="1293706" y="626602"/>
              <a:ext cx="1691640" cy="939800"/>
            </a:xfrm>
            <a:prstGeom prst="roundRect">
              <a:avLst>
                <a:gd name="adj" fmla="val 10000"/>
              </a:avLst>
            </a:prstGeom>
            <a:solidFill>
              <a:srgbClr val="797325">
                <a:alpha val="89803"/>
              </a:srgbClr>
            </a:solidFill>
            <a:ln w="12700" cap="flat" cmpd="sng">
              <a:solidFill>
                <a:srgbClr val="DFDED5">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7"/>
            <p:cNvSpPr txBox="1"/>
            <p:nvPr/>
          </p:nvSpPr>
          <p:spPr>
            <a:xfrm>
              <a:off x="1321232" y="654128"/>
              <a:ext cx="1636588" cy="884748"/>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None/>
              </a:pPr>
              <a:r>
                <a:rPr lang="en-GB" sz="2100">
                  <a:solidFill>
                    <a:srgbClr val="FFFF00"/>
                  </a:solidFill>
                  <a:latin typeface="Calibri"/>
                  <a:ea typeface="Calibri"/>
                  <a:cs typeface="Calibri"/>
                  <a:sym typeface="Calibri"/>
                </a:rPr>
                <a:t>Struktur Politik</a:t>
              </a:r>
              <a:endParaRPr sz="2100">
                <a:solidFill>
                  <a:srgbClr val="FFFF00"/>
                </a:solidFill>
                <a:latin typeface="Calibri"/>
                <a:ea typeface="Calibri"/>
                <a:cs typeface="Calibri"/>
                <a:sym typeface="Calibri"/>
              </a:endParaRPr>
            </a:p>
          </p:txBody>
        </p:sp>
        <p:sp>
          <p:nvSpPr>
            <p:cNvPr id="241" name="Google Shape;241;p37"/>
            <p:cNvSpPr/>
            <p:nvPr/>
          </p:nvSpPr>
          <p:spPr>
            <a:xfrm>
              <a:off x="3652520" y="0"/>
              <a:ext cx="1691640" cy="939800"/>
            </a:xfrm>
            <a:prstGeom prst="roundRect">
              <a:avLst>
                <a:gd name="adj" fmla="val 10000"/>
              </a:avLst>
            </a:prstGeom>
            <a:solidFill>
              <a:srgbClr val="008000">
                <a:alpha val="89803"/>
              </a:srgbClr>
            </a:solidFill>
            <a:ln w="12700" cap="flat" cmpd="sng">
              <a:solidFill>
                <a:srgbClr val="DFDED5">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7"/>
            <p:cNvSpPr txBox="1"/>
            <p:nvPr/>
          </p:nvSpPr>
          <p:spPr>
            <a:xfrm>
              <a:off x="3680046" y="27526"/>
              <a:ext cx="1636588" cy="884748"/>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None/>
              </a:pPr>
              <a:r>
                <a:rPr lang="en-GB" sz="2100">
                  <a:solidFill>
                    <a:srgbClr val="FFFF00"/>
                  </a:solidFill>
                  <a:latin typeface="Calibri"/>
                  <a:ea typeface="Calibri"/>
                  <a:cs typeface="Calibri"/>
                  <a:sym typeface="Calibri"/>
                </a:rPr>
                <a:t>Budaya</a:t>
              </a:r>
              <a:endParaRPr sz="2100">
                <a:solidFill>
                  <a:srgbClr val="FFFF00"/>
                </a:solidFill>
                <a:latin typeface="Calibri"/>
                <a:ea typeface="Calibri"/>
                <a:cs typeface="Calibri"/>
                <a:sym typeface="Calibri"/>
              </a:endParaRPr>
            </a:p>
            <a:p>
              <a:pPr marL="0" marR="0" lvl="0" indent="0" algn="ctr" rtl="0">
                <a:lnSpc>
                  <a:spcPct val="90000"/>
                </a:lnSpc>
                <a:spcBef>
                  <a:spcPts val="735"/>
                </a:spcBef>
                <a:spcAft>
                  <a:spcPts val="0"/>
                </a:spcAft>
                <a:buNone/>
              </a:pPr>
              <a:r>
                <a:rPr lang="en-GB" sz="2100">
                  <a:solidFill>
                    <a:srgbClr val="FFFF00"/>
                  </a:solidFill>
                  <a:latin typeface="Calibri"/>
                  <a:ea typeface="Calibri"/>
                  <a:cs typeface="Calibri"/>
                  <a:sym typeface="Calibri"/>
                </a:rPr>
                <a:t>Politik</a:t>
              </a:r>
              <a:endParaRPr sz="2100">
                <a:solidFill>
                  <a:srgbClr val="FFFF00"/>
                </a:solidFill>
                <a:latin typeface="Calibri"/>
                <a:ea typeface="Calibri"/>
                <a:cs typeface="Calibri"/>
                <a:sym typeface="Calibri"/>
              </a:endParaRPr>
            </a:p>
          </p:txBody>
        </p:sp>
        <p:sp>
          <p:nvSpPr>
            <p:cNvPr id="243" name="Google Shape;243;p37"/>
            <p:cNvSpPr/>
            <p:nvPr/>
          </p:nvSpPr>
          <p:spPr>
            <a:xfrm>
              <a:off x="2924174" y="3994150"/>
              <a:ext cx="704850" cy="704850"/>
            </a:xfrm>
            <a:prstGeom prst="triangle">
              <a:avLst>
                <a:gd name="adj" fmla="val 50000"/>
              </a:avLst>
            </a:prstGeom>
            <a:solidFill>
              <a:srgbClr val="5E503E"/>
            </a:solidFill>
            <a:ln w="12700" cap="flat" cmpd="sng">
              <a:solidFill>
                <a:srgbClr val="DFDED5">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7"/>
            <p:cNvSpPr/>
            <p:nvPr/>
          </p:nvSpPr>
          <p:spPr>
            <a:xfrm>
              <a:off x="1161404" y="3692113"/>
              <a:ext cx="4230391" cy="295817"/>
            </a:xfrm>
            <a:prstGeom prst="rect">
              <a:avLst/>
            </a:prstGeom>
            <a:solidFill>
              <a:srgbClr val="5E503E"/>
            </a:solidFill>
            <a:ln w="12700" cap="flat" cmpd="sng">
              <a:solidFill>
                <a:srgbClr val="DFDED5">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7"/>
            <p:cNvSpPr/>
            <p:nvPr/>
          </p:nvSpPr>
          <p:spPr>
            <a:xfrm>
              <a:off x="3701386" y="2918627"/>
              <a:ext cx="1687886" cy="786382"/>
            </a:xfrm>
            <a:prstGeom prst="roundRect">
              <a:avLst>
                <a:gd name="adj" fmla="val 16667"/>
              </a:avLst>
            </a:prstGeom>
            <a:solidFill>
              <a:srgbClr val="8C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7"/>
            <p:cNvSpPr txBox="1"/>
            <p:nvPr/>
          </p:nvSpPr>
          <p:spPr>
            <a:xfrm>
              <a:off x="3739774" y="2957015"/>
              <a:ext cx="1611110" cy="709606"/>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None/>
              </a:pPr>
              <a:r>
                <a:rPr lang="en-GB" sz="2700">
                  <a:solidFill>
                    <a:schemeClr val="lt1"/>
                  </a:solidFill>
                  <a:latin typeface="Calibri"/>
                  <a:ea typeface="Calibri"/>
                  <a:cs typeface="Calibri"/>
                  <a:sym typeface="Calibri"/>
                </a:rPr>
                <a:t>Partisipan</a:t>
              </a:r>
              <a:endParaRPr sz="2700">
                <a:solidFill>
                  <a:schemeClr val="lt1"/>
                </a:solidFill>
                <a:latin typeface="Calibri"/>
                <a:ea typeface="Calibri"/>
                <a:cs typeface="Calibri"/>
                <a:sym typeface="Calibri"/>
              </a:endParaRPr>
            </a:p>
          </p:txBody>
        </p:sp>
        <p:sp>
          <p:nvSpPr>
            <p:cNvPr id="247" name="Google Shape;247;p37"/>
            <p:cNvSpPr/>
            <p:nvPr/>
          </p:nvSpPr>
          <p:spPr>
            <a:xfrm>
              <a:off x="3711671" y="2055873"/>
              <a:ext cx="1687886" cy="786382"/>
            </a:xfrm>
            <a:prstGeom prst="roundRect">
              <a:avLst>
                <a:gd name="adj" fmla="val 16667"/>
              </a:avLst>
            </a:prstGeom>
            <a:solidFill>
              <a:srgbClr val="8C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7"/>
            <p:cNvSpPr txBox="1"/>
            <p:nvPr/>
          </p:nvSpPr>
          <p:spPr>
            <a:xfrm>
              <a:off x="3750059" y="2094261"/>
              <a:ext cx="1611110" cy="709606"/>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None/>
              </a:pPr>
              <a:r>
                <a:rPr lang="en-GB" sz="2700">
                  <a:solidFill>
                    <a:schemeClr val="lt1"/>
                  </a:solidFill>
                  <a:latin typeface="Calibri"/>
                  <a:ea typeface="Calibri"/>
                  <a:cs typeface="Calibri"/>
                  <a:sym typeface="Calibri"/>
                </a:rPr>
                <a:t>Kaula</a:t>
              </a:r>
              <a:endParaRPr sz="2700">
                <a:solidFill>
                  <a:schemeClr val="lt1"/>
                </a:solidFill>
                <a:latin typeface="Calibri"/>
                <a:ea typeface="Calibri"/>
                <a:cs typeface="Calibri"/>
                <a:sym typeface="Calibri"/>
              </a:endParaRPr>
            </a:p>
          </p:txBody>
        </p:sp>
        <p:sp>
          <p:nvSpPr>
            <p:cNvPr id="249" name="Google Shape;249;p37"/>
            <p:cNvSpPr/>
            <p:nvPr/>
          </p:nvSpPr>
          <p:spPr>
            <a:xfrm>
              <a:off x="3688086" y="1228849"/>
              <a:ext cx="1687886" cy="786382"/>
            </a:xfrm>
            <a:prstGeom prst="roundRect">
              <a:avLst>
                <a:gd name="adj" fmla="val 16667"/>
              </a:avLst>
            </a:prstGeom>
            <a:solidFill>
              <a:srgbClr val="8C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7"/>
            <p:cNvSpPr txBox="1"/>
            <p:nvPr/>
          </p:nvSpPr>
          <p:spPr>
            <a:xfrm>
              <a:off x="3726474" y="1267237"/>
              <a:ext cx="1611110" cy="709606"/>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None/>
              </a:pPr>
              <a:r>
                <a:rPr lang="en-GB" sz="2700">
                  <a:solidFill>
                    <a:schemeClr val="lt1"/>
                  </a:solidFill>
                  <a:latin typeface="Calibri"/>
                  <a:ea typeface="Calibri"/>
                  <a:cs typeface="Calibri"/>
                  <a:sym typeface="Calibri"/>
                </a:rPr>
                <a:t>Parokial</a:t>
              </a:r>
              <a:endParaRPr sz="2700">
                <a:solidFill>
                  <a:schemeClr val="lt1"/>
                </a:solidFill>
                <a:latin typeface="Calibri"/>
                <a:ea typeface="Calibri"/>
                <a:cs typeface="Calibri"/>
                <a:sym typeface="Calibri"/>
              </a:endParaRPr>
            </a:p>
          </p:txBody>
        </p:sp>
        <p:sp>
          <p:nvSpPr>
            <p:cNvPr id="251" name="Google Shape;251;p37"/>
            <p:cNvSpPr/>
            <p:nvPr/>
          </p:nvSpPr>
          <p:spPr>
            <a:xfrm>
              <a:off x="1281401" y="2834136"/>
              <a:ext cx="1687886" cy="786382"/>
            </a:xfrm>
            <a:prstGeom prst="roundRect">
              <a:avLst>
                <a:gd name="adj" fmla="val 16667"/>
              </a:avLst>
            </a:prstGeom>
            <a:solidFill>
              <a:srgbClr val="679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7"/>
            <p:cNvSpPr txBox="1"/>
            <p:nvPr/>
          </p:nvSpPr>
          <p:spPr>
            <a:xfrm>
              <a:off x="1319789" y="2872524"/>
              <a:ext cx="1611110" cy="709606"/>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None/>
              </a:pPr>
              <a:r>
                <a:rPr lang="en-GB" sz="2700">
                  <a:solidFill>
                    <a:schemeClr val="lt1"/>
                  </a:solidFill>
                  <a:latin typeface="Calibri"/>
                  <a:ea typeface="Calibri"/>
                  <a:cs typeface="Calibri"/>
                  <a:sym typeface="Calibri"/>
                </a:rPr>
                <a:t>inormal</a:t>
              </a:r>
              <a:endParaRPr sz="2700">
                <a:solidFill>
                  <a:schemeClr val="lt1"/>
                </a:solidFill>
                <a:latin typeface="Calibri"/>
                <a:ea typeface="Calibri"/>
                <a:cs typeface="Calibri"/>
                <a:sym typeface="Calibri"/>
              </a:endParaRPr>
            </a:p>
          </p:txBody>
        </p:sp>
        <p:sp>
          <p:nvSpPr>
            <p:cNvPr id="253" name="Google Shape;253;p37"/>
            <p:cNvSpPr/>
            <p:nvPr/>
          </p:nvSpPr>
          <p:spPr>
            <a:xfrm>
              <a:off x="1274752" y="1937508"/>
              <a:ext cx="1687885" cy="786391"/>
            </a:xfrm>
            <a:prstGeom prst="roundRect">
              <a:avLst>
                <a:gd name="adj" fmla="val 16667"/>
              </a:avLst>
            </a:prstGeom>
            <a:solidFill>
              <a:srgbClr val="679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7"/>
            <p:cNvSpPr txBox="1"/>
            <p:nvPr/>
          </p:nvSpPr>
          <p:spPr>
            <a:xfrm>
              <a:off x="1313140" y="1975896"/>
              <a:ext cx="1611109" cy="709615"/>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None/>
              </a:pPr>
              <a:r>
                <a:rPr lang="en-GB" sz="2700">
                  <a:solidFill>
                    <a:schemeClr val="lt1"/>
                  </a:solidFill>
                  <a:latin typeface="Calibri"/>
                  <a:ea typeface="Calibri"/>
                  <a:cs typeface="Calibri"/>
                  <a:sym typeface="Calibri"/>
                </a:rPr>
                <a:t>Formal</a:t>
              </a:r>
              <a:endParaRPr sz="2700">
                <a:solidFill>
                  <a:schemeClr val="lt1"/>
                </a:solidFill>
                <a:latin typeface="Calibri"/>
                <a:ea typeface="Calibri"/>
                <a:cs typeface="Calibri"/>
                <a:sym typeface="Calibri"/>
              </a:endParaRPr>
            </a:p>
          </p:txBody>
        </p:sp>
      </p:grpSp>
      <p:sp>
        <p:nvSpPr>
          <p:cNvPr id="255" name="Google Shape;255;p37"/>
          <p:cNvSpPr/>
          <p:nvPr/>
        </p:nvSpPr>
        <p:spPr>
          <a:xfrm>
            <a:off x="2761167" y="4335248"/>
            <a:ext cx="4402667" cy="685800"/>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a:solidFill>
                  <a:schemeClr val="lt1"/>
                </a:solidFill>
                <a:latin typeface="Calibri"/>
                <a:ea typeface="Calibri"/>
                <a:cs typeface="Calibri"/>
                <a:sym typeface="Calibri"/>
              </a:rPr>
              <a:t>SISTEM POLITIK</a:t>
            </a:r>
            <a:endParaRPr sz="4000">
              <a:solidFill>
                <a:schemeClr val="lt1"/>
              </a:solidFill>
              <a:latin typeface="Calibri"/>
              <a:ea typeface="Calibri"/>
              <a:cs typeface="Calibri"/>
              <a:sym typeface="Calibri"/>
            </a:endParaRPr>
          </a:p>
        </p:txBody>
      </p:sp>
      <p:sp>
        <p:nvSpPr>
          <p:cNvPr id="256" name="Google Shape;256;p37"/>
          <p:cNvSpPr txBox="1">
            <a:spLocks noGrp="1"/>
          </p:cNvSpPr>
          <p:nvPr>
            <p:ph type="title"/>
          </p:nvPr>
        </p:nvSpPr>
        <p:spPr>
          <a:xfrm>
            <a:off x="209384" y="163027"/>
            <a:ext cx="6508377" cy="5456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Cambria"/>
              <a:buNone/>
            </a:pPr>
            <a:r>
              <a:rPr lang="en-GB" sz="4600" b="1" i="0" u="none" strike="noStrike" cap="none">
                <a:solidFill>
                  <a:schemeClr val="dk2"/>
                </a:solidFill>
                <a:latin typeface="Cambria"/>
                <a:ea typeface="Cambria"/>
                <a:cs typeface="Cambria"/>
                <a:sym typeface="Cambria"/>
              </a:rPr>
              <a:t>AKTOR POLITIK</a:t>
            </a:r>
            <a:endParaRPr sz="4600" b="1" i="0" u="none" strike="noStrike" cap="none">
              <a:solidFill>
                <a:schemeClr val="dk2"/>
              </a:solidFill>
              <a:latin typeface="Cambria"/>
              <a:ea typeface="Cambria"/>
              <a:cs typeface="Cambria"/>
              <a:sym typeface="Cambria"/>
            </a:endParaRPr>
          </a:p>
        </p:txBody>
      </p:sp>
      <p:sp>
        <p:nvSpPr>
          <p:cNvPr id="257" name="Google Shape;257;p37"/>
          <p:cNvSpPr/>
          <p:nvPr/>
        </p:nvSpPr>
        <p:spPr>
          <a:xfrm>
            <a:off x="2354248" y="904103"/>
            <a:ext cx="2756946" cy="3068965"/>
          </a:xfrm>
          <a:prstGeom prst="ellipse">
            <a:avLst/>
          </a:prstGeom>
          <a:noFill/>
          <a:ln w="57150" cap="flat" cmpd="sng">
            <a:solidFill>
              <a:srgbClr val="A6A17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8"/>
          <p:cNvSpPr txBox="1">
            <a:spLocks noGrp="1"/>
          </p:cNvSpPr>
          <p:nvPr>
            <p:ph type="title"/>
          </p:nvPr>
        </p:nvSpPr>
        <p:spPr>
          <a:xfrm>
            <a:off x="457199" y="151411"/>
            <a:ext cx="6508377"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Cambria"/>
              <a:buNone/>
            </a:pPr>
            <a:r>
              <a:rPr lang="en-GB" sz="4600" b="0" i="0" u="none" strike="noStrike" cap="none">
                <a:solidFill>
                  <a:schemeClr val="dk2"/>
                </a:solidFill>
                <a:latin typeface="Cambria"/>
                <a:ea typeface="Cambria"/>
                <a:cs typeface="Cambria"/>
                <a:sym typeface="Cambria"/>
              </a:rPr>
              <a:t>Struktur Politik Informal</a:t>
            </a:r>
            <a:endParaRPr sz="4600" b="0" i="0" u="none" strike="noStrike" cap="none">
              <a:solidFill>
                <a:schemeClr val="dk2"/>
              </a:solidFill>
              <a:latin typeface="Cambria"/>
              <a:ea typeface="Cambria"/>
              <a:cs typeface="Cambria"/>
              <a:sym typeface="Cambria"/>
            </a:endParaRPr>
          </a:p>
        </p:txBody>
      </p:sp>
      <p:grpSp>
        <p:nvGrpSpPr>
          <p:cNvPr id="263" name="Google Shape;263;p38"/>
          <p:cNvGrpSpPr/>
          <p:nvPr/>
        </p:nvGrpSpPr>
        <p:grpSpPr>
          <a:xfrm>
            <a:off x="1862668" y="1380038"/>
            <a:ext cx="7061200" cy="3234330"/>
            <a:chOff x="0" y="28179"/>
            <a:chExt cx="7061200" cy="4312440"/>
          </a:xfrm>
        </p:grpSpPr>
        <p:sp>
          <p:nvSpPr>
            <p:cNvPr id="264" name="Google Shape;264;p38"/>
            <p:cNvSpPr/>
            <p:nvPr/>
          </p:nvSpPr>
          <p:spPr>
            <a:xfrm>
              <a:off x="0" y="515259"/>
              <a:ext cx="7061200" cy="831600"/>
            </a:xfrm>
            <a:prstGeom prst="rect">
              <a:avLst/>
            </a:prstGeom>
            <a:solidFill>
              <a:srgbClr val="FF0000">
                <a:alpha val="89803"/>
              </a:srgbClr>
            </a:solidFill>
            <a:ln w="12700" cap="flat" cmpd="sng">
              <a:solidFill>
                <a:srgbClr val="A9A5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8"/>
            <p:cNvSpPr/>
            <p:nvPr/>
          </p:nvSpPr>
          <p:spPr>
            <a:xfrm>
              <a:off x="353060" y="28179"/>
              <a:ext cx="5560892" cy="974160"/>
            </a:xfrm>
            <a:prstGeom prst="roundRect">
              <a:avLst>
                <a:gd name="adj" fmla="val 16667"/>
              </a:avLst>
            </a:pr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8"/>
            <p:cNvSpPr txBox="1"/>
            <p:nvPr/>
          </p:nvSpPr>
          <p:spPr>
            <a:xfrm>
              <a:off x="400615" y="75734"/>
              <a:ext cx="5465782" cy="879050"/>
            </a:xfrm>
            <a:prstGeom prst="rect">
              <a:avLst/>
            </a:prstGeom>
            <a:noFill/>
            <a:ln>
              <a:noFill/>
            </a:ln>
          </p:spPr>
          <p:txBody>
            <a:bodyPr spcFirstLastPara="1" wrap="square" lIns="186825" tIns="0" rIns="186825" bIns="0" anchor="ctr" anchorCtr="0">
              <a:noAutofit/>
            </a:bodyPr>
            <a:lstStyle/>
            <a:p>
              <a:pPr marL="0" marR="0" lvl="0" indent="0" algn="l" rtl="0">
                <a:lnSpc>
                  <a:spcPct val="90000"/>
                </a:lnSpc>
                <a:spcBef>
                  <a:spcPts val="0"/>
                </a:spcBef>
                <a:spcAft>
                  <a:spcPts val="0"/>
                </a:spcAft>
                <a:buNone/>
              </a:pPr>
              <a:r>
                <a:rPr lang="en-GB" sz="2800">
                  <a:solidFill>
                    <a:schemeClr val="lt1"/>
                  </a:solidFill>
                  <a:latin typeface="Calibri"/>
                  <a:ea typeface="Calibri"/>
                  <a:cs typeface="Calibri"/>
                  <a:sym typeface="Calibri"/>
                </a:rPr>
                <a:t>Berdasarkan Persamaan Sosial Ekonomi</a:t>
              </a:r>
              <a:endParaRPr sz="2800">
                <a:solidFill>
                  <a:schemeClr val="lt1"/>
                </a:solidFill>
                <a:latin typeface="Calibri"/>
                <a:ea typeface="Calibri"/>
                <a:cs typeface="Calibri"/>
                <a:sym typeface="Calibri"/>
              </a:endParaRPr>
            </a:p>
          </p:txBody>
        </p:sp>
        <p:sp>
          <p:nvSpPr>
            <p:cNvPr id="267" name="Google Shape;267;p38"/>
            <p:cNvSpPr/>
            <p:nvPr/>
          </p:nvSpPr>
          <p:spPr>
            <a:xfrm>
              <a:off x="0" y="2012139"/>
              <a:ext cx="7061200" cy="831600"/>
            </a:xfrm>
            <a:prstGeom prst="rect">
              <a:avLst/>
            </a:prstGeom>
            <a:solidFill>
              <a:srgbClr val="FFFF00">
                <a:alpha val="89803"/>
              </a:srgbClr>
            </a:solidFill>
            <a:ln w="12700" cap="flat" cmpd="sng">
              <a:solidFill>
                <a:srgbClr val="A9A5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8"/>
            <p:cNvSpPr/>
            <p:nvPr/>
          </p:nvSpPr>
          <p:spPr>
            <a:xfrm>
              <a:off x="353060" y="1525059"/>
              <a:ext cx="5484674" cy="974160"/>
            </a:xfrm>
            <a:prstGeom prst="roundRect">
              <a:avLst>
                <a:gd name="adj" fmla="val 16667"/>
              </a:avLst>
            </a:pr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8"/>
            <p:cNvSpPr txBox="1"/>
            <p:nvPr/>
          </p:nvSpPr>
          <p:spPr>
            <a:xfrm>
              <a:off x="400615" y="1572614"/>
              <a:ext cx="5389564" cy="879050"/>
            </a:xfrm>
            <a:prstGeom prst="rect">
              <a:avLst/>
            </a:prstGeom>
            <a:noFill/>
            <a:ln>
              <a:noFill/>
            </a:ln>
          </p:spPr>
          <p:txBody>
            <a:bodyPr spcFirstLastPara="1" wrap="square" lIns="186825" tIns="0" rIns="186825" bIns="0" anchor="ctr" anchorCtr="0">
              <a:noAutofit/>
            </a:bodyPr>
            <a:lstStyle/>
            <a:p>
              <a:pPr marL="0" marR="0" lvl="0" indent="0" algn="l" rtl="0">
                <a:lnSpc>
                  <a:spcPct val="90000"/>
                </a:lnSpc>
                <a:spcBef>
                  <a:spcPts val="0"/>
                </a:spcBef>
                <a:spcAft>
                  <a:spcPts val="0"/>
                </a:spcAft>
                <a:buNone/>
              </a:pPr>
              <a:r>
                <a:rPr lang="en-GB" sz="2800">
                  <a:solidFill>
                    <a:schemeClr val="lt1"/>
                  </a:solidFill>
                  <a:latin typeface="Calibri"/>
                  <a:ea typeface="Calibri"/>
                  <a:cs typeface="Calibri"/>
                  <a:sym typeface="Calibri"/>
                </a:rPr>
                <a:t>Berdasarka cara pandang, kesadaran, dan tujuan</a:t>
              </a:r>
              <a:endParaRPr sz="2800">
                <a:solidFill>
                  <a:schemeClr val="lt1"/>
                </a:solidFill>
                <a:latin typeface="Calibri"/>
                <a:ea typeface="Calibri"/>
                <a:cs typeface="Calibri"/>
                <a:sym typeface="Calibri"/>
              </a:endParaRPr>
            </a:p>
          </p:txBody>
        </p:sp>
        <p:sp>
          <p:nvSpPr>
            <p:cNvPr id="270" name="Google Shape;270;p38"/>
            <p:cNvSpPr/>
            <p:nvPr/>
          </p:nvSpPr>
          <p:spPr>
            <a:xfrm>
              <a:off x="0" y="3509019"/>
              <a:ext cx="7061200" cy="831600"/>
            </a:xfrm>
            <a:prstGeom prst="rect">
              <a:avLst/>
            </a:prstGeom>
            <a:solidFill>
              <a:srgbClr val="0000FF">
                <a:alpha val="89803"/>
              </a:srgbClr>
            </a:solidFill>
            <a:ln w="12700" cap="flat" cmpd="sng">
              <a:solidFill>
                <a:srgbClr val="A9A5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8"/>
            <p:cNvSpPr/>
            <p:nvPr/>
          </p:nvSpPr>
          <p:spPr>
            <a:xfrm>
              <a:off x="353060" y="3021939"/>
              <a:ext cx="5484723" cy="974160"/>
            </a:xfrm>
            <a:prstGeom prst="roundRect">
              <a:avLst>
                <a:gd name="adj" fmla="val 16667"/>
              </a:avLst>
            </a:pr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8"/>
            <p:cNvSpPr txBox="1"/>
            <p:nvPr/>
          </p:nvSpPr>
          <p:spPr>
            <a:xfrm>
              <a:off x="400615" y="3069494"/>
              <a:ext cx="5389613" cy="879050"/>
            </a:xfrm>
            <a:prstGeom prst="rect">
              <a:avLst/>
            </a:prstGeom>
            <a:noFill/>
            <a:ln>
              <a:noFill/>
            </a:ln>
          </p:spPr>
          <p:txBody>
            <a:bodyPr spcFirstLastPara="1" wrap="square" lIns="186825" tIns="0" rIns="186825" bIns="0" anchor="ctr" anchorCtr="0">
              <a:noAutofit/>
            </a:bodyPr>
            <a:lstStyle/>
            <a:p>
              <a:pPr marL="0" marR="0" lvl="0" indent="0" algn="l" rtl="0">
                <a:lnSpc>
                  <a:spcPct val="90000"/>
                </a:lnSpc>
                <a:spcBef>
                  <a:spcPts val="0"/>
                </a:spcBef>
                <a:spcAft>
                  <a:spcPts val="0"/>
                </a:spcAft>
                <a:buNone/>
              </a:pPr>
              <a:r>
                <a:rPr lang="en-GB" sz="2800">
                  <a:solidFill>
                    <a:schemeClr val="lt1"/>
                  </a:solidFill>
                  <a:latin typeface="Calibri"/>
                  <a:ea typeface="Calibri"/>
                  <a:cs typeface="Calibri"/>
                  <a:sym typeface="Calibri"/>
                </a:rPr>
                <a:t>Berdasarkan Kenyataan Politik</a:t>
              </a:r>
              <a:endParaRPr sz="2800">
                <a:solidFill>
                  <a:schemeClr val="lt1"/>
                </a:solidFill>
                <a:latin typeface="Calibri"/>
                <a:ea typeface="Calibri"/>
                <a:cs typeface="Calibri"/>
                <a:sym typeface="Calibri"/>
              </a:endParaRPr>
            </a:p>
          </p:txBody>
        </p:sp>
      </p:grpSp>
      <p:sp>
        <p:nvSpPr>
          <p:cNvPr id="273" name="Google Shape;273;p38"/>
          <p:cNvSpPr/>
          <p:nvPr/>
        </p:nvSpPr>
        <p:spPr>
          <a:xfrm>
            <a:off x="592667" y="1282700"/>
            <a:ext cx="1016000" cy="3568699"/>
          </a:xfrm>
          <a:prstGeom prst="roundRect">
            <a:avLst>
              <a:gd name="adj" fmla="val 16667"/>
            </a:avLst>
          </a:prstGeom>
          <a:solidFill>
            <a:srgbClr val="48534E"/>
          </a:solidFill>
          <a:ln w="12700" cap="flat" cmpd="sng">
            <a:solidFill>
              <a:srgbClr val="AC9C8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8"/>
          <p:cNvSpPr txBox="1"/>
          <p:nvPr/>
        </p:nvSpPr>
        <p:spPr>
          <a:xfrm rot="-5400000">
            <a:off x="-646502" y="2608634"/>
            <a:ext cx="3494304" cy="91680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a:solidFill>
                  <a:schemeClr val="lt1"/>
                </a:solidFill>
                <a:latin typeface="Calibri"/>
                <a:ea typeface="Calibri"/>
                <a:cs typeface="Calibri"/>
                <a:sym typeface="Calibri"/>
              </a:rPr>
              <a:t>KELOMPOK MASYARAKAT</a:t>
            </a:r>
            <a:endParaRPr sz="2800">
              <a:solidFill>
                <a:schemeClr val="lt1"/>
              </a:solidFill>
              <a:latin typeface="Calibri"/>
              <a:ea typeface="Calibri"/>
              <a:cs typeface="Calibri"/>
              <a:sym typeface="Calibri"/>
            </a:endParaRPr>
          </a:p>
        </p:txBody>
      </p:sp>
      <p:sp>
        <p:nvSpPr>
          <p:cNvPr id="275" name="Google Shape;275;p38"/>
          <p:cNvSpPr txBox="1"/>
          <p:nvPr/>
        </p:nvSpPr>
        <p:spPr>
          <a:xfrm>
            <a:off x="5503332" y="4712900"/>
            <a:ext cx="3420535" cy="34624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a:solidFill>
                  <a:srgbClr val="FF0000"/>
                </a:solidFill>
                <a:latin typeface="Calibri"/>
                <a:ea typeface="Calibri"/>
                <a:cs typeface="Calibri"/>
                <a:sym typeface="Calibri"/>
              </a:rPr>
              <a:t>Kantaprawira, 2004</a:t>
            </a:r>
            <a:endParaRPr sz="240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anim calcmode="lin" valueType="num">
                                      <p:cBhvr additive="base">
                                        <p:cTn id="7" dur="500"/>
                                        <p:tgtEl>
                                          <p:spTgt spid="2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9"/>
          <p:cNvSpPr txBox="1">
            <a:spLocks noGrp="1"/>
          </p:cNvSpPr>
          <p:nvPr>
            <p:ph type="title"/>
          </p:nvPr>
        </p:nvSpPr>
        <p:spPr>
          <a:xfrm>
            <a:off x="457199" y="418218"/>
            <a:ext cx="6508377" cy="48792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Cambria"/>
              <a:buNone/>
            </a:pPr>
            <a:r>
              <a:rPr lang="en-GB" sz="4600" b="0" i="0" u="none" strike="noStrike" cap="none">
                <a:solidFill>
                  <a:schemeClr val="dk2"/>
                </a:solidFill>
                <a:latin typeface="Cambria"/>
                <a:ea typeface="Cambria"/>
                <a:cs typeface="Cambria"/>
                <a:sym typeface="Cambria"/>
              </a:rPr>
              <a:t>Struktur Politik Formal</a:t>
            </a:r>
            <a:endParaRPr sz="4600" b="0" i="0" u="none" strike="noStrike" cap="none">
              <a:solidFill>
                <a:schemeClr val="dk2"/>
              </a:solidFill>
              <a:latin typeface="Cambria"/>
              <a:ea typeface="Cambria"/>
              <a:cs typeface="Cambria"/>
              <a:sym typeface="Cambria"/>
            </a:endParaRPr>
          </a:p>
        </p:txBody>
      </p:sp>
      <p:grpSp>
        <p:nvGrpSpPr>
          <p:cNvPr id="281" name="Google Shape;281;p39"/>
          <p:cNvGrpSpPr/>
          <p:nvPr/>
        </p:nvGrpSpPr>
        <p:grpSpPr>
          <a:xfrm>
            <a:off x="1751955" y="1200150"/>
            <a:ext cx="5640090" cy="3657600"/>
            <a:chOff x="1294755" y="0"/>
            <a:chExt cx="5640090" cy="4876800"/>
          </a:xfrm>
        </p:grpSpPr>
        <p:sp>
          <p:nvSpPr>
            <p:cNvPr id="282" name="Google Shape;282;p39"/>
            <p:cNvSpPr/>
            <p:nvPr/>
          </p:nvSpPr>
          <p:spPr>
            <a:xfrm>
              <a:off x="2221346" y="2438400"/>
              <a:ext cx="607844" cy="1158240"/>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8481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9"/>
            <p:cNvSpPr txBox="1"/>
            <p:nvPr/>
          </p:nvSpPr>
          <p:spPr>
            <a:xfrm>
              <a:off x="2492567" y="2984818"/>
              <a:ext cx="65402" cy="6540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284" name="Google Shape;284;p39"/>
            <p:cNvSpPr/>
            <p:nvPr/>
          </p:nvSpPr>
          <p:spPr>
            <a:xfrm>
              <a:off x="2221346" y="2392680"/>
              <a:ext cx="607844" cy="91440"/>
            </a:xfrm>
            <a:custGeom>
              <a:avLst/>
              <a:gdLst/>
              <a:ahLst/>
              <a:cxnLst/>
              <a:rect l="l" t="t" r="r" b="b"/>
              <a:pathLst>
                <a:path w="120000" h="120000" extrusionOk="0">
                  <a:moveTo>
                    <a:pt x="0" y="60000"/>
                  </a:moveTo>
                  <a:lnTo>
                    <a:pt x="120000" y="60000"/>
                  </a:lnTo>
                </a:path>
              </a:pathLst>
            </a:custGeom>
            <a:noFill/>
            <a:ln w="12700" cap="flat" cmpd="sng">
              <a:solidFill>
                <a:srgbClr val="8481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9"/>
            <p:cNvSpPr txBox="1"/>
            <p:nvPr/>
          </p:nvSpPr>
          <p:spPr>
            <a:xfrm>
              <a:off x="2510072" y="2423203"/>
              <a:ext cx="30392" cy="303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286" name="Google Shape;286;p39"/>
            <p:cNvSpPr/>
            <p:nvPr/>
          </p:nvSpPr>
          <p:spPr>
            <a:xfrm>
              <a:off x="2221346" y="1280159"/>
              <a:ext cx="607844" cy="1158240"/>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8481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9"/>
            <p:cNvSpPr txBox="1"/>
            <p:nvPr/>
          </p:nvSpPr>
          <p:spPr>
            <a:xfrm>
              <a:off x="2492567" y="1826578"/>
              <a:ext cx="65402" cy="6540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288" name="Google Shape;288;p39"/>
            <p:cNvSpPr/>
            <p:nvPr/>
          </p:nvSpPr>
          <p:spPr>
            <a:xfrm rot="-5400000">
              <a:off x="-680349" y="1975104"/>
              <a:ext cx="4876800" cy="926592"/>
            </a:xfrm>
            <a:prstGeom prst="rect">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9"/>
            <p:cNvSpPr txBox="1"/>
            <p:nvPr/>
          </p:nvSpPr>
          <p:spPr>
            <a:xfrm rot="-5400000">
              <a:off x="-680349" y="1975104"/>
              <a:ext cx="4876800" cy="926592"/>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GB" sz="6000">
                  <a:solidFill>
                    <a:srgbClr val="FFFF00"/>
                  </a:solidFill>
                  <a:latin typeface="Calibri"/>
                  <a:ea typeface="Calibri"/>
                  <a:cs typeface="Calibri"/>
                  <a:sym typeface="Calibri"/>
                </a:rPr>
                <a:t>Kekuasaan</a:t>
              </a:r>
              <a:endParaRPr sz="6000">
                <a:solidFill>
                  <a:srgbClr val="FFFF00"/>
                </a:solidFill>
                <a:latin typeface="Calibri"/>
                <a:ea typeface="Calibri"/>
                <a:cs typeface="Calibri"/>
                <a:sym typeface="Calibri"/>
              </a:endParaRPr>
            </a:p>
          </p:txBody>
        </p:sp>
        <p:sp>
          <p:nvSpPr>
            <p:cNvPr id="290" name="Google Shape;290;p39"/>
            <p:cNvSpPr/>
            <p:nvPr/>
          </p:nvSpPr>
          <p:spPr>
            <a:xfrm>
              <a:off x="2829191" y="816863"/>
              <a:ext cx="4027120" cy="926592"/>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9"/>
            <p:cNvSpPr txBox="1"/>
            <p:nvPr/>
          </p:nvSpPr>
          <p:spPr>
            <a:xfrm>
              <a:off x="2829191" y="816863"/>
              <a:ext cx="4027120" cy="926592"/>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GB" sz="6000">
                  <a:solidFill>
                    <a:srgbClr val="0000FF"/>
                  </a:solidFill>
                  <a:latin typeface="Calibri"/>
                  <a:ea typeface="Calibri"/>
                  <a:cs typeface="Calibri"/>
                  <a:sym typeface="Calibri"/>
                </a:rPr>
                <a:t>Eksekutif</a:t>
              </a:r>
              <a:endParaRPr sz="6000">
                <a:solidFill>
                  <a:srgbClr val="0000FF"/>
                </a:solidFill>
                <a:latin typeface="Calibri"/>
                <a:ea typeface="Calibri"/>
                <a:cs typeface="Calibri"/>
                <a:sym typeface="Calibri"/>
              </a:endParaRPr>
            </a:p>
          </p:txBody>
        </p:sp>
        <p:sp>
          <p:nvSpPr>
            <p:cNvPr id="292" name="Google Shape;292;p39"/>
            <p:cNvSpPr/>
            <p:nvPr/>
          </p:nvSpPr>
          <p:spPr>
            <a:xfrm>
              <a:off x="2829191" y="1975104"/>
              <a:ext cx="4105654" cy="926592"/>
            </a:xfrm>
            <a:prstGeom prst="rect">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9"/>
            <p:cNvSpPr txBox="1"/>
            <p:nvPr/>
          </p:nvSpPr>
          <p:spPr>
            <a:xfrm>
              <a:off x="2829191" y="1975104"/>
              <a:ext cx="4105654" cy="926592"/>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GB" sz="6000">
                  <a:solidFill>
                    <a:srgbClr val="FFFF00"/>
                  </a:solidFill>
                  <a:latin typeface="Calibri"/>
                  <a:ea typeface="Calibri"/>
                  <a:cs typeface="Calibri"/>
                  <a:sym typeface="Calibri"/>
                </a:rPr>
                <a:t>Legislatif</a:t>
              </a:r>
              <a:endParaRPr sz="6000">
                <a:solidFill>
                  <a:srgbClr val="FFFF00"/>
                </a:solidFill>
                <a:latin typeface="Calibri"/>
                <a:ea typeface="Calibri"/>
                <a:cs typeface="Calibri"/>
                <a:sym typeface="Calibri"/>
              </a:endParaRPr>
            </a:p>
          </p:txBody>
        </p:sp>
        <p:sp>
          <p:nvSpPr>
            <p:cNvPr id="294" name="Google Shape;294;p39"/>
            <p:cNvSpPr/>
            <p:nvPr/>
          </p:nvSpPr>
          <p:spPr>
            <a:xfrm>
              <a:off x="2829191" y="3133344"/>
              <a:ext cx="4066387" cy="926592"/>
            </a:xfrm>
            <a:prstGeom prst="rect">
              <a:avLst/>
            </a:prstGeom>
            <a:solidFill>
              <a:srgbClr val="008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9"/>
            <p:cNvSpPr txBox="1"/>
            <p:nvPr/>
          </p:nvSpPr>
          <p:spPr>
            <a:xfrm>
              <a:off x="2829191" y="3133344"/>
              <a:ext cx="4066387" cy="926592"/>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GB" sz="6000">
                  <a:solidFill>
                    <a:srgbClr val="FFFF00"/>
                  </a:solidFill>
                  <a:latin typeface="Calibri"/>
                  <a:ea typeface="Calibri"/>
                  <a:cs typeface="Calibri"/>
                  <a:sym typeface="Calibri"/>
                </a:rPr>
                <a:t>Yudikatif</a:t>
              </a:r>
              <a:endParaRPr sz="6000">
                <a:solidFill>
                  <a:srgbClr val="FFFF00"/>
                </a:solidFill>
                <a:latin typeface="Calibri"/>
                <a:ea typeface="Calibri"/>
                <a:cs typeface="Calibri"/>
                <a:sym typeface="Calibri"/>
              </a:endParaRPr>
            </a:p>
          </p:txBody>
        </p:sp>
      </p:grpSp>
      <p:sp>
        <p:nvSpPr>
          <p:cNvPr id="296" name="Google Shape;296;p39"/>
          <p:cNvSpPr txBox="1"/>
          <p:nvPr/>
        </p:nvSpPr>
        <p:spPr>
          <a:xfrm>
            <a:off x="4470400" y="4483100"/>
            <a:ext cx="4521200" cy="34624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a:solidFill>
                  <a:srgbClr val="FF0000"/>
                </a:solidFill>
                <a:latin typeface="Calibri"/>
                <a:ea typeface="Calibri"/>
                <a:cs typeface="Calibri"/>
                <a:sym typeface="Calibri"/>
              </a:rPr>
              <a:t>Trias Politica ala Montesquieu</a:t>
            </a:r>
            <a:endParaRPr sz="240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5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0"/>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Cambria"/>
              <a:buNone/>
            </a:pPr>
            <a:r>
              <a:rPr lang="en-GB" sz="4600" b="0" i="0" u="none" strike="noStrike" cap="none">
                <a:solidFill>
                  <a:schemeClr val="dk2"/>
                </a:solidFill>
                <a:latin typeface="Cambria"/>
                <a:ea typeface="Cambria"/>
                <a:cs typeface="Cambria"/>
                <a:sym typeface="Cambria"/>
              </a:rPr>
              <a:t>Aktor Politik</a:t>
            </a:r>
            <a:endParaRPr sz="4600" b="0" i="0" u="none" strike="noStrike" cap="none">
              <a:solidFill>
                <a:schemeClr val="dk2"/>
              </a:solidFill>
              <a:latin typeface="Cambria"/>
              <a:ea typeface="Cambria"/>
              <a:cs typeface="Cambria"/>
              <a:sym typeface="Cambria"/>
            </a:endParaRPr>
          </a:p>
        </p:txBody>
      </p:sp>
      <p:sp>
        <p:nvSpPr>
          <p:cNvPr id="303" name="Google Shape;303;p40"/>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228600" algn="l" rtl="0">
              <a:spcBef>
                <a:spcPts val="0"/>
              </a:spcBef>
              <a:spcAft>
                <a:spcPts val="0"/>
              </a:spcAft>
              <a:buClr>
                <a:srgbClr val="000000"/>
              </a:buClr>
              <a:buSzPts val="2800"/>
              <a:buFont typeface="Arial"/>
              <a:buChar char="•"/>
            </a:pPr>
            <a:r>
              <a:rPr lang="en-GB" sz="2800" b="0" i="0" u="none" strike="noStrike" cap="none">
                <a:solidFill>
                  <a:srgbClr val="000000"/>
                </a:solidFill>
                <a:latin typeface="Calibri"/>
                <a:ea typeface="Calibri"/>
                <a:cs typeface="Calibri"/>
                <a:sym typeface="Calibri"/>
              </a:rPr>
              <a:t>Politikus (idealis dan pragmatis sempit)</a:t>
            </a:r>
            <a:endParaRPr>
              <a:solidFill>
                <a:srgbClr val="000000"/>
              </a:solidFill>
            </a:endParaRPr>
          </a:p>
          <a:p>
            <a:pPr marL="342900" marR="0" lvl="0" indent="-228600" algn="l" rtl="0">
              <a:spcBef>
                <a:spcPts val="560"/>
              </a:spcBef>
              <a:spcAft>
                <a:spcPts val="0"/>
              </a:spcAft>
              <a:buClr>
                <a:srgbClr val="000000"/>
              </a:buClr>
              <a:buSzPts val="2800"/>
              <a:buFont typeface="Arial"/>
              <a:buChar char="•"/>
            </a:pPr>
            <a:r>
              <a:rPr lang="en-GB" sz="2800" b="0" i="0" u="none" strike="noStrike" cap="none">
                <a:solidFill>
                  <a:srgbClr val="000000"/>
                </a:solidFill>
                <a:latin typeface="Calibri"/>
                <a:ea typeface="Calibri"/>
                <a:cs typeface="Calibri"/>
                <a:sym typeface="Calibri"/>
              </a:rPr>
              <a:t>Profesional (Jurnalis dan Agen Profesional Pencitraan Politik)</a:t>
            </a:r>
            <a:endParaRPr>
              <a:solidFill>
                <a:srgbClr val="000000"/>
              </a:solidFill>
            </a:endParaRPr>
          </a:p>
          <a:p>
            <a:pPr marL="342900" marR="0" lvl="0" indent="-228600" algn="l" rtl="0">
              <a:spcBef>
                <a:spcPts val="560"/>
              </a:spcBef>
              <a:spcAft>
                <a:spcPts val="0"/>
              </a:spcAft>
              <a:buClr>
                <a:srgbClr val="000000"/>
              </a:buClr>
              <a:buSzPts val="2800"/>
              <a:buFont typeface="Arial"/>
              <a:buChar char="•"/>
            </a:pPr>
            <a:r>
              <a:rPr lang="en-GB" sz="2800" b="0" i="0" u="none" strike="noStrike" cap="none">
                <a:solidFill>
                  <a:srgbClr val="000000"/>
                </a:solidFill>
                <a:latin typeface="Calibri"/>
                <a:ea typeface="Calibri"/>
                <a:cs typeface="Calibri"/>
                <a:sym typeface="Calibri"/>
              </a:rPr>
              <a:t>Aktifis/Sukarelawan</a:t>
            </a:r>
            <a:endParaRPr sz="2800" b="0" i="0" u="none" strike="noStrike" cap="none">
              <a:solidFill>
                <a:srgbClr val="000000"/>
              </a:solidFill>
              <a:latin typeface="Calibri"/>
              <a:ea typeface="Calibri"/>
              <a:cs typeface="Calibri"/>
              <a:sym typeface="Calibri"/>
            </a:endParaRPr>
          </a:p>
          <a:p>
            <a:pPr marL="342900" marR="0" lvl="0" indent="-50800" algn="l" rtl="0">
              <a:spcBef>
                <a:spcPts val="560"/>
              </a:spcBef>
              <a:spcAft>
                <a:spcPts val="0"/>
              </a:spcAft>
              <a:buClr>
                <a:schemeClr val="accent1"/>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l" rtl="0">
              <a:spcBef>
                <a:spcPts val="560"/>
              </a:spcBef>
              <a:spcAft>
                <a:spcPts val="1600"/>
              </a:spcAft>
              <a:buClr>
                <a:schemeClr val="accent1"/>
              </a:buClr>
              <a:buFont typeface="Arial"/>
              <a:buNone/>
            </a:pPr>
            <a:endParaRPr sz="2800" b="0" i="0" u="none" strike="noStrike" cap="none">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1"/>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Cambria"/>
              <a:buNone/>
            </a:pPr>
            <a:r>
              <a:rPr lang="en-GB" sz="4600" b="0" i="0" u="none" strike="noStrike" cap="none">
                <a:solidFill>
                  <a:schemeClr val="dk2"/>
                </a:solidFill>
                <a:latin typeface="Cambria"/>
                <a:ea typeface="Cambria"/>
                <a:cs typeface="Cambria"/>
                <a:sym typeface="Cambria"/>
              </a:rPr>
              <a:t>Bentuk Pesan Politik</a:t>
            </a:r>
            <a:endParaRPr sz="4600" b="0" i="0" u="none" strike="noStrike" cap="none">
              <a:solidFill>
                <a:schemeClr val="dk2"/>
              </a:solidFill>
              <a:latin typeface="Cambria"/>
              <a:ea typeface="Cambria"/>
              <a:cs typeface="Cambria"/>
              <a:sym typeface="Cambria"/>
            </a:endParaRPr>
          </a:p>
        </p:txBody>
      </p:sp>
      <p:sp>
        <p:nvSpPr>
          <p:cNvPr id="309" name="Google Shape;309;p41"/>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228600" algn="l" rtl="0">
              <a:spcBef>
                <a:spcPts val="0"/>
              </a:spcBef>
              <a:spcAft>
                <a:spcPts val="0"/>
              </a:spcAft>
              <a:buClr>
                <a:srgbClr val="000000"/>
              </a:buClr>
              <a:buSzPts val="3200"/>
              <a:buFont typeface="Arial"/>
              <a:buChar char="•"/>
            </a:pPr>
            <a:r>
              <a:rPr lang="en-GB" sz="3200" b="0" i="0" u="none" strike="noStrike" cap="none">
                <a:solidFill>
                  <a:srgbClr val="000000"/>
                </a:solidFill>
                <a:latin typeface="Calibri"/>
                <a:ea typeface="Calibri"/>
                <a:cs typeface="Calibri"/>
                <a:sym typeface="Calibri"/>
              </a:rPr>
              <a:t>Retorika</a:t>
            </a:r>
            <a:endParaRPr sz="3200" b="0" i="0" u="none" strike="noStrike" cap="none">
              <a:solidFill>
                <a:srgbClr val="000000"/>
              </a:solidFill>
              <a:latin typeface="Calibri"/>
              <a:ea typeface="Calibri"/>
              <a:cs typeface="Calibri"/>
              <a:sym typeface="Calibri"/>
            </a:endParaRPr>
          </a:p>
          <a:p>
            <a:pPr marL="342900" marR="0" lvl="0" indent="-228600" algn="l" rtl="0">
              <a:spcBef>
                <a:spcPts val="640"/>
              </a:spcBef>
              <a:spcAft>
                <a:spcPts val="0"/>
              </a:spcAft>
              <a:buClr>
                <a:srgbClr val="000000"/>
              </a:buClr>
              <a:buSzPts val="3200"/>
              <a:buFont typeface="Arial"/>
              <a:buChar char="•"/>
            </a:pPr>
            <a:r>
              <a:rPr lang="en-GB" sz="3200" b="0" i="0" u="none" strike="noStrike" cap="none">
                <a:solidFill>
                  <a:srgbClr val="000000"/>
                </a:solidFill>
                <a:latin typeface="Calibri"/>
                <a:ea typeface="Calibri"/>
                <a:cs typeface="Calibri"/>
                <a:sym typeface="Calibri"/>
              </a:rPr>
              <a:t>Kampanye Politik</a:t>
            </a:r>
            <a:endParaRPr sz="3200" b="0" i="0" u="none" strike="noStrike" cap="none">
              <a:solidFill>
                <a:srgbClr val="000000"/>
              </a:solidFill>
              <a:latin typeface="Calibri"/>
              <a:ea typeface="Calibri"/>
              <a:cs typeface="Calibri"/>
              <a:sym typeface="Calibri"/>
            </a:endParaRPr>
          </a:p>
          <a:p>
            <a:pPr marL="342900" marR="0" lvl="0" indent="-228600" algn="l" rtl="0">
              <a:spcBef>
                <a:spcPts val="640"/>
              </a:spcBef>
              <a:spcAft>
                <a:spcPts val="1600"/>
              </a:spcAft>
              <a:buClr>
                <a:srgbClr val="000000"/>
              </a:buClr>
              <a:buSzPts val="3200"/>
              <a:buFont typeface="Arial"/>
              <a:buChar char="•"/>
            </a:pPr>
            <a:r>
              <a:rPr lang="en-GB" sz="3200" b="0" i="0" u="none" strike="noStrike" cap="none">
                <a:solidFill>
                  <a:srgbClr val="000000"/>
                </a:solidFill>
                <a:latin typeface="Calibri"/>
                <a:ea typeface="Calibri"/>
                <a:cs typeface="Calibri"/>
                <a:sym typeface="Calibri"/>
              </a:rPr>
              <a:t>Iklan Politik</a:t>
            </a: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2"/>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Cambria"/>
              <a:buNone/>
            </a:pPr>
            <a:r>
              <a:rPr lang="en-GB" sz="4600" b="0" i="0" u="none" strike="noStrike" cap="none">
                <a:solidFill>
                  <a:schemeClr val="dk2"/>
                </a:solidFill>
                <a:latin typeface="Cambria"/>
                <a:ea typeface="Cambria"/>
                <a:cs typeface="Cambria"/>
                <a:sym typeface="Cambria"/>
              </a:rPr>
              <a:t>Sifat Pesan Politik</a:t>
            </a:r>
            <a:endParaRPr sz="4600" b="0" i="0" u="none" strike="noStrike" cap="none">
              <a:solidFill>
                <a:schemeClr val="dk2"/>
              </a:solidFill>
              <a:latin typeface="Cambria"/>
              <a:ea typeface="Cambria"/>
              <a:cs typeface="Cambria"/>
              <a:sym typeface="Cambria"/>
            </a:endParaRPr>
          </a:p>
        </p:txBody>
      </p:sp>
      <p:sp>
        <p:nvSpPr>
          <p:cNvPr id="315" name="Google Shape;315;p42"/>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228600" algn="l" rtl="0">
              <a:spcBef>
                <a:spcPts val="0"/>
              </a:spcBef>
              <a:spcAft>
                <a:spcPts val="0"/>
              </a:spcAft>
              <a:buClr>
                <a:srgbClr val="000000"/>
              </a:buClr>
              <a:buSzPts val="3200"/>
              <a:buFont typeface="Arial"/>
              <a:buChar char="•"/>
            </a:pPr>
            <a:r>
              <a:rPr lang="en-GB" sz="3200" b="0" i="0" u="none" strike="noStrike" cap="none">
                <a:solidFill>
                  <a:srgbClr val="000000"/>
                </a:solidFill>
                <a:latin typeface="Calibri"/>
                <a:ea typeface="Calibri"/>
                <a:cs typeface="Calibri"/>
                <a:sym typeface="Calibri"/>
              </a:rPr>
              <a:t>Berkaitan dengan Kekuasaan</a:t>
            </a:r>
            <a:endParaRPr sz="3200" b="0" i="0" u="none" strike="noStrike" cap="none">
              <a:solidFill>
                <a:srgbClr val="000000"/>
              </a:solidFill>
              <a:latin typeface="Calibri"/>
              <a:ea typeface="Calibri"/>
              <a:cs typeface="Calibri"/>
              <a:sym typeface="Calibri"/>
            </a:endParaRPr>
          </a:p>
          <a:p>
            <a:pPr marL="342900" marR="0" lvl="0" indent="-228600" algn="l" rtl="0">
              <a:spcBef>
                <a:spcPts val="640"/>
              </a:spcBef>
              <a:spcAft>
                <a:spcPts val="0"/>
              </a:spcAft>
              <a:buClr>
                <a:srgbClr val="000000"/>
              </a:buClr>
              <a:buSzPts val="3200"/>
              <a:buFont typeface="Arial"/>
              <a:buChar char="•"/>
            </a:pPr>
            <a:r>
              <a:rPr lang="en-GB" sz="3200" b="0" i="0" u="none" strike="noStrike" cap="none">
                <a:solidFill>
                  <a:srgbClr val="000000"/>
                </a:solidFill>
                <a:latin typeface="Calibri"/>
                <a:ea typeface="Calibri"/>
                <a:cs typeface="Calibri"/>
                <a:sym typeface="Calibri"/>
              </a:rPr>
              <a:t>Berkaitan dengan Kewenangan</a:t>
            </a:r>
            <a:endParaRPr sz="3200" b="0" i="0" u="none" strike="noStrike" cap="none">
              <a:solidFill>
                <a:srgbClr val="000000"/>
              </a:solidFill>
              <a:latin typeface="Calibri"/>
              <a:ea typeface="Calibri"/>
              <a:cs typeface="Calibri"/>
              <a:sym typeface="Calibri"/>
            </a:endParaRPr>
          </a:p>
          <a:p>
            <a:pPr marL="342900" marR="0" lvl="0" indent="-228600" algn="l" rtl="0">
              <a:spcBef>
                <a:spcPts val="640"/>
              </a:spcBef>
              <a:spcAft>
                <a:spcPts val="1600"/>
              </a:spcAft>
              <a:buClr>
                <a:srgbClr val="000000"/>
              </a:buClr>
              <a:buSzPts val="3200"/>
              <a:buFont typeface="Arial"/>
              <a:buChar char="•"/>
            </a:pPr>
            <a:r>
              <a:rPr lang="en-GB" sz="3200" b="0" i="0" u="none" strike="noStrike" cap="none">
                <a:solidFill>
                  <a:srgbClr val="000000"/>
                </a:solidFill>
                <a:latin typeface="Calibri"/>
                <a:ea typeface="Calibri"/>
                <a:cs typeface="Calibri"/>
                <a:sym typeface="Calibri"/>
              </a:rPr>
              <a:t>Bersifat mempengaruhi</a:t>
            </a: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Cambria"/>
              <a:buNone/>
            </a:pPr>
            <a:r>
              <a:rPr lang="en-GB" sz="4600" b="0" i="0" u="none" strike="noStrike" cap="none">
                <a:solidFill>
                  <a:schemeClr val="dk2"/>
                </a:solidFill>
                <a:latin typeface="Cambria"/>
                <a:ea typeface="Cambria"/>
                <a:cs typeface="Cambria"/>
                <a:sym typeface="Cambria"/>
              </a:rPr>
              <a:t>KONSEP DAN DEFINISI</a:t>
            </a:r>
            <a:endParaRPr sz="4600" b="0" i="0" u="none" strike="noStrike" cap="none">
              <a:solidFill>
                <a:schemeClr val="dk2"/>
              </a:solidFill>
              <a:latin typeface="Cambria"/>
              <a:ea typeface="Cambria"/>
              <a:cs typeface="Cambria"/>
              <a:sym typeface="Cambria"/>
            </a:endParaRPr>
          </a:p>
        </p:txBody>
      </p:sp>
      <p:sp>
        <p:nvSpPr>
          <p:cNvPr id="81" name="Google Shape;81;p17"/>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228600" algn="l" rtl="0">
              <a:spcBef>
                <a:spcPts val="0"/>
              </a:spcBef>
              <a:spcAft>
                <a:spcPts val="0"/>
              </a:spcAft>
              <a:buClr>
                <a:srgbClr val="000000"/>
              </a:buClr>
              <a:buSzPts val="2200"/>
              <a:buFont typeface="Arial"/>
              <a:buChar char="•"/>
            </a:pPr>
            <a:r>
              <a:rPr lang="en-GB" sz="2200" b="1" i="0" u="none" strike="noStrike" cap="none">
                <a:solidFill>
                  <a:srgbClr val="000000"/>
                </a:solidFill>
                <a:latin typeface="Calibri"/>
                <a:ea typeface="Calibri"/>
                <a:cs typeface="Calibri"/>
                <a:sym typeface="Calibri"/>
              </a:rPr>
              <a:t>Hovland, Janis, &amp; Kelly</a:t>
            </a:r>
            <a:r>
              <a:rPr lang="en-GB" sz="2200" b="0" i="0" u="none" strike="noStrike" cap="none">
                <a:solidFill>
                  <a:srgbClr val="000000"/>
                </a:solidFill>
                <a:latin typeface="Calibri"/>
                <a:ea typeface="Calibri"/>
                <a:cs typeface="Calibri"/>
                <a:sym typeface="Calibri"/>
              </a:rPr>
              <a:t>: “</a:t>
            </a:r>
            <a:r>
              <a:rPr lang="en-GB" sz="2200" b="0" i="1" u="none" strike="noStrike" cap="none">
                <a:solidFill>
                  <a:srgbClr val="000000"/>
                </a:solidFill>
                <a:latin typeface="Calibri"/>
                <a:ea typeface="Calibri"/>
                <a:cs typeface="Calibri"/>
                <a:sym typeface="Calibri"/>
              </a:rPr>
              <a:t>Communication is the process by which an individual ( the communicator) transmit stimuli (usually verbal) to modify the behavior of other individuals ( the audience)”.</a:t>
            </a:r>
            <a:endParaRPr>
              <a:solidFill>
                <a:srgbClr val="000000"/>
              </a:solidFill>
            </a:endParaRPr>
          </a:p>
          <a:p>
            <a:pPr marL="342900" marR="0" lvl="0" indent="-228600" algn="l" rtl="0">
              <a:spcBef>
                <a:spcPts val="440"/>
              </a:spcBef>
              <a:spcAft>
                <a:spcPts val="0"/>
              </a:spcAft>
              <a:buClr>
                <a:srgbClr val="000000"/>
              </a:buClr>
              <a:buSzPts val="2200"/>
              <a:buFont typeface="Arial"/>
              <a:buChar char="•"/>
            </a:pPr>
            <a:r>
              <a:rPr lang="en-GB" sz="2200" b="1" i="0" u="none" strike="noStrike" cap="none">
                <a:solidFill>
                  <a:srgbClr val="000000"/>
                </a:solidFill>
                <a:latin typeface="Calibri"/>
                <a:ea typeface="Calibri"/>
                <a:cs typeface="Calibri"/>
                <a:sym typeface="Calibri"/>
              </a:rPr>
              <a:t>Barelson &amp; Steiner </a:t>
            </a:r>
            <a:r>
              <a:rPr lang="en-GB" sz="2200" b="0" i="1" u="none" strike="noStrike" cap="none">
                <a:solidFill>
                  <a:srgbClr val="000000"/>
                </a:solidFill>
                <a:latin typeface="Calibri"/>
                <a:ea typeface="Calibri"/>
                <a:cs typeface="Calibri"/>
                <a:sym typeface="Calibri"/>
              </a:rPr>
              <a:t>(1964): Communication is the transmission of information, ideas, emotions, skills, etc., by the use of symbols-words, pictures figures, graphs, etc.</a:t>
            </a:r>
            <a:endParaRPr>
              <a:solidFill>
                <a:srgbClr val="000000"/>
              </a:solidFill>
            </a:endParaRPr>
          </a:p>
          <a:p>
            <a:pPr marL="342900" marR="0" lvl="0" indent="-228600" algn="l" rtl="0">
              <a:spcBef>
                <a:spcPts val="440"/>
              </a:spcBef>
              <a:spcAft>
                <a:spcPts val="1600"/>
              </a:spcAft>
              <a:buClr>
                <a:srgbClr val="000000"/>
              </a:buClr>
              <a:buSzPts val="2200"/>
              <a:buFont typeface="Arial"/>
              <a:buChar char="•"/>
            </a:pPr>
            <a:r>
              <a:rPr lang="en-GB" sz="2200" b="1" i="0" u="none" strike="noStrike" cap="none">
                <a:solidFill>
                  <a:srgbClr val="000000"/>
                </a:solidFill>
                <a:latin typeface="Calibri"/>
                <a:ea typeface="Calibri"/>
                <a:cs typeface="Calibri"/>
                <a:sym typeface="Calibri"/>
              </a:rPr>
              <a:t>Gerbner (1964)</a:t>
            </a:r>
            <a:r>
              <a:rPr lang="en-GB" sz="2200" b="0" i="1" u="none" strike="noStrike" cap="none">
                <a:solidFill>
                  <a:srgbClr val="000000"/>
                </a:solidFill>
                <a:latin typeface="Calibri"/>
                <a:ea typeface="Calibri"/>
                <a:cs typeface="Calibri"/>
                <a:sym typeface="Calibri"/>
              </a:rPr>
              <a:t>: Communication is social interaction through symbols and message systems</a:t>
            </a:r>
            <a:endParaRPr sz="2200" b="0" i="1" u="none" strike="noStrike" cap="non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Cambria"/>
              <a:buNone/>
            </a:pPr>
            <a:r>
              <a:rPr lang="en-GB" sz="4600" b="0" i="0" u="none" strike="noStrike" cap="none">
                <a:solidFill>
                  <a:schemeClr val="dk2"/>
                </a:solidFill>
                <a:latin typeface="Cambria"/>
                <a:ea typeface="Cambria"/>
                <a:cs typeface="Cambria"/>
                <a:sym typeface="Cambria"/>
              </a:rPr>
              <a:t>KONSEP DAN DEFINISI</a:t>
            </a:r>
            <a:endParaRPr sz="4600" b="0" i="0" u="none" strike="noStrike" cap="none">
              <a:solidFill>
                <a:schemeClr val="dk2"/>
              </a:solidFill>
              <a:latin typeface="Cambria"/>
              <a:ea typeface="Cambria"/>
              <a:cs typeface="Cambria"/>
              <a:sym typeface="Cambria"/>
            </a:endParaRPr>
          </a:p>
        </p:txBody>
      </p:sp>
      <p:sp>
        <p:nvSpPr>
          <p:cNvPr id="87" name="Google Shape;87;p18"/>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228600" algn="l" rtl="0">
              <a:spcBef>
                <a:spcPts val="0"/>
              </a:spcBef>
              <a:spcAft>
                <a:spcPts val="0"/>
              </a:spcAft>
              <a:buClr>
                <a:srgbClr val="000000"/>
              </a:buClr>
              <a:buSzPts val="2200"/>
              <a:buFont typeface="Arial"/>
              <a:buChar char="•"/>
            </a:pPr>
            <a:r>
              <a:rPr lang="en-GB" sz="2200" b="1" i="0" u="none" strike="noStrike" cap="none">
                <a:solidFill>
                  <a:srgbClr val="000000"/>
                </a:solidFill>
                <a:latin typeface="Calibri"/>
                <a:ea typeface="Calibri"/>
                <a:cs typeface="Calibri"/>
                <a:sym typeface="Calibri"/>
              </a:rPr>
              <a:t>DEFINISI POLITIK</a:t>
            </a:r>
            <a:endParaRPr>
              <a:solidFill>
                <a:srgbClr val="000000"/>
              </a:solidFill>
            </a:endParaRPr>
          </a:p>
          <a:p>
            <a:pPr marL="342900" marR="0" lvl="0" indent="-228600" algn="l" rtl="0">
              <a:spcBef>
                <a:spcPts val="440"/>
              </a:spcBef>
              <a:spcAft>
                <a:spcPts val="0"/>
              </a:spcAft>
              <a:buClr>
                <a:srgbClr val="000000"/>
              </a:buClr>
              <a:buSzPts val="2200"/>
              <a:buFont typeface="Arial"/>
              <a:buChar char="•"/>
            </a:pPr>
            <a:r>
              <a:rPr lang="en-GB" sz="2200" b="1" i="0" u="none" strike="noStrike" cap="none">
                <a:solidFill>
                  <a:srgbClr val="000000"/>
                </a:solidFill>
                <a:latin typeface="Calibri"/>
                <a:ea typeface="Calibri"/>
                <a:cs typeface="Calibri"/>
                <a:sym typeface="Calibri"/>
              </a:rPr>
              <a:t>Menurut Kaspar Bluntschli</a:t>
            </a:r>
            <a:r>
              <a:rPr lang="en-GB" sz="2200" b="0" i="0" u="none" strike="noStrike" cap="none">
                <a:solidFill>
                  <a:srgbClr val="000000"/>
                </a:solidFill>
                <a:latin typeface="Calibri"/>
                <a:ea typeface="Calibri"/>
                <a:cs typeface="Calibri"/>
                <a:sym typeface="Calibri"/>
              </a:rPr>
              <a:t>: “</a:t>
            </a:r>
            <a:r>
              <a:rPr lang="en-GB" sz="2200" b="0" i="1" u="none" strike="noStrike" cap="none">
                <a:solidFill>
                  <a:srgbClr val="000000"/>
                </a:solidFill>
                <a:latin typeface="Calibri"/>
                <a:ea typeface="Calibri"/>
                <a:cs typeface="Calibri"/>
                <a:sym typeface="Calibri"/>
              </a:rPr>
              <a:t>Politics is the science which is concerned with the state, which endeavors to understand and comprehend the state in its conditions, in its essential nature, its various forms of manifestastion, its development.”</a:t>
            </a:r>
            <a:endParaRPr>
              <a:solidFill>
                <a:srgbClr val="000000"/>
              </a:solidFill>
            </a:endParaRPr>
          </a:p>
          <a:p>
            <a:pPr marL="342900" marR="0" lvl="0" indent="-228600" algn="l" rtl="0">
              <a:spcBef>
                <a:spcPts val="440"/>
              </a:spcBef>
              <a:spcAft>
                <a:spcPts val="0"/>
              </a:spcAft>
              <a:buClr>
                <a:srgbClr val="000000"/>
              </a:buClr>
              <a:buSzPts val="2200"/>
              <a:buFont typeface="Arial"/>
              <a:buChar char="•"/>
            </a:pPr>
            <a:r>
              <a:rPr lang="en-GB" sz="2200" b="1" i="0" u="none" strike="noStrike" cap="none">
                <a:solidFill>
                  <a:srgbClr val="000000"/>
                </a:solidFill>
                <a:latin typeface="Calibri"/>
                <a:ea typeface="Calibri"/>
                <a:cs typeface="Calibri"/>
                <a:sym typeface="Calibri"/>
              </a:rPr>
              <a:t>Harold D. Lasswell</a:t>
            </a:r>
            <a:r>
              <a:rPr lang="en-GB" sz="2200" b="1" i="1" u="none" strike="noStrike" cap="none">
                <a:solidFill>
                  <a:srgbClr val="000000"/>
                </a:solidFill>
                <a:latin typeface="Calibri"/>
                <a:ea typeface="Calibri"/>
                <a:cs typeface="Calibri"/>
                <a:sym typeface="Calibri"/>
              </a:rPr>
              <a:t> : </a:t>
            </a:r>
            <a:r>
              <a:rPr lang="en-GB" sz="2200" b="0" i="1" u="none" strike="noStrike" cap="none">
                <a:solidFill>
                  <a:srgbClr val="000000"/>
                </a:solidFill>
                <a:latin typeface="Calibri"/>
                <a:ea typeface="Calibri"/>
                <a:cs typeface="Calibri"/>
                <a:sym typeface="Calibri"/>
              </a:rPr>
              <a:t>“when we speak of the science of politics, we mean the science of power.”</a:t>
            </a:r>
            <a:endParaRPr>
              <a:solidFill>
                <a:srgbClr val="000000"/>
              </a:solidFill>
            </a:endParaRPr>
          </a:p>
          <a:p>
            <a:pPr marL="342900" marR="0" lvl="0" indent="-88900" algn="l" rtl="0">
              <a:spcBef>
                <a:spcPts val="440"/>
              </a:spcBef>
              <a:spcAft>
                <a:spcPts val="0"/>
              </a:spcAft>
              <a:buClr>
                <a:schemeClr val="accent1"/>
              </a:buClr>
              <a:buSzPts val="2200"/>
              <a:buFont typeface="Arial"/>
              <a:buNone/>
            </a:pPr>
            <a:endParaRPr sz="2200" b="1" i="0" u="none" strike="noStrike" cap="none">
              <a:solidFill>
                <a:srgbClr val="000000"/>
              </a:solidFill>
              <a:latin typeface="Calibri"/>
              <a:ea typeface="Calibri"/>
              <a:cs typeface="Calibri"/>
              <a:sym typeface="Calibri"/>
            </a:endParaRPr>
          </a:p>
          <a:p>
            <a:pPr marL="114300" marR="0" lvl="0" indent="0" algn="l" rtl="0">
              <a:spcBef>
                <a:spcPts val="440"/>
              </a:spcBef>
              <a:spcAft>
                <a:spcPts val="1600"/>
              </a:spcAft>
              <a:buClr>
                <a:schemeClr val="accent1"/>
              </a:buClr>
              <a:buFont typeface="Arial"/>
              <a:buNone/>
            </a:pPr>
            <a:endParaRPr sz="2200" b="1"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Cambria"/>
              <a:buNone/>
            </a:pPr>
            <a:r>
              <a:rPr lang="en-GB" sz="4600" b="0" i="0" u="none" strike="noStrike" cap="none">
                <a:solidFill>
                  <a:schemeClr val="dk2"/>
                </a:solidFill>
                <a:latin typeface="Cambria"/>
                <a:ea typeface="Cambria"/>
                <a:cs typeface="Cambria"/>
                <a:sym typeface="Cambria"/>
              </a:rPr>
              <a:t>KONSEP DAN DEFINISI</a:t>
            </a:r>
            <a:endParaRPr/>
          </a:p>
        </p:txBody>
      </p:sp>
      <p:sp>
        <p:nvSpPr>
          <p:cNvPr id="93" name="Google Shape;93;p19"/>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215900" algn="l" rtl="0">
              <a:spcBef>
                <a:spcPts val="0"/>
              </a:spcBef>
              <a:spcAft>
                <a:spcPts val="0"/>
              </a:spcAft>
              <a:buClr>
                <a:srgbClr val="000000"/>
              </a:buClr>
              <a:buSzPts val="2000"/>
              <a:buFont typeface="Arial"/>
              <a:buChar char="•"/>
            </a:pPr>
            <a:r>
              <a:rPr lang="en-GB" sz="2000" b="1" i="0" u="none" strike="noStrike" cap="none">
                <a:solidFill>
                  <a:srgbClr val="000000"/>
                </a:solidFill>
                <a:latin typeface="Calibri"/>
                <a:ea typeface="Calibri"/>
                <a:cs typeface="Calibri"/>
                <a:sym typeface="Calibri"/>
              </a:rPr>
              <a:t>P. Eric Laouw (2005) dalam bukunya “The Media and Political Process: </a:t>
            </a:r>
            <a:r>
              <a:rPr lang="en-GB" sz="2000" b="0" i="1" u="none" strike="noStrike" cap="none">
                <a:solidFill>
                  <a:srgbClr val="000000"/>
                </a:solidFill>
                <a:latin typeface="Calibri"/>
                <a:ea typeface="Calibri"/>
                <a:cs typeface="Calibri"/>
                <a:sym typeface="Calibri"/>
              </a:rPr>
              <a:t>Politik mengandung sejumlah konsep kenegaraan yang meliputi kekuasaan (Power), pengambilan keputusan (decision making), kebijakan (policy) dan pembagian/alokasi sumber daya.</a:t>
            </a:r>
            <a:endParaRPr sz="2000">
              <a:solidFill>
                <a:srgbClr val="000000"/>
              </a:solidFill>
            </a:endParaRPr>
          </a:p>
          <a:p>
            <a:pPr marL="342900" marR="0" lvl="0" indent="-215900" algn="l" rtl="0">
              <a:spcBef>
                <a:spcPts val="440"/>
              </a:spcBef>
              <a:spcAft>
                <a:spcPts val="0"/>
              </a:spcAft>
              <a:buClr>
                <a:srgbClr val="000000"/>
              </a:buClr>
              <a:buSzPts val="2000"/>
              <a:buFont typeface="Arial"/>
              <a:buChar char="•"/>
            </a:pPr>
            <a:r>
              <a:rPr lang="en-GB" sz="2000" b="1" i="0" u="none" strike="noStrike" cap="none">
                <a:solidFill>
                  <a:srgbClr val="000000"/>
                </a:solidFill>
                <a:latin typeface="Calibri"/>
                <a:ea typeface="Calibri"/>
                <a:cs typeface="Calibri"/>
                <a:sym typeface="Calibri"/>
              </a:rPr>
              <a:t>Budiarjo (2002): </a:t>
            </a:r>
            <a:r>
              <a:rPr lang="en-GB" sz="2000" b="0" i="1" u="none" strike="noStrike" cap="none">
                <a:solidFill>
                  <a:srgbClr val="000000"/>
                </a:solidFill>
                <a:latin typeface="Calibri"/>
                <a:ea typeface="Calibri"/>
                <a:cs typeface="Calibri"/>
                <a:sym typeface="Calibri"/>
              </a:rPr>
              <a:t>Politik adalah kegiatan yang dilakukan dalam suatu negara menyangkut proses menentukan tujuan dan melaksanakan tujuan. Menentukan tujuan = kebijakan umum (public policy) utk mengatur alokasi sumber daya ada.</a:t>
            </a:r>
            <a:endParaRPr sz="2000">
              <a:solidFill>
                <a:srgbClr val="000000"/>
              </a:solidFill>
            </a:endParaRPr>
          </a:p>
          <a:p>
            <a:pPr marL="342900" marR="0" lvl="0" indent="-215900" algn="l" rtl="0">
              <a:spcBef>
                <a:spcPts val="440"/>
              </a:spcBef>
              <a:spcAft>
                <a:spcPts val="0"/>
              </a:spcAft>
              <a:buClr>
                <a:srgbClr val="000000"/>
              </a:buClr>
              <a:buSzPts val="2000"/>
              <a:buFont typeface="Arial"/>
              <a:buChar char="•"/>
            </a:pPr>
            <a:r>
              <a:rPr lang="en-GB" sz="2000" b="0" i="1" u="none" strike="noStrike" cap="none">
                <a:solidFill>
                  <a:srgbClr val="000000"/>
                </a:solidFill>
                <a:latin typeface="Calibri"/>
                <a:ea typeface="Calibri"/>
                <a:cs typeface="Calibri"/>
                <a:sym typeface="Calibri"/>
              </a:rPr>
              <a:t>Melaksanakan tujuan = kekuasaan (power) dan  kewenangan (authority) utk membina kerjasama/ menyelesaikan konflik</a:t>
            </a:r>
            <a:r>
              <a:rPr lang="en-GB" sz="2000" b="1" i="0" u="none" strike="noStrike" cap="none">
                <a:solidFill>
                  <a:srgbClr val="000000"/>
                </a:solidFill>
                <a:latin typeface="Calibri"/>
                <a:ea typeface="Calibri"/>
                <a:cs typeface="Calibri"/>
                <a:sym typeface="Calibri"/>
              </a:rPr>
              <a:t>.</a:t>
            </a:r>
            <a:endParaRPr sz="2000" b="1" i="0" u="none" strike="noStrike" cap="none">
              <a:solidFill>
                <a:srgbClr val="000000"/>
              </a:solidFill>
              <a:latin typeface="Calibri"/>
              <a:ea typeface="Calibri"/>
              <a:cs typeface="Calibri"/>
              <a:sym typeface="Calibri"/>
            </a:endParaRPr>
          </a:p>
          <a:p>
            <a:pPr marL="342900" marR="0" lvl="0" indent="-88900" algn="l" rtl="0">
              <a:spcBef>
                <a:spcPts val="440"/>
              </a:spcBef>
              <a:spcAft>
                <a:spcPts val="1600"/>
              </a:spcAft>
              <a:buClr>
                <a:schemeClr val="accent1"/>
              </a:buClr>
              <a:buSzPts val="2200"/>
              <a:buFont typeface="Arial"/>
              <a:buNone/>
            </a:pP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Cambria"/>
              <a:buNone/>
            </a:pPr>
            <a:r>
              <a:rPr lang="en-GB" sz="4600" b="0" i="0" u="none" strike="noStrike" cap="none">
                <a:solidFill>
                  <a:schemeClr val="dk2"/>
                </a:solidFill>
                <a:latin typeface="Cambria"/>
                <a:ea typeface="Cambria"/>
                <a:cs typeface="Cambria"/>
                <a:sym typeface="Cambria"/>
              </a:rPr>
              <a:t>KONSEP DAN DEFINISI</a:t>
            </a:r>
            <a:endParaRPr/>
          </a:p>
        </p:txBody>
      </p:sp>
      <p:sp>
        <p:nvSpPr>
          <p:cNvPr id="99" name="Google Shape;99;p20"/>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215900" algn="l" rtl="0">
              <a:spcBef>
                <a:spcPts val="0"/>
              </a:spcBef>
              <a:spcAft>
                <a:spcPts val="0"/>
              </a:spcAft>
              <a:buClr>
                <a:srgbClr val="000000"/>
              </a:buClr>
              <a:buSzPts val="2000"/>
              <a:buFont typeface="Arial"/>
              <a:buChar char="•"/>
            </a:pPr>
            <a:r>
              <a:rPr lang="en-GB" sz="2000" b="1" i="0" u="none" strike="noStrike" cap="none">
                <a:solidFill>
                  <a:srgbClr val="000000"/>
                </a:solidFill>
                <a:latin typeface="Calibri"/>
                <a:ea typeface="Calibri"/>
                <a:cs typeface="Calibri"/>
                <a:sym typeface="Calibri"/>
              </a:rPr>
              <a:t>KOMUNIKASI POLITIK DI EROPA &amp; AMERIKA SERIKAT</a:t>
            </a:r>
            <a:endParaRPr sz="2000">
              <a:solidFill>
                <a:srgbClr val="000000"/>
              </a:solidFill>
            </a:endParaRPr>
          </a:p>
          <a:p>
            <a:pPr marL="342900" marR="0" lvl="0" indent="-215900" algn="l" rtl="0">
              <a:spcBef>
                <a:spcPts val="440"/>
              </a:spcBef>
              <a:spcAft>
                <a:spcPts val="0"/>
              </a:spcAft>
              <a:buClr>
                <a:srgbClr val="000000"/>
              </a:buClr>
              <a:buSzPts val="2000"/>
              <a:buFont typeface="Arial"/>
              <a:buChar char="•"/>
            </a:pPr>
            <a:r>
              <a:rPr lang="en-GB" sz="2000" b="0" i="0" u="none" strike="noStrike" cap="none">
                <a:solidFill>
                  <a:srgbClr val="000000"/>
                </a:solidFill>
                <a:latin typeface="Calibri"/>
                <a:ea typeface="Calibri"/>
                <a:cs typeface="Calibri"/>
                <a:sym typeface="Calibri"/>
              </a:rPr>
              <a:t>Awal kajian komunikasi politik adalah ilmu politik, atau lebih dikenal dengan istilah Propaganda.</a:t>
            </a:r>
            <a:endParaRPr sz="2000">
              <a:solidFill>
                <a:srgbClr val="000000"/>
              </a:solidFill>
            </a:endParaRPr>
          </a:p>
          <a:p>
            <a:pPr marL="342900" marR="0" lvl="0" indent="-215900" algn="l" rtl="0">
              <a:spcBef>
                <a:spcPts val="440"/>
              </a:spcBef>
              <a:spcAft>
                <a:spcPts val="0"/>
              </a:spcAft>
              <a:buClr>
                <a:srgbClr val="000000"/>
              </a:buClr>
              <a:buSzPts val="2000"/>
              <a:buFont typeface="Arial"/>
              <a:buChar char="•"/>
            </a:pPr>
            <a:r>
              <a:rPr lang="en-GB" sz="2000" b="0" i="0" u="none" strike="noStrike" cap="none">
                <a:solidFill>
                  <a:srgbClr val="000000"/>
                </a:solidFill>
                <a:latin typeface="Calibri"/>
                <a:ea typeface="Calibri"/>
                <a:cs typeface="Calibri"/>
                <a:sym typeface="Calibri"/>
              </a:rPr>
              <a:t> Dimulai pada thn 1922, Ferdinand Tonnies &amp; Walter Lippman = opini publik pada masyarakat. Dilanjutkan oleh Bagehot, Maine, Byrce &amp; Graha Wallas di Inggris = peranan pers &amp; pembentukan opini publik.</a:t>
            </a:r>
            <a:endParaRPr sz="2000">
              <a:solidFill>
                <a:srgbClr val="000000"/>
              </a:solidFill>
            </a:endParaRPr>
          </a:p>
          <a:p>
            <a:pPr marL="342900" marR="0" lvl="0" indent="-215900" algn="l" rtl="0">
              <a:spcBef>
                <a:spcPts val="440"/>
              </a:spcBef>
              <a:spcAft>
                <a:spcPts val="0"/>
              </a:spcAft>
              <a:buClr>
                <a:srgbClr val="000000"/>
              </a:buClr>
              <a:buSzPts val="2000"/>
              <a:buFont typeface="Arial"/>
              <a:buChar char="•"/>
            </a:pPr>
            <a:r>
              <a:rPr lang="en-GB" sz="2000" b="0" i="0" u="none" strike="noStrike" cap="none">
                <a:solidFill>
                  <a:srgbClr val="000000"/>
                </a:solidFill>
                <a:latin typeface="Calibri"/>
                <a:ea typeface="Calibri"/>
                <a:cs typeface="Calibri"/>
                <a:sym typeface="Calibri"/>
              </a:rPr>
              <a:t>Tahun 1927, Harold D. Lasswell menulis disertasi ttg Propaganda Technique in the World War. Praktik propaganda ini berkembang menjelang Perang Dunia II = ekspansi Nazi berhasil gemilang berkat propaganda Dr. Joseph Gobbels.</a:t>
            </a:r>
            <a:endParaRPr sz="2000">
              <a:solidFill>
                <a:srgbClr val="000000"/>
              </a:solidFill>
            </a:endParaRPr>
          </a:p>
          <a:p>
            <a:pPr marL="342900" marR="0" lvl="0" indent="-88900" algn="l" rtl="0">
              <a:spcBef>
                <a:spcPts val="440"/>
              </a:spcBef>
              <a:spcAft>
                <a:spcPts val="0"/>
              </a:spcAft>
              <a:buClr>
                <a:schemeClr val="accent1"/>
              </a:buClr>
              <a:buSzPts val="2200"/>
              <a:buFont typeface="Arial"/>
              <a:buNone/>
            </a:pPr>
            <a:endParaRPr sz="2000" b="0" i="0" u="none" strike="noStrike" cap="none">
              <a:solidFill>
                <a:srgbClr val="000000"/>
              </a:solidFill>
              <a:latin typeface="Calibri"/>
              <a:ea typeface="Calibri"/>
              <a:cs typeface="Calibri"/>
              <a:sym typeface="Calibri"/>
            </a:endParaRPr>
          </a:p>
          <a:p>
            <a:pPr marL="342900" marR="0" lvl="0" indent="-88900" algn="l" rtl="0">
              <a:spcBef>
                <a:spcPts val="440"/>
              </a:spcBef>
              <a:spcAft>
                <a:spcPts val="0"/>
              </a:spcAft>
              <a:buClr>
                <a:schemeClr val="accent1"/>
              </a:buClr>
              <a:buSzPts val="2200"/>
              <a:buFont typeface="Arial"/>
              <a:buNone/>
            </a:pPr>
            <a:endParaRPr sz="2000" b="0" i="0" u="none" strike="noStrike" cap="none">
              <a:solidFill>
                <a:srgbClr val="000000"/>
              </a:solidFill>
              <a:latin typeface="Calibri"/>
              <a:ea typeface="Calibri"/>
              <a:cs typeface="Calibri"/>
              <a:sym typeface="Calibri"/>
            </a:endParaRPr>
          </a:p>
          <a:p>
            <a:pPr marL="342900" marR="0" lvl="0" indent="-88900" algn="l" rtl="0">
              <a:spcBef>
                <a:spcPts val="440"/>
              </a:spcBef>
              <a:spcAft>
                <a:spcPts val="1600"/>
              </a:spcAft>
              <a:buClr>
                <a:schemeClr val="accent1"/>
              </a:buClr>
              <a:buSzPts val="2200"/>
              <a:buFont typeface="Arial"/>
              <a:buNone/>
            </a:pP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Cambria"/>
              <a:buNone/>
            </a:pPr>
            <a:r>
              <a:rPr lang="en-GB" sz="4600" b="0" i="0" u="none" strike="noStrike" cap="none">
                <a:solidFill>
                  <a:schemeClr val="dk2"/>
                </a:solidFill>
                <a:latin typeface="Cambria"/>
                <a:ea typeface="Cambria"/>
                <a:cs typeface="Cambria"/>
                <a:sym typeface="Cambria"/>
              </a:rPr>
              <a:t>KONSEP DAN DEFINISI</a:t>
            </a:r>
            <a:endParaRPr/>
          </a:p>
        </p:txBody>
      </p:sp>
      <p:sp>
        <p:nvSpPr>
          <p:cNvPr id="105" name="Google Shape;105;p21"/>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228600" algn="l" rtl="0">
              <a:spcBef>
                <a:spcPts val="0"/>
              </a:spcBef>
              <a:spcAft>
                <a:spcPts val="0"/>
              </a:spcAft>
              <a:buClr>
                <a:srgbClr val="000000"/>
              </a:buClr>
              <a:buSzPts val="2200"/>
              <a:buFont typeface="Arial"/>
              <a:buChar char="•"/>
            </a:pPr>
            <a:r>
              <a:rPr lang="en-GB" sz="2200" b="0" i="0" u="none" strike="noStrike" cap="none">
                <a:solidFill>
                  <a:srgbClr val="000000"/>
                </a:solidFill>
                <a:latin typeface="Calibri"/>
                <a:ea typeface="Calibri"/>
                <a:cs typeface="Calibri"/>
                <a:sym typeface="Calibri"/>
              </a:rPr>
              <a:t>Menjelang Perang Dunia II, AS mempekerjakan sejumlah pakar pada Office of War Information : Carl I. Hovland ( social psychology), Kurt Lewin (soscial group), Lucian Pye (politics), Gordon Allport (gosip &amp; rumor), dan Wilbur Schramm (content analysis).</a:t>
            </a:r>
            <a:endParaRPr>
              <a:solidFill>
                <a:srgbClr val="000000"/>
              </a:solidFill>
            </a:endParaRPr>
          </a:p>
          <a:p>
            <a:pPr marL="342900" marR="0" lvl="0" indent="-228600" algn="l" rtl="0">
              <a:spcBef>
                <a:spcPts val="440"/>
              </a:spcBef>
              <a:spcAft>
                <a:spcPts val="0"/>
              </a:spcAft>
              <a:buClr>
                <a:srgbClr val="000000"/>
              </a:buClr>
              <a:buSzPts val="2200"/>
              <a:buFont typeface="Arial"/>
              <a:buChar char="•"/>
            </a:pPr>
            <a:r>
              <a:rPr lang="en-GB" sz="2200" b="0" i="0" u="none" strike="noStrike" cap="none">
                <a:solidFill>
                  <a:srgbClr val="000000"/>
                </a:solidFill>
                <a:latin typeface="Calibri"/>
                <a:ea typeface="Calibri"/>
                <a:cs typeface="Calibri"/>
                <a:sym typeface="Calibri"/>
              </a:rPr>
              <a:t>Sejak debat calon presiden AS tahun 1960 ditayangkan media televisi, mulailah terbentuk studi komunikasi politik yang membahas peranan media dalam mempengaruhi pemilih.</a:t>
            </a:r>
            <a:endParaRPr>
              <a:solidFill>
                <a:srgbClr val="000000"/>
              </a:solidFill>
            </a:endParaRPr>
          </a:p>
          <a:p>
            <a:pPr marL="342900" marR="0" lvl="0" indent="-88900" algn="l" rtl="0">
              <a:spcBef>
                <a:spcPts val="440"/>
              </a:spcBef>
              <a:spcAft>
                <a:spcPts val="0"/>
              </a:spcAft>
              <a:buClr>
                <a:schemeClr val="accent1"/>
              </a:buClr>
              <a:buSzPts val="2200"/>
              <a:buFont typeface="Arial"/>
              <a:buNone/>
            </a:pPr>
            <a:endParaRPr sz="2200" b="0" i="0" u="none" strike="noStrike" cap="none">
              <a:solidFill>
                <a:srgbClr val="000000"/>
              </a:solidFill>
              <a:latin typeface="Calibri"/>
              <a:ea typeface="Calibri"/>
              <a:cs typeface="Calibri"/>
              <a:sym typeface="Calibri"/>
            </a:endParaRPr>
          </a:p>
          <a:p>
            <a:pPr marL="342900" marR="0" lvl="0" indent="-88900" algn="l" rtl="0">
              <a:spcBef>
                <a:spcPts val="440"/>
              </a:spcBef>
              <a:spcAft>
                <a:spcPts val="1600"/>
              </a:spcAft>
              <a:buClr>
                <a:schemeClr val="accent1"/>
              </a:buClr>
              <a:buSzPts val="2200"/>
              <a:buFont typeface="Arial"/>
              <a:buNone/>
            </a:pPr>
            <a:endParaRPr sz="2200" b="0" i="0" u="none" strike="noStrike" cap="non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Cambria"/>
              <a:buNone/>
            </a:pPr>
            <a:r>
              <a:rPr lang="en-GB" sz="4600" b="0" i="0" u="none" strike="noStrike" cap="none">
                <a:solidFill>
                  <a:schemeClr val="dk2"/>
                </a:solidFill>
                <a:latin typeface="Cambria"/>
                <a:ea typeface="Cambria"/>
                <a:cs typeface="Cambria"/>
                <a:sym typeface="Cambria"/>
              </a:rPr>
              <a:t>KONSEP DAN DEFINISI</a:t>
            </a:r>
            <a:endParaRPr/>
          </a:p>
        </p:txBody>
      </p:sp>
      <p:sp>
        <p:nvSpPr>
          <p:cNvPr id="111" name="Google Shape;111;p22"/>
          <p:cNvSpPr txBox="1">
            <a:spLocks noGrp="1"/>
          </p:cNvSpPr>
          <p:nvPr>
            <p:ph type="body" idx="1"/>
          </p:nvPr>
        </p:nvSpPr>
        <p:spPr>
          <a:xfrm>
            <a:off x="457200" y="1200150"/>
            <a:ext cx="8055300" cy="3600600"/>
          </a:xfrm>
          <a:prstGeom prst="rect">
            <a:avLst/>
          </a:prstGeom>
          <a:noFill/>
          <a:ln>
            <a:noFill/>
          </a:ln>
        </p:spPr>
        <p:txBody>
          <a:bodyPr spcFirstLastPara="1" wrap="square" lIns="91425" tIns="45700" rIns="91425" bIns="45700" anchor="t" anchorCtr="0">
            <a:noAutofit/>
          </a:bodyPr>
          <a:lstStyle/>
          <a:p>
            <a:pPr marL="342900" marR="0" lvl="0" indent="-215900" algn="l" rtl="0">
              <a:spcBef>
                <a:spcPts val="0"/>
              </a:spcBef>
              <a:spcAft>
                <a:spcPts val="0"/>
              </a:spcAft>
              <a:buClr>
                <a:srgbClr val="000000"/>
              </a:buClr>
              <a:buSzPts val="2000"/>
              <a:buFont typeface="Arial"/>
              <a:buChar char="•"/>
            </a:pPr>
            <a:r>
              <a:rPr lang="en-GB" sz="2000" b="0" i="0" u="none" strike="noStrike" cap="none">
                <a:solidFill>
                  <a:srgbClr val="000000"/>
                </a:solidFill>
                <a:latin typeface="Calibri"/>
                <a:ea typeface="Calibri"/>
                <a:cs typeface="Calibri"/>
                <a:sym typeface="Calibri"/>
              </a:rPr>
              <a:t>Beberapa pendekatan dalam studi kompol : agenda setting politik (McCombs,1981), Uses &amp; Gratifications (McLeod&amp;Becker,1981), Analisis retorika dari wacana politik (Bitzer,1981) dan efek iklan politik (Kaid,1981) dalam Swanson (1990).</a:t>
            </a:r>
            <a:endParaRPr sz="2000">
              <a:solidFill>
                <a:srgbClr val="000000"/>
              </a:solidFill>
            </a:endParaRPr>
          </a:p>
          <a:p>
            <a:pPr marL="342900" marR="0" lvl="0" indent="-215900" algn="l" rtl="0">
              <a:spcBef>
                <a:spcPts val="440"/>
              </a:spcBef>
              <a:spcAft>
                <a:spcPts val="0"/>
              </a:spcAft>
              <a:buClr>
                <a:srgbClr val="000000"/>
              </a:buClr>
              <a:buSzPts val="2000"/>
              <a:buFont typeface="Arial"/>
              <a:buChar char="•"/>
            </a:pPr>
            <a:r>
              <a:rPr lang="en-GB" sz="2000" b="1" i="0" u="none" strike="noStrike" cap="none">
                <a:solidFill>
                  <a:srgbClr val="000000"/>
                </a:solidFill>
                <a:latin typeface="Calibri"/>
                <a:ea typeface="Calibri"/>
                <a:cs typeface="Calibri"/>
                <a:sym typeface="Calibri"/>
              </a:rPr>
              <a:t>KOMUNIKASI POLITIK DI INDONESIA</a:t>
            </a:r>
            <a:endParaRPr sz="2000">
              <a:solidFill>
                <a:srgbClr val="000000"/>
              </a:solidFill>
            </a:endParaRPr>
          </a:p>
          <a:p>
            <a:pPr marL="342900" marR="0" lvl="0" indent="-215900" algn="l" rtl="0">
              <a:spcBef>
                <a:spcPts val="440"/>
              </a:spcBef>
              <a:spcAft>
                <a:spcPts val="0"/>
              </a:spcAft>
              <a:buClr>
                <a:srgbClr val="000000"/>
              </a:buClr>
              <a:buSzPts val="2000"/>
              <a:buFont typeface="Arial"/>
              <a:buChar char="•"/>
            </a:pPr>
            <a:r>
              <a:rPr lang="en-GB" sz="2000" b="0" i="0" u="none" strike="noStrike" cap="none">
                <a:solidFill>
                  <a:srgbClr val="000000"/>
                </a:solidFill>
                <a:latin typeface="Calibri"/>
                <a:ea typeface="Calibri"/>
                <a:cs typeface="Calibri"/>
                <a:sym typeface="Calibri"/>
              </a:rPr>
              <a:t>Komunikasi politik berakar dari para sarjana politik. Pertengahan dekade 1980an, sarjana ilmu komunikasi  mulai banyak mengajarkan studi komunikasi politik = belum fokus dan masih banyak didukung materi opini publik dan efek media massa terhadap perilaku. Sejak 1998, era reformasi demokrasi, komunikasi politik mulai berkembang pesat.</a:t>
            </a:r>
            <a:endParaRPr sz="2000">
              <a:solidFill>
                <a:srgbClr val="000000"/>
              </a:solidFill>
            </a:endParaRPr>
          </a:p>
          <a:p>
            <a:pPr marL="342900" marR="0" lvl="0" indent="-88900" algn="l" rtl="0">
              <a:spcBef>
                <a:spcPts val="440"/>
              </a:spcBef>
              <a:spcAft>
                <a:spcPts val="1600"/>
              </a:spcAft>
              <a:buClr>
                <a:schemeClr val="accent1"/>
              </a:buClr>
              <a:buSzPts val="2200"/>
              <a:buFont typeface="Arial"/>
              <a:buNone/>
            </a:pP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Cambria"/>
              <a:buNone/>
            </a:pPr>
            <a:r>
              <a:rPr lang="en-GB" sz="4600" b="0" i="0" u="none" strike="noStrike" cap="none">
                <a:solidFill>
                  <a:schemeClr val="dk2"/>
                </a:solidFill>
                <a:latin typeface="Cambria"/>
                <a:ea typeface="Cambria"/>
                <a:cs typeface="Cambria"/>
                <a:sym typeface="Cambria"/>
              </a:rPr>
              <a:t>KONSEP DAN DEFINISI</a:t>
            </a:r>
            <a:endParaRPr/>
          </a:p>
        </p:txBody>
      </p:sp>
      <p:sp>
        <p:nvSpPr>
          <p:cNvPr id="117" name="Google Shape;117;p23"/>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215900" algn="l" rtl="0">
              <a:spcBef>
                <a:spcPts val="0"/>
              </a:spcBef>
              <a:spcAft>
                <a:spcPts val="0"/>
              </a:spcAft>
              <a:buClr>
                <a:srgbClr val="000000"/>
              </a:buClr>
              <a:buSzPts val="2000"/>
              <a:buFont typeface="Arial"/>
              <a:buChar char="•"/>
            </a:pPr>
            <a:r>
              <a:rPr lang="en-GB" sz="2000" b="1" i="0" u="none" strike="noStrike" cap="none">
                <a:solidFill>
                  <a:srgbClr val="000000"/>
                </a:solidFill>
                <a:latin typeface="Calibri"/>
                <a:ea typeface="Calibri"/>
                <a:cs typeface="Calibri"/>
                <a:sym typeface="Calibri"/>
              </a:rPr>
              <a:t>DEFINISI KOMUNIKASI POLITIK</a:t>
            </a:r>
            <a:endParaRPr sz="2000" b="1" i="0" u="none" strike="noStrike" cap="none">
              <a:solidFill>
                <a:srgbClr val="000000"/>
              </a:solidFill>
              <a:latin typeface="Calibri"/>
              <a:ea typeface="Calibri"/>
              <a:cs typeface="Calibri"/>
              <a:sym typeface="Calibri"/>
            </a:endParaRPr>
          </a:p>
          <a:p>
            <a:pPr marL="342900" marR="0" lvl="0" indent="-215900" algn="l" rtl="0">
              <a:spcBef>
                <a:spcPts val="440"/>
              </a:spcBef>
              <a:spcAft>
                <a:spcPts val="0"/>
              </a:spcAft>
              <a:buClr>
                <a:srgbClr val="000000"/>
              </a:buClr>
              <a:buSzPts val="2000"/>
              <a:buFont typeface="Arial"/>
              <a:buChar char="•"/>
            </a:pPr>
            <a:r>
              <a:rPr lang="en-GB" sz="2000" b="1" i="0" u="none" strike="noStrike" cap="none">
                <a:solidFill>
                  <a:srgbClr val="000000"/>
                </a:solidFill>
                <a:latin typeface="Calibri"/>
                <a:ea typeface="Calibri"/>
                <a:cs typeface="Calibri"/>
                <a:sym typeface="Calibri"/>
              </a:rPr>
              <a:t>Menurut Dahlan (1999): </a:t>
            </a:r>
            <a:r>
              <a:rPr lang="en-GB" sz="2000" b="0" i="1" u="none" strike="noStrike" cap="none">
                <a:solidFill>
                  <a:srgbClr val="000000"/>
                </a:solidFill>
                <a:latin typeface="Calibri"/>
                <a:ea typeface="Calibri"/>
                <a:cs typeface="Calibri"/>
                <a:sym typeface="Calibri"/>
              </a:rPr>
              <a:t>komunikasi politik suatu bidang atau disiplin yang menelaah perilaku dan kegiatan komunikasi yang bersifat politik, mempunyai akibat politik, atau berpengaruh terhadap perilaku politik.</a:t>
            </a:r>
            <a:endParaRPr sz="2000">
              <a:solidFill>
                <a:srgbClr val="000000"/>
              </a:solidFill>
            </a:endParaRPr>
          </a:p>
          <a:p>
            <a:pPr marL="342900" marR="0" lvl="0" indent="-215900" algn="l" rtl="0">
              <a:spcBef>
                <a:spcPts val="440"/>
              </a:spcBef>
              <a:spcAft>
                <a:spcPts val="0"/>
              </a:spcAft>
              <a:buClr>
                <a:srgbClr val="000000"/>
              </a:buClr>
              <a:buSzPts val="2000"/>
              <a:buFont typeface="Arial"/>
              <a:buChar char="•"/>
            </a:pPr>
            <a:r>
              <a:rPr lang="en-GB" sz="2000" b="1" i="0" u="none" strike="noStrike" cap="none">
                <a:solidFill>
                  <a:srgbClr val="000000"/>
                </a:solidFill>
                <a:latin typeface="Calibri"/>
                <a:ea typeface="Calibri"/>
                <a:cs typeface="Calibri"/>
                <a:sym typeface="Calibri"/>
              </a:rPr>
              <a:t>Meadow (2004): </a:t>
            </a:r>
            <a:r>
              <a:rPr lang="en-GB" sz="2000" b="0" i="1" u="none" strike="noStrike" cap="none">
                <a:solidFill>
                  <a:srgbClr val="000000"/>
                </a:solidFill>
                <a:latin typeface="Calibri"/>
                <a:ea typeface="Calibri"/>
                <a:cs typeface="Calibri"/>
                <a:sym typeface="Calibri"/>
              </a:rPr>
              <a:t>Political communication refers to any exchange of symbols/messages that to a significant extent have been shaped by or have consequences for political system. </a:t>
            </a:r>
            <a:r>
              <a:rPr lang="en-GB" sz="2000" b="0" i="0" u="none" strike="noStrike" cap="none">
                <a:solidFill>
                  <a:srgbClr val="000000"/>
                </a:solidFill>
                <a:latin typeface="Calibri"/>
                <a:ea typeface="Calibri"/>
                <a:cs typeface="Calibri"/>
                <a:sym typeface="Calibri"/>
              </a:rPr>
              <a:t>Meadow menekankan bhw simbol-simbol/pesan yang disampaikan secara signifikan dibentuk atau memiliki konsekuensi terhdap sistem politik.</a:t>
            </a:r>
            <a:endParaRPr sz="2000">
              <a:solidFill>
                <a:srgbClr val="000000"/>
              </a:solidFill>
            </a:endParaRPr>
          </a:p>
          <a:p>
            <a:pPr marL="342900" marR="0" lvl="0" indent="-88900" algn="l" rtl="0">
              <a:spcBef>
                <a:spcPts val="440"/>
              </a:spcBef>
              <a:spcAft>
                <a:spcPts val="0"/>
              </a:spcAft>
              <a:buClr>
                <a:schemeClr val="accent1"/>
              </a:buClr>
              <a:buSzPts val="2200"/>
              <a:buFont typeface="Arial"/>
              <a:buNone/>
            </a:pPr>
            <a:endParaRPr sz="2000" b="0" i="0" u="none" strike="noStrike" cap="none">
              <a:solidFill>
                <a:srgbClr val="000000"/>
              </a:solidFill>
              <a:latin typeface="Calibri"/>
              <a:ea typeface="Calibri"/>
              <a:cs typeface="Calibri"/>
              <a:sym typeface="Calibri"/>
            </a:endParaRPr>
          </a:p>
          <a:p>
            <a:pPr marL="342900" marR="0" lvl="0" indent="-88900" algn="l" rtl="0">
              <a:spcBef>
                <a:spcPts val="440"/>
              </a:spcBef>
              <a:spcAft>
                <a:spcPts val="1600"/>
              </a:spcAft>
              <a:buClr>
                <a:schemeClr val="accent1"/>
              </a:buClr>
              <a:buSzPts val="2200"/>
              <a:buFont typeface="Arial"/>
              <a:buNone/>
            </a:pP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1373</Words>
  <Application>Microsoft Office PowerPoint</Application>
  <PresentationFormat>On-screen Show (16:9)</PresentationFormat>
  <Paragraphs>139</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Source Code Pro</vt:lpstr>
      <vt:lpstr>Cambria</vt:lpstr>
      <vt:lpstr>Amatic SC</vt:lpstr>
      <vt:lpstr>Calibri</vt:lpstr>
      <vt:lpstr>Beach Day</vt:lpstr>
      <vt:lpstr>Introduction</vt:lpstr>
      <vt:lpstr>KONSEP DAN DEFINISI</vt:lpstr>
      <vt:lpstr>KONSEP DAN DEFINISI</vt:lpstr>
      <vt:lpstr>KONSEP DAN DEFINISI</vt:lpstr>
      <vt:lpstr>KONSEP DAN DEFINISI</vt:lpstr>
      <vt:lpstr>KONSEP DAN DEFINISI</vt:lpstr>
      <vt:lpstr>KONSEP DAN DEFINISI</vt:lpstr>
      <vt:lpstr>KONSEP DAN DEFINISI</vt:lpstr>
      <vt:lpstr>KONSEP DAN DEFINISI</vt:lpstr>
      <vt:lpstr>KONSEP DAN DEFINISI</vt:lpstr>
      <vt:lpstr>KONSEP DAN DEFINISI</vt:lpstr>
      <vt:lpstr>HAKIKAT KOMUNIKASI POLITIK</vt:lpstr>
      <vt:lpstr>PowerPoint Presentation</vt:lpstr>
      <vt:lpstr>PowerPoint Presentation</vt:lpstr>
      <vt:lpstr>PowerPoint Presentation</vt:lpstr>
      <vt:lpstr>FUNGSI KOMUNIKASI POLITIK</vt:lpstr>
      <vt:lpstr>FUNGSI KOMUNIKASI POLITIK</vt:lpstr>
      <vt:lpstr>KONSEP UTAMA POLITIK</vt:lpstr>
      <vt:lpstr>KONSEP UTAMA POLITIK</vt:lpstr>
      <vt:lpstr>PowerPoint Presentation</vt:lpstr>
      <vt:lpstr>PowerPoint Presentation</vt:lpstr>
      <vt:lpstr>KOMUNIKASI POLITIK</vt:lpstr>
      <vt:lpstr>AKTOR POLITIK</vt:lpstr>
      <vt:lpstr>Struktur Politik Informal</vt:lpstr>
      <vt:lpstr>Struktur Politik Formal</vt:lpstr>
      <vt:lpstr>Aktor Politik</vt:lpstr>
      <vt:lpstr>Bentuk Pesan Politik</vt:lpstr>
      <vt:lpstr>Sifat Pesan Politik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Humas</dc:creator>
  <cp:lastModifiedBy>Humas</cp:lastModifiedBy>
  <cp:revision>2</cp:revision>
  <dcterms:modified xsi:type="dcterms:W3CDTF">2020-03-27T05:41:50Z</dcterms:modified>
</cp:coreProperties>
</file>