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85" r:id="rId3"/>
    <p:sldId id="282" r:id="rId4"/>
    <p:sldId id="274" r:id="rId5"/>
    <p:sldId id="258" r:id="rId6"/>
    <p:sldId id="260" r:id="rId7"/>
    <p:sldId id="275" r:id="rId8"/>
    <p:sldId id="276" r:id="rId9"/>
    <p:sldId id="277" r:id="rId10"/>
    <p:sldId id="278" r:id="rId11"/>
    <p:sldId id="279" r:id="rId12"/>
    <p:sldId id="280" r:id="rId13"/>
    <p:sldId id="283"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4" d="100"/>
          <a:sy n="64" d="100"/>
        </p:scale>
        <p:origin x="-1566" y="-1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5DBD7B-9F0D-4594-B580-459161541FC3}"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3842326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5DBD7B-9F0D-4594-B580-459161541FC3}"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760824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5DBD7B-9F0D-4594-B580-459161541FC3}"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445174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5DBD7B-9F0D-4594-B580-459161541FC3}"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2638723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5DBD7B-9F0D-4594-B580-459161541FC3}"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796802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5DBD7B-9F0D-4594-B580-459161541FC3}"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1958479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5DBD7B-9F0D-4594-B580-459161541FC3}" type="datetimeFigureOut">
              <a:rPr lang="en-US" smtClean="0"/>
              <a:t>12/14/2020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2853335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5DBD7B-9F0D-4594-B580-459161541FC3}" type="datetimeFigureOut">
              <a:rPr lang="en-US" smtClean="0"/>
              <a:t>12/14/2020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4029351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5DBD7B-9F0D-4594-B580-459161541FC3}" type="datetimeFigureOut">
              <a:rPr lang="en-US" smtClean="0"/>
              <a:t>12/14/2020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3099110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5DBD7B-9F0D-4594-B580-459161541FC3}"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3617714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5DBD7B-9F0D-4594-B580-459161541FC3}"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1814231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5DBD7B-9F0D-4594-B580-459161541FC3}" type="datetimeFigureOut">
              <a:rPr lang="en-US" smtClean="0"/>
              <a:t>12/14/2020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125C35-153A-45FF-B452-184B98CAF38C}" type="slidenum">
              <a:rPr lang="en-US" smtClean="0"/>
              <a:t>‹#›</a:t>
            </a:fld>
            <a:endParaRPr lang="en-US"/>
          </a:p>
        </p:txBody>
      </p:sp>
    </p:spTree>
    <p:extLst>
      <p:ext uri="{BB962C8B-B14F-4D97-AF65-F5344CB8AC3E}">
        <p14:creationId xmlns:p14="http://schemas.microsoft.com/office/powerpoint/2010/main" val="3901345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AU" b="1" dirty="0"/>
          </a:p>
          <a:p>
            <a:pPr marL="0" indent="0" algn="ctr">
              <a:buNone/>
            </a:pPr>
            <a:endParaRPr lang="en-AU" dirty="0" smtClean="0"/>
          </a:p>
          <a:p>
            <a:pPr marL="0" indent="0" algn="ctr">
              <a:buNone/>
            </a:pPr>
            <a:r>
              <a:rPr lang="en-AU" b="1" dirty="0" smtClean="0"/>
              <a:t>Pelayanan </a:t>
            </a:r>
            <a:r>
              <a:rPr lang="en-AU" b="1" dirty="0" err="1"/>
              <a:t>Publik</a:t>
            </a:r>
            <a:r>
              <a:rPr lang="en-AU" b="1" dirty="0"/>
              <a:t> Pemerintah Daerah</a:t>
            </a:r>
            <a:endParaRPr lang="en-US" b="1" dirty="0"/>
          </a:p>
        </p:txBody>
      </p:sp>
    </p:spTree>
    <p:extLst>
      <p:ext uri="{BB962C8B-B14F-4D97-AF65-F5344CB8AC3E}">
        <p14:creationId xmlns:p14="http://schemas.microsoft.com/office/powerpoint/2010/main" val="2855143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a:bodyPr>
          <a:lstStyle/>
          <a:p>
            <a:r>
              <a:rPr lang="en-US" sz="3600" b="1" dirty="0" err="1"/>
              <a:t>Maklumat</a:t>
            </a:r>
            <a:r>
              <a:rPr lang="en-US" sz="3600" b="1" dirty="0"/>
              <a:t> </a:t>
            </a:r>
            <a:r>
              <a:rPr lang="en-US" sz="3600" b="1" dirty="0" err="1"/>
              <a:t>pelayanan</a:t>
            </a:r>
            <a:r>
              <a:rPr lang="en-US" sz="3600" b="1" dirty="0"/>
              <a:t> </a:t>
            </a:r>
            <a:r>
              <a:rPr lang="en-US" sz="3600" b="1" dirty="0" err="1" smtClean="0"/>
              <a:t>publik</a:t>
            </a:r>
            <a:r>
              <a:rPr lang="en-US" sz="3600" b="1" dirty="0" smtClean="0"/>
              <a:t> </a:t>
            </a:r>
            <a:r>
              <a:rPr lang="en-US" sz="3600" b="1" dirty="0" err="1" smtClean="0"/>
              <a:t>Pemda</a:t>
            </a:r>
            <a:endParaRPr lang="en-US" sz="3600" b="1" dirty="0"/>
          </a:p>
        </p:txBody>
      </p:sp>
      <p:sp>
        <p:nvSpPr>
          <p:cNvPr id="3" name="Content Placeholder 2"/>
          <p:cNvSpPr>
            <a:spLocks noGrp="1"/>
          </p:cNvSpPr>
          <p:nvPr>
            <p:ph idx="1"/>
          </p:nvPr>
        </p:nvSpPr>
        <p:spPr>
          <a:xfrm>
            <a:off x="381000" y="1066800"/>
            <a:ext cx="8305800" cy="5562600"/>
          </a:xfrm>
        </p:spPr>
        <p:txBody>
          <a:bodyPr>
            <a:normAutofit fontScale="25000" lnSpcReduction="20000"/>
          </a:bodyPr>
          <a:lstStyle/>
          <a:p>
            <a:pPr marL="457200" lvl="1" indent="0" fontAlgn="base">
              <a:buNone/>
            </a:pPr>
            <a:r>
              <a:rPr lang="en-US" sz="11200" dirty="0">
                <a:latin typeface="+mj-lt"/>
              </a:rPr>
              <a:t>Pemerintah Daerah </a:t>
            </a:r>
            <a:r>
              <a:rPr lang="en-US" sz="11200" dirty="0" err="1">
                <a:latin typeface="+mj-lt"/>
              </a:rPr>
              <a:t>wajib</a:t>
            </a:r>
            <a:r>
              <a:rPr lang="en-US" sz="11200" dirty="0">
                <a:latin typeface="+mj-lt"/>
              </a:rPr>
              <a:t> </a:t>
            </a:r>
            <a:r>
              <a:rPr lang="en-US" sz="11200" dirty="0" err="1">
                <a:latin typeface="+mj-lt"/>
              </a:rPr>
              <a:t>mengumumkan</a:t>
            </a:r>
            <a:r>
              <a:rPr lang="en-US" sz="11200" dirty="0">
                <a:latin typeface="+mj-lt"/>
              </a:rPr>
              <a:t> </a:t>
            </a:r>
            <a:r>
              <a:rPr lang="en-US" sz="11200" dirty="0" err="1">
                <a:latin typeface="+mj-lt"/>
              </a:rPr>
              <a:t>informasi</a:t>
            </a:r>
            <a:r>
              <a:rPr lang="en-US" sz="11200" dirty="0">
                <a:latin typeface="+mj-lt"/>
              </a:rPr>
              <a:t> </a:t>
            </a:r>
            <a:r>
              <a:rPr lang="en-US" sz="11200" dirty="0" err="1">
                <a:latin typeface="+mj-lt"/>
              </a:rPr>
              <a:t>pelayanan</a:t>
            </a:r>
            <a:r>
              <a:rPr lang="en-US" sz="11200" dirty="0">
                <a:latin typeface="+mj-lt"/>
              </a:rPr>
              <a:t> </a:t>
            </a:r>
            <a:r>
              <a:rPr lang="en-US" sz="11200" dirty="0" err="1" smtClean="0">
                <a:latin typeface="+mj-lt"/>
              </a:rPr>
              <a:t>publik</a:t>
            </a:r>
            <a:r>
              <a:rPr lang="en-US" sz="11200" dirty="0">
                <a:latin typeface="+mj-lt"/>
              </a:rPr>
              <a:t> </a:t>
            </a:r>
            <a:r>
              <a:rPr lang="en-US" sz="11200" dirty="0" smtClean="0">
                <a:latin typeface="+mj-lt"/>
              </a:rPr>
              <a:t>yang </a:t>
            </a:r>
            <a:r>
              <a:rPr lang="en-US" sz="11200" dirty="0" err="1" smtClean="0">
                <a:latin typeface="+mj-lt"/>
              </a:rPr>
              <a:t>dituangkan</a:t>
            </a:r>
            <a:r>
              <a:rPr lang="en-US" sz="11200" dirty="0" smtClean="0">
                <a:latin typeface="+mj-lt"/>
              </a:rPr>
              <a:t> </a:t>
            </a:r>
            <a:r>
              <a:rPr lang="en-US" sz="11200" dirty="0" err="1">
                <a:latin typeface="+mj-lt"/>
              </a:rPr>
              <a:t>dalam</a:t>
            </a:r>
            <a:r>
              <a:rPr lang="en-US" sz="11200" dirty="0">
                <a:latin typeface="+mj-lt"/>
              </a:rPr>
              <a:t> </a:t>
            </a:r>
            <a:r>
              <a:rPr lang="en-US" sz="11200" dirty="0" err="1">
                <a:latin typeface="+mj-lt"/>
              </a:rPr>
              <a:t>bentuk</a:t>
            </a:r>
            <a:r>
              <a:rPr lang="en-US" sz="11200" dirty="0">
                <a:latin typeface="+mj-lt"/>
              </a:rPr>
              <a:t> </a:t>
            </a:r>
            <a:r>
              <a:rPr lang="en-US" sz="11200" dirty="0" err="1">
                <a:latin typeface="+mj-lt"/>
              </a:rPr>
              <a:t>maklumat</a:t>
            </a:r>
            <a:r>
              <a:rPr lang="en-US" sz="11200" dirty="0">
                <a:latin typeface="+mj-lt"/>
              </a:rPr>
              <a:t> </a:t>
            </a:r>
            <a:r>
              <a:rPr lang="en-US" sz="11200" dirty="0" err="1">
                <a:latin typeface="+mj-lt"/>
              </a:rPr>
              <a:t>pelayanan</a:t>
            </a:r>
            <a:r>
              <a:rPr lang="en-US" sz="11200" dirty="0">
                <a:latin typeface="+mj-lt"/>
              </a:rPr>
              <a:t> </a:t>
            </a:r>
            <a:r>
              <a:rPr lang="en-US" sz="11200" dirty="0" err="1">
                <a:latin typeface="+mj-lt"/>
              </a:rPr>
              <a:t>publik</a:t>
            </a:r>
            <a:r>
              <a:rPr lang="en-US" sz="11200" dirty="0">
                <a:latin typeface="+mj-lt"/>
              </a:rPr>
              <a:t> </a:t>
            </a:r>
            <a:r>
              <a:rPr lang="en-US" sz="11200" dirty="0" err="1" smtClean="0">
                <a:latin typeface="+mj-lt"/>
              </a:rPr>
              <a:t>kepada</a:t>
            </a:r>
            <a:r>
              <a:rPr lang="en-US" sz="11200" dirty="0" smtClean="0">
                <a:latin typeface="+mj-lt"/>
              </a:rPr>
              <a:t> </a:t>
            </a:r>
            <a:r>
              <a:rPr lang="en-US" sz="11200" dirty="0" err="1" smtClean="0">
                <a:latin typeface="+mj-lt"/>
              </a:rPr>
              <a:t>masyarakat</a:t>
            </a:r>
            <a:r>
              <a:rPr lang="en-US" sz="11200" dirty="0" smtClean="0">
                <a:latin typeface="+mj-lt"/>
              </a:rPr>
              <a:t> meliputi :</a:t>
            </a:r>
          </a:p>
          <a:p>
            <a:pPr marL="971550" lvl="1" indent="-514350" fontAlgn="base">
              <a:buFont typeface="+mj-lt"/>
              <a:buAutoNum type="arabicPeriod"/>
            </a:pPr>
            <a:r>
              <a:rPr lang="en-US" sz="11200" dirty="0" smtClean="0">
                <a:latin typeface="+mj-lt"/>
              </a:rPr>
              <a:t>Jenis </a:t>
            </a:r>
            <a:r>
              <a:rPr lang="en-US" sz="11200" dirty="0" err="1">
                <a:latin typeface="+mj-lt"/>
              </a:rPr>
              <a:t>pelayanan</a:t>
            </a:r>
            <a:r>
              <a:rPr lang="en-US" sz="11200" dirty="0">
                <a:latin typeface="+mj-lt"/>
              </a:rPr>
              <a:t> yang </a:t>
            </a:r>
            <a:r>
              <a:rPr lang="en-US" sz="11200" dirty="0" err="1" smtClean="0">
                <a:latin typeface="+mj-lt"/>
              </a:rPr>
              <a:t>disediakan</a:t>
            </a:r>
            <a:endParaRPr lang="en-US" sz="11200" dirty="0">
              <a:latin typeface="+mj-lt"/>
            </a:endParaRPr>
          </a:p>
          <a:p>
            <a:pPr marL="971550" lvl="1" indent="-514350" fontAlgn="base">
              <a:buFont typeface="+mj-lt"/>
              <a:buAutoNum type="arabicPeriod"/>
            </a:pPr>
            <a:r>
              <a:rPr lang="en-US" sz="11200" dirty="0" err="1">
                <a:latin typeface="+mj-lt"/>
              </a:rPr>
              <a:t>S</a:t>
            </a:r>
            <a:r>
              <a:rPr lang="en-US" sz="11200" dirty="0" err="1" smtClean="0">
                <a:latin typeface="+mj-lt"/>
              </a:rPr>
              <a:t>yarat</a:t>
            </a:r>
            <a:r>
              <a:rPr lang="en-US" sz="11200" dirty="0">
                <a:latin typeface="+mj-lt"/>
              </a:rPr>
              <a:t>, </a:t>
            </a:r>
            <a:r>
              <a:rPr lang="en-US" sz="11200" dirty="0" err="1">
                <a:latin typeface="+mj-lt"/>
              </a:rPr>
              <a:t>prosedur</a:t>
            </a:r>
            <a:r>
              <a:rPr lang="en-US" sz="11200" dirty="0">
                <a:latin typeface="+mj-lt"/>
              </a:rPr>
              <a:t>, </a:t>
            </a:r>
            <a:r>
              <a:rPr lang="en-US" sz="11200" dirty="0" err="1">
                <a:latin typeface="+mj-lt"/>
              </a:rPr>
              <a:t>biaya</a:t>
            </a:r>
            <a:r>
              <a:rPr lang="en-US" sz="11200" dirty="0">
                <a:latin typeface="+mj-lt"/>
              </a:rPr>
              <a:t> </a:t>
            </a:r>
            <a:r>
              <a:rPr lang="en-US" sz="11200" dirty="0" err="1">
                <a:latin typeface="+mj-lt"/>
              </a:rPr>
              <a:t>dan</a:t>
            </a:r>
            <a:r>
              <a:rPr lang="en-US" sz="11200" dirty="0">
                <a:latin typeface="+mj-lt"/>
              </a:rPr>
              <a:t> </a:t>
            </a:r>
            <a:r>
              <a:rPr lang="en-US" sz="11200" dirty="0" err="1" smtClean="0">
                <a:latin typeface="+mj-lt"/>
              </a:rPr>
              <a:t>waktu</a:t>
            </a:r>
            <a:r>
              <a:rPr lang="en-US" sz="11200" dirty="0" smtClean="0">
                <a:latin typeface="+mj-lt"/>
              </a:rPr>
              <a:t> </a:t>
            </a:r>
            <a:endParaRPr lang="en-US" sz="11200" dirty="0">
              <a:latin typeface="+mj-lt"/>
            </a:endParaRPr>
          </a:p>
          <a:p>
            <a:pPr marL="971550" lvl="1" indent="-514350" fontAlgn="base">
              <a:buFont typeface="+mj-lt"/>
              <a:buAutoNum type="arabicPeriod"/>
            </a:pPr>
            <a:r>
              <a:rPr lang="en-US" sz="11200" dirty="0">
                <a:latin typeface="+mj-lt"/>
              </a:rPr>
              <a:t>H</a:t>
            </a:r>
            <a:r>
              <a:rPr lang="en-US" sz="11200" dirty="0" smtClean="0">
                <a:latin typeface="+mj-lt"/>
              </a:rPr>
              <a:t>ak </a:t>
            </a:r>
            <a:r>
              <a:rPr lang="en-US" sz="11200" dirty="0" err="1">
                <a:latin typeface="+mj-lt"/>
              </a:rPr>
              <a:t>dan</a:t>
            </a:r>
            <a:r>
              <a:rPr lang="en-US" sz="11200" dirty="0">
                <a:latin typeface="+mj-lt"/>
              </a:rPr>
              <a:t> </a:t>
            </a:r>
            <a:r>
              <a:rPr lang="en-US" sz="11200" dirty="0" err="1">
                <a:latin typeface="+mj-lt"/>
              </a:rPr>
              <a:t>kewajiban</a:t>
            </a:r>
            <a:r>
              <a:rPr lang="en-US" sz="11200" dirty="0">
                <a:latin typeface="+mj-lt"/>
              </a:rPr>
              <a:t> Pemerintah Daerah </a:t>
            </a:r>
            <a:r>
              <a:rPr lang="en-US" sz="11200" dirty="0" err="1">
                <a:latin typeface="+mj-lt"/>
              </a:rPr>
              <a:t>dan</a:t>
            </a:r>
            <a:r>
              <a:rPr lang="en-US" sz="11200" dirty="0">
                <a:latin typeface="+mj-lt"/>
              </a:rPr>
              <a:t> </a:t>
            </a:r>
            <a:r>
              <a:rPr lang="en-US" sz="11200" dirty="0" err="1">
                <a:latin typeface="+mj-lt"/>
              </a:rPr>
              <a:t>warga</a:t>
            </a:r>
            <a:r>
              <a:rPr lang="en-US" sz="11200" dirty="0">
                <a:latin typeface="+mj-lt"/>
              </a:rPr>
              <a:t> </a:t>
            </a:r>
            <a:r>
              <a:rPr lang="en-US" sz="11200" dirty="0" err="1" smtClean="0">
                <a:latin typeface="+mj-lt"/>
              </a:rPr>
              <a:t>masyarakat</a:t>
            </a:r>
            <a:r>
              <a:rPr lang="en-US" sz="11200" dirty="0" smtClean="0">
                <a:latin typeface="+mj-lt"/>
              </a:rPr>
              <a:t> </a:t>
            </a:r>
          </a:p>
          <a:p>
            <a:pPr marL="971550" lvl="1" indent="-514350" fontAlgn="base">
              <a:buFont typeface="+mj-lt"/>
              <a:buAutoNum type="arabicPeriod"/>
            </a:pPr>
            <a:r>
              <a:rPr lang="en-US" sz="11200" dirty="0" err="1" smtClean="0">
                <a:latin typeface="+mj-lt"/>
              </a:rPr>
              <a:t>Satuan</a:t>
            </a:r>
            <a:r>
              <a:rPr lang="en-US" sz="11200" dirty="0" smtClean="0">
                <a:latin typeface="+mj-lt"/>
              </a:rPr>
              <a:t> </a:t>
            </a:r>
            <a:r>
              <a:rPr lang="en-US" sz="11200" dirty="0" err="1">
                <a:latin typeface="+mj-lt"/>
              </a:rPr>
              <a:t>kerja</a:t>
            </a:r>
            <a:r>
              <a:rPr lang="en-US" sz="11200" dirty="0">
                <a:latin typeface="+mj-lt"/>
              </a:rPr>
              <a:t> </a:t>
            </a:r>
            <a:r>
              <a:rPr lang="en-US" sz="11200" dirty="0" err="1">
                <a:latin typeface="+mj-lt"/>
              </a:rPr>
              <a:t>atau</a:t>
            </a:r>
            <a:r>
              <a:rPr lang="en-US" sz="11200" dirty="0">
                <a:latin typeface="+mj-lt"/>
              </a:rPr>
              <a:t> unit </a:t>
            </a:r>
            <a:r>
              <a:rPr lang="en-US" sz="11200" dirty="0" err="1">
                <a:latin typeface="+mj-lt"/>
              </a:rPr>
              <a:t>kerja</a:t>
            </a:r>
            <a:r>
              <a:rPr lang="en-US" sz="11200" dirty="0">
                <a:latin typeface="+mj-lt"/>
              </a:rPr>
              <a:t> </a:t>
            </a:r>
            <a:r>
              <a:rPr lang="en-US" sz="11200" dirty="0" err="1">
                <a:latin typeface="+mj-lt"/>
              </a:rPr>
              <a:t>penanggungjawab</a:t>
            </a:r>
            <a:r>
              <a:rPr lang="en-US" sz="11200" dirty="0">
                <a:latin typeface="+mj-lt"/>
              </a:rPr>
              <a:t> penyelenggaraan </a:t>
            </a:r>
            <a:r>
              <a:rPr lang="en-US" sz="11200" dirty="0" err="1">
                <a:latin typeface="+mj-lt"/>
              </a:rPr>
              <a:t>pelayanan</a:t>
            </a:r>
            <a:r>
              <a:rPr lang="en-US" sz="11200" dirty="0">
                <a:latin typeface="+mj-lt"/>
              </a:rPr>
              <a:t>. </a:t>
            </a:r>
            <a:endParaRPr lang="en-US" sz="11200" dirty="0" smtClean="0">
              <a:latin typeface="+mj-lt"/>
            </a:endParaRPr>
          </a:p>
          <a:p>
            <a:pPr marL="457200" lvl="1" indent="0" fontAlgn="base">
              <a:buNone/>
            </a:pPr>
            <a:r>
              <a:rPr lang="en-US" sz="11200" dirty="0" smtClean="0">
                <a:latin typeface="+mj-lt"/>
              </a:rPr>
              <a:t>Kepala </a:t>
            </a:r>
            <a:r>
              <a:rPr lang="en-US" sz="11200" dirty="0" err="1">
                <a:latin typeface="+mj-lt"/>
              </a:rPr>
              <a:t>daerah</a:t>
            </a:r>
            <a:r>
              <a:rPr lang="en-US" sz="11200" dirty="0">
                <a:latin typeface="+mj-lt"/>
              </a:rPr>
              <a:t> yang </a:t>
            </a:r>
            <a:r>
              <a:rPr lang="en-US" sz="11200" dirty="0" err="1">
                <a:latin typeface="+mj-lt"/>
              </a:rPr>
              <a:t>tidak</a:t>
            </a:r>
            <a:r>
              <a:rPr lang="en-US" sz="11200" dirty="0">
                <a:latin typeface="+mj-lt"/>
              </a:rPr>
              <a:t> </a:t>
            </a:r>
            <a:r>
              <a:rPr lang="en-US" sz="11200" dirty="0" err="1">
                <a:latin typeface="+mj-lt"/>
              </a:rPr>
              <a:t>mengumumkan</a:t>
            </a:r>
            <a:r>
              <a:rPr lang="en-US" sz="11200" dirty="0">
                <a:latin typeface="+mj-lt"/>
              </a:rPr>
              <a:t> </a:t>
            </a:r>
            <a:r>
              <a:rPr lang="en-US" sz="11200" dirty="0" err="1">
                <a:latin typeface="+mj-lt"/>
              </a:rPr>
              <a:t>informasi</a:t>
            </a:r>
            <a:r>
              <a:rPr lang="en-US" sz="11200" dirty="0">
                <a:latin typeface="+mj-lt"/>
              </a:rPr>
              <a:t> </a:t>
            </a:r>
            <a:r>
              <a:rPr lang="en-US" sz="11200" dirty="0" err="1">
                <a:latin typeface="+mj-lt"/>
              </a:rPr>
              <a:t>tentang</a:t>
            </a:r>
            <a:r>
              <a:rPr lang="en-US" sz="11200" dirty="0">
                <a:latin typeface="+mj-lt"/>
              </a:rPr>
              <a:t> </a:t>
            </a:r>
            <a:r>
              <a:rPr lang="en-US" sz="11200" dirty="0" err="1">
                <a:latin typeface="+mj-lt"/>
              </a:rPr>
              <a:t>pelayanan</a:t>
            </a:r>
            <a:r>
              <a:rPr lang="en-US" sz="11200" dirty="0">
                <a:latin typeface="+mj-lt"/>
              </a:rPr>
              <a:t> </a:t>
            </a:r>
            <a:r>
              <a:rPr lang="en-US" sz="11200" dirty="0" err="1" smtClean="0">
                <a:latin typeface="+mj-lt"/>
              </a:rPr>
              <a:t>publik</a:t>
            </a:r>
            <a:r>
              <a:rPr lang="en-US" sz="11200" dirty="0" smtClean="0">
                <a:latin typeface="+mj-lt"/>
              </a:rPr>
              <a:t>, </a:t>
            </a:r>
            <a:r>
              <a:rPr lang="en-US" sz="11200" dirty="0" err="1" smtClean="0">
                <a:latin typeface="+mj-lt"/>
              </a:rPr>
              <a:t>dapat</a:t>
            </a:r>
            <a:r>
              <a:rPr lang="en-US" sz="11200" dirty="0" smtClean="0">
                <a:latin typeface="+mj-lt"/>
              </a:rPr>
              <a:t> </a:t>
            </a:r>
            <a:r>
              <a:rPr lang="en-US" sz="11200" dirty="0" err="1" smtClean="0">
                <a:latin typeface="+mj-lt"/>
              </a:rPr>
              <a:t>dikenai</a:t>
            </a:r>
            <a:r>
              <a:rPr lang="en-US" sz="11200" dirty="0" smtClean="0">
                <a:latin typeface="+mj-lt"/>
              </a:rPr>
              <a:t> </a:t>
            </a:r>
            <a:r>
              <a:rPr lang="en-US" sz="11200" dirty="0" err="1">
                <a:latin typeface="+mj-lt"/>
              </a:rPr>
              <a:t>sanksi</a:t>
            </a:r>
            <a:r>
              <a:rPr lang="en-US" sz="11200" dirty="0">
                <a:latin typeface="+mj-lt"/>
              </a:rPr>
              <a:t> </a:t>
            </a:r>
            <a:r>
              <a:rPr lang="en-US" sz="11200" dirty="0" err="1">
                <a:latin typeface="+mj-lt"/>
              </a:rPr>
              <a:t>administratif</a:t>
            </a:r>
            <a:r>
              <a:rPr lang="en-US" sz="11200" dirty="0">
                <a:latin typeface="+mj-lt"/>
              </a:rPr>
              <a:t> </a:t>
            </a:r>
            <a:r>
              <a:rPr lang="en-US" sz="11200" dirty="0" err="1">
                <a:latin typeface="+mj-lt"/>
              </a:rPr>
              <a:t>berupa</a:t>
            </a:r>
            <a:r>
              <a:rPr lang="en-US" sz="11200" dirty="0">
                <a:latin typeface="+mj-lt"/>
              </a:rPr>
              <a:t> </a:t>
            </a:r>
            <a:r>
              <a:rPr lang="en-US" sz="11200" dirty="0" err="1">
                <a:latin typeface="+mj-lt"/>
              </a:rPr>
              <a:t>teguran</a:t>
            </a:r>
            <a:r>
              <a:rPr lang="en-US" sz="11200" dirty="0">
                <a:latin typeface="+mj-lt"/>
              </a:rPr>
              <a:t> </a:t>
            </a:r>
            <a:r>
              <a:rPr lang="en-US" sz="11200" dirty="0" err="1">
                <a:latin typeface="+mj-lt"/>
              </a:rPr>
              <a:t>tertulis</a:t>
            </a:r>
            <a:r>
              <a:rPr lang="en-US" sz="11200" dirty="0">
                <a:latin typeface="+mj-lt"/>
              </a:rPr>
              <a:t> </a:t>
            </a:r>
            <a:r>
              <a:rPr lang="en-US" sz="11200" dirty="0" err="1">
                <a:latin typeface="+mj-lt"/>
              </a:rPr>
              <a:t>oleh</a:t>
            </a:r>
            <a:r>
              <a:rPr lang="en-US" sz="11200" dirty="0">
                <a:latin typeface="+mj-lt"/>
              </a:rPr>
              <a:t> </a:t>
            </a:r>
            <a:r>
              <a:rPr lang="en-US" sz="11200" dirty="0" err="1">
                <a:latin typeface="+mj-lt"/>
              </a:rPr>
              <a:t>Menteri</a:t>
            </a:r>
            <a:r>
              <a:rPr lang="en-US" sz="11200" dirty="0">
                <a:latin typeface="+mj-lt"/>
              </a:rPr>
              <a:t> </a:t>
            </a:r>
            <a:r>
              <a:rPr lang="en-US" sz="11200" dirty="0" err="1">
                <a:latin typeface="+mj-lt"/>
              </a:rPr>
              <a:t>untuk</a:t>
            </a:r>
            <a:r>
              <a:rPr lang="en-US" sz="11200" dirty="0">
                <a:latin typeface="+mj-lt"/>
              </a:rPr>
              <a:t> </a:t>
            </a:r>
            <a:r>
              <a:rPr lang="en-US" sz="11200" dirty="0" err="1">
                <a:latin typeface="+mj-lt"/>
              </a:rPr>
              <a:t>gubernur</a:t>
            </a:r>
            <a:r>
              <a:rPr lang="en-US" sz="11200" dirty="0">
                <a:latin typeface="+mj-lt"/>
              </a:rPr>
              <a:t> </a:t>
            </a:r>
            <a:r>
              <a:rPr lang="en-US" sz="11200" dirty="0" err="1">
                <a:latin typeface="+mj-lt"/>
              </a:rPr>
              <a:t>dan</a:t>
            </a:r>
            <a:r>
              <a:rPr lang="en-US" sz="11200" dirty="0">
                <a:latin typeface="+mj-lt"/>
              </a:rPr>
              <a:t> </a:t>
            </a:r>
            <a:r>
              <a:rPr lang="en-US" sz="11200" dirty="0" err="1">
                <a:latin typeface="+mj-lt"/>
              </a:rPr>
              <a:t>oleh</a:t>
            </a:r>
            <a:r>
              <a:rPr lang="en-US" sz="11200" dirty="0">
                <a:latin typeface="+mj-lt"/>
              </a:rPr>
              <a:t> </a:t>
            </a:r>
            <a:r>
              <a:rPr lang="en-US" sz="11200" dirty="0" err="1">
                <a:latin typeface="+mj-lt"/>
              </a:rPr>
              <a:t>gubernur</a:t>
            </a:r>
            <a:r>
              <a:rPr lang="en-US" sz="11200" dirty="0">
                <a:latin typeface="+mj-lt"/>
              </a:rPr>
              <a:t> </a:t>
            </a:r>
            <a:r>
              <a:rPr lang="en-US" sz="11200" dirty="0" err="1">
                <a:latin typeface="+mj-lt"/>
              </a:rPr>
              <a:t>sebagai</a:t>
            </a:r>
            <a:r>
              <a:rPr lang="en-US" sz="11200" dirty="0">
                <a:latin typeface="+mj-lt"/>
              </a:rPr>
              <a:t> wakil Pemerintah </a:t>
            </a:r>
            <a:r>
              <a:rPr lang="en-US" sz="11200" dirty="0" err="1">
                <a:latin typeface="+mj-lt"/>
              </a:rPr>
              <a:t>Pusat</a:t>
            </a:r>
            <a:r>
              <a:rPr lang="en-US" sz="11200" dirty="0">
                <a:latin typeface="+mj-lt"/>
              </a:rPr>
              <a:t> </a:t>
            </a:r>
            <a:r>
              <a:rPr lang="en-US" sz="11200" dirty="0" err="1">
                <a:latin typeface="+mj-lt"/>
              </a:rPr>
              <a:t>untuk</a:t>
            </a:r>
            <a:r>
              <a:rPr lang="en-US" sz="11200" dirty="0">
                <a:latin typeface="+mj-lt"/>
              </a:rPr>
              <a:t> </a:t>
            </a:r>
            <a:r>
              <a:rPr lang="en-US" sz="11200" dirty="0" err="1">
                <a:latin typeface="+mj-lt"/>
              </a:rPr>
              <a:t>bupati</a:t>
            </a:r>
            <a:r>
              <a:rPr lang="en-US" sz="11200" dirty="0">
                <a:latin typeface="+mj-lt"/>
              </a:rPr>
              <a:t>/</a:t>
            </a:r>
            <a:r>
              <a:rPr lang="en-US" sz="11200" dirty="0" err="1">
                <a:latin typeface="+mj-lt"/>
              </a:rPr>
              <a:t>wali</a:t>
            </a:r>
            <a:r>
              <a:rPr lang="en-US" sz="11200" dirty="0">
                <a:latin typeface="+mj-lt"/>
              </a:rPr>
              <a:t> </a:t>
            </a:r>
            <a:r>
              <a:rPr lang="en-US" sz="11200" dirty="0" err="1">
                <a:latin typeface="+mj-lt"/>
              </a:rPr>
              <a:t>kota</a:t>
            </a:r>
            <a:r>
              <a:rPr lang="en-US" sz="11200" dirty="0">
                <a:latin typeface="+mj-lt"/>
              </a:rPr>
              <a:t>. </a:t>
            </a:r>
          </a:p>
          <a:p>
            <a:pPr marL="0" lvl="0" indent="0">
              <a:buNone/>
            </a:pPr>
            <a:endParaRPr lang="en-US" sz="9600" dirty="0"/>
          </a:p>
          <a:p>
            <a:pPr marL="971550" lvl="1" indent="-514350" fontAlgn="base">
              <a:buFont typeface="+mj-lt"/>
              <a:buAutoNum type="arabicPeriod"/>
            </a:pPr>
            <a:endParaRPr lang="en-US" sz="1800" dirty="0"/>
          </a:p>
          <a:p>
            <a:pPr marL="0" indent="0">
              <a:buNone/>
            </a:pPr>
            <a:endParaRPr lang="en-US" dirty="0"/>
          </a:p>
        </p:txBody>
      </p:sp>
    </p:spTree>
    <p:extLst>
      <p:ext uri="{BB962C8B-B14F-4D97-AF65-F5344CB8AC3E}">
        <p14:creationId xmlns:p14="http://schemas.microsoft.com/office/powerpoint/2010/main" val="2254495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87362"/>
          </a:xfrm>
        </p:spPr>
        <p:txBody>
          <a:bodyPr>
            <a:noAutofit/>
          </a:bodyPr>
          <a:lstStyle/>
          <a:p>
            <a:r>
              <a:rPr lang="en-US" sz="3600" b="1" dirty="0"/>
              <a:t>Pengaduan </a:t>
            </a:r>
          </a:p>
        </p:txBody>
      </p:sp>
      <p:sp>
        <p:nvSpPr>
          <p:cNvPr id="3" name="Content Placeholder 2"/>
          <p:cNvSpPr>
            <a:spLocks noGrp="1"/>
          </p:cNvSpPr>
          <p:nvPr>
            <p:ph idx="1"/>
          </p:nvPr>
        </p:nvSpPr>
        <p:spPr>
          <a:xfrm>
            <a:off x="533400" y="838200"/>
            <a:ext cx="8153400" cy="5791200"/>
          </a:xfrm>
        </p:spPr>
        <p:txBody>
          <a:bodyPr>
            <a:noAutofit/>
          </a:bodyPr>
          <a:lstStyle/>
          <a:p>
            <a:pPr marL="0" lvl="0" indent="0" fontAlgn="base">
              <a:buNone/>
            </a:pPr>
            <a:r>
              <a:rPr lang="en-US" sz="2800" dirty="0" err="1">
                <a:cs typeface="Arial" pitchFamily="34" charset="0"/>
              </a:rPr>
              <a:t>Masyarakat</a:t>
            </a:r>
            <a:r>
              <a:rPr lang="en-US" sz="2800" dirty="0">
                <a:cs typeface="Arial" pitchFamily="34" charset="0"/>
              </a:rPr>
              <a:t> </a:t>
            </a:r>
            <a:r>
              <a:rPr lang="en-US" sz="2800" dirty="0" err="1">
                <a:cs typeface="Arial" pitchFamily="34" charset="0"/>
              </a:rPr>
              <a:t>berhak</a:t>
            </a:r>
            <a:r>
              <a:rPr lang="en-US" sz="2800" dirty="0">
                <a:cs typeface="Arial" pitchFamily="34" charset="0"/>
              </a:rPr>
              <a:t> </a:t>
            </a:r>
            <a:r>
              <a:rPr lang="en-US" sz="2800" dirty="0" err="1">
                <a:cs typeface="Arial" pitchFamily="34" charset="0"/>
              </a:rPr>
              <a:t>mengadukan</a:t>
            </a:r>
            <a:r>
              <a:rPr lang="en-US" sz="2800" dirty="0">
                <a:cs typeface="Arial" pitchFamily="34" charset="0"/>
              </a:rPr>
              <a:t> penyelenggaraan </a:t>
            </a:r>
            <a:r>
              <a:rPr lang="en-US" sz="2800" dirty="0" err="1" smtClean="0">
                <a:cs typeface="Arial" pitchFamily="34" charset="0"/>
              </a:rPr>
              <a:t>pelayanan</a:t>
            </a:r>
            <a:r>
              <a:rPr lang="en-US" sz="2800" dirty="0" smtClean="0">
                <a:cs typeface="Arial" pitchFamily="34" charset="0"/>
              </a:rPr>
              <a:t> </a:t>
            </a:r>
            <a:r>
              <a:rPr lang="en-US" sz="2800" dirty="0" err="1">
                <a:cs typeface="Arial" pitchFamily="34" charset="0"/>
              </a:rPr>
              <a:t>publik</a:t>
            </a:r>
            <a:r>
              <a:rPr lang="en-US" sz="2800" dirty="0">
                <a:cs typeface="Arial" pitchFamily="34" charset="0"/>
              </a:rPr>
              <a:t> </a:t>
            </a:r>
            <a:r>
              <a:rPr lang="en-US" sz="2800" dirty="0" err="1">
                <a:cs typeface="Arial" pitchFamily="34" charset="0"/>
              </a:rPr>
              <a:t>kepada</a:t>
            </a:r>
            <a:r>
              <a:rPr lang="en-US" sz="2800" dirty="0">
                <a:cs typeface="Arial" pitchFamily="34" charset="0"/>
              </a:rPr>
              <a:t> </a:t>
            </a:r>
            <a:r>
              <a:rPr lang="en-US" sz="2800" dirty="0" smtClean="0">
                <a:cs typeface="Arial" pitchFamily="34" charset="0"/>
              </a:rPr>
              <a:t>Pemerintah-Da, Ombudsman</a:t>
            </a:r>
            <a:r>
              <a:rPr lang="en-US" sz="2800" dirty="0">
                <a:cs typeface="Arial" pitchFamily="34" charset="0"/>
              </a:rPr>
              <a:t>, </a:t>
            </a:r>
            <a:r>
              <a:rPr lang="en-US" sz="2800" dirty="0" err="1" smtClean="0">
                <a:cs typeface="Arial" pitchFamily="34" charset="0"/>
              </a:rPr>
              <a:t>dan</a:t>
            </a:r>
            <a:r>
              <a:rPr lang="en-US" sz="2800" dirty="0" smtClean="0">
                <a:cs typeface="Arial" pitchFamily="34" charset="0"/>
              </a:rPr>
              <a:t>/</a:t>
            </a:r>
            <a:r>
              <a:rPr lang="en-US" sz="2800" dirty="0" err="1" smtClean="0">
                <a:cs typeface="Arial" pitchFamily="34" charset="0"/>
              </a:rPr>
              <a:t>atau</a:t>
            </a:r>
            <a:r>
              <a:rPr lang="en-US" sz="2800" dirty="0" smtClean="0">
                <a:cs typeface="Arial" pitchFamily="34" charset="0"/>
              </a:rPr>
              <a:t> DPRD. </a:t>
            </a:r>
            <a:r>
              <a:rPr lang="en-US" sz="2800" dirty="0" smtClean="0"/>
              <a:t>Pengaduan </a:t>
            </a:r>
            <a:r>
              <a:rPr lang="en-US" sz="2800" dirty="0" err="1" smtClean="0"/>
              <a:t>dilakukan</a:t>
            </a:r>
            <a:r>
              <a:rPr lang="en-US" sz="2800" dirty="0" smtClean="0"/>
              <a:t> </a:t>
            </a:r>
            <a:r>
              <a:rPr lang="en-US" sz="2800" dirty="0" err="1"/>
              <a:t>terhadap</a:t>
            </a:r>
            <a:r>
              <a:rPr lang="en-US" sz="2800" dirty="0"/>
              <a:t>: </a:t>
            </a:r>
            <a:endParaRPr lang="en-US" sz="2800" dirty="0" smtClean="0"/>
          </a:p>
          <a:p>
            <a:pPr marL="514350" lvl="0" indent="-514350" fontAlgn="base">
              <a:buFont typeface="+mj-lt"/>
              <a:buAutoNum type="alphaLcPeriod"/>
            </a:pPr>
            <a:r>
              <a:rPr lang="en-US" sz="2800" dirty="0" smtClean="0"/>
              <a:t>penyelenggara </a:t>
            </a:r>
            <a:r>
              <a:rPr lang="en-US" sz="2800" dirty="0"/>
              <a:t>yang </a:t>
            </a:r>
            <a:r>
              <a:rPr lang="en-US" sz="2800" dirty="0" err="1"/>
              <a:t>tidak</a:t>
            </a:r>
            <a:r>
              <a:rPr lang="en-US" sz="2800" dirty="0"/>
              <a:t> </a:t>
            </a:r>
            <a:r>
              <a:rPr lang="en-US" sz="2800" dirty="0" err="1"/>
              <a:t>melaksanakan</a:t>
            </a:r>
            <a:r>
              <a:rPr lang="en-US" sz="2800" dirty="0"/>
              <a:t> </a:t>
            </a:r>
            <a:r>
              <a:rPr lang="en-US" sz="2800" dirty="0" err="1"/>
              <a:t>kewajiban</a:t>
            </a:r>
            <a:r>
              <a:rPr lang="en-US" sz="2800" dirty="0"/>
              <a:t> </a:t>
            </a:r>
            <a:r>
              <a:rPr lang="en-US" sz="2800" dirty="0" err="1"/>
              <a:t>dan</a:t>
            </a:r>
            <a:r>
              <a:rPr lang="en-US" sz="2800" dirty="0"/>
              <a:t>/</a:t>
            </a:r>
            <a:r>
              <a:rPr lang="en-US" sz="2800" dirty="0" err="1"/>
              <a:t>atau</a:t>
            </a:r>
            <a:r>
              <a:rPr lang="en-US" sz="2800" dirty="0"/>
              <a:t> </a:t>
            </a:r>
            <a:r>
              <a:rPr lang="en-US" sz="2800" dirty="0" err="1"/>
              <a:t>melanggar</a:t>
            </a:r>
            <a:r>
              <a:rPr lang="en-US" sz="2800" dirty="0"/>
              <a:t> </a:t>
            </a:r>
            <a:r>
              <a:rPr lang="en-US" sz="2800" dirty="0" err="1"/>
              <a:t>larangan</a:t>
            </a:r>
            <a:r>
              <a:rPr lang="en-US" sz="2800" dirty="0"/>
              <a:t> </a:t>
            </a:r>
            <a:r>
              <a:rPr lang="en-US" sz="2800" dirty="0" err="1" smtClean="0"/>
              <a:t>ketentuan</a:t>
            </a:r>
            <a:r>
              <a:rPr lang="en-US" sz="2800" dirty="0" smtClean="0"/>
              <a:t> </a:t>
            </a:r>
            <a:r>
              <a:rPr lang="en-US" sz="2800" dirty="0" err="1"/>
              <a:t>peraturan</a:t>
            </a:r>
            <a:r>
              <a:rPr lang="en-US" sz="2800" dirty="0"/>
              <a:t> </a:t>
            </a:r>
            <a:r>
              <a:rPr lang="en-US" sz="2800" dirty="0" err="1" smtClean="0"/>
              <a:t>perundang-undangan</a:t>
            </a:r>
            <a:r>
              <a:rPr lang="en-US" sz="2800" dirty="0" smtClean="0"/>
              <a:t> </a:t>
            </a:r>
            <a:r>
              <a:rPr lang="en-US" sz="2800" dirty="0" err="1" smtClean="0"/>
              <a:t>playanan</a:t>
            </a:r>
            <a:r>
              <a:rPr lang="en-US" sz="2800" dirty="0"/>
              <a:t> </a:t>
            </a:r>
            <a:r>
              <a:rPr lang="en-US" sz="2800" dirty="0" err="1" smtClean="0"/>
              <a:t>publik</a:t>
            </a:r>
            <a:r>
              <a:rPr lang="en-US" sz="2800" dirty="0"/>
              <a:t>; </a:t>
            </a:r>
            <a:r>
              <a:rPr lang="en-US" sz="2800" dirty="0" smtClean="0"/>
              <a:t> </a:t>
            </a:r>
            <a:endParaRPr lang="en-US" sz="2800" dirty="0"/>
          </a:p>
          <a:p>
            <a:pPr marL="514350" lvl="0" indent="-514350" fontAlgn="base">
              <a:buFont typeface="+mj-lt"/>
              <a:buAutoNum type="alphaLcPeriod"/>
            </a:pPr>
            <a:r>
              <a:rPr lang="en-US" sz="2800" dirty="0" err="1" smtClean="0"/>
              <a:t>pelaksana</a:t>
            </a:r>
            <a:r>
              <a:rPr lang="en-US" sz="2800" dirty="0" smtClean="0"/>
              <a:t> </a:t>
            </a:r>
            <a:r>
              <a:rPr lang="en-US" sz="2800" dirty="0"/>
              <a:t>yang </a:t>
            </a:r>
            <a:r>
              <a:rPr lang="en-US" sz="2800" dirty="0" err="1"/>
              <a:t>memberi</a:t>
            </a:r>
            <a:r>
              <a:rPr lang="en-US" sz="2800" dirty="0"/>
              <a:t> </a:t>
            </a:r>
            <a:r>
              <a:rPr lang="en-US" sz="2800" dirty="0" err="1"/>
              <a:t>pelayanan</a:t>
            </a:r>
            <a:r>
              <a:rPr lang="en-US" sz="2800" dirty="0"/>
              <a:t> yang </a:t>
            </a:r>
            <a:r>
              <a:rPr lang="en-US" sz="2800" dirty="0" err="1"/>
              <a:t>tidak</a:t>
            </a:r>
            <a:r>
              <a:rPr lang="en-US" sz="2800" dirty="0"/>
              <a:t> </a:t>
            </a:r>
            <a:r>
              <a:rPr lang="en-US" sz="2800" dirty="0" err="1"/>
              <a:t>sesuai</a:t>
            </a:r>
            <a:r>
              <a:rPr lang="en-US" sz="2800" dirty="0"/>
              <a:t> </a:t>
            </a:r>
            <a:r>
              <a:rPr lang="en-US" sz="2800" dirty="0" err="1" smtClean="0"/>
              <a:t>dengan</a:t>
            </a:r>
            <a:r>
              <a:rPr lang="en-US" sz="2800" dirty="0" smtClean="0"/>
              <a:t> </a:t>
            </a:r>
            <a:r>
              <a:rPr lang="en-US" sz="2800" dirty="0" err="1"/>
              <a:t>standar</a:t>
            </a:r>
            <a:r>
              <a:rPr lang="en-US" sz="2800" dirty="0"/>
              <a:t> </a:t>
            </a:r>
            <a:r>
              <a:rPr lang="en-US" sz="2800" dirty="0" err="1"/>
              <a:t>pelayanan</a:t>
            </a:r>
            <a:r>
              <a:rPr lang="en-US" sz="2800" dirty="0"/>
              <a:t> </a:t>
            </a:r>
            <a:r>
              <a:rPr lang="en-US" sz="2800" dirty="0" err="1" smtClean="0"/>
              <a:t>dalam</a:t>
            </a:r>
            <a:r>
              <a:rPr lang="en-US" sz="2800" dirty="0" smtClean="0"/>
              <a:t> </a:t>
            </a:r>
            <a:r>
              <a:rPr lang="en-US" sz="2800" dirty="0" err="1"/>
              <a:t>ketentuan</a:t>
            </a:r>
            <a:r>
              <a:rPr lang="en-US" sz="2800" dirty="0"/>
              <a:t> </a:t>
            </a:r>
            <a:r>
              <a:rPr lang="en-US" sz="2800" dirty="0" err="1"/>
              <a:t>peraturan</a:t>
            </a:r>
            <a:r>
              <a:rPr lang="en-US" sz="2800" dirty="0"/>
              <a:t> </a:t>
            </a:r>
            <a:r>
              <a:rPr lang="en-US" sz="2800" dirty="0" err="1"/>
              <a:t>perundang-undangan</a:t>
            </a:r>
            <a:r>
              <a:rPr lang="en-US" sz="2800" dirty="0"/>
              <a:t> </a:t>
            </a:r>
            <a:r>
              <a:rPr lang="en-US" sz="2800" dirty="0" err="1"/>
              <a:t>mengenai</a:t>
            </a:r>
            <a:r>
              <a:rPr lang="en-US" sz="2800" dirty="0"/>
              <a:t> </a:t>
            </a:r>
            <a:r>
              <a:rPr lang="en-US" sz="2800" dirty="0" err="1"/>
              <a:t>pelayanan</a:t>
            </a:r>
            <a:r>
              <a:rPr lang="en-US" sz="2800" dirty="0"/>
              <a:t> </a:t>
            </a:r>
            <a:r>
              <a:rPr lang="en-US" sz="2800" dirty="0" err="1"/>
              <a:t>publik</a:t>
            </a:r>
            <a:r>
              <a:rPr lang="en-US" sz="2800" dirty="0"/>
              <a:t>. </a:t>
            </a:r>
            <a:endParaRPr lang="en-US" sz="2800" dirty="0" smtClean="0"/>
          </a:p>
          <a:p>
            <a:pPr marL="514350" lvl="0" indent="-514350" fontAlgn="base">
              <a:buFont typeface="+mj-lt"/>
              <a:buAutoNum type="alphaLcPeriod"/>
            </a:pPr>
            <a:r>
              <a:rPr lang="en-US" sz="2800" dirty="0"/>
              <a:t>Kepala </a:t>
            </a:r>
            <a:r>
              <a:rPr lang="en-US" sz="2800" dirty="0" err="1"/>
              <a:t>daerah</a:t>
            </a:r>
            <a:r>
              <a:rPr lang="en-US" sz="2800" dirty="0"/>
              <a:t> </a:t>
            </a:r>
            <a:r>
              <a:rPr lang="en-US" sz="2800" dirty="0" err="1"/>
              <a:t>wajib</a:t>
            </a:r>
            <a:r>
              <a:rPr lang="en-US" sz="2800" dirty="0"/>
              <a:t> </a:t>
            </a:r>
            <a:r>
              <a:rPr lang="en-US" sz="2800" dirty="0" err="1"/>
              <a:t>melaksanakan</a:t>
            </a:r>
            <a:r>
              <a:rPr lang="en-US" sz="2800" dirty="0"/>
              <a:t> </a:t>
            </a:r>
            <a:r>
              <a:rPr lang="en-US" sz="2800" dirty="0" err="1"/>
              <a:t>rekomendasi</a:t>
            </a:r>
            <a:r>
              <a:rPr lang="en-US" sz="2800" dirty="0"/>
              <a:t> Ombudsman </a:t>
            </a:r>
            <a:r>
              <a:rPr lang="en-US" sz="2800" dirty="0" smtClean="0"/>
              <a:t> </a:t>
            </a:r>
            <a:r>
              <a:rPr lang="en-US" sz="2800" dirty="0" err="1"/>
              <a:t>tindak</a:t>
            </a:r>
            <a:r>
              <a:rPr lang="en-US" sz="2800" dirty="0"/>
              <a:t> </a:t>
            </a:r>
            <a:r>
              <a:rPr lang="en-US" sz="2800" dirty="0" err="1"/>
              <a:t>lanjut</a:t>
            </a:r>
            <a:r>
              <a:rPr lang="en-US" sz="2800" dirty="0"/>
              <a:t> </a:t>
            </a:r>
            <a:r>
              <a:rPr lang="en-US" sz="2800" dirty="0" err="1"/>
              <a:t>pengaduan</a:t>
            </a:r>
            <a:r>
              <a:rPr lang="en-US" sz="2800" dirty="0"/>
              <a:t> </a:t>
            </a:r>
            <a:r>
              <a:rPr lang="en-US" sz="2800" dirty="0" err="1"/>
              <a:t>masyarakat</a:t>
            </a:r>
            <a:r>
              <a:rPr lang="en-US" sz="2800" dirty="0"/>
              <a:t> </a:t>
            </a:r>
            <a:endParaRPr lang="en-US" sz="2800" dirty="0" smtClean="0"/>
          </a:p>
        </p:txBody>
      </p:sp>
    </p:spTree>
    <p:extLst>
      <p:ext uri="{BB962C8B-B14F-4D97-AF65-F5344CB8AC3E}">
        <p14:creationId xmlns:p14="http://schemas.microsoft.com/office/powerpoint/2010/main" val="1334457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411162"/>
          </a:xfrm>
        </p:spPr>
        <p:txBody>
          <a:bodyPr>
            <a:normAutofit fontScale="90000"/>
          </a:bodyPr>
          <a:lstStyle/>
          <a:p>
            <a:endParaRPr lang="en-US"/>
          </a:p>
        </p:txBody>
      </p:sp>
      <p:sp>
        <p:nvSpPr>
          <p:cNvPr id="3" name="Content Placeholder 2"/>
          <p:cNvSpPr>
            <a:spLocks noGrp="1"/>
          </p:cNvSpPr>
          <p:nvPr>
            <p:ph idx="1"/>
          </p:nvPr>
        </p:nvSpPr>
        <p:spPr>
          <a:xfrm>
            <a:off x="381000" y="762000"/>
            <a:ext cx="8229600" cy="5867400"/>
          </a:xfrm>
        </p:spPr>
        <p:txBody>
          <a:bodyPr>
            <a:noAutofit/>
          </a:bodyPr>
          <a:lstStyle/>
          <a:p>
            <a:pPr marL="514350" indent="-514350" fontAlgn="base">
              <a:buFont typeface="+mj-lt"/>
              <a:buAutoNum type="alphaLcPeriod" startAt="4"/>
            </a:pPr>
            <a:r>
              <a:rPr lang="en-US" sz="2800" dirty="0"/>
              <a:t>Kepala </a:t>
            </a:r>
            <a:r>
              <a:rPr lang="en-US" sz="2800" dirty="0" err="1"/>
              <a:t>daerah</a:t>
            </a:r>
            <a:r>
              <a:rPr lang="en-US" sz="2800" dirty="0"/>
              <a:t> yang </a:t>
            </a:r>
            <a:r>
              <a:rPr lang="en-US" sz="2800" dirty="0" err="1"/>
              <a:t>tidak</a:t>
            </a:r>
            <a:r>
              <a:rPr lang="en-US" sz="2800" dirty="0"/>
              <a:t> </a:t>
            </a:r>
            <a:r>
              <a:rPr lang="en-US" sz="2800" dirty="0" err="1"/>
              <a:t>melaksanakan</a:t>
            </a:r>
            <a:r>
              <a:rPr lang="en-US" sz="2800" dirty="0"/>
              <a:t> </a:t>
            </a:r>
            <a:r>
              <a:rPr lang="en-US" sz="2800" dirty="0" err="1"/>
              <a:t>rekomendasi</a:t>
            </a:r>
            <a:r>
              <a:rPr lang="en-US" sz="2800" dirty="0"/>
              <a:t> Ombudsman </a:t>
            </a:r>
            <a:r>
              <a:rPr lang="en-US" sz="2800" dirty="0">
                <a:cs typeface="Arial" pitchFamily="34" charset="0"/>
              </a:rPr>
              <a:t> </a:t>
            </a:r>
            <a:r>
              <a:rPr lang="en-US" sz="2800" dirty="0" err="1"/>
              <a:t>diberikan</a:t>
            </a:r>
            <a:r>
              <a:rPr lang="en-US" sz="2800" dirty="0"/>
              <a:t> </a:t>
            </a:r>
            <a:r>
              <a:rPr lang="en-US" sz="2800" dirty="0" err="1"/>
              <a:t>sanksi</a:t>
            </a:r>
            <a:r>
              <a:rPr lang="en-US" sz="2800" dirty="0"/>
              <a:t> </a:t>
            </a:r>
            <a:r>
              <a:rPr lang="en-US" sz="2800" dirty="0" err="1"/>
              <a:t>berupa</a:t>
            </a:r>
            <a:r>
              <a:rPr lang="en-US" sz="2800" dirty="0"/>
              <a:t> </a:t>
            </a:r>
            <a:r>
              <a:rPr lang="en-US" sz="2800" dirty="0" err="1"/>
              <a:t>pembinaan</a:t>
            </a:r>
            <a:r>
              <a:rPr lang="en-US" sz="2800" dirty="0"/>
              <a:t> </a:t>
            </a:r>
            <a:r>
              <a:rPr lang="en-US" sz="2800" dirty="0" err="1"/>
              <a:t>khusus</a:t>
            </a:r>
            <a:r>
              <a:rPr lang="en-US" sz="2800" dirty="0"/>
              <a:t> </a:t>
            </a:r>
            <a:r>
              <a:rPr lang="en-US" sz="2800" dirty="0" err="1"/>
              <a:t>pendalaman</a:t>
            </a:r>
            <a:r>
              <a:rPr lang="en-US" sz="2800" dirty="0"/>
              <a:t> </a:t>
            </a:r>
            <a:r>
              <a:rPr lang="en-US" sz="2800" dirty="0" err="1"/>
              <a:t>bidang</a:t>
            </a:r>
            <a:r>
              <a:rPr lang="en-US" sz="2800" dirty="0"/>
              <a:t> </a:t>
            </a:r>
            <a:r>
              <a:rPr lang="en-US" sz="2800" dirty="0" err="1"/>
              <a:t>pemerintahan</a:t>
            </a:r>
            <a:r>
              <a:rPr lang="en-US" sz="2800" dirty="0"/>
              <a:t> yang </a:t>
            </a:r>
            <a:r>
              <a:rPr lang="en-US" sz="2800" dirty="0" err="1"/>
              <a:t>dilaksanakan</a:t>
            </a:r>
            <a:r>
              <a:rPr lang="en-US" sz="2800" dirty="0"/>
              <a:t> </a:t>
            </a:r>
            <a:r>
              <a:rPr lang="en-US" sz="2800" dirty="0" err="1"/>
              <a:t>oleh</a:t>
            </a:r>
            <a:r>
              <a:rPr lang="en-US" sz="2800" dirty="0"/>
              <a:t> </a:t>
            </a:r>
            <a:r>
              <a:rPr lang="en-US" sz="2800" dirty="0" err="1"/>
              <a:t>Kementerian</a:t>
            </a:r>
            <a:r>
              <a:rPr lang="en-US" sz="2800" dirty="0"/>
              <a:t> </a:t>
            </a:r>
            <a:r>
              <a:rPr lang="en-US" sz="2800" dirty="0" err="1"/>
              <a:t>serta</a:t>
            </a:r>
            <a:r>
              <a:rPr lang="en-US" sz="2800" dirty="0"/>
              <a:t> </a:t>
            </a:r>
            <a:r>
              <a:rPr lang="en-US" sz="2800" dirty="0" err="1"/>
              <a:t>tugas</a:t>
            </a:r>
            <a:r>
              <a:rPr lang="en-US" sz="2800" dirty="0"/>
              <a:t> </a:t>
            </a:r>
            <a:r>
              <a:rPr lang="en-US" sz="2800" dirty="0" err="1"/>
              <a:t>dan</a:t>
            </a:r>
            <a:r>
              <a:rPr lang="en-US" sz="2800" dirty="0"/>
              <a:t> </a:t>
            </a:r>
            <a:r>
              <a:rPr lang="en-US" sz="2800" dirty="0" err="1"/>
              <a:t>kewenangannya</a:t>
            </a:r>
            <a:r>
              <a:rPr lang="en-US" sz="2800" dirty="0"/>
              <a:t> </a:t>
            </a:r>
            <a:r>
              <a:rPr lang="en-US" sz="2800" dirty="0" err="1"/>
              <a:t>dilaksanakan</a:t>
            </a:r>
            <a:r>
              <a:rPr lang="en-US" sz="2800" dirty="0"/>
              <a:t> </a:t>
            </a:r>
            <a:r>
              <a:rPr lang="en-US" sz="2800" dirty="0" err="1"/>
              <a:t>oleh</a:t>
            </a:r>
            <a:r>
              <a:rPr lang="en-US" sz="2800" dirty="0"/>
              <a:t> wakil </a:t>
            </a:r>
            <a:r>
              <a:rPr lang="en-US" sz="2800" dirty="0" err="1"/>
              <a:t>kepala</a:t>
            </a:r>
            <a:r>
              <a:rPr lang="en-US" sz="2800" dirty="0"/>
              <a:t> </a:t>
            </a:r>
            <a:r>
              <a:rPr lang="en-US" sz="2800" dirty="0" err="1"/>
              <a:t>daerah</a:t>
            </a:r>
            <a:r>
              <a:rPr lang="en-US" sz="2800" dirty="0"/>
              <a:t> </a:t>
            </a:r>
            <a:r>
              <a:rPr lang="en-US" sz="2800" dirty="0" err="1"/>
              <a:t>atau</a:t>
            </a:r>
            <a:r>
              <a:rPr lang="en-US" sz="2800" dirty="0"/>
              <a:t> </a:t>
            </a:r>
            <a:r>
              <a:rPr lang="en-US" sz="2800" dirty="0" err="1"/>
              <a:t>pejabat</a:t>
            </a:r>
            <a:r>
              <a:rPr lang="en-US" sz="2800" dirty="0"/>
              <a:t> yang </a:t>
            </a:r>
            <a:r>
              <a:rPr lang="en-US" sz="2800" dirty="0" err="1" smtClean="0"/>
              <a:t>ditunjuk</a:t>
            </a:r>
            <a:r>
              <a:rPr lang="en-US" sz="2800" dirty="0" smtClean="0"/>
              <a:t>.</a:t>
            </a:r>
          </a:p>
          <a:p>
            <a:pPr marL="514350" indent="-514350" fontAlgn="base">
              <a:buFont typeface="+mj-lt"/>
              <a:buAutoNum type="alphaLcPeriod" startAt="4"/>
            </a:pPr>
            <a:r>
              <a:rPr lang="en-US" sz="2800" dirty="0" err="1" smtClean="0"/>
              <a:t>Menteri</a:t>
            </a:r>
            <a:r>
              <a:rPr lang="en-US" sz="2800" dirty="0" smtClean="0"/>
              <a:t> </a:t>
            </a:r>
            <a:r>
              <a:rPr lang="en-US" sz="2800" dirty="0" err="1"/>
              <a:t>melakukan</a:t>
            </a:r>
            <a:r>
              <a:rPr lang="en-US" sz="2800" dirty="0"/>
              <a:t> </a:t>
            </a:r>
            <a:r>
              <a:rPr lang="en-US" sz="2800" dirty="0" err="1"/>
              <a:t>evaluasi</a:t>
            </a:r>
            <a:r>
              <a:rPr lang="en-US" sz="2800" dirty="0"/>
              <a:t> </a:t>
            </a:r>
            <a:r>
              <a:rPr lang="en-US" sz="2800" dirty="0" err="1"/>
              <a:t>kinerja</a:t>
            </a:r>
            <a:r>
              <a:rPr lang="en-US" sz="2800" dirty="0"/>
              <a:t> </a:t>
            </a:r>
            <a:r>
              <a:rPr lang="en-US" sz="2800" dirty="0" err="1"/>
              <a:t>pelayanan</a:t>
            </a:r>
            <a:r>
              <a:rPr lang="en-US" sz="2800" dirty="0"/>
              <a:t> </a:t>
            </a:r>
            <a:r>
              <a:rPr lang="en-US" sz="2800" dirty="0" err="1"/>
              <a:t>publik</a:t>
            </a:r>
            <a:r>
              <a:rPr lang="en-US" sz="2800" dirty="0"/>
              <a:t> yang </a:t>
            </a:r>
            <a:r>
              <a:rPr lang="en-US" sz="2800" dirty="0" err="1"/>
              <a:t>dilaksanakan</a:t>
            </a:r>
            <a:r>
              <a:rPr lang="en-US" sz="2800" dirty="0"/>
              <a:t> </a:t>
            </a:r>
            <a:r>
              <a:rPr lang="en-US" sz="2800" dirty="0" err="1"/>
              <a:t>oleh</a:t>
            </a:r>
            <a:r>
              <a:rPr lang="en-US" sz="2800" dirty="0"/>
              <a:t> Pemerintah Daerah </a:t>
            </a:r>
            <a:r>
              <a:rPr lang="en-US" sz="2800" dirty="0" err="1"/>
              <a:t>provinsi</a:t>
            </a:r>
            <a:r>
              <a:rPr lang="en-US" sz="2800" dirty="0"/>
              <a:t>. </a:t>
            </a:r>
          </a:p>
          <a:p>
            <a:pPr marL="514350" lvl="0" indent="-514350" fontAlgn="base">
              <a:buFont typeface="+mj-lt"/>
              <a:buAutoNum type="alphaLcPeriod" startAt="4"/>
            </a:pPr>
            <a:r>
              <a:rPr lang="en-US" sz="2800" dirty="0" err="1"/>
              <a:t>Gubernur</a:t>
            </a:r>
            <a:r>
              <a:rPr lang="en-US" sz="2800" dirty="0"/>
              <a:t> </a:t>
            </a:r>
            <a:r>
              <a:rPr lang="en-US" sz="2800" dirty="0" err="1"/>
              <a:t>sebagai</a:t>
            </a:r>
            <a:r>
              <a:rPr lang="en-US" sz="2800" dirty="0"/>
              <a:t> wakil Pemerintah </a:t>
            </a:r>
            <a:r>
              <a:rPr lang="en-US" sz="2800" dirty="0" err="1"/>
              <a:t>Pusat</a:t>
            </a:r>
            <a:r>
              <a:rPr lang="en-US" sz="2800" dirty="0"/>
              <a:t> </a:t>
            </a:r>
            <a:r>
              <a:rPr lang="en-US" sz="2800" dirty="0" err="1"/>
              <a:t>melakukan</a:t>
            </a:r>
            <a:r>
              <a:rPr lang="en-US" sz="2800" dirty="0"/>
              <a:t> </a:t>
            </a:r>
            <a:r>
              <a:rPr lang="en-US" sz="2800" dirty="0" err="1"/>
              <a:t>evaluasi</a:t>
            </a:r>
            <a:r>
              <a:rPr lang="en-US" sz="2800" dirty="0"/>
              <a:t> </a:t>
            </a:r>
            <a:r>
              <a:rPr lang="en-US" sz="2800" dirty="0" err="1"/>
              <a:t>kinerja</a:t>
            </a:r>
            <a:r>
              <a:rPr lang="en-US" sz="2800" dirty="0"/>
              <a:t> </a:t>
            </a:r>
            <a:r>
              <a:rPr lang="en-US" sz="2800" dirty="0" err="1"/>
              <a:t>pelayanan</a:t>
            </a:r>
            <a:r>
              <a:rPr lang="en-US" sz="2800" dirty="0"/>
              <a:t> </a:t>
            </a:r>
            <a:r>
              <a:rPr lang="en-US" sz="2800" dirty="0" err="1"/>
              <a:t>publik</a:t>
            </a:r>
            <a:r>
              <a:rPr lang="en-US" sz="2800" dirty="0"/>
              <a:t> yang </a:t>
            </a:r>
            <a:r>
              <a:rPr lang="en-US" sz="2800" dirty="0" err="1"/>
              <a:t>dilaksanakan</a:t>
            </a:r>
            <a:r>
              <a:rPr lang="en-US" sz="2800" dirty="0"/>
              <a:t> </a:t>
            </a:r>
            <a:r>
              <a:rPr lang="en-US" sz="2800" dirty="0" err="1"/>
              <a:t>oleh</a:t>
            </a:r>
            <a:r>
              <a:rPr lang="en-US" sz="2800" dirty="0"/>
              <a:t> Pemerintah Daerah </a:t>
            </a:r>
            <a:r>
              <a:rPr lang="en-US" sz="2800" dirty="0" err="1"/>
              <a:t>kabupaten</a:t>
            </a:r>
            <a:r>
              <a:rPr lang="en-US" sz="2800" dirty="0"/>
              <a:t>/</a:t>
            </a:r>
            <a:r>
              <a:rPr lang="en-US" sz="2800" dirty="0" err="1"/>
              <a:t>kota</a:t>
            </a:r>
            <a:r>
              <a:rPr lang="en-US" sz="2800" dirty="0"/>
              <a:t>. </a:t>
            </a:r>
          </a:p>
        </p:txBody>
      </p:sp>
    </p:spTree>
    <p:extLst>
      <p:ext uri="{BB962C8B-B14F-4D97-AF65-F5344CB8AC3E}">
        <p14:creationId xmlns:p14="http://schemas.microsoft.com/office/powerpoint/2010/main" val="3734421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639762"/>
          </a:xfrm>
        </p:spPr>
        <p:txBody>
          <a:bodyPr>
            <a:normAutofit fontScale="90000"/>
          </a:bodyPr>
          <a:lstStyle/>
          <a:p>
            <a:endParaRPr lang="en-US" dirty="0"/>
          </a:p>
        </p:txBody>
      </p:sp>
      <p:sp>
        <p:nvSpPr>
          <p:cNvPr id="3" name="Content Placeholder 2"/>
          <p:cNvSpPr>
            <a:spLocks noGrp="1"/>
          </p:cNvSpPr>
          <p:nvPr>
            <p:ph idx="1"/>
          </p:nvPr>
        </p:nvSpPr>
        <p:spPr>
          <a:xfrm>
            <a:off x="381000" y="914400"/>
            <a:ext cx="8305800" cy="5715000"/>
          </a:xfrm>
        </p:spPr>
        <p:txBody>
          <a:bodyPr>
            <a:normAutofit fontScale="92500" lnSpcReduction="10000"/>
          </a:bodyPr>
          <a:lstStyle/>
          <a:p>
            <a:pPr marL="514350" lvl="0" indent="-514350" fontAlgn="base">
              <a:buFont typeface="+mj-lt"/>
              <a:buAutoNum type="alphaLcPeriod" startAt="7"/>
            </a:pPr>
            <a:r>
              <a:rPr lang="en-US" dirty="0"/>
              <a:t>Evaluasi yang </a:t>
            </a:r>
            <a:r>
              <a:rPr lang="en-US" dirty="0" err="1"/>
              <a:t>dilakukan</a:t>
            </a:r>
            <a:r>
              <a:rPr lang="en-US" dirty="0"/>
              <a:t> </a:t>
            </a:r>
            <a:r>
              <a:rPr lang="en-US" dirty="0" err="1"/>
              <a:t>oleh</a:t>
            </a:r>
            <a:r>
              <a:rPr lang="en-US" dirty="0"/>
              <a:t> </a:t>
            </a:r>
            <a:r>
              <a:rPr lang="en-US" dirty="0" err="1"/>
              <a:t>Menteri</a:t>
            </a:r>
            <a:r>
              <a:rPr lang="en-US" dirty="0"/>
              <a:t> </a:t>
            </a:r>
            <a:r>
              <a:rPr lang="en-US" dirty="0" err="1"/>
              <a:t>dan</a:t>
            </a:r>
            <a:r>
              <a:rPr lang="en-US" dirty="0"/>
              <a:t> </a:t>
            </a:r>
            <a:r>
              <a:rPr lang="en-US" dirty="0" err="1"/>
              <a:t>gubernur</a:t>
            </a:r>
            <a:r>
              <a:rPr lang="en-US" dirty="0"/>
              <a:t> </a:t>
            </a:r>
            <a:r>
              <a:rPr lang="en-US" dirty="0" err="1"/>
              <a:t>sebagai</a:t>
            </a:r>
            <a:r>
              <a:rPr lang="en-US" dirty="0"/>
              <a:t> wakil Pemerintah </a:t>
            </a:r>
            <a:r>
              <a:rPr lang="en-US" dirty="0" err="1"/>
              <a:t>Pusat</a:t>
            </a:r>
            <a:r>
              <a:rPr lang="en-US" dirty="0"/>
              <a:t> </a:t>
            </a:r>
            <a:r>
              <a:rPr lang="en-US" dirty="0" err="1"/>
              <a:t>merupakan</a:t>
            </a:r>
            <a:r>
              <a:rPr lang="en-US" dirty="0"/>
              <a:t> </a:t>
            </a:r>
            <a:r>
              <a:rPr lang="en-US" dirty="0" err="1"/>
              <a:t>bagian</a:t>
            </a:r>
            <a:r>
              <a:rPr lang="en-US" dirty="0"/>
              <a:t> </a:t>
            </a:r>
            <a:r>
              <a:rPr lang="en-US" dirty="0" err="1"/>
              <a:t>dari</a:t>
            </a:r>
            <a:r>
              <a:rPr lang="en-US" dirty="0"/>
              <a:t> </a:t>
            </a:r>
            <a:r>
              <a:rPr lang="en-US" dirty="0" err="1"/>
              <a:t>evaluasi</a:t>
            </a:r>
            <a:r>
              <a:rPr lang="en-US" dirty="0"/>
              <a:t> penyelenggaraan Urusan Pemerintahan yang </a:t>
            </a:r>
            <a:r>
              <a:rPr lang="en-US" dirty="0" err="1"/>
              <a:t>menjadi</a:t>
            </a:r>
            <a:r>
              <a:rPr lang="en-US" dirty="0"/>
              <a:t> </a:t>
            </a:r>
            <a:r>
              <a:rPr lang="en-US" dirty="0" err="1"/>
              <a:t>kewenangan</a:t>
            </a:r>
            <a:r>
              <a:rPr lang="en-US" dirty="0"/>
              <a:t> Daerah. </a:t>
            </a:r>
            <a:endParaRPr lang="en-US" dirty="0" smtClean="0"/>
          </a:p>
          <a:p>
            <a:pPr marL="514350" lvl="0" indent="-514350" fontAlgn="base">
              <a:buFont typeface="+mj-lt"/>
              <a:buAutoNum type="alphaLcPeriod" startAt="7"/>
            </a:pPr>
            <a:r>
              <a:rPr lang="en-US" dirty="0" err="1" smtClean="0"/>
              <a:t>Hasil</a:t>
            </a:r>
            <a:r>
              <a:rPr lang="en-US" dirty="0" smtClean="0"/>
              <a:t> </a:t>
            </a:r>
            <a:r>
              <a:rPr lang="en-US" dirty="0" err="1"/>
              <a:t>evaluasi</a:t>
            </a:r>
            <a:r>
              <a:rPr lang="en-US" dirty="0"/>
              <a:t> </a:t>
            </a:r>
            <a:r>
              <a:rPr lang="en-US" dirty="0" err="1"/>
              <a:t>digunakan</a:t>
            </a:r>
            <a:r>
              <a:rPr lang="en-US" dirty="0"/>
              <a:t> </a:t>
            </a:r>
            <a:r>
              <a:rPr lang="en-US" dirty="0" err="1"/>
              <a:t>oleh</a:t>
            </a:r>
            <a:r>
              <a:rPr lang="en-US" dirty="0"/>
              <a:t> Pemerintah </a:t>
            </a:r>
            <a:r>
              <a:rPr lang="en-US" dirty="0" err="1"/>
              <a:t>Pusat</a:t>
            </a:r>
            <a:r>
              <a:rPr lang="en-US" dirty="0"/>
              <a:t> </a:t>
            </a:r>
            <a:r>
              <a:rPr lang="en-US" dirty="0" err="1"/>
              <a:t>untuk</a:t>
            </a:r>
            <a:r>
              <a:rPr lang="en-US" dirty="0"/>
              <a:t> </a:t>
            </a:r>
            <a:r>
              <a:rPr lang="en-US" dirty="0" err="1"/>
              <a:t>memberikan</a:t>
            </a:r>
            <a:r>
              <a:rPr lang="en-US" dirty="0"/>
              <a:t> </a:t>
            </a:r>
            <a:r>
              <a:rPr lang="en-US" dirty="0" err="1"/>
              <a:t>insentif</a:t>
            </a:r>
            <a:r>
              <a:rPr lang="en-US" dirty="0"/>
              <a:t> </a:t>
            </a:r>
            <a:r>
              <a:rPr lang="en-US" dirty="0" err="1"/>
              <a:t>dan</a:t>
            </a:r>
            <a:r>
              <a:rPr lang="en-US" dirty="0"/>
              <a:t> </a:t>
            </a:r>
            <a:r>
              <a:rPr lang="en-US" dirty="0" err="1"/>
              <a:t>disinsentif</a:t>
            </a:r>
            <a:r>
              <a:rPr lang="en-US" dirty="0"/>
              <a:t> </a:t>
            </a:r>
            <a:r>
              <a:rPr lang="en-US" dirty="0" err="1"/>
              <a:t>fiskal</a:t>
            </a:r>
            <a:r>
              <a:rPr lang="en-US" dirty="0"/>
              <a:t> </a:t>
            </a:r>
            <a:r>
              <a:rPr lang="en-US" dirty="0" err="1"/>
              <a:t>dan</a:t>
            </a:r>
            <a:r>
              <a:rPr lang="en-US" dirty="0"/>
              <a:t>/</a:t>
            </a:r>
            <a:r>
              <a:rPr lang="en-US" dirty="0" err="1"/>
              <a:t>atau</a:t>
            </a:r>
            <a:r>
              <a:rPr lang="en-US" dirty="0"/>
              <a:t> non-</a:t>
            </a:r>
            <a:r>
              <a:rPr lang="en-US" dirty="0" err="1"/>
              <a:t>fiskal</a:t>
            </a:r>
            <a:r>
              <a:rPr lang="en-US" dirty="0"/>
              <a:t> </a:t>
            </a:r>
            <a:r>
              <a:rPr lang="en-US" dirty="0" err="1"/>
              <a:t>kepada</a:t>
            </a:r>
            <a:r>
              <a:rPr lang="en-US" dirty="0"/>
              <a:t> </a:t>
            </a:r>
            <a:r>
              <a:rPr lang="en-US" dirty="0" smtClean="0"/>
              <a:t>Daerah</a:t>
            </a:r>
          </a:p>
          <a:p>
            <a:pPr marL="514350" lvl="0" indent="-514350" fontAlgn="base">
              <a:buFont typeface="+mj-lt"/>
              <a:buAutoNum type="alphaLcPeriod" startAt="7"/>
            </a:pPr>
            <a:r>
              <a:rPr lang="en-US" dirty="0" err="1" smtClean="0"/>
              <a:t>Ketentuan</a:t>
            </a:r>
            <a:r>
              <a:rPr lang="en-US" dirty="0" smtClean="0"/>
              <a:t> </a:t>
            </a:r>
            <a:r>
              <a:rPr lang="en-US" dirty="0" err="1"/>
              <a:t>lebih</a:t>
            </a:r>
            <a:r>
              <a:rPr lang="en-US" dirty="0"/>
              <a:t> </a:t>
            </a:r>
            <a:r>
              <a:rPr lang="en-US" dirty="0" err="1"/>
              <a:t>lanjut</a:t>
            </a:r>
            <a:r>
              <a:rPr lang="en-US" dirty="0"/>
              <a:t> </a:t>
            </a:r>
            <a:r>
              <a:rPr lang="en-US" dirty="0" err="1"/>
              <a:t>mengenai</a:t>
            </a:r>
            <a:r>
              <a:rPr lang="en-US" dirty="0"/>
              <a:t> </a:t>
            </a:r>
            <a:r>
              <a:rPr lang="en-US" dirty="0" err="1"/>
              <a:t>tata</a:t>
            </a:r>
            <a:r>
              <a:rPr lang="en-US" dirty="0"/>
              <a:t> </a:t>
            </a:r>
            <a:r>
              <a:rPr lang="en-US" dirty="0" err="1"/>
              <a:t>cara</a:t>
            </a:r>
            <a:r>
              <a:rPr lang="en-US" dirty="0"/>
              <a:t> </a:t>
            </a:r>
            <a:r>
              <a:rPr lang="en-US" dirty="0" err="1"/>
              <a:t>penjatuhan</a:t>
            </a:r>
            <a:r>
              <a:rPr lang="en-US" dirty="0"/>
              <a:t> </a:t>
            </a:r>
            <a:r>
              <a:rPr lang="en-US" dirty="0" err="1"/>
              <a:t>sanksi</a:t>
            </a:r>
            <a:r>
              <a:rPr lang="en-US" dirty="0"/>
              <a:t> </a:t>
            </a:r>
            <a:r>
              <a:rPr lang="en-US" dirty="0" err="1"/>
              <a:t>administratif</a:t>
            </a:r>
            <a:r>
              <a:rPr lang="en-US" dirty="0"/>
              <a:t> </a:t>
            </a:r>
            <a:r>
              <a:rPr lang="en-US" dirty="0" err="1"/>
              <a:t>dan</a:t>
            </a:r>
            <a:r>
              <a:rPr lang="en-US" dirty="0"/>
              <a:t> program </a:t>
            </a:r>
            <a:r>
              <a:rPr lang="en-US" dirty="0" err="1"/>
              <a:t>pembinaan</a:t>
            </a:r>
            <a:r>
              <a:rPr lang="en-US" dirty="0"/>
              <a:t> </a:t>
            </a:r>
            <a:r>
              <a:rPr lang="en-US" dirty="0" err="1"/>
              <a:t>khusus</a:t>
            </a:r>
            <a:r>
              <a:rPr lang="en-US" dirty="0"/>
              <a:t> </a:t>
            </a:r>
            <a:r>
              <a:rPr lang="en-US" dirty="0" err="1"/>
              <a:t>bidang</a:t>
            </a:r>
            <a:r>
              <a:rPr lang="en-US" dirty="0"/>
              <a:t> </a:t>
            </a:r>
            <a:r>
              <a:rPr lang="en-US" dirty="0" err="1"/>
              <a:t>pemerintahan</a:t>
            </a:r>
            <a:r>
              <a:rPr lang="en-US" dirty="0"/>
              <a:t> </a:t>
            </a:r>
            <a:r>
              <a:rPr lang="en-US" dirty="0" err="1"/>
              <a:t>diatur</a:t>
            </a:r>
            <a:r>
              <a:rPr lang="en-US" dirty="0"/>
              <a:t> </a:t>
            </a:r>
            <a:r>
              <a:rPr lang="en-US" dirty="0" err="1"/>
              <a:t>dengan</a:t>
            </a:r>
            <a:r>
              <a:rPr lang="en-US" dirty="0"/>
              <a:t> </a:t>
            </a:r>
            <a:r>
              <a:rPr lang="en-US" dirty="0" err="1"/>
              <a:t>peraturan</a:t>
            </a:r>
            <a:r>
              <a:rPr lang="en-US" dirty="0"/>
              <a:t> </a:t>
            </a:r>
            <a:r>
              <a:rPr lang="en-US" dirty="0" err="1"/>
              <a:t>pemerintah</a:t>
            </a:r>
            <a:r>
              <a:rPr lang="en-US" dirty="0"/>
              <a:t>. </a:t>
            </a:r>
          </a:p>
          <a:p>
            <a:pPr marL="514350" lvl="0" indent="-514350" fontAlgn="base">
              <a:buFont typeface="+mj-lt"/>
              <a:buAutoNum type="alphaLcPeriod" startAt="4"/>
            </a:pPr>
            <a:endParaRPr lang="en-US" dirty="0"/>
          </a:p>
        </p:txBody>
      </p:sp>
    </p:spTree>
    <p:extLst>
      <p:ext uri="{BB962C8B-B14F-4D97-AF65-F5344CB8AC3E}">
        <p14:creationId xmlns:p14="http://schemas.microsoft.com/office/powerpoint/2010/main" val="2684607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990599"/>
          </a:xfrm>
        </p:spPr>
        <p:txBody>
          <a:bodyPr>
            <a:normAutofit/>
          </a:bodyPr>
          <a:lstStyle/>
          <a:p>
            <a:r>
              <a:rPr lang="en-AU" b="1" dirty="0" err="1"/>
              <a:t>Birokrat</a:t>
            </a:r>
            <a:r>
              <a:rPr lang="en-AU" b="1" dirty="0"/>
              <a:t> </a:t>
            </a:r>
            <a:r>
              <a:rPr lang="en-AU" b="1" dirty="0" err="1"/>
              <a:t>Berorientasi</a:t>
            </a:r>
            <a:r>
              <a:rPr lang="en-AU" b="1" dirty="0"/>
              <a:t> </a:t>
            </a:r>
            <a:r>
              <a:rPr lang="en-AU" b="1" dirty="0" smtClean="0"/>
              <a:t>Pelayanan</a:t>
            </a:r>
            <a:endParaRPr lang="en-US" b="1" dirty="0"/>
          </a:p>
        </p:txBody>
      </p:sp>
      <p:sp>
        <p:nvSpPr>
          <p:cNvPr id="3" name="Subtitle 2"/>
          <p:cNvSpPr>
            <a:spLocks noGrp="1"/>
          </p:cNvSpPr>
          <p:nvPr>
            <p:ph type="subTitle" idx="1"/>
          </p:nvPr>
        </p:nvSpPr>
        <p:spPr>
          <a:xfrm>
            <a:off x="609600" y="1295400"/>
            <a:ext cx="7772400" cy="5257800"/>
          </a:xfrm>
        </p:spPr>
        <p:txBody>
          <a:bodyPr/>
          <a:lstStyle/>
          <a:p>
            <a:pPr algn="l"/>
            <a:r>
              <a:rPr lang="en-US" dirty="0" smtClean="0">
                <a:solidFill>
                  <a:schemeClr val="tx1"/>
                </a:solidFill>
              </a:rPr>
              <a:t>Pelayanan yang </a:t>
            </a:r>
            <a:r>
              <a:rPr lang="en-US" dirty="0" err="1" smtClean="0">
                <a:solidFill>
                  <a:schemeClr val="tx1"/>
                </a:solidFill>
              </a:rPr>
              <a:t>baik</a:t>
            </a:r>
            <a:r>
              <a:rPr lang="en-US" dirty="0" smtClean="0">
                <a:solidFill>
                  <a:schemeClr val="tx1"/>
                </a:solidFill>
              </a:rPr>
              <a:t> </a:t>
            </a:r>
            <a:r>
              <a:rPr lang="en-US" dirty="0" err="1" smtClean="0">
                <a:solidFill>
                  <a:schemeClr val="tx1"/>
                </a:solidFill>
              </a:rPr>
              <a:t>hanya</a:t>
            </a:r>
            <a:r>
              <a:rPr lang="en-US" dirty="0" smtClean="0">
                <a:solidFill>
                  <a:schemeClr val="tx1"/>
                </a:solidFill>
              </a:rPr>
              <a:t> </a:t>
            </a:r>
            <a:r>
              <a:rPr lang="en-US" dirty="0" err="1" smtClean="0">
                <a:solidFill>
                  <a:schemeClr val="tx1"/>
                </a:solidFill>
              </a:rPr>
              <a:t>akan</a:t>
            </a:r>
            <a:r>
              <a:rPr lang="en-US" dirty="0" smtClean="0">
                <a:solidFill>
                  <a:schemeClr val="tx1"/>
                </a:solidFill>
              </a:rPr>
              <a:t> </a:t>
            </a:r>
            <a:r>
              <a:rPr lang="en-US" dirty="0" err="1" smtClean="0">
                <a:solidFill>
                  <a:schemeClr val="tx1"/>
                </a:solidFill>
              </a:rPr>
              <a:t>dapat</a:t>
            </a:r>
            <a:r>
              <a:rPr lang="en-US" dirty="0" smtClean="0">
                <a:solidFill>
                  <a:schemeClr val="tx1"/>
                </a:solidFill>
              </a:rPr>
              <a:t> </a:t>
            </a:r>
            <a:r>
              <a:rPr lang="en-US" dirty="0" err="1" smtClean="0">
                <a:solidFill>
                  <a:schemeClr val="tx1"/>
                </a:solidFill>
              </a:rPr>
              <a:t>diwujudkan</a:t>
            </a:r>
            <a:r>
              <a:rPr lang="en-US" dirty="0" smtClean="0">
                <a:solidFill>
                  <a:schemeClr val="tx1"/>
                </a:solidFill>
              </a:rPr>
              <a:t> </a:t>
            </a:r>
            <a:r>
              <a:rPr lang="en-US" dirty="0" err="1" smtClean="0">
                <a:solidFill>
                  <a:schemeClr val="tx1"/>
                </a:solidFill>
              </a:rPr>
              <a:t>apabila</a:t>
            </a:r>
            <a:r>
              <a:rPr lang="en-US" dirty="0" smtClean="0">
                <a:solidFill>
                  <a:schemeClr val="tx1"/>
                </a:solidFill>
              </a:rPr>
              <a:t> </a:t>
            </a:r>
            <a:r>
              <a:rPr lang="en-US" dirty="0" err="1" smtClean="0">
                <a:solidFill>
                  <a:schemeClr val="tx1"/>
                </a:solidFill>
              </a:rPr>
              <a:t>terdapat</a:t>
            </a:r>
            <a:r>
              <a:rPr lang="en-US" dirty="0" smtClean="0">
                <a:solidFill>
                  <a:schemeClr val="tx1"/>
                </a:solidFill>
              </a:rPr>
              <a:t> : </a:t>
            </a:r>
          </a:p>
          <a:p>
            <a:pPr marL="514350" indent="-514350" algn="l">
              <a:buFont typeface="+mj-lt"/>
              <a:buAutoNum type="arabicPeriod"/>
            </a:pPr>
            <a:r>
              <a:rPr lang="en-US" dirty="0" err="1" smtClean="0">
                <a:solidFill>
                  <a:schemeClr val="tx1"/>
                </a:solidFill>
              </a:rPr>
              <a:t>Sistem</a:t>
            </a:r>
            <a:r>
              <a:rPr lang="en-US" dirty="0" smtClean="0">
                <a:solidFill>
                  <a:schemeClr val="tx1"/>
                </a:solidFill>
              </a:rPr>
              <a:t> </a:t>
            </a:r>
            <a:r>
              <a:rPr lang="en-US" dirty="0" err="1" smtClean="0">
                <a:solidFill>
                  <a:schemeClr val="tx1"/>
                </a:solidFill>
              </a:rPr>
              <a:t>pelayanan</a:t>
            </a:r>
            <a:r>
              <a:rPr lang="en-US" dirty="0" smtClean="0">
                <a:solidFill>
                  <a:schemeClr val="tx1"/>
                </a:solidFill>
              </a:rPr>
              <a:t> </a:t>
            </a:r>
            <a:r>
              <a:rPr lang="en-US" dirty="0" smtClean="0">
                <a:solidFill>
                  <a:schemeClr val="tx1"/>
                </a:solidFill>
              </a:rPr>
              <a:t>yang </a:t>
            </a:r>
            <a:r>
              <a:rPr lang="en-US" dirty="0" err="1" smtClean="0">
                <a:solidFill>
                  <a:schemeClr val="tx1"/>
                </a:solidFill>
              </a:rPr>
              <a:t>mengutamakan</a:t>
            </a:r>
            <a:r>
              <a:rPr lang="en-US" dirty="0" smtClean="0">
                <a:solidFill>
                  <a:schemeClr val="tx1"/>
                </a:solidFill>
              </a:rPr>
              <a:t> kepentingan </a:t>
            </a:r>
            <a:r>
              <a:rPr lang="en-US" dirty="0" err="1" smtClean="0">
                <a:solidFill>
                  <a:schemeClr val="tx1"/>
                </a:solidFill>
              </a:rPr>
              <a:t>masyarakat</a:t>
            </a:r>
            <a:r>
              <a:rPr lang="en-US" dirty="0" smtClean="0">
                <a:solidFill>
                  <a:schemeClr val="tx1"/>
                </a:solidFill>
              </a:rPr>
              <a:t>/</a:t>
            </a:r>
            <a:r>
              <a:rPr lang="en-US" dirty="0" err="1" smtClean="0">
                <a:solidFill>
                  <a:schemeClr val="tx1"/>
                </a:solidFill>
              </a:rPr>
              <a:t>pengguna</a:t>
            </a:r>
            <a:r>
              <a:rPr lang="en-US" dirty="0" smtClean="0">
                <a:solidFill>
                  <a:schemeClr val="tx1"/>
                </a:solidFill>
              </a:rPr>
              <a:t> </a:t>
            </a:r>
            <a:r>
              <a:rPr lang="en-US" dirty="0" err="1" smtClean="0">
                <a:solidFill>
                  <a:schemeClr val="tx1"/>
                </a:solidFill>
              </a:rPr>
              <a:t>jasa</a:t>
            </a:r>
            <a:endParaRPr lang="en-US" dirty="0" smtClean="0">
              <a:solidFill>
                <a:schemeClr val="tx1"/>
              </a:solidFill>
            </a:endParaRPr>
          </a:p>
          <a:p>
            <a:pPr marL="514350" indent="-514350" algn="l">
              <a:buFont typeface="+mj-lt"/>
              <a:buAutoNum type="arabicPeriod"/>
            </a:pPr>
            <a:r>
              <a:rPr lang="en-US" dirty="0" err="1" smtClean="0">
                <a:solidFill>
                  <a:schemeClr val="tx1"/>
                </a:solidFill>
              </a:rPr>
              <a:t>Kultur</a:t>
            </a:r>
            <a:r>
              <a:rPr lang="en-US" dirty="0" smtClean="0">
                <a:solidFill>
                  <a:schemeClr val="tx1"/>
                </a:solidFill>
              </a:rPr>
              <a:t> </a:t>
            </a:r>
            <a:r>
              <a:rPr lang="en-US" dirty="0" err="1" smtClean="0">
                <a:solidFill>
                  <a:schemeClr val="tx1"/>
                </a:solidFill>
              </a:rPr>
              <a:t>pelayanan</a:t>
            </a:r>
            <a:r>
              <a:rPr lang="en-US" dirty="0" smtClean="0">
                <a:solidFill>
                  <a:schemeClr val="tx1"/>
                </a:solidFill>
              </a:rPr>
              <a:t> </a:t>
            </a:r>
            <a:r>
              <a:rPr lang="en-US" dirty="0" err="1" smtClean="0">
                <a:solidFill>
                  <a:schemeClr val="tx1"/>
                </a:solidFill>
              </a:rPr>
              <a:t>dalam</a:t>
            </a:r>
            <a:r>
              <a:rPr lang="en-US" dirty="0" smtClean="0">
                <a:solidFill>
                  <a:schemeClr val="tx1"/>
                </a:solidFill>
              </a:rPr>
              <a:t> </a:t>
            </a:r>
            <a:r>
              <a:rPr lang="en-US" dirty="0" err="1" smtClean="0">
                <a:solidFill>
                  <a:schemeClr val="tx1"/>
                </a:solidFill>
              </a:rPr>
              <a:t>organisasi</a:t>
            </a:r>
            <a:r>
              <a:rPr lang="en-US" dirty="0" smtClean="0">
                <a:solidFill>
                  <a:schemeClr val="tx1"/>
                </a:solidFill>
              </a:rPr>
              <a:t> penyelenggara </a:t>
            </a:r>
            <a:r>
              <a:rPr lang="en-US" dirty="0" err="1" smtClean="0">
                <a:solidFill>
                  <a:schemeClr val="tx1"/>
                </a:solidFill>
              </a:rPr>
              <a:t>layanan</a:t>
            </a:r>
            <a:endParaRPr lang="en-US" dirty="0" smtClean="0">
              <a:solidFill>
                <a:schemeClr val="tx1"/>
              </a:solidFill>
            </a:endParaRPr>
          </a:p>
          <a:p>
            <a:pPr marL="514350" indent="-514350" algn="l">
              <a:buFont typeface="+mj-lt"/>
              <a:buAutoNum type="arabicPeriod"/>
            </a:pPr>
            <a:r>
              <a:rPr lang="en-US" dirty="0" err="1" smtClean="0">
                <a:solidFill>
                  <a:schemeClr val="tx1"/>
                </a:solidFill>
              </a:rPr>
              <a:t>Sumber</a:t>
            </a:r>
            <a:r>
              <a:rPr lang="en-US" dirty="0" smtClean="0">
                <a:solidFill>
                  <a:schemeClr val="tx1"/>
                </a:solidFill>
              </a:rPr>
              <a:t> </a:t>
            </a:r>
            <a:r>
              <a:rPr lang="en-US" dirty="0" err="1" smtClean="0">
                <a:solidFill>
                  <a:schemeClr val="tx1"/>
                </a:solidFill>
              </a:rPr>
              <a:t>daya</a:t>
            </a:r>
            <a:r>
              <a:rPr lang="en-US" dirty="0" smtClean="0">
                <a:solidFill>
                  <a:schemeClr val="tx1"/>
                </a:solidFill>
              </a:rPr>
              <a:t> </a:t>
            </a:r>
            <a:r>
              <a:rPr lang="en-US" dirty="0" err="1" smtClean="0">
                <a:solidFill>
                  <a:schemeClr val="tx1"/>
                </a:solidFill>
              </a:rPr>
              <a:t>manusia</a:t>
            </a:r>
            <a:r>
              <a:rPr lang="en-US" dirty="0" smtClean="0">
                <a:solidFill>
                  <a:schemeClr val="tx1"/>
                </a:solidFill>
              </a:rPr>
              <a:t> (SDM) yang </a:t>
            </a:r>
            <a:r>
              <a:rPr lang="en-US" dirty="0" err="1" smtClean="0">
                <a:solidFill>
                  <a:schemeClr val="tx1"/>
                </a:solidFill>
              </a:rPr>
              <a:t>berorientasi</a:t>
            </a:r>
            <a:r>
              <a:rPr lang="en-US" dirty="0" smtClean="0">
                <a:solidFill>
                  <a:schemeClr val="tx1"/>
                </a:solidFill>
              </a:rPr>
              <a:t> kepentingan </a:t>
            </a:r>
            <a:r>
              <a:rPr lang="en-US" dirty="0" err="1" smtClean="0">
                <a:solidFill>
                  <a:schemeClr val="tx1"/>
                </a:solidFill>
              </a:rPr>
              <a:t>pengguna</a:t>
            </a:r>
            <a:r>
              <a:rPr lang="en-US" dirty="0" smtClean="0">
                <a:solidFill>
                  <a:schemeClr val="tx1"/>
                </a:solidFill>
              </a:rPr>
              <a:t> </a:t>
            </a:r>
            <a:r>
              <a:rPr lang="en-US" dirty="0" err="1" smtClean="0">
                <a:solidFill>
                  <a:schemeClr val="tx1"/>
                </a:solidFill>
              </a:rPr>
              <a:t>jasa</a:t>
            </a:r>
            <a:r>
              <a:rPr lang="en-US" dirty="0" smtClean="0"/>
              <a:t>.</a:t>
            </a:r>
            <a:endParaRPr lang="en-US" dirty="0"/>
          </a:p>
        </p:txBody>
      </p:sp>
    </p:spTree>
    <p:extLst>
      <p:ext uri="{BB962C8B-B14F-4D97-AF65-F5344CB8AC3E}">
        <p14:creationId xmlns:p14="http://schemas.microsoft.com/office/powerpoint/2010/main" val="3300676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92162"/>
          </a:xfrm>
        </p:spPr>
        <p:txBody>
          <a:bodyPr>
            <a:noAutofit/>
          </a:bodyPr>
          <a:lstStyle/>
          <a:p>
            <a:r>
              <a:rPr lang="en-US" sz="2800" b="1" dirty="0" smtClean="0"/>
              <a:t>Pendekatan </a:t>
            </a:r>
            <a:r>
              <a:rPr lang="en-US" sz="2800" b="1" dirty="0" err="1"/>
              <a:t>berorientasi</a:t>
            </a:r>
            <a:r>
              <a:rPr lang="en-US" sz="2800" b="1" dirty="0"/>
              <a:t> </a:t>
            </a:r>
            <a:r>
              <a:rPr lang="en-US" sz="2800" b="1" dirty="0" err="1" smtClean="0"/>
              <a:t>Kontrol</a:t>
            </a:r>
            <a:r>
              <a:rPr lang="en-US" sz="2800" dirty="0"/>
              <a:t> </a:t>
            </a:r>
            <a:r>
              <a:rPr lang="en-US" sz="2800" b="1" dirty="0" err="1" smtClean="0"/>
              <a:t>organisasi</a:t>
            </a:r>
            <a:r>
              <a:rPr lang="en-US" sz="2800" b="1" dirty="0" smtClean="0"/>
              <a:t> </a:t>
            </a:r>
            <a:r>
              <a:rPr lang="en-US" sz="2800" b="1" dirty="0" err="1"/>
              <a:t>Birokrasi</a:t>
            </a:r>
            <a:r>
              <a:rPr lang="en-US" sz="2800" b="1" dirty="0"/>
              <a:t> </a:t>
            </a:r>
            <a:endParaRPr lang="en-US" sz="2800" b="1" dirty="0"/>
          </a:p>
        </p:txBody>
      </p:sp>
      <p:sp>
        <p:nvSpPr>
          <p:cNvPr id="3" name="Content Placeholder 2"/>
          <p:cNvSpPr>
            <a:spLocks noGrp="1"/>
          </p:cNvSpPr>
          <p:nvPr>
            <p:ph idx="1"/>
          </p:nvPr>
        </p:nvSpPr>
        <p:spPr>
          <a:xfrm>
            <a:off x="381000" y="1066800"/>
            <a:ext cx="8305800" cy="5562600"/>
          </a:xfrm>
        </p:spPr>
        <p:txBody>
          <a:bodyPr>
            <a:normAutofit fontScale="92500" lnSpcReduction="20000"/>
          </a:bodyPr>
          <a:lstStyle/>
          <a:p>
            <a:pPr marL="514350" indent="-514350">
              <a:buFont typeface="+mj-lt"/>
              <a:buAutoNum type="alphaLcPeriod"/>
            </a:pPr>
            <a:r>
              <a:rPr lang="en-US" dirty="0" smtClean="0"/>
              <a:t>Pegawai </a:t>
            </a:r>
            <a:r>
              <a:rPr lang="en-US" dirty="0" smtClean="0"/>
              <a:t>orang yang </a:t>
            </a:r>
            <a:r>
              <a:rPr lang="en-US" dirty="0" err="1" smtClean="0"/>
              <a:t>mumpuni</a:t>
            </a:r>
            <a:r>
              <a:rPr lang="en-US" dirty="0" smtClean="0"/>
              <a:t> /</a:t>
            </a:r>
            <a:r>
              <a:rPr lang="en-US" dirty="0" err="1" smtClean="0"/>
              <a:t>ahli</a:t>
            </a:r>
            <a:r>
              <a:rPr lang="en-US" dirty="0" smtClean="0"/>
              <a:t> di </a:t>
            </a:r>
            <a:r>
              <a:rPr lang="en-US" dirty="0" err="1" smtClean="0"/>
              <a:t>bidangnya</a:t>
            </a:r>
            <a:r>
              <a:rPr lang="en-US" dirty="0" smtClean="0"/>
              <a:t> (</a:t>
            </a:r>
            <a:r>
              <a:rPr lang="en-US" dirty="0" err="1" smtClean="0"/>
              <a:t>khusus</a:t>
            </a:r>
            <a:r>
              <a:rPr lang="en-US" dirty="0" smtClean="0"/>
              <a:t> </a:t>
            </a:r>
            <a:r>
              <a:rPr lang="en-US" dirty="0" err="1" smtClean="0"/>
              <a:t>Aparat</a:t>
            </a:r>
            <a:r>
              <a:rPr lang="en-US" dirty="0" smtClean="0"/>
              <a:t> </a:t>
            </a:r>
            <a:r>
              <a:rPr lang="en-US" dirty="0" err="1" smtClean="0"/>
              <a:t>Sipil</a:t>
            </a:r>
            <a:r>
              <a:rPr lang="en-US" dirty="0" smtClean="0"/>
              <a:t> Negara /ASN)</a:t>
            </a:r>
            <a:endParaRPr lang="en-US" dirty="0" smtClean="0"/>
          </a:p>
          <a:p>
            <a:pPr marL="514350" indent="-514350">
              <a:buFont typeface="+mj-lt"/>
              <a:buAutoNum type="alphaLcPeriod"/>
            </a:pPr>
            <a:r>
              <a:rPr lang="en-US" dirty="0" err="1" smtClean="0"/>
              <a:t>Hirarkhi</a:t>
            </a:r>
            <a:r>
              <a:rPr lang="en-US" dirty="0" smtClean="0"/>
              <a:t> </a:t>
            </a:r>
            <a:r>
              <a:rPr lang="en-US" dirty="0" err="1" smtClean="0"/>
              <a:t>atas</a:t>
            </a:r>
            <a:r>
              <a:rPr lang="en-US" dirty="0" smtClean="0"/>
              <a:t> </a:t>
            </a:r>
            <a:r>
              <a:rPr lang="en-US" dirty="0" err="1" smtClean="0"/>
              <a:t>bawah</a:t>
            </a:r>
            <a:r>
              <a:rPr lang="en-US" dirty="0" smtClean="0"/>
              <a:t> </a:t>
            </a:r>
            <a:r>
              <a:rPr lang="en-US" dirty="0" err="1" smtClean="0"/>
              <a:t>jelas</a:t>
            </a:r>
            <a:endParaRPr lang="en-US" dirty="0" smtClean="0"/>
          </a:p>
          <a:p>
            <a:pPr marL="514350" indent="-514350">
              <a:buFont typeface="+mj-lt"/>
              <a:buAutoNum type="alphaLcPeriod"/>
            </a:pPr>
            <a:r>
              <a:rPr lang="en-US" dirty="0" err="1" smtClean="0"/>
              <a:t>Aturan</a:t>
            </a:r>
            <a:r>
              <a:rPr lang="en-US" dirty="0" smtClean="0"/>
              <a:t> </a:t>
            </a:r>
            <a:r>
              <a:rPr lang="en-US" dirty="0" err="1" smtClean="0"/>
              <a:t>tentang</a:t>
            </a:r>
            <a:r>
              <a:rPr lang="en-US" dirty="0" smtClean="0"/>
              <a:t> </a:t>
            </a:r>
            <a:r>
              <a:rPr lang="en-US" dirty="0" err="1" smtClean="0"/>
              <a:t>kompetensi</a:t>
            </a:r>
            <a:r>
              <a:rPr lang="en-US" dirty="0" smtClean="0"/>
              <a:t> </a:t>
            </a:r>
            <a:r>
              <a:rPr lang="en-US" dirty="0" err="1" smtClean="0"/>
              <a:t>dan</a:t>
            </a:r>
            <a:r>
              <a:rPr lang="en-US" dirty="0" smtClean="0"/>
              <a:t> </a:t>
            </a:r>
            <a:r>
              <a:rPr lang="en-US" dirty="0" err="1" smtClean="0"/>
              <a:t>spesialisasi</a:t>
            </a:r>
            <a:r>
              <a:rPr lang="en-US" dirty="0" smtClean="0"/>
              <a:t> </a:t>
            </a:r>
            <a:r>
              <a:rPr lang="en-US" dirty="0" err="1" smtClean="0"/>
              <a:t>tegas</a:t>
            </a:r>
            <a:endParaRPr lang="en-US" dirty="0" smtClean="0"/>
          </a:p>
          <a:p>
            <a:pPr marL="514350" indent="-514350">
              <a:buFont typeface="+mj-lt"/>
              <a:buAutoNum type="alphaLcPeriod"/>
            </a:pPr>
            <a:r>
              <a:rPr lang="en-US" dirty="0" err="1" smtClean="0"/>
              <a:t>Kedinasan</a:t>
            </a:r>
            <a:r>
              <a:rPr lang="en-US" dirty="0" smtClean="0"/>
              <a:t> </a:t>
            </a:r>
            <a:r>
              <a:rPr lang="en-US" dirty="0" err="1" smtClean="0"/>
              <a:t>dan</a:t>
            </a:r>
            <a:r>
              <a:rPr lang="en-US" dirty="0" smtClean="0"/>
              <a:t> </a:t>
            </a:r>
            <a:r>
              <a:rPr lang="en-US" dirty="0" err="1" smtClean="0"/>
              <a:t>pribadi</a:t>
            </a:r>
            <a:r>
              <a:rPr lang="en-US" dirty="0" smtClean="0"/>
              <a:t> </a:t>
            </a:r>
            <a:r>
              <a:rPr lang="en-US" dirty="0" err="1" smtClean="0"/>
              <a:t>dipisahkan</a:t>
            </a:r>
            <a:endParaRPr lang="en-US" dirty="0" smtClean="0"/>
          </a:p>
          <a:p>
            <a:pPr marL="514350" indent="-514350">
              <a:buFont typeface="+mj-lt"/>
              <a:buAutoNum type="alphaLcPeriod"/>
            </a:pPr>
            <a:r>
              <a:rPr lang="en-US" dirty="0" err="1" smtClean="0"/>
              <a:t>Aturan</a:t>
            </a:r>
            <a:r>
              <a:rPr lang="en-US" dirty="0" smtClean="0"/>
              <a:t> </a:t>
            </a:r>
            <a:r>
              <a:rPr lang="en-US" dirty="0" err="1" smtClean="0"/>
              <a:t>ditaati</a:t>
            </a:r>
            <a:r>
              <a:rPr lang="en-US" dirty="0" smtClean="0"/>
              <a:t> </a:t>
            </a:r>
            <a:r>
              <a:rPr lang="en-US" dirty="0" err="1" smtClean="0"/>
              <a:t>dengan</a:t>
            </a:r>
            <a:r>
              <a:rPr lang="en-US" dirty="0" smtClean="0"/>
              <a:t> </a:t>
            </a:r>
            <a:r>
              <a:rPr lang="en-US" dirty="0" err="1" smtClean="0"/>
              <a:t>kaku</a:t>
            </a:r>
            <a:endParaRPr lang="en-US" dirty="0" smtClean="0"/>
          </a:p>
          <a:p>
            <a:pPr marL="514350" indent="-514350">
              <a:buFont typeface="+mj-lt"/>
              <a:buAutoNum type="alphaLcPeriod"/>
            </a:pPr>
            <a:r>
              <a:rPr lang="en-US" dirty="0" smtClean="0"/>
              <a:t> </a:t>
            </a:r>
            <a:r>
              <a:rPr lang="en-US" dirty="0" err="1"/>
              <a:t>K</a:t>
            </a:r>
            <a:r>
              <a:rPr lang="en-US" dirty="0" err="1" smtClean="0"/>
              <a:t>egatan</a:t>
            </a:r>
            <a:r>
              <a:rPr lang="en-US" dirty="0" smtClean="0"/>
              <a:t> </a:t>
            </a:r>
            <a:r>
              <a:rPr lang="en-US" dirty="0" err="1" smtClean="0"/>
              <a:t>adminstrasi</a:t>
            </a:r>
            <a:r>
              <a:rPr lang="en-US" dirty="0" smtClean="0"/>
              <a:t> </a:t>
            </a:r>
            <a:r>
              <a:rPr lang="en-US" dirty="0" err="1" smtClean="0"/>
              <a:t>serba</a:t>
            </a:r>
            <a:r>
              <a:rPr lang="en-US" dirty="0" smtClean="0"/>
              <a:t> </a:t>
            </a:r>
            <a:r>
              <a:rPr lang="en-US" dirty="0" err="1" smtClean="0"/>
              <a:t>tertulis</a:t>
            </a:r>
            <a:r>
              <a:rPr lang="en-US" dirty="0" smtClean="0"/>
              <a:t> </a:t>
            </a:r>
            <a:r>
              <a:rPr lang="en-US" dirty="0" err="1" smtClean="0"/>
              <a:t>dan</a:t>
            </a:r>
            <a:r>
              <a:rPr lang="en-US" dirty="0" smtClean="0"/>
              <a:t> </a:t>
            </a:r>
            <a:r>
              <a:rPr lang="en-US" dirty="0" err="1" smtClean="0"/>
              <a:t>terdokumentasikan</a:t>
            </a:r>
            <a:r>
              <a:rPr lang="en-US" dirty="0" smtClean="0"/>
              <a:t> </a:t>
            </a:r>
          </a:p>
          <a:p>
            <a:pPr marL="0" indent="0">
              <a:buNone/>
            </a:pPr>
            <a:r>
              <a:rPr lang="en-US" dirty="0" smtClean="0"/>
              <a:t>Dalam model </a:t>
            </a:r>
            <a:r>
              <a:rPr lang="en-US" dirty="0" err="1" smtClean="0"/>
              <a:t>ini</a:t>
            </a:r>
            <a:r>
              <a:rPr lang="en-US" dirty="0" smtClean="0"/>
              <a:t> </a:t>
            </a:r>
            <a:r>
              <a:rPr lang="en-US" dirty="0" err="1" smtClean="0"/>
              <a:t>biroktat</a:t>
            </a:r>
            <a:r>
              <a:rPr lang="en-US" dirty="0" smtClean="0"/>
              <a:t> (ASN) </a:t>
            </a:r>
            <a:r>
              <a:rPr lang="en-US" dirty="0" err="1" smtClean="0"/>
              <a:t>mendapatkan</a:t>
            </a:r>
            <a:r>
              <a:rPr lang="en-US" dirty="0" smtClean="0"/>
              <a:t> </a:t>
            </a:r>
            <a:r>
              <a:rPr lang="en-US" dirty="0" err="1" smtClean="0"/>
              <a:t>perintah</a:t>
            </a:r>
            <a:r>
              <a:rPr lang="en-US" dirty="0" smtClean="0"/>
              <a:t> yang </a:t>
            </a:r>
            <a:r>
              <a:rPr lang="en-US" dirty="0" err="1" smtClean="0"/>
              <a:t>sangat</a:t>
            </a:r>
            <a:r>
              <a:rPr lang="en-US" dirty="0" smtClean="0"/>
              <a:t> </a:t>
            </a:r>
            <a:r>
              <a:rPr lang="en-US" dirty="0" err="1" smtClean="0"/>
              <a:t>rinci</a:t>
            </a:r>
            <a:r>
              <a:rPr lang="en-US" dirty="0"/>
              <a:t> </a:t>
            </a:r>
            <a:r>
              <a:rPr lang="en-US" dirty="0" err="1" smtClean="0"/>
              <a:t>sedang</a:t>
            </a:r>
            <a:r>
              <a:rPr lang="en-US" dirty="0" smtClean="0"/>
              <a:t> yang  </a:t>
            </a:r>
            <a:r>
              <a:rPr lang="en-US" dirty="0" err="1" smtClean="0"/>
              <a:t>berpikir</a:t>
            </a:r>
            <a:r>
              <a:rPr lang="en-US" dirty="0" smtClean="0"/>
              <a:t>, </a:t>
            </a:r>
            <a:r>
              <a:rPr lang="en-US" dirty="0" err="1" smtClean="0"/>
              <a:t>mengkoordinir</a:t>
            </a:r>
            <a:r>
              <a:rPr lang="en-US" dirty="0" smtClean="0"/>
              <a:t> </a:t>
            </a:r>
            <a:r>
              <a:rPr lang="en-US" dirty="0" err="1" smtClean="0"/>
              <a:t>dan</a:t>
            </a:r>
            <a:r>
              <a:rPr lang="en-US" dirty="0" smtClean="0"/>
              <a:t> </a:t>
            </a:r>
            <a:r>
              <a:rPr lang="en-US" dirty="0" err="1" smtClean="0"/>
              <a:t>mengawasi</a:t>
            </a:r>
            <a:r>
              <a:rPr lang="en-US" dirty="0" smtClean="0"/>
              <a:t> adalah top </a:t>
            </a:r>
            <a:r>
              <a:rPr lang="en-US" dirty="0" err="1" smtClean="0"/>
              <a:t>manajer</a:t>
            </a:r>
            <a:r>
              <a:rPr lang="en-US" dirty="0"/>
              <a:t> </a:t>
            </a:r>
            <a:r>
              <a:rPr lang="en-US" dirty="0" err="1" smtClean="0"/>
              <a:t>dan</a:t>
            </a:r>
            <a:r>
              <a:rPr lang="en-US" dirty="0" smtClean="0"/>
              <a:t> </a:t>
            </a:r>
            <a:r>
              <a:rPr lang="en-US" dirty="0" err="1" smtClean="0"/>
              <a:t>karyawan</a:t>
            </a:r>
            <a:r>
              <a:rPr lang="en-US" dirty="0" smtClean="0"/>
              <a:t> /</a:t>
            </a:r>
            <a:r>
              <a:rPr lang="en-US" dirty="0" err="1" smtClean="0"/>
              <a:t>birokrat</a:t>
            </a:r>
            <a:r>
              <a:rPr lang="en-US" dirty="0" smtClean="0"/>
              <a:t>/ </a:t>
            </a:r>
            <a:r>
              <a:rPr lang="en-US" dirty="0" err="1" smtClean="0"/>
              <a:t>bawahan</a:t>
            </a:r>
            <a:r>
              <a:rPr lang="en-US" dirty="0" smtClean="0"/>
              <a:t> </a:t>
            </a:r>
            <a:r>
              <a:rPr lang="en-US" dirty="0" err="1" smtClean="0"/>
              <a:t>menjalankan</a:t>
            </a:r>
            <a:r>
              <a:rPr lang="en-US" dirty="0" smtClean="0"/>
              <a:t> </a:t>
            </a:r>
            <a:r>
              <a:rPr lang="en-US" dirty="0" err="1" smtClean="0"/>
              <a:t>nya</a:t>
            </a:r>
            <a:r>
              <a:rPr lang="en-US" dirty="0" smtClean="0"/>
              <a:t>.</a:t>
            </a:r>
          </a:p>
        </p:txBody>
      </p:sp>
    </p:spTree>
    <p:extLst>
      <p:ext uri="{BB962C8B-B14F-4D97-AF65-F5344CB8AC3E}">
        <p14:creationId xmlns:p14="http://schemas.microsoft.com/office/powerpoint/2010/main" val="94272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563562"/>
          </a:xfrm>
        </p:spPr>
        <p:txBody>
          <a:bodyPr>
            <a:normAutofit fontScale="90000"/>
          </a:bodyPr>
          <a:lstStyle/>
          <a:p>
            <a:r>
              <a:rPr lang="en-AU" sz="3600" b="1" dirty="0"/>
              <a:t>Pelayanan </a:t>
            </a:r>
            <a:r>
              <a:rPr lang="en-AU" sz="3600" b="1" dirty="0" err="1" smtClean="0"/>
              <a:t>Publik</a:t>
            </a:r>
            <a:r>
              <a:rPr lang="en-AU" sz="3600" b="1" dirty="0" smtClean="0"/>
              <a:t> Pemerintah </a:t>
            </a:r>
            <a:r>
              <a:rPr lang="en-AU" sz="3600" b="1" dirty="0"/>
              <a:t>Daerah</a:t>
            </a:r>
            <a:endParaRPr lang="en-US" sz="3600" b="1" dirty="0"/>
          </a:p>
        </p:txBody>
      </p:sp>
      <p:sp>
        <p:nvSpPr>
          <p:cNvPr id="3" name="Content Placeholder 2"/>
          <p:cNvSpPr>
            <a:spLocks noGrp="1"/>
          </p:cNvSpPr>
          <p:nvPr>
            <p:ph idx="1"/>
          </p:nvPr>
        </p:nvSpPr>
        <p:spPr>
          <a:xfrm>
            <a:off x="457200" y="990600"/>
            <a:ext cx="8229600" cy="5638800"/>
          </a:xfrm>
        </p:spPr>
        <p:txBody>
          <a:bodyPr>
            <a:noAutofit/>
          </a:bodyPr>
          <a:lstStyle/>
          <a:p>
            <a:pPr lvl="0"/>
            <a:r>
              <a:rPr lang="en-US" sz="2400" dirty="0">
                <a:latin typeface="Arial" pitchFamily="34" charset="0"/>
                <a:cs typeface="Arial" pitchFamily="34" charset="0"/>
              </a:rPr>
              <a:t>Pemerintah Daerah </a:t>
            </a:r>
            <a:r>
              <a:rPr lang="en-US" sz="2400" dirty="0" err="1">
                <a:latin typeface="Arial" pitchFamily="34" charset="0"/>
                <a:cs typeface="Arial" pitchFamily="34" charset="0"/>
              </a:rPr>
              <a:t>wajib</a:t>
            </a:r>
            <a:r>
              <a:rPr lang="en-US" sz="2400" dirty="0">
                <a:latin typeface="Arial" pitchFamily="34" charset="0"/>
                <a:cs typeface="Arial" pitchFamily="34" charset="0"/>
              </a:rPr>
              <a:t> </a:t>
            </a:r>
            <a:r>
              <a:rPr lang="en-US" sz="2400" dirty="0" err="1" smtClean="0">
                <a:latin typeface="Arial" pitchFamily="34" charset="0"/>
                <a:cs typeface="Arial" pitchFamily="34" charset="0"/>
              </a:rPr>
              <a:t>menjamin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terselenggaranya</a:t>
            </a:r>
            <a:r>
              <a:rPr lang="en-US" sz="2400" dirty="0" smtClean="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smtClean="0">
                <a:latin typeface="Arial" pitchFamily="34" charset="0"/>
                <a:cs typeface="Arial" pitchFamily="34" charset="0"/>
              </a:rPr>
              <a:t>publik</a:t>
            </a:r>
            <a:r>
              <a:rPr lang="en-US" sz="2400" dirty="0">
                <a:latin typeface="Arial" pitchFamily="34" charset="0"/>
                <a:cs typeface="Arial" pitchFamily="34" charset="0"/>
              </a:rPr>
              <a:t> </a:t>
            </a:r>
            <a:r>
              <a:rPr lang="en-US" sz="2400" dirty="0" err="1" smtClean="0">
                <a:latin typeface="Arial" pitchFamily="34" charset="0"/>
                <a:cs typeface="Arial" pitchFamily="34" charset="0"/>
              </a:rPr>
              <a:t>berdasarkan</a:t>
            </a:r>
            <a:r>
              <a:rPr lang="en-US" sz="2400" dirty="0" smtClean="0">
                <a:latin typeface="Arial" pitchFamily="34" charset="0"/>
                <a:cs typeface="Arial" pitchFamily="34" charset="0"/>
              </a:rPr>
              <a:t> </a:t>
            </a:r>
            <a:r>
              <a:rPr lang="en-US" sz="2400" dirty="0">
                <a:latin typeface="Arial" pitchFamily="34" charset="0"/>
                <a:cs typeface="Arial" pitchFamily="34" charset="0"/>
              </a:rPr>
              <a:t>Urusan Pemerintahan yang </a:t>
            </a:r>
            <a:r>
              <a:rPr lang="en-US" sz="2400" dirty="0" err="1">
                <a:latin typeface="Arial" pitchFamily="34" charset="0"/>
                <a:cs typeface="Arial" pitchFamily="34" charset="0"/>
              </a:rPr>
              <a:t>menjadi</a:t>
            </a:r>
            <a:r>
              <a:rPr lang="en-US" sz="2400" dirty="0">
                <a:latin typeface="Arial" pitchFamily="34" charset="0"/>
                <a:cs typeface="Arial" pitchFamily="34" charset="0"/>
              </a:rPr>
              <a:t> </a:t>
            </a:r>
            <a:r>
              <a:rPr lang="en-US" sz="2400" dirty="0" err="1">
                <a:latin typeface="Arial" pitchFamily="34" charset="0"/>
                <a:cs typeface="Arial" pitchFamily="34" charset="0"/>
              </a:rPr>
              <a:t>kewenangan</a:t>
            </a:r>
            <a:r>
              <a:rPr lang="en-US" sz="2400" dirty="0">
                <a:latin typeface="Arial" pitchFamily="34" charset="0"/>
                <a:cs typeface="Arial" pitchFamily="34" charset="0"/>
              </a:rPr>
              <a:t> </a:t>
            </a:r>
            <a:r>
              <a:rPr lang="en-US" sz="2400" dirty="0" smtClean="0">
                <a:latin typeface="Arial" pitchFamily="34" charset="0"/>
                <a:cs typeface="Arial" pitchFamily="34" charset="0"/>
              </a:rPr>
              <a:t>Daerah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membangun</a:t>
            </a:r>
            <a:r>
              <a:rPr lang="en-US" sz="2400" dirty="0" smtClean="0">
                <a:latin typeface="Arial" pitchFamily="34" charset="0"/>
                <a:cs typeface="Arial" pitchFamily="34" charset="0"/>
              </a:rPr>
              <a:t> </a:t>
            </a:r>
            <a:r>
              <a:rPr lang="en-US" sz="2400" dirty="0">
                <a:latin typeface="Arial" pitchFamily="34" charset="0"/>
                <a:cs typeface="Arial" pitchFamily="34" charset="0"/>
              </a:rPr>
              <a:t>manajemen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smtClean="0">
                <a:latin typeface="Arial" pitchFamily="34" charset="0"/>
                <a:cs typeface="Arial" pitchFamily="34" charset="0"/>
              </a:rPr>
              <a:t>dg </a:t>
            </a:r>
            <a:r>
              <a:rPr lang="en-US" sz="2400" dirty="0" err="1">
                <a:latin typeface="Arial" pitchFamily="34" charset="0"/>
                <a:cs typeface="Arial" pitchFamily="34" charset="0"/>
              </a:rPr>
              <a:t>mengacu</a:t>
            </a:r>
            <a:r>
              <a:rPr lang="en-US" sz="2400" dirty="0">
                <a:latin typeface="Arial" pitchFamily="34" charset="0"/>
                <a:cs typeface="Arial" pitchFamily="34" charset="0"/>
              </a:rPr>
              <a:t> </a:t>
            </a:r>
            <a:r>
              <a:rPr lang="en-US" sz="2400" dirty="0" err="1" smtClean="0">
                <a:latin typeface="Arial" pitchFamily="34" charset="0"/>
                <a:cs typeface="Arial" pitchFamily="34" charset="0"/>
              </a:rPr>
              <a:t>pd</a:t>
            </a:r>
            <a:r>
              <a:rPr lang="en-US" sz="2400" dirty="0" smtClean="0">
                <a:latin typeface="Arial" pitchFamily="34" charset="0"/>
                <a:cs typeface="Arial" pitchFamily="34" charset="0"/>
              </a:rPr>
              <a:t> </a:t>
            </a:r>
            <a:r>
              <a:rPr lang="en-US" sz="2400" dirty="0" err="1">
                <a:latin typeface="Arial" pitchFamily="34" charset="0"/>
                <a:cs typeface="Arial" pitchFamily="34" charset="0"/>
              </a:rPr>
              <a:t>asas-asas</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smtClean="0">
                <a:latin typeface="Arial" pitchFamily="34" charset="0"/>
                <a:cs typeface="Arial" pitchFamily="34" charset="0"/>
              </a:rPr>
              <a:t>publik</a:t>
            </a:r>
            <a:endParaRPr lang="en-US" sz="2400" dirty="0" smtClean="0">
              <a:latin typeface="Arial" pitchFamily="34" charset="0"/>
              <a:cs typeface="Arial" pitchFamily="34" charset="0"/>
            </a:endParaRPr>
          </a:p>
          <a:p>
            <a:pPr lvl="0"/>
            <a:r>
              <a:rPr lang="en-US" sz="2400" dirty="0">
                <a:latin typeface="Arial" pitchFamily="34" charset="0"/>
                <a:cs typeface="Arial" pitchFamily="34" charset="0"/>
              </a:rPr>
              <a:t>Dalam </a:t>
            </a:r>
            <a:r>
              <a:rPr lang="en-US" sz="2400" dirty="0" err="1">
                <a:latin typeface="Arial" pitchFamily="34" charset="0"/>
                <a:cs typeface="Arial" pitchFamily="34" charset="0"/>
              </a:rPr>
              <a:t>melaksanakan</a:t>
            </a:r>
            <a:r>
              <a:rPr lang="en-US" sz="2400" dirty="0">
                <a:latin typeface="Arial" pitchFamily="34" charset="0"/>
                <a:cs typeface="Arial" pitchFamily="34" charset="0"/>
              </a:rPr>
              <a:t> manajemen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Pemda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dapat</a:t>
            </a:r>
            <a:r>
              <a:rPr lang="en-US" sz="2400" dirty="0" smtClean="0">
                <a:latin typeface="Arial" pitchFamily="34" charset="0"/>
                <a:cs typeface="Arial" pitchFamily="34" charset="0"/>
              </a:rPr>
              <a:t> </a:t>
            </a:r>
            <a:r>
              <a:rPr lang="en-US" sz="2400" dirty="0" err="1">
                <a:latin typeface="Arial" pitchFamily="34" charset="0"/>
                <a:cs typeface="Arial" pitchFamily="34" charset="0"/>
              </a:rPr>
              <a:t>membentuk</a:t>
            </a:r>
            <a:r>
              <a:rPr lang="en-US" sz="2400" dirty="0">
                <a:latin typeface="Arial" pitchFamily="34" charset="0"/>
                <a:cs typeface="Arial" pitchFamily="34" charset="0"/>
              </a:rPr>
              <a:t> forum komunikasi </a:t>
            </a:r>
            <a:r>
              <a:rPr lang="en-US" sz="2400" dirty="0" err="1">
                <a:latin typeface="Arial" pitchFamily="34" charset="0"/>
                <a:cs typeface="Arial" pitchFamily="34" charset="0"/>
              </a:rPr>
              <a:t>antara</a:t>
            </a:r>
            <a:r>
              <a:rPr lang="en-US" sz="2400" dirty="0">
                <a:latin typeface="Arial" pitchFamily="34" charset="0"/>
                <a:cs typeface="Arial" pitchFamily="34" charset="0"/>
              </a:rPr>
              <a:t> Pemerintah Daerah </a:t>
            </a:r>
            <a:r>
              <a:rPr lang="en-US" sz="2400" dirty="0" err="1" smtClean="0">
                <a:latin typeface="Arial" pitchFamily="34" charset="0"/>
                <a:cs typeface="Arial" pitchFamily="34" charset="0"/>
              </a:rPr>
              <a:t>dengan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masyarakat</a:t>
            </a:r>
            <a:r>
              <a:rPr lang="en-US" sz="2400" dirty="0" smtClean="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pemangku</a:t>
            </a:r>
            <a:r>
              <a:rPr lang="en-US" sz="2400" dirty="0">
                <a:latin typeface="Arial" pitchFamily="34" charset="0"/>
                <a:cs typeface="Arial" pitchFamily="34" charset="0"/>
              </a:rPr>
              <a:t> kepentingan </a:t>
            </a:r>
            <a:r>
              <a:rPr lang="en-US" sz="2400" dirty="0" err="1">
                <a:latin typeface="Arial" pitchFamily="34" charset="0"/>
                <a:cs typeface="Arial" pitchFamily="34" charset="0"/>
              </a:rPr>
              <a:t>terkait</a:t>
            </a:r>
            <a:r>
              <a:rPr lang="en-US" sz="2400" dirty="0">
                <a:latin typeface="Arial" pitchFamily="34" charset="0"/>
                <a:cs typeface="Arial" pitchFamily="34" charset="0"/>
              </a:rPr>
              <a:t>. </a:t>
            </a:r>
            <a:endParaRPr lang="en-US" sz="2400" dirty="0" smtClean="0">
              <a:latin typeface="Arial" pitchFamily="34" charset="0"/>
              <a:cs typeface="Arial" pitchFamily="34" charset="0"/>
            </a:endParaRPr>
          </a:p>
          <a:p>
            <a:pPr lvl="0"/>
            <a:r>
              <a:rPr lang="en-US" sz="2400" dirty="0" smtClean="0">
                <a:latin typeface="Arial" pitchFamily="34" charset="0"/>
                <a:cs typeface="Arial" pitchFamily="34" charset="0"/>
              </a:rPr>
              <a:t>Pemerintah </a:t>
            </a:r>
            <a:r>
              <a:rPr lang="en-US" sz="2400" dirty="0">
                <a:latin typeface="Arial" pitchFamily="34" charset="0"/>
                <a:cs typeface="Arial" pitchFamily="34" charset="0"/>
              </a:rPr>
              <a:t>Daerah </a:t>
            </a:r>
            <a:r>
              <a:rPr lang="en-US" sz="2400" dirty="0" err="1">
                <a:latin typeface="Arial" pitchFamily="34" charset="0"/>
                <a:cs typeface="Arial" pitchFamily="34" charset="0"/>
              </a:rPr>
              <a:t>wajib</a:t>
            </a:r>
            <a:r>
              <a:rPr lang="en-US" sz="2400" dirty="0">
                <a:latin typeface="Arial" pitchFamily="34" charset="0"/>
                <a:cs typeface="Arial" pitchFamily="34" charset="0"/>
              </a:rPr>
              <a:t> </a:t>
            </a:r>
            <a:r>
              <a:rPr lang="en-US" sz="2400" dirty="0" err="1">
                <a:latin typeface="Arial" pitchFamily="34" charset="0"/>
                <a:cs typeface="Arial" pitchFamily="34" charset="0"/>
              </a:rPr>
              <a:t>mengumumkan</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err="1" smtClean="0">
                <a:latin typeface="Arial" pitchFamily="34" charset="0"/>
                <a:cs typeface="Arial" pitchFamily="34" charset="0"/>
              </a:rPr>
              <a:t>kepada</a:t>
            </a:r>
            <a:r>
              <a:rPr lang="en-US" sz="2400" dirty="0" smtClean="0">
                <a:latin typeface="Arial" pitchFamily="34" charset="0"/>
                <a:cs typeface="Arial" pitchFamily="34" charset="0"/>
              </a:rPr>
              <a:t> </a:t>
            </a:r>
            <a:r>
              <a:rPr lang="en-US" sz="2400" dirty="0" err="1">
                <a:latin typeface="Arial" pitchFamily="34" charset="0"/>
                <a:cs typeface="Arial" pitchFamily="34" charset="0"/>
              </a:rPr>
              <a:t>masyarakat</a:t>
            </a:r>
            <a:r>
              <a:rPr lang="en-US" sz="2400" dirty="0">
                <a:latin typeface="Arial" pitchFamily="34" charset="0"/>
                <a:cs typeface="Arial" pitchFamily="34" charset="0"/>
              </a:rPr>
              <a:t> </a:t>
            </a:r>
            <a:r>
              <a:rPr lang="en-US" sz="2400" dirty="0" err="1">
                <a:latin typeface="Arial" pitchFamily="34" charset="0"/>
                <a:cs typeface="Arial" pitchFamily="34" charset="0"/>
              </a:rPr>
              <a:t>melalui</a:t>
            </a:r>
            <a:r>
              <a:rPr lang="en-US" sz="2400" dirty="0">
                <a:latin typeface="Arial" pitchFamily="34" charset="0"/>
                <a:cs typeface="Arial" pitchFamily="34" charset="0"/>
              </a:rPr>
              <a:t> media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tempat</a:t>
            </a:r>
            <a:r>
              <a:rPr lang="en-US" sz="2400" dirty="0">
                <a:latin typeface="Arial" pitchFamily="34" charset="0"/>
                <a:cs typeface="Arial" pitchFamily="34" charset="0"/>
              </a:rPr>
              <a:t> yang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diakses</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masyarakat</a:t>
            </a:r>
            <a:r>
              <a:rPr lang="en-US" sz="2400" dirty="0">
                <a:latin typeface="Arial" pitchFamily="34" charset="0"/>
                <a:cs typeface="Arial" pitchFamily="34" charset="0"/>
              </a:rPr>
              <a:t> </a:t>
            </a:r>
            <a:r>
              <a:rPr lang="en-US" sz="2400" dirty="0" err="1" smtClean="0">
                <a:latin typeface="Arial" pitchFamily="34" charset="0"/>
                <a:cs typeface="Arial" pitchFamily="34" charset="0"/>
              </a:rPr>
              <a:t>luas</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dituangkan</a:t>
            </a:r>
            <a:r>
              <a:rPr lang="en-US" sz="2400" dirty="0" smtClean="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bentuk</a:t>
            </a:r>
            <a:r>
              <a:rPr lang="en-US" sz="2400" dirty="0">
                <a:latin typeface="Arial" pitchFamily="34" charset="0"/>
                <a:cs typeface="Arial" pitchFamily="34" charset="0"/>
              </a:rPr>
              <a:t> </a:t>
            </a:r>
            <a:r>
              <a:rPr lang="en-US" sz="2400" dirty="0" err="1">
                <a:latin typeface="Arial" pitchFamily="34" charset="0"/>
                <a:cs typeface="Arial" pitchFamily="34" charset="0"/>
              </a:rPr>
              <a:t>maklumat</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Pemerintah Daerah </a:t>
            </a:r>
            <a:r>
              <a:rPr lang="en-US" sz="2400" dirty="0" err="1">
                <a:latin typeface="Arial" pitchFamily="34" charset="0"/>
                <a:cs typeface="Arial" pitchFamily="34" charset="0"/>
              </a:rPr>
              <a:t>kepada</a:t>
            </a:r>
            <a:r>
              <a:rPr lang="en-US" sz="2400" dirty="0">
                <a:latin typeface="Arial" pitchFamily="34" charset="0"/>
                <a:cs typeface="Arial" pitchFamily="34" charset="0"/>
              </a:rPr>
              <a:t> </a:t>
            </a:r>
            <a:r>
              <a:rPr lang="en-US" sz="2400" dirty="0" err="1">
                <a:latin typeface="Arial" pitchFamily="34" charset="0"/>
                <a:cs typeface="Arial" pitchFamily="34" charset="0"/>
              </a:rPr>
              <a:t>masyarakat</a:t>
            </a:r>
            <a:r>
              <a:rPr lang="en-US" sz="2400" dirty="0">
                <a:latin typeface="Arial" pitchFamily="34" charset="0"/>
                <a:cs typeface="Arial" pitchFamily="34" charset="0"/>
              </a:rPr>
              <a:t>. </a:t>
            </a:r>
          </a:p>
          <a:p>
            <a:endParaRPr lang="en-US" sz="2800" dirty="0">
              <a:latin typeface="Arial" pitchFamily="34" charset="0"/>
              <a:cs typeface="Arial" pitchFamily="34" charset="0"/>
            </a:endParaRPr>
          </a:p>
          <a:p>
            <a:pPr lvl="0"/>
            <a:endParaRPr lang="en-US" sz="2800" dirty="0"/>
          </a:p>
          <a:p>
            <a:endParaRPr lang="en-US" sz="2800" dirty="0"/>
          </a:p>
        </p:txBody>
      </p:sp>
    </p:spTree>
    <p:extLst>
      <p:ext uri="{BB962C8B-B14F-4D97-AF65-F5344CB8AC3E}">
        <p14:creationId xmlns:p14="http://schemas.microsoft.com/office/powerpoint/2010/main" val="2996495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638800"/>
          </a:xfrm>
        </p:spPr>
        <p:txBody>
          <a:bodyPr>
            <a:noAutofit/>
          </a:bodyPr>
          <a:lstStyle/>
          <a:p>
            <a:r>
              <a:rPr lang="en-US" sz="2400" dirty="0" smtClean="0">
                <a:latin typeface="Arial" pitchFamily="34" charset="0"/>
                <a:cs typeface="Arial" pitchFamily="34" charset="0"/>
              </a:rPr>
              <a:t>Daerah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melakukan</a:t>
            </a:r>
            <a:r>
              <a:rPr lang="en-US" sz="2400" dirty="0">
                <a:latin typeface="Arial" pitchFamily="34" charset="0"/>
                <a:cs typeface="Arial" pitchFamily="34" charset="0"/>
              </a:rPr>
              <a:t> </a:t>
            </a:r>
            <a:r>
              <a:rPr lang="en-US" sz="2400" dirty="0" err="1">
                <a:latin typeface="Arial" pitchFamily="34" charset="0"/>
                <a:cs typeface="Arial" pitchFamily="34" charset="0"/>
              </a:rPr>
              <a:t>penyederhanaan</a:t>
            </a:r>
            <a:r>
              <a:rPr lang="en-US" sz="2400" dirty="0">
                <a:latin typeface="Arial" pitchFamily="34" charset="0"/>
                <a:cs typeface="Arial" pitchFamily="34" charset="0"/>
              </a:rPr>
              <a:t> jenis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prosedur</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meningkatkan</a:t>
            </a:r>
            <a:r>
              <a:rPr lang="en-US" sz="2400" dirty="0">
                <a:latin typeface="Arial" pitchFamily="34" charset="0"/>
                <a:cs typeface="Arial" pitchFamily="34" charset="0"/>
              </a:rPr>
              <a:t> </a:t>
            </a:r>
            <a:r>
              <a:rPr lang="en-US" sz="2400" dirty="0" err="1">
                <a:latin typeface="Arial" pitchFamily="34" charset="0"/>
                <a:cs typeface="Arial" pitchFamily="34" charset="0"/>
              </a:rPr>
              <a:t>mutu</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daya</a:t>
            </a:r>
            <a:r>
              <a:rPr lang="en-US" sz="2400" dirty="0">
                <a:latin typeface="Arial" pitchFamily="34" charset="0"/>
                <a:cs typeface="Arial" pitchFamily="34" charset="0"/>
              </a:rPr>
              <a:t> </a:t>
            </a:r>
            <a:r>
              <a:rPr lang="en-US" sz="2400" dirty="0" err="1">
                <a:latin typeface="Arial" pitchFamily="34" charset="0"/>
                <a:cs typeface="Arial" pitchFamily="34" charset="0"/>
              </a:rPr>
              <a:t>saing</a:t>
            </a:r>
            <a:r>
              <a:rPr lang="en-US" sz="2400" dirty="0">
                <a:latin typeface="Arial" pitchFamily="34" charset="0"/>
                <a:cs typeface="Arial" pitchFamily="34" charset="0"/>
              </a:rPr>
              <a:t> </a:t>
            </a:r>
            <a:r>
              <a:rPr lang="en-US" sz="2400" dirty="0" smtClean="0">
                <a:latin typeface="Arial" pitchFamily="34" charset="0"/>
                <a:cs typeface="Arial" pitchFamily="34" charset="0"/>
              </a:rPr>
              <a:t>Daerah &amp; </a:t>
            </a:r>
            <a:r>
              <a:rPr lang="en-US" sz="2400" dirty="0" err="1" smtClean="0">
                <a:latin typeface="Arial" pitchFamily="34" charset="0"/>
                <a:cs typeface="Arial" pitchFamily="34" charset="0"/>
              </a:rPr>
              <a:t>dapat</a:t>
            </a:r>
            <a:r>
              <a:rPr lang="en-US" sz="2400" dirty="0" smtClean="0">
                <a:latin typeface="Arial" pitchFamily="34" charset="0"/>
                <a:cs typeface="Arial" pitchFamily="34" charset="0"/>
              </a:rPr>
              <a:t> </a:t>
            </a:r>
            <a:r>
              <a:rPr lang="en-US" sz="2400" dirty="0" err="1">
                <a:latin typeface="Arial" pitchFamily="34" charset="0"/>
                <a:cs typeface="Arial" pitchFamily="34" charset="0"/>
              </a:rPr>
              <a:t>memanfaatkan</a:t>
            </a:r>
            <a:r>
              <a:rPr lang="en-US" sz="2400" dirty="0">
                <a:latin typeface="Arial" pitchFamily="34" charset="0"/>
                <a:cs typeface="Arial" pitchFamily="34" charset="0"/>
              </a:rPr>
              <a:t> </a:t>
            </a:r>
            <a:r>
              <a:rPr lang="en-US" sz="2400" dirty="0" err="1">
                <a:latin typeface="Arial" pitchFamily="34" charset="0"/>
                <a:cs typeface="Arial" pitchFamily="34" charset="0"/>
              </a:rPr>
              <a:t>teknologi</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komunikasi </a:t>
            </a:r>
            <a:r>
              <a:rPr lang="en-US" sz="2400" dirty="0" err="1">
                <a:latin typeface="Arial" pitchFamily="34" charset="0"/>
                <a:cs typeface="Arial" pitchFamily="34" charset="0"/>
              </a:rPr>
              <a:t>dalam</a:t>
            </a:r>
            <a:r>
              <a:rPr lang="en-US" sz="2400" dirty="0">
                <a:latin typeface="Arial" pitchFamily="34" charset="0"/>
                <a:cs typeface="Arial" pitchFamily="34" charset="0"/>
              </a:rPr>
              <a:t> penyelenggaraan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smtClean="0">
                <a:latin typeface="Arial" pitchFamily="34" charset="0"/>
                <a:cs typeface="Arial" pitchFamily="34" charset="0"/>
              </a:rPr>
              <a:t>.</a:t>
            </a:r>
            <a:endParaRPr lang="en-US" sz="2400" dirty="0">
              <a:latin typeface="Arial" pitchFamily="34" charset="0"/>
              <a:cs typeface="Arial" pitchFamily="34" charset="0"/>
            </a:endParaRPr>
          </a:p>
          <a:p>
            <a:pPr lvl="0" fontAlgn="base"/>
            <a:r>
              <a:rPr lang="en-US" sz="2400" dirty="0">
                <a:latin typeface="Arial" pitchFamily="34" charset="0"/>
                <a:cs typeface="Arial" pitchFamily="34" charset="0"/>
              </a:rPr>
              <a:t>Kepala </a:t>
            </a:r>
            <a:r>
              <a:rPr lang="en-US" sz="2400" dirty="0" err="1">
                <a:latin typeface="Arial" pitchFamily="34" charset="0"/>
                <a:cs typeface="Arial" pitchFamily="34" charset="0"/>
              </a:rPr>
              <a:t>daerah</a:t>
            </a:r>
            <a:r>
              <a:rPr lang="en-US" sz="2400" dirty="0">
                <a:latin typeface="Arial" pitchFamily="34" charset="0"/>
                <a:cs typeface="Arial" pitchFamily="34" charset="0"/>
              </a:rPr>
              <a:t> </a:t>
            </a:r>
            <a:r>
              <a:rPr lang="en-US" sz="2400" dirty="0" err="1">
                <a:latin typeface="Arial" pitchFamily="34" charset="0"/>
                <a:cs typeface="Arial" pitchFamily="34" charset="0"/>
              </a:rPr>
              <a:t>wajib</a:t>
            </a:r>
            <a:r>
              <a:rPr lang="en-US" sz="2400" dirty="0">
                <a:latin typeface="Arial" pitchFamily="34" charset="0"/>
                <a:cs typeface="Arial" pitchFamily="34" charset="0"/>
              </a:rPr>
              <a:t>  </a:t>
            </a:r>
            <a:r>
              <a:rPr lang="en-US" sz="2400" dirty="0" err="1">
                <a:latin typeface="Arial" pitchFamily="34" charset="0"/>
                <a:cs typeface="Arial" pitchFamily="34" charset="0"/>
              </a:rPr>
              <a:t>memberikan</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perizinan</a:t>
            </a:r>
            <a:r>
              <a:rPr lang="en-US" sz="2400" dirty="0">
                <a:latin typeface="Arial" pitchFamily="34" charset="0"/>
                <a:cs typeface="Arial" pitchFamily="34" charset="0"/>
              </a:rPr>
              <a:t> </a:t>
            </a:r>
            <a:r>
              <a:rPr lang="en-US" sz="2400" dirty="0" err="1">
                <a:latin typeface="Arial" pitchFamily="34" charset="0"/>
                <a:cs typeface="Arial" pitchFamily="34" charset="0"/>
              </a:rPr>
              <a:t>sesuai</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ketentuan</a:t>
            </a:r>
            <a:r>
              <a:rPr lang="en-US" sz="2400" dirty="0">
                <a:latin typeface="Arial" pitchFamily="34" charset="0"/>
                <a:cs typeface="Arial" pitchFamily="34" charset="0"/>
              </a:rPr>
              <a:t> </a:t>
            </a:r>
            <a:r>
              <a:rPr lang="en-US" sz="2400" dirty="0" err="1">
                <a:latin typeface="Arial" pitchFamily="34" charset="0"/>
                <a:cs typeface="Arial" pitchFamily="34" charset="0"/>
              </a:rPr>
              <a:t>peraturan</a:t>
            </a:r>
            <a:r>
              <a:rPr lang="en-US" sz="2400" dirty="0">
                <a:latin typeface="Arial" pitchFamily="34" charset="0"/>
                <a:cs typeface="Arial" pitchFamily="34" charset="0"/>
              </a:rPr>
              <a:t> </a:t>
            </a:r>
            <a:r>
              <a:rPr lang="en-US" sz="2400" dirty="0" err="1" smtClean="0">
                <a:latin typeface="Arial" pitchFamily="34" charset="0"/>
                <a:cs typeface="Arial" pitchFamily="34" charset="0"/>
              </a:rPr>
              <a:t>perundang-undangan</a:t>
            </a:r>
            <a:r>
              <a:rPr lang="en-US" sz="2400" dirty="0" smtClean="0">
                <a:latin typeface="Arial" pitchFamily="34" charset="0"/>
                <a:cs typeface="Arial" pitchFamily="34" charset="0"/>
              </a:rPr>
              <a:t> </a:t>
            </a:r>
            <a:r>
              <a:rPr lang="en-US" sz="2400" dirty="0" smtClean="0">
                <a:latin typeface="Arial" pitchFamily="34" charset="0"/>
                <a:cs typeface="Arial" pitchFamily="34" charset="0"/>
              </a:rPr>
              <a:t>dg  </a:t>
            </a:r>
            <a:r>
              <a:rPr lang="en-US" sz="2400" dirty="0" err="1" smtClean="0">
                <a:latin typeface="Arial" pitchFamily="34" charset="0"/>
                <a:cs typeface="Arial" pitchFamily="34" charset="0"/>
              </a:rPr>
              <a:t>membentuk</a:t>
            </a:r>
            <a:r>
              <a:rPr lang="en-US" sz="2400" dirty="0" smtClean="0">
                <a:latin typeface="Arial" pitchFamily="34" charset="0"/>
                <a:cs typeface="Arial" pitchFamily="34" charset="0"/>
              </a:rPr>
              <a:t> </a:t>
            </a:r>
            <a:r>
              <a:rPr lang="en-US" sz="2400" dirty="0">
                <a:latin typeface="Arial" pitchFamily="34" charset="0"/>
                <a:cs typeface="Arial" pitchFamily="34" charset="0"/>
              </a:rPr>
              <a:t>unit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terpadu</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pintu</a:t>
            </a:r>
            <a:r>
              <a:rPr lang="en-US" sz="2400" dirty="0">
                <a:latin typeface="Arial" pitchFamily="34" charset="0"/>
                <a:cs typeface="Arial" pitchFamily="34" charset="0"/>
              </a:rPr>
              <a:t>. </a:t>
            </a:r>
            <a:r>
              <a:rPr lang="en-US" sz="2400" dirty="0" smtClean="0">
                <a:latin typeface="Arial" pitchFamily="34" charset="0"/>
                <a:cs typeface="Arial" pitchFamily="34" charset="0"/>
              </a:rPr>
              <a:t>Kepala </a:t>
            </a:r>
            <a:r>
              <a:rPr lang="en-US" sz="2400" dirty="0" err="1">
                <a:latin typeface="Arial" pitchFamily="34" charset="0"/>
                <a:cs typeface="Arial" pitchFamily="34" charset="0"/>
              </a:rPr>
              <a:t>daerah</a:t>
            </a:r>
            <a:r>
              <a:rPr lang="en-US" sz="2400" dirty="0">
                <a:latin typeface="Arial" pitchFamily="34" charset="0"/>
                <a:cs typeface="Arial" pitchFamily="34" charset="0"/>
              </a:rPr>
              <a:t> yang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memberikan</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perizinan</a:t>
            </a:r>
            <a:r>
              <a:rPr lang="en-US" sz="2400" dirty="0">
                <a:latin typeface="Arial" pitchFamily="34" charset="0"/>
                <a:cs typeface="Arial" pitchFamily="34" charset="0"/>
              </a:rPr>
              <a:t> </a:t>
            </a:r>
            <a:r>
              <a:rPr lang="en-US" sz="2400" dirty="0" err="1" smtClean="0">
                <a:latin typeface="Arial" pitchFamily="34" charset="0"/>
                <a:cs typeface="Arial" pitchFamily="34" charset="0"/>
              </a:rPr>
              <a:t>dikenai</a:t>
            </a:r>
            <a:r>
              <a:rPr lang="en-US" sz="2400" dirty="0" smtClean="0">
                <a:latin typeface="Arial" pitchFamily="34" charset="0"/>
                <a:cs typeface="Arial" pitchFamily="34" charset="0"/>
              </a:rPr>
              <a:t> </a:t>
            </a:r>
            <a:r>
              <a:rPr lang="en-US" sz="2400" dirty="0" err="1">
                <a:latin typeface="Arial" pitchFamily="34" charset="0"/>
                <a:cs typeface="Arial" pitchFamily="34" charset="0"/>
              </a:rPr>
              <a:t>sanksi</a:t>
            </a:r>
            <a:r>
              <a:rPr lang="en-US" sz="2400" dirty="0">
                <a:latin typeface="Arial" pitchFamily="34" charset="0"/>
                <a:cs typeface="Arial" pitchFamily="34" charset="0"/>
              </a:rPr>
              <a:t> </a:t>
            </a:r>
            <a:r>
              <a:rPr lang="en-US" sz="2400" dirty="0" err="1">
                <a:latin typeface="Arial" pitchFamily="34" charset="0"/>
                <a:cs typeface="Arial" pitchFamily="34" charset="0"/>
              </a:rPr>
              <a:t>administratif</a:t>
            </a:r>
            <a:r>
              <a:rPr lang="en-US" sz="2400" dirty="0">
                <a:latin typeface="Arial" pitchFamily="34" charset="0"/>
                <a:cs typeface="Arial" pitchFamily="34" charset="0"/>
              </a:rPr>
              <a:t>. </a:t>
            </a:r>
          </a:p>
          <a:p>
            <a:pPr lvl="0"/>
            <a:r>
              <a:rPr lang="en-US" sz="2400" dirty="0" err="1">
                <a:latin typeface="Arial" pitchFamily="34" charset="0"/>
                <a:cs typeface="Arial" pitchFamily="34" charset="0"/>
              </a:rPr>
              <a:t>Masyarakat</a:t>
            </a:r>
            <a:r>
              <a:rPr lang="en-US" sz="2400" dirty="0">
                <a:latin typeface="Arial" pitchFamily="34" charset="0"/>
                <a:cs typeface="Arial" pitchFamily="34" charset="0"/>
              </a:rPr>
              <a:t> </a:t>
            </a:r>
            <a:r>
              <a:rPr lang="en-US" sz="2400" dirty="0" err="1">
                <a:latin typeface="Arial" pitchFamily="34" charset="0"/>
                <a:cs typeface="Arial" pitchFamily="34" charset="0"/>
              </a:rPr>
              <a:t>berhak</a:t>
            </a:r>
            <a:r>
              <a:rPr lang="en-US" sz="2400" dirty="0">
                <a:latin typeface="Arial" pitchFamily="34" charset="0"/>
                <a:cs typeface="Arial" pitchFamily="34" charset="0"/>
              </a:rPr>
              <a:t> </a:t>
            </a:r>
            <a:r>
              <a:rPr lang="en-US" sz="2400" dirty="0" err="1">
                <a:latin typeface="Arial" pitchFamily="34" charset="0"/>
                <a:cs typeface="Arial" pitchFamily="34" charset="0"/>
              </a:rPr>
              <a:t>mengadukan</a:t>
            </a:r>
            <a:r>
              <a:rPr lang="en-US" sz="2400" dirty="0">
                <a:latin typeface="Arial" pitchFamily="34" charset="0"/>
                <a:cs typeface="Arial" pitchFamily="34" charset="0"/>
              </a:rPr>
              <a:t> penyelenggaraan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err="1">
                <a:latin typeface="Arial" pitchFamily="34" charset="0"/>
                <a:cs typeface="Arial" pitchFamily="34" charset="0"/>
              </a:rPr>
              <a:t>kepada</a:t>
            </a:r>
            <a:r>
              <a:rPr lang="en-US" sz="2400" dirty="0">
                <a:latin typeface="Arial" pitchFamily="34" charset="0"/>
                <a:cs typeface="Arial" pitchFamily="34" charset="0"/>
              </a:rPr>
              <a:t> Pemerintah Daerah, Ombudsman, </a:t>
            </a:r>
            <a:r>
              <a:rPr lang="en-US" sz="2400" dirty="0" err="1">
                <a:latin typeface="Arial" pitchFamily="34" charset="0"/>
                <a:cs typeface="Arial" pitchFamily="34" charset="0"/>
              </a:rPr>
              <a:t>dan</a:t>
            </a:r>
            <a:r>
              <a:rPr lang="en-US" sz="2400" dirty="0">
                <a:latin typeface="Arial" pitchFamily="34" charset="0"/>
                <a:cs typeface="Arial" pitchFamily="34" charset="0"/>
              </a:rPr>
              <a:t>/</a:t>
            </a:r>
            <a:r>
              <a:rPr lang="en-US" sz="2400" dirty="0" err="1">
                <a:latin typeface="Arial" pitchFamily="34" charset="0"/>
                <a:cs typeface="Arial" pitchFamily="34" charset="0"/>
              </a:rPr>
              <a:t>atau</a:t>
            </a:r>
            <a:r>
              <a:rPr lang="en-US" sz="2400" dirty="0">
                <a:latin typeface="Arial" pitchFamily="34" charset="0"/>
                <a:cs typeface="Arial" pitchFamily="34" charset="0"/>
              </a:rPr>
              <a:t> DPRD.  </a:t>
            </a:r>
          </a:p>
          <a:p>
            <a:pPr marL="0" indent="0">
              <a:buNone/>
            </a:pPr>
            <a:r>
              <a:rPr lang="en-US" sz="2400" dirty="0">
                <a:latin typeface="Arial" pitchFamily="34" charset="0"/>
                <a:cs typeface="Arial" pitchFamily="34" charset="0"/>
              </a:rPr>
              <a:t> </a:t>
            </a:r>
          </a:p>
          <a:p>
            <a:endParaRPr lang="en-US" sz="2400" dirty="0">
              <a:latin typeface="+mj-lt"/>
            </a:endParaRPr>
          </a:p>
        </p:txBody>
      </p:sp>
    </p:spTree>
    <p:extLst>
      <p:ext uri="{BB962C8B-B14F-4D97-AF65-F5344CB8AC3E}">
        <p14:creationId xmlns:p14="http://schemas.microsoft.com/office/powerpoint/2010/main" val="1536128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87362"/>
          </a:xfrm>
        </p:spPr>
        <p:txBody>
          <a:bodyPr>
            <a:noAutofit/>
          </a:bodyPr>
          <a:lstStyle/>
          <a:p>
            <a:r>
              <a:rPr lang="en-US" sz="3600" b="1" dirty="0" smtClean="0">
                <a:latin typeface="+mn-lt"/>
                <a:cs typeface="Arial" pitchFamily="34" charset="0"/>
              </a:rPr>
              <a:t>P</a:t>
            </a:r>
            <a:r>
              <a:rPr lang="id-ID" sz="3600" b="1" dirty="0" smtClean="0">
                <a:latin typeface="+mn-lt"/>
                <a:cs typeface="Arial" pitchFamily="34" charset="0"/>
              </a:rPr>
              <a:t>elayanan</a:t>
            </a:r>
            <a:endParaRPr lang="en-US" sz="3600" dirty="0">
              <a:latin typeface="+mn-lt"/>
            </a:endParaRPr>
          </a:p>
        </p:txBody>
      </p:sp>
      <p:sp>
        <p:nvSpPr>
          <p:cNvPr id="3" name="Content Placeholder 2"/>
          <p:cNvSpPr>
            <a:spLocks noGrp="1"/>
          </p:cNvSpPr>
          <p:nvPr>
            <p:ph idx="1"/>
          </p:nvPr>
        </p:nvSpPr>
        <p:spPr>
          <a:xfrm>
            <a:off x="685800" y="914400"/>
            <a:ext cx="8077200" cy="5410200"/>
          </a:xfrm>
        </p:spPr>
        <p:txBody>
          <a:bodyPr>
            <a:normAutofit fontScale="25000" lnSpcReduction="20000"/>
          </a:bodyPr>
          <a:lstStyle/>
          <a:p>
            <a:r>
              <a:rPr lang="en-US" sz="9600" b="1" dirty="0">
                <a:latin typeface="Arial" pitchFamily="34" charset="0"/>
                <a:cs typeface="Arial" pitchFamily="34" charset="0"/>
              </a:rPr>
              <a:t>P</a:t>
            </a:r>
            <a:r>
              <a:rPr lang="id-ID" sz="9600" b="1" dirty="0" smtClean="0">
                <a:latin typeface="Arial" pitchFamily="34" charset="0"/>
                <a:cs typeface="Arial" pitchFamily="34" charset="0"/>
              </a:rPr>
              <a:t>elayanan </a:t>
            </a:r>
            <a:r>
              <a:rPr lang="id-ID" sz="9600" dirty="0" smtClean="0">
                <a:latin typeface="Arial" pitchFamily="34" charset="0"/>
                <a:cs typeface="Arial" pitchFamily="34" charset="0"/>
              </a:rPr>
              <a:t>sebagai kegiatan yang dilakukan oleh seseorang atau sekelompok orang dengan landasan tertentu dimana tingkat pemuasannya hanya dapat dirasakan oleh orang yang melayani atau dilayani, tergantung kepada kemampuan penyedia jasa dalam memenuhi harapan pengguna. </a:t>
            </a:r>
            <a:r>
              <a:rPr lang="en-US" sz="9600" dirty="0" smtClean="0">
                <a:latin typeface="Arial" pitchFamily="34" charset="0"/>
                <a:cs typeface="Arial" pitchFamily="34" charset="0"/>
              </a:rPr>
              <a:t>(</a:t>
            </a:r>
            <a:r>
              <a:rPr lang="id-ID" sz="9600" dirty="0" smtClean="0">
                <a:latin typeface="Arial" pitchFamily="34" charset="0"/>
                <a:cs typeface="Arial" pitchFamily="34" charset="0"/>
              </a:rPr>
              <a:t>Moenir 2002:26-27</a:t>
            </a:r>
            <a:r>
              <a:rPr lang="en-US" sz="9600" dirty="0" smtClean="0">
                <a:latin typeface="Arial" pitchFamily="34" charset="0"/>
                <a:cs typeface="Arial" pitchFamily="34" charset="0"/>
              </a:rPr>
              <a:t>)</a:t>
            </a:r>
            <a:r>
              <a:rPr lang="en-US" sz="9600" b="1" dirty="0" smtClean="0">
                <a:latin typeface="Arial" pitchFamily="34" charset="0"/>
                <a:cs typeface="Arial" pitchFamily="34" charset="0"/>
              </a:rPr>
              <a:t> </a:t>
            </a:r>
          </a:p>
          <a:p>
            <a:r>
              <a:rPr lang="en-US" sz="9600" b="1" dirty="0" smtClean="0">
                <a:latin typeface="Arial" pitchFamily="34" charset="0"/>
                <a:cs typeface="Arial" pitchFamily="34" charset="0"/>
              </a:rPr>
              <a:t>Pelayanan</a:t>
            </a:r>
            <a:r>
              <a:rPr lang="en-US" sz="9600" dirty="0" smtClean="0">
                <a:latin typeface="Arial" pitchFamily="34" charset="0"/>
                <a:cs typeface="Arial" pitchFamily="34" charset="0"/>
              </a:rPr>
              <a:t> adalah </a:t>
            </a:r>
            <a:r>
              <a:rPr lang="en-US" sz="9600" dirty="0" err="1" smtClean="0">
                <a:latin typeface="Arial" pitchFamily="34" charset="0"/>
                <a:cs typeface="Arial" pitchFamily="34" charset="0"/>
              </a:rPr>
              <a:t>suatu</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aktivitas</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atau</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serangkaian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aktivitas</a:t>
            </a:r>
            <a:r>
              <a:rPr lang="en-US" sz="9600" dirty="0" smtClean="0">
                <a:latin typeface="Arial" pitchFamily="34" charset="0"/>
                <a:cs typeface="Arial" pitchFamily="34" charset="0"/>
              </a:rPr>
              <a:t> yang </a:t>
            </a:r>
            <a:r>
              <a:rPr lang="en-US" sz="9600" dirty="0" err="1" smtClean="0">
                <a:latin typeface="Arial" pitchFamily="34" charset="0"/>
                <a:cs typeface="Arial" pitchFamily="34" charset="0"/>
              </a:rPr>
              <a:t>bersifat</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tidak</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kasat</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mata</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tidak</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dapat</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diraba</a:t>
            </a:r>
            <a:r>
              <a:rPr lang="en-US" sz="9600" dirty="0" smtClean="0">
                <a:latin typeface="Arial" pitchFamily="34" charset="0"/>
                <a:cs typeface="Arial" pitchFamily="34" charset="0"/>
              </a:rPr>
              <a:t>) yang </a:t>
            </a:r>
            <a:r>
              <a:rPr lang="en-US" sz="9600" dirty="0" err="1" smtClean="0">
                <a:latin typeface="Arial" pitchFamily="34" charset="0"/>
                <a:cs typeface="Arial" pitchFamily="34" charset="0"/>
              </a:rPr>
              <a:t>terjadi</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akibat</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adanya</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interaksi</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antara</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konsumen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dengan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karyawan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atau</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hal-hal</a:t>
            </a:r>
            <a:r>
              <a:rPr lang="en-US" sz="9600" dirty="0" smtClean="0">
                <a:latin typeface="Arial" pitchFamily="34" charset="0"/>
                <a:cs typeface="Arial" pitchFamily="34" charset="0"/>
              </a:rPr>
              <a:t> lain yang </a:t>
            </a:r>
            <a:r>
              <a:rPr lang="en-US" sz="9600" dirty="0" err="1" smtClean="0">
                <a:latin typeface="Arial" pitchFamily="34" charset="0"/>
                <a:cs typeface="Arial" pitchFamily="34" charset="0"/>
              </a:rPr>
              <a:t>disediakan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oleh</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perusahaan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pemberi</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pelayanan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yg</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dimaksudkan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untuk</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memecahkan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permasalahan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konsumen</a:t>
            </a:r>
            <a:r>
              <a:rPr lang="en-US" sz="9600" dirty="0" smtClean="0">
                <a:latin typeface="Arial" pitchFamily="34" charset="0"/>
                <a:cs typeface="Arial" pitchFamily="34" charset="0"/>
              </a:rPr>
              <a:t> / </a:t>
            </a:r>
            <a:r>
              <a:rPr lang="en-US" sz="9600" dirty="0" err="1" smtClean="0">
                <a:latin typeface="Arial" pitchFamily="34" charset="0"/>
                <a:cs typeface="Arial" pitchFamily="34" charset="0"/>
              </a:rPr>
              <a:t>pelanggan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Gronroos</a:t>
            </a:r>
            <a:r>
              <a:rPr lang="en-US" sz="9600" dirty="0" smtClean="0">
                <a:latin typeface="Arial" pitchFamily="34" charset="0"/>
                <a:cs typeface="Arial" pitchFamily="34" charset="0"/>
              </a:rPr>
              <a:t> (1990:27) </a:t>
            </a:r>
          </a:p>
          <a:p>
            <a:r>
              <a:rPr lang="id-ID" sz="9600" dirty="0" smtClean="0">
                <a:latin typeface="Arial" pitchFamily="34" charset="0"/>
                <a:cs typeface="Arial" pitchFamily="34" charset="0"/>
              </a:rPr>
              <a:t>Dari defini</a:t>
            </a:r>
            <a:r>
              <a:rPr lang="en-US" sz="9600" dirty="0" smtClean="0">
                <a:latin typeface="Arial" pitchFamily="34" charset="0"/>
                <a:cs typeface="Arial" pitchFamily="34" charset="0"/>
              </a:rPr>
              <a:t>s</a:t>
            </a:r>
            <a:r>
              <a:rPr lang="id-ID" sz="9600" dirty="0" smtClean="0">
                <a:latin typeface="Arial" pitchFamily="34" charset="0"/>
                <a:cs typeface="Arial" pitchFamily="34" charset="0"/>
              </a:rPr>
              <a:t>i tersebut dapat dimaknai bahwa </a:t>
            </a:r>
            <a:r>
              <a:rPr lang="id-ID" sz="9600" b="1" dirty="0" smtClean="0">
                <a:latin typeface="Arial" pitchFamily="34" charset="0"/>
                <a:cs typeface="Arial" pitchFamily="34" charset="0"/>
              </a:rPr>
              <a:t>pelayanan</a:t>
            </a:r>
            <a:r>
              <a:rPr lang="id-ID" sz="9600" dirty="0" smtClean="0">
                <a:latin typeface="Arial" pitchFamily="34" charset="0"/>
                <a:cs typeface="Arial" pitchFamily="34" charset="0"/>
              </a:rPr>
              <a:t> adalah aktivitas yang dapat dirasakan melalui </a:t>
            </a:r>
            <a:r>
              <a:rPr lang="id-ID" sz="9600" b="1" dirty="0" smtClean="0">
                <a:latin typeface="Arial" pitchFamily="34" charset="0"/>
                <a:cs typeface="Arial" pitchFamily="34" charset="0"/>
              </a:rPr>
              <a:t>hubungan antara penerima dan pemberi </a:t>
            </a:r>
            <a:r>
              <a:rPr lang="id-ID" sz="9600" dirty="0" smtClean="0">
                <a:latin typeface="Arial" pitchFamily="34" charset="0"/>
                <a:cs typeface="Arial" pitchFamily="34" charset="0"/>
              </a:rPr>
              <a:t>pelayanan yang menggunakan peralatan berupa organisasi atau lembaga perusahaan.</a:t>
            </a:r>
            <a:endParaRPr lang="en-US" sz="9600" dirty="0" smtClean="0">
              <a:latin typeface="Arial" pitchFamily="34" charset="0"/>
              <a:cs typeface="Arial" pitchFamily="34" charset="0"/>
            </a:endParaRPr>
          </a:p>
          <a:p>
            <a:endParaRPr lang="en-US" dirty="0" smtClean="0">
              <a:latin typeface="+mj-lt"/>
              <a:cs typeface="Arial" pitchFamily="34" charset="0"/>
            </a:endParaRPr>
          </a:p>
        </p:txBody>
      </p:sp>
    </p:spTree>
    <p:extLst>
      <p:ext uri="{BB962C8B-B14F-4D97-AF65-F5344CB8AC3E}">
        <p14:creationId xmlns:p14="http://schemas.microsoft.com/office/powerpoint/2010/main" val="2866499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533400"/>
          </a:xfrm>
        </p:spPr>
        <p:txBody>
          <a:bodyPr>
            <a:noAutofit/>
          </a:bodyPr>
          <a:lstStyle/>
          <a:p>
            <a:r>
              <a:rPr lang="en-US" sz="3600" b="1" dirty="0" smtClean="0">
                <a:latin typeface="+mn-lt"/>
              </a:rPr>
              <a:t>Pelayanan </a:t>
            </a:r>
            <a:r>
              <a:rPr lang="en-US" sz="3600" b="1" dirty="0" err="1" smtClean="0">
                <a:latin typeface="+mn-lt"/>
              </a:rPr>
              <a:t>Publik</a:t>
            </a:r>
            <a:endParaRPr lang="en-US" sz="3600" dirty="0">
              <a:latin typeface="+mn-lt"/>
            </a:endParaRPr>
          </a:p>
        </p:txBody>
      </p:sp>
      <p:sp>
        <p:nvSpPr>
          <p:cNvPr id="3" name="Content Placeholder 2"/>
          <p:cNvSpPr>
            <a:spLocks noGrp="1"/>
          </p:cNvSpPr>
          <p:nvPr>
            <p:ph idx="1"/>
          </p:nvPr>
        </p:nvSpPr>
        <p:spPr>
          <a:xfrm>
            <a:off x="609600" y="838200"/>
            <a:ext cx="8153400" cy="5867400"/>
          </a:xfrm>
        </p:spPr>
        <p:txBody>
          <a:bodyPr>
            <a:normAutofit fontScale="25000" lnSpcReduction="20000"/>
          </a:bodyPr>
          <a:lstStyle/>
          <a:p>
            <a:r>
              <a:rPr lang="en-US" sz="9600" b="1" dirty="0">
                <a:latin typeface="+mj-lt"/>
                <a:cs typeface="Arial" pitchFamily="34" charset="0"/>
              </a:rPr>
              <a:t>P</a:t>
            </a:r>
            <a:r>
              <a:rPr lang="en-US" sz="9600" dirty="0" smtClean="0">
                <a:latin typeface="+mj-lt"/>
                <a:cs typeface="Arial" pitchFamily="34" charset="0"/>
              </a:rPr>
              <a:t>elayanan </a:t>
            </a:r>
            <a:r>
              <a:rPr lang="en-US" sz="9600" dirty="0" err="1" smtClean="0">
                <a:latin typeface="+mj-lt"/>
                <a:cs typeface="Arial" pitchFamily="34" charset="0"/>
              </a:rPr>
              <a:t>publik</a:t>
            </a:r>
            <a:r>
              <a:rPr lang="en-US" sz="9600" dirty="0" smtClean="0">
                <a:latin typeface="+mj-lt"/>
                <a:cs typeface="Arial" pitchFamily="34" charset="0"/>
              </a:rPr>
              <a:t> adalah </a:t>
            </a:r>
            <a:r>
              <a:rPr lang="en-US" sz="9600" dirty="0" err="1" smtClean="0">
                <a:latin typeface="+mj-lt"/>
                <a:cs typeface="Arial" pitchFamily="34" charset="0"/>
              </a:rPr>
              <a:t>pemberian</a:t>
            </a:r>
            <a:r>
              <a:rPr lang="en-US" sz="9600" dirty="0" smtClean="0">
                <a:latin typeface="+mj-lt"/>
                <a:cs typeface="Arial" pitchFamily="34" charset="0"/>
              </a:rPr>
              <a:t> </a:t>
            </a:r>
            <a:r>
              <a:rPr lang="en-US" sz="9600" dirty="0" err="1" smtClean="0">
                <a:latin typeface="+mj-lt"/>
                <a:cs typeface="Arial" pitchFamily="34" charset="0"/>
              </a:rPr>
              <a:t>layanan</a:t>
            </a:r>
            <a:r>
              <a:rPr lang="en-US" sz="9600" dirty="0" smtClean="0">
                <a:latin typeface="+mj-lt"/>
                <a:cs typeface="Arial" pitchFamily="34" charset="0"/>
              </a:rPr>
              <a:t> (</a:t>
            </a:r>
            <a:r>
              <a:rPr lang="en-US" sz="9600" dirty="0" err="1" smtClean="0">
                <a:latin typeface="+mj-lt"/>
                <a:cs typeface="Arial" pitchFamily="34" charset="0"/>
              </a:rPr>
              <a:t>pelayanan</a:t>
            </a:r>
            <a:r>
              <a:rPr lang="en-US" sz="9600" dirty="0" smtClean="0">
                <a:latin typeface="+mj-lt"/>
                <a:cs typeface="Arial" pitchFamily="34" charset="0"/>
              </a:rPr>
              <a:t>) </a:t>
            </a:r>
            <a:r>
              <a:rPr lang="en-US" sz="9600" dirty="0" err="1" smtClean="0">
                <a:latin typeface="+mj-lt"/>
                <a:cs typeface="Arial" pitchFamily="34" charset="0"/>
              </a:rPr>
              <a:t>keperluan</a:t>
            </a:r>
            <a:r>
              <a:rPr lang="en-US" sz="9600" dirty="0" smtClean="0">
                <a:latin typeface="+mj-lt"/>
                <a:cs typeface="Arial" pitchFamily="34" charset="0"/>
              </a:rPr>
              <a:t> orang </a:t>
            </a:r>
            <a:r>
              <a:rPr lang="en-US" sz="9600" dirty="0" err="1" smtClean="0">
                <a:latin typeface="+mj-lt"/>
                <a:cs typeface="Arial" pitchFamily="34" charset="0"/>
              </a:rPr>
              <a:t>atau</a:t>
            </a:r>
            <a:r>
              <a:rPr lang="en-US" sz="9600" dirty="0" smtClean="0">
                <a:latin typeface="+mj-lt"/>
                <a:cs typeface="Arial" pitchFamily="34" charset="0"/>
              </a:rPr>
              <a:t> </a:t>
            </a:r>
            <a:r>
              <a:rPr lang="en-US" sz="9600" dirty="0" err="1" smtClean="0">
                <a:latin typeface="+mj-lt"/>
                <a:cs typeface="Arial" pitchFamily="34" charset="0"/>
              </a:rPr>
              <a:t>masyarakat</a:t>
            </a:r>
            <a:r>
              <a:rPr lang="en-US" sz="9600" dirty="0" smtClean="0">
                <a:latin typeface="+mj-lt"/>
                <a:cs typeface="Arial" pitchFamily="34" charset="0"/>
              </a:rPr>
              <a:t> yang </a:t>
            </a:r>
            <a:r>
              <a:rPr lang="en-US" sz="9600" dirty="0" err="1" smtClean="0">
                <a:latin typeface="+mj-lt"/>
                <a:cs typeface="Arial" pitchFamily="34" charset="0"/>
              </a:rPr>
              <a:t>mempunyai</a:t>
            </a:r>
            <a:r>
              <a:rPr lang="en-US" sz="9600" dirty="0" smtClean="0">
                <a:latin typeface="+mj-lt"/>
                <a:cs typeface="Arial" pitchFamily="34" charset="0"/>
              </a:rPr>
              <a:t> kepentingan </a:t>
            </a:r>
            <a:r>
              <a:rPr lang="en-US" sz="9600" dirty="0" err="1" smtClean="0">
                <a:latin typeface="+mj-lt"/>
                <a:cs typeface="Arial" pitchFamily="34" charset="0"/>
              </a:rPr>
              <a:t>pada</a:t>
            </a:r>
            <a:r>
              <a:rPr lang="en-US" sz="9600" dirty="0" smtClean="0">
                <a:latin typeface="+mj-lt"/>
                <a:cs typeface="Arial" pitchFamily="34" charset="0"/>
              </a:rPr>
              <a:t> </a:t>
            </a:r>
            <a:r>
              <a:rPr lang="en-US" sz="9600" dirty="0" err="1" smtClean="0">
                <a:latin typeface="+mj-lt"/>
                <a:cs typeface="Arial" pitchFamily="34" charset="0"/>
              </a:rPr>
              <a:t>organisasi</a:t>
            </a:r>
            <a:r>
              <a:rPr lang="en-US" sz="9600" dirty="0" smtClean="0">
                <a:latin typeface="+mj-lt"/>
                <a:cs typeface="Arial" pitchFamily="34" charset="0"/>
              </a:rPr>
              <a:t> </a:t>
            </a:r>
            <a:r>
              <a:rPr lang="en-US" sz="9600" dirty="0" err="1" smtClean="0">
                <a:latin typeface="+mj-lt"/>
                <a:cs typeface="Arial" pitchFamily="34" charset="0"/>
              </a:rPr>
              <a:t>itu</a:t>
            </a:r>
            <a:r>
              <a:rPr lang="en-US" sz="9600" dirty="0" smtClean="0">
                <a:latin typeface="+mj-lt"/>
                <a:cs typeface="Arial" pitchFamily="34" charset="0"/>
              </a:rPr>
              <a:t> </a:t>
            </a:r>
            <a:r>
              <a:rPr lang="en-US" sz="9600" dirty="0" err="1" smtClean="0">
                <a:latin typeface="+mj-lt"/>
                <a:cs typeface="Arial" pitchFamily="34" charset="0"/>
              </a:rPr>
              <a:t>sesuai</a:t>
            </a:r>
            <a:r>
              <a:rPr lang="en-US" sz="9600" dirty="0" smtClean="0">
                <a:latin typeface="+mj-lt"/>
                <a:cs typeface="Arial" pitchFamily="34" charset="0"/>
              </a:rPr>
              <a:t> </a:t>
            </a:r>
            <a:r>
              <a:rPr lang="en-US" sz="9600" dirty="0" err="1" smtClean="0">
                <a:latin typeface="+mj-lt"/>
                <a:cs typeface="Arial" pitchFamily="34" charset="0"/>
              </a:rPr>
              <a:t>dengan</a:t>
            </a:r>
            <a:r>
              <a:rPr lang="en-US" sz="9600" dirty="0" smtClean="0">
                <a:latin typeface="+mj-lt"/>
                <a:cs typeface="Arial" pitchFamily="34" charset="0"/>
              </a:rPr>
              <a:t> </a:t>
            </a:r>
            <a:r>
              <a:rPr lang="en-US" sz="9600" dirty="0" err="1" smtClean="0">
                <a:latin typeface="+mj-lt"/>
                <a:cs typeface="Arial" pitchFamily="34" charset="0"/>
              </a:rPr>
              <a:t>aturan</a:t>
            </a:r>
            <a:r>
              <a:rPr lang="en-US" sz="9600" dirty="0" smtClean="0">
                <a:latin typeface="+mj-lt"/>
                <a:cs typeface="Arial" pitchFamily="34" charset="0"/>
              </a:rPr>
              <a:t> </a:t>
            </a:r>
            <a:r>
              <a:rPr lang="en-US" sz="9600" dirty="0" err="1" smtClean="0">
                <a:latin typeface="+mj-lt"/>
                <a:cs typeface="Arial" pitchFamily="34" charset="0"/>
              </a:rPr>
              <a:t>pokok</a:t>
            </a:r>
            <a:r>
              <a:rPr lang="en-US" sz="9600" dirty="0" smtClean="0">
                <a:latin typeface="+mj-lt"/>
                <a:cs typeface="Arial" pitchFamily="34" charset="0"/>
              </a:rPr>
              <a:t> </a:t>
            </a:r>
            <a:r>
              <a:rPr lang="en-US" sz="9600" dirty="0" err="1" smtClean="0">
                <a:latin typeface="+mj-lt"/>
                <a:cs typeface="Arial" pitchFamily="34" charset="0"/>
              </a:rPr>
              <a:t>dan</a:t>
            </a:r>
            <a:r>
              <a:rPr lang="en-US" sz="9600" dirty="0" smtClean="0">
                <a:latin typeface="+mj-lt"/>
                <a:cs typeface="Arial" pitchFamily="34" charset="0"/>
              </a:rPr>
              <a:t> </a:t>
            </a:r>
            <a:r>
              <a:rPr lang="en-US" sz="9600" dirty="0" err="1" smtClean="0">
                <a:latin typeface="+mj-lt"/>
                <a:cs typeface="Arial" pitchFamily="34" charset="0"/>
              </a:rPr>
              <a:t>tata</a:t>
            </a:r>
            <a:r>
              <a:rPr lang="en-US" sz="9600" dirty="0" smtClean="0">
                <a:latin typeface="+mj-lt"/>
                <a:cs typeface="Arial" pitchFamily="34" charset="0"/>
              </a:rPr>
              <a:t> </a:t>
            </a:r>
            <a:r>
              <a:rPr lang="en-US" sz="9600" dirty="0" err="1" smtClean="0">
                <a:latin typeface="+mj-lt"/>
                <a:cs typeface="Arial" pitchFamily="34" charset="0"/>
              </a:rPr>
              <a:t>cara</a:t>
            </a:r>
            <a:r>
              <a:rPr lang="en-US" sz="9600" dirty="0" smtClean="0">
                <a:latin typeface="+mj-lt"/>
                <a:cs typeface="Arial" pitchFamily="34" charset="0"/>
              </a:rPr>
              <a:t> yang </a:t>
            </a:r>
            <a:r>
              <a:rPr lang="en-US" sz="9600" dirty="0" err="1" smtClean="0">
                <a:latin typeface="+mj-lt"/>
                <a:cs typeface="Arial" pitchFamily="34" charset="0"/>
              </a:rPr>
              <a:t>telah</a:t>
            </a:r>
            <a:r>
              <a:rPr lang="en-US" sz="9600" dirty="0" smtClean="0">
                <a:latin typeface="+mj-lt"/>
                <a:cs typeface="Arial" pitchFamily="34" charset="0"/>
              </a:rPr>
              <a:t> </a:t>
            </a:r>
            <a:r>
              <a:rPr lang="en-US" sz="9600" dirty="0" err="1" smtClean="0">
                <a:latin typeface="+mj-lt"/>
                <a:cs typeface="Arial" pitchFamily="34" charset="0"/>
              </a:rPr>
              <a:t>ditetapkan</a:t>
            </a:r>
            <a:r>
              <a:rPr lang="en-US" sz="9600" b="1" dirty="0">
                <a:latin typeface="+mj-lt"/>
                <a:cs typeface="Arial" pitchFamily="34" charset="0"/>
              </a:rPr>
              <a:t> </a:t>
            </a:r>
            <a:r>
              <a:rPr lang="en-US" sz="9600" b="1" dirty="0" smtClean="0">
                <a:latin typeface="+mj-lt"/>
                <a:cs typeface="Arial" pitchFamily="34" charset="0"/>
              </a:rPr>
              <a:t>(</a:t>
            </a:r>
            <a:r>
              <a:rPr lang="en-US" sz="9600" b="1" dirty="0" err="1" smtClean="0">
                <a:latin typeface="+mj-lt"/>
                <a:cs typeface="Arial" pitchFamily="34" charset="0"/>
              </a:rPr>
              <a:t>Kurniawan</a:t>
            </a:r>
            <a:r>
              <a:rPr lang="en-US" sz="9600" b="1" dirty="0" smtClean="0">
                <a:latin typeface="+mj-lt"/>
                <a:cs typeface="Arial" pitchFamily="34" charset="0"/>
              </a:rPr>
              <a:t> 2005:4</a:t>
            </a:r>
            <a:r>
              <a:rPr lang="en-US" sz="9600" b="1" dirty="0">
                <a:latin typeface="+mj-lt"/>
                <a:cs typeface="Arial" pitchFamily="34" charset="0"/>
              </a:rPr>
              <a:t>) </a:t>
            </a:r>
            <a:endParaRPr lang="en-US" sz="9600" b="1" dirty="0" smtClean="0">
              <a:latin typeface="+mj-lt"/>
              <a:cs typeface="Arial" pitchFamily="34" charset="0"/>
            </a:endParaRPr>
          </a:p>
          <a:p>
            <a:r>
              <a:rPr lang="en-US" sz="9600" b="1" dirty="0" smtClean="0">
                <a:latin typeface="+mj-lt"/>
                <a:cs typeface="Arial" pitchFamily="34" charset="0"/>
              </a:rPr>
              <a:t>P</a:t>
            </a:r>
            <a:r>
              <a:rPr lang="en-US" sz="9600" dirty="0" smtClean="0">
                <a:latin typeface="+mj-lt"/>
                <a:cs typeface="Arial" pitchFamily="34" charset="0"/>
              </a:rPr>
              <a:t>elayanan </a:t>
            </a:r>
            <a:r>
              <a:rPr lang="en-US" sz="9600" dirty="0" err="1" smtClean="0">
                <a:latin typeface="+mj-lt"/>
                <a:cs typeface="Arial" pitchFamily="34" charset="0"/>
              </a:rPr>
              <a:t>publik</a:t>
            </a:r>
            <a:r>
              <a:rPr lang="en-US" sz="9600" dirty="0" smtClean="0">
                <a:latin typeface="+mj-lt"/>
                <a:cs typeface="Arial" pitchFamily="34" charset="0"/>
              </a:rPr>
              <a:t> adalah </a:t>
            </a:r>
            <a:r>
              <a:rPr lang="en-US" sz="9600" dirty="0" err="1" smtClean="0">
                <a:latin typeface="+mj-lt"/>
                <a:cs typeface="Arial" pitchFamily="34" charset="0"/>
              </a:rPr>
              <a:t>serangkaian</a:t>
            </a:r>
            <a:r>
              <a:rPr lang="en-US" sz="9600" dirty="0" smtClean="0">
                <a:latin typeface="+mj-lt"/>
                <a:cs typeface="Arial" pitchFamily="34" charset="0"/>
              </a:rPr>
              <a:t> </a:t>
            </a:r>
            <a:r>
              <a:rPr lang="en-US" sz="9600" dirty="0" err="1" smtClean="0">
                <a:latin typeface="+mj-lt"/>
                <a:cs typeface="Arial" pitchFamily="34" charset="0"/>
              </a:rPr>
              <a:t>aktivitas</a:t>
            </a:r>
            <a:r>
              <a:rPr lang="en-US" sz="9600" dirty="0" smtClean="0">
                <a:latin typeface="+mj-lt"/>
                <a:cs typeface="Arial" pitchFamily="34" charset="0"/>
              </a:rPr>
              <a:t> yang </a:t>
            </a:r>
            <a:r>
              <a:rPr lang="en-US" sz="9600" dirty="0" err="1" smtClean="0">
                <a:latin typeface="+mj-lt"/>
                <a:cs typeface="Arial" pitchFamily="34" charset="0"/>
              </a:rPr>
              <a:t>dilakukan</a:t>
            </a:r>
            <a:r>
              <a:rPr lang="en-US" sz="9600" dirty="0" smtClean="0">
                <a:latin typeface="+mj-lt"/>
                <a:cs typeface="Arial" pitchFamily="34" charset="0"/>
              </a:rPr>
              <a:t> </a:t>
            </a:r>
            <a:r>
              <a:rPr lang="en-US" sz="9600" dirty="0" err="1" smtClean="0">
                <a:latin typeface="+mj-lt"/>
                <a:cs typeface="Arial" pitchFamily="34" charset="0"/>
              </a:rPr>
              <a:t>oleh</a:t>
            </a:r>
            <a:r>
              <a:rPr lang="en-US" sz="9600" dirty="0" smtClean="0">
                <a:latin typeface="+mj-lt"/>
                <a:cs typeface="Arial" pitchFamily="34" charset="0"/>
              </a:rPr>
              <a:t> </a:t>
            </a:r>
            <a:r>
              <a:rPr lang="en-US" sz="9600" dirty="0" err="1" smtClean="0">
                <a:latin typeface="+mj-lt"/>
                <a:cs typeface="Arial" pitchFamily="34" charset="0"/>
              </a:rPr>
              <a:t>birokrasi</a:t>
            </a:r>
            <a:r>
              <a:rPr lang="en-US" sz="9600" dirty="0" smtClean="0">
                <a:latin typeface="+mj-lt"/>
                <a:cs typeface="Arial" pitchFamily="34" charset="0"/>
              </a:rPr>
              <a:t> </a:t>
            </a:r>
            <a:r>
              <a:rPr lang="en-US" sz="9600" dirty="0" err="1" smtClean="0">
                <a:latin typeface="+mj-lt"/>
                <a:cs typeface="Arial" pitchFamily="34" charset="0"/>
              </a:rPr>
              <a:t>publik</a:t>
            </a:r>
            <a:r>
              <a:rPr lang="en-US" sz="9600" dirty="0" smtClean="0">
                <a:latin typeface="+mj-lt"/>
                <a:cs typeface="Arial" pitchFamily="34" charset="0"/>
              </a:rPr>
              <a:t> </a:t>
            </a:r>
            <a:r>
              <a:rPr lang="en-US" sz="9600" dirty="0" err="1" smtClean="0">
                <a:latin typeface="+mj-lt"/>
                <a:cs typeface="Arial" pitchFamily="34" charset="0"/>
              </a:rPr>
              <a:t>untuk</a:t>
            </a:r>
            <a:r>
              <a:rPr lang="en-US" sz="9600" dirty="0" smtClean="0">
                <a:latin typeface="+mj-lt"/>
                <a:cs typeface="Arial" pitchFamily="34" charset="0"/>
              </a:rPr>
              <a:t> </a:t>
            </a:r>
            <a:r>
              <a:rPr lang="en-US" sz="9600" dirty="0" err="1" smtClean="0">
                <a:latin typeface="+mj-lt"/>
                <a:cs typeface="Arial" pitchFamily="34" charset="0"/>
              </a:rPr>
              <a:t>memenuhi</a:t>
            </a:r>
            <a:r>
              <a:rPr lang="en-US" sz="9600" dirty="0" smtClean="0">
                <a:latin typeface="+mj-lt"/>
                <a:cs typeface="Arial" pitchFamily="34" charset="0"/>
              </a:rPr>
              <a:t> </a:t>
            </a:r>
            <a:r>
              <a:rPr lang="en-US" sz="9600" dirty="0" err="1" smtClean="0">
                <a:latin typeface="+mj-lt"/>
                <a:cs typeface="Arial" pitchFamily="34" charset="0"/>
              </a:rPr>
              <a:t>kebutuhan</a:t>
            </a:r>
            <a:r>
              <a:rPr lang="en-US" sz="9600" dirty="0" smtClean="0">
                <a:latin typeface="+mj-lt"/>
                <a:cs typeface="Arial" pitchFamily="34" charset="0"/>
              </a:rPr>
              <a:t> </a:t>
            </a:r>
            <a:r>
              <a:rPr lang="en-US" sz="9600" dirty="0" err="1" smtClean="0">
                <a:latin typeface="+mj-lt"/>
                <a:cs typeface="Arial" pitchFamily="34" charset="0"/>
              </a:rPr>
              <a:t>warga</a:t>
            </a:r>
            <a:r>
              <a:rPr lang="en-US" sz="9600" dirty="0" smtClean="0">
                <a:latin typeface="+mj-lt"/>
                <a:cs typeface="Arial" pitchFamily="34" charset="0"/>
              </a:rPr>
              <a:t> </a:t>
            </a:r>
            <a:r>
              <a:rPr lang="en-US" sz="9600" dirty="0" err="1" smtClean="0">
                <a:latin typeface="+mj-lt"/>
                <a:cs typeface="Arial" pitchFamily="34" charset="0"/>
              </a:rPr>
              <a:t>penggunanya</a:t>
            </a:r>
            <a:r>
              <a:rPr lang="en-US" sz="9600" dirty="0" smtClean="0">
                <a:latin typeface="+mj-lt"/>
                <a:cs typeface="Arial" pitchFamily="34" charset="0"/>
              </a:rPr>
              <a:t>.</a:t>
            </a:r>
            <a:r>
              <a:rPr lang="en-US" sz="9600" b="1" dirty="0">
                <a:latin typeface="+mj-lt"/>
                <a:cs typeface="Arial" pitchFamily="34" charset="0"/>
              </a:rPr>
              <a:t> </a:t>
            </a:r>
            <a:r>
              <a:rPr lang="en-US" sz="9600" b="1" dirty="0" err="1">
                <a:latin typeface="+mj-lt"/>
                <a:cs typeface="Arial" pitchFamily="34" charset="0"/>
              </a:rPr>
              <a:t>Dwiyanto</a:t>
            </a:r>
            <a:r>
              <a:rPr lang="en-US" sz="9600" b="1" dirty="0">
                <a:latin typeface="+mj-lt"/>
                <a:cs typeface="Arial" pitchFamily="34" charset="0"/>
              </a:rPr>
              <a:t> 2005:141) </a:t>
            </a:r>
            <a:endParaRPr lang="en-US" sz="9600" dirty="0" smtClean="0">
              <a:latin typeface="+mj-lt"/>
              <a:cs typeface="Arial" pitchFamily="34" charset="0"/>
            </a:endParaRPr>
          </a:p>
          <a:p>
            <a:r>
              <a:rPr lang="en-US" sz="9600" dirty="0" smtClean="0">
                <a:latin typeface="+mj-lt"/>
                <a:cs typeface="Arial" pitchFamily="34" charset="0"/>
              </a:rPr>
              <a:t>Fungsi </a:t>
            </a:r>
            <a:r>
              <a:rPr lang="en-US" sz="9600" dirty="0" err="1" smtClean="0">
                <a:latin typeface="+mj-lt"/>
                <a:cs typeface="Arial" pitchFamily="34" charset="0"/>
              </a:rPr>
              <a:t>utama</a:t>
            </a:r>
            <a:r>
              <a:rPr lang="en-US" sz="9600" dirty="0" smtClean="0">
                <a:latin typeface="+mj-lt"/>
                <a:cs typeface="Arial" pitchFamily="34" charset="0"/>
              </a:rPr>
              <a:t> </a:t>
            </a:r>
            <a:r>
              <a:rPr lang="en-US" sz="9600" dirty="0" err="1" smtClean="0">
                <a:latin typeface="+mj-lt"/>
                <a:cs typeface="Arial" pitchFamily="34" charset="0"/>
              </a:rPr>
              <a:t>pemerintah</a:t>
            </a:r>
            <a:r>
              <a:rPr lang="en-US" sz="9600" dirty="0" smtClean="0">
                <a:latin typeface="+mj-lt"/>
                <a:cs typeface="Arial" pitchFamily="34" charset="0"/>
              </a:rPr>
              <a:t> </a:t>
            </a:r>
            <a:r>
              <a:rPr lang="en-US" sz="9600" dirty="0" err="1" smtClean="0">
                <a:latin typeface="+mj-lt"/>
                <a:cs typeface="Arial" pitchFamily="34" charset="0"/>
              </a:rPr>
              <a:t>pada</a:t>
            </a:r>
            <a:r>
              <a:rPr lang="en-US" sz="9600" dirty="0" smtClean="0">
                <a:latin typeface="+mj-lt"/>
                <a:cs typeface="Arial" pitchFamily="34" charset="0"/>
              </a:rPr>
              <a:t> </a:t>
            </a:r>
            <a:r>
              <a:rPr lang="en-US" sz="9600" dirty="0" err="1" smtClean="0">
                <a:latin typeface="+mj-lt"/>
                <a:cs typeface="Arial" pitchFamily="34" charset="0"/>
              </a:rPr>
              <a:t>hakekatnya</a:t>
            </a:r>
            <a:r>
              <a:rPr lang="en-US" sz="9600" dirty="0" smtClean="0">
                <a:latin typeface="+mj-lt"/>
                <a:cs typeface="Arial" pitchFamily="34" charset="0"/>
              </a:rPr>
              <a:t> </a:t>
            </a:r>
            <a:r>
              <a:rPr lang="en-US" sz="9600" dirty="0" err="1" smtClean="0">
                <a:latin typeface="+mj-lt"/>
                <a:cs typeface="Arial" pitchFamily="34" charset="0"/>
              </a:rPr>
              <a:t>menyelengarakan</a:t>
            </a:r>
            <a:r>
              <a:rPr lang="en-US" sz="9600" dirty="0" smtClean="0">
                <a:latin typeface="+mj-lt"/>
                <a:cs typeface="Arial" pitchFamily="34" charset="0"/>
              </a:rPr>
              <a:t> </a:t>
            </a:r>
            <a:r>
              <a:rPr lang="en-US" sz="9600" dirty="0" err="1" smtClean="0">
                <a:latin typeface="+mj-lt"/>
                <a:cs typeface="Arial" pitchFamily="34" charset="0"/>
              </a:rPr>
              <a:t>fungsi</a:t>
            </a:r>
            <a:r>
              <a:rPr lang="en-US" sz="9600" dirty="0" smtClean="0">
                <a:latin typeface="+mj-lt"/>
                <a:cs typeface="Arial" pitchFamily="34" charset="0"/>
              </a:rPr>
              <a:t> </a:t>
            </a:r>
            <a:r>
              <a:rPr lang="en-US" sz="9600" dirty="0" err="1" smtClean="0">
                <a:latin typeface="+mj-lt"/>
                <a:cs typeface="Arial" pitchFamily="34" charset="0"/>
              </a:rPr>
              <a:t>pelayanan</a:t>
            </a:r>
            <a:r>
              <a:rPr lang="en-US" sz="9600" dirty="0" smtClean="0">
                <a:latin typeface="+mj-lt"/>
                <a:cs typeface="Arial" pitchFamily="34" charset="0"/>
              </a:rPr>
              <a:t> </a:t>
            </a:r>
            <a:r>
              <a:rPr lang="en-US" sz="9600" dirty="0" err="1" smtClean="0">
                <a:latin typeface="+mj-lt"/>
                <a:cs typeface="Arial" pitchFamily="34" charset="0"/>
              </a:rPr>
              <a:t>dan</a:t>
            </a:r>
            <a:r>
              <a:rPr lang="en-US" sz="9600" dirty="0" smtClean="0">
                <a:latin typeface="+mj-lt"/>
                <a:cs typeface="Arial" pitchFamily="34" charset="0"/>
              </a:rPr>
              <a:t> </a:t>
            </a:r>
            <a:r>
              <a:rPr lang="en-US" sz="9600" dirty="0" err="1" smtClean="0">
                <a:latin typeface="+mj-lt"/>
                <a:cs typeface="Arial" pitchFamily="34" charset="0"/>
              </a:rPr>
              <a:t>fungsi</a:t>
            </a:r>
            <a:r>
              <a:rPr lang="en-US" sz="9600" dirty="0" smtClean="0">
                <a:latin typeface="+mj-lt"/>
                <a:cs typeface="Arial" pitchFamily="34" charset="0"/>
              </a:rPr>
              <a:t> </a:t>
            </a:r>
            <a:r>
              <a:rPr lang="en-US" sz="9600" dirty="0" err="1" smtClean="0">
                <a:latin typeface="+mj-lt"/>
                <a:cs typeface="Arial" pitchFamily="34" charset="0"/>
              </a:rPr>
              <a:t>pengaturan</a:t>
            </a:r>
            <a:r>
              <a:rPr lang="en-US" sz="9600" dirty="0" smtClean="0">
                <a:latin typeface="+mj-lt"/>
                <a:cs typeface="Arial" pitchFamily="34" charset="0"/>
              </a:rPr>
              <a:t>. Fungsi </a:t>
            </a:r>
            <a:r>
              <a:rPr lang="en-US" sz="9600" dirty="0" err="1" smtClean="0">
                <a:latin typeface="+mj-lt"/>
                <a:cs typeface="Arial" pitchFamily="34" charset="0"/>
              </a:rPr>
              <a:t>pengaturan</a:t>
            </a:r>
            <a:r>
              <a:rPr lang="en-US" sz="9600" dirty="0" smtClean="0">
                <a:latin typeface="+mj-lt"/>
                <a:cs typeface="Arial" pitchFamily="34" charset="0"/>
              </a:rPr>
              <a:t> </a:t>
            </a:r>
            <a:r>
              <a:rPr lang="en-US" sz="9600" dirty="0" err="1" smtClean="0">
                <a:latin typeface="+mj-lt"/>
                <a:cs typeface="Arial" pitchFamily="34" charset="0"/>
              </a:rPr>
              <a:t>itu</a:t>
            </a:r>
            <a:r>
              <a:rPr lang="en-US" sz="9600" dirty="0" smtClean="0">
                <a:latin typeface="+mj-lt"/>
                <a:cs typeface="Arial" pitchFamily="34" charset="0"/>
              </a:rPr>
              <a:t> sendiri </a:t>
            </a:r>
            <a:r>
              <a:rPr lang="en-US" sz="9600" dirty="0" err="1" smtClean="0">
                <a:latin typeface="+mj-lt"/>
                <a:cs typeface="Arial" pitchFamily="34" charset="0"/>
              </a:rPr>
              <a:t>juga</a:t>
            </a:r>
            <a:r>
              <a:rPr lang="en-US" sz="9600" dirty="0" smtClean="0">
                <a:latin typeface="+mj-lt"/>
                <a:cs typeface="Arial" pitchFamily="34" charset="0"/>
              </a:rPr>
              <a:t> </a:t>
            </a:r>
            <a:r>
              <a:rPr lang="en-US" sz="9600" dirty="0" err="1" smtClean="0">
                <a:latin typeface="+mj-lt"/>
                <a:cs typeface="Arial" pitchFamily="34" charset="0"/>
              </a:rPr>
              <a:t>dapat</a:t>
            </a:r>
            <a:r>
              <a:rPr lang="en-US" sz="9600" dirty="0" smtClean="0">
                <a:latin typeface="+mj-lt"/>
                <a:cs typeface="Arial" pitchFamily="34" charset="0"/>
              </a:rPr>
              <a:t> </a:t>
            </a:r>
            <a:r>
              <a:rPr lang="en-US" sz="9600" dirty="0" err="1" smtClean="0">
                <a:latin typeface="+mj-lt"/>
                <a:cs typeface="Arial" pitchFamily="34" charset="0"/>
              </a:rPr>
              <a:t>menjadi</a:t>
            </a:r>
            <a:r>
              <a:rPr lang="en-US" sz="9600" dirty="0" smtClean="0">
                <a:latin typeface="+mj-lt"/>
                <a:cs typeface="Arial" pitchFamily="34" charset="0"/>
              </a:rPr>
              <a:t> </a:t>
            </a:r>
            <a:r>
              <a:rPr lang="en-US" sz="9600" dirty="0" err="1" smtClean="0">
                <a:latin typeface="+mj-lt"/>
                <a:cs typeface="Arial" pitchFamily="34" charset="0"/>
              </a:rPr>
              <a:t>fungsi</a:t>
            </a:r>
            <a:r>
              <a:rPr lang="en-US" sz="9600" dirty="0" smtClean="0">
                <a:latin typeface="+mj-lt"/>
                <a:cs typeface="Arial" pitchFamily="34" charset="0"/>
              </a:rPr>
              <a:t> </a:t>
            </a:r>
            <a:r>
              <a:rPr lang="en-US" sz="9600" dirty="0" err="1" smtClean="0">
                <a:latin typeface="+mj-lt"/>
                <a:cs typeface="Arial" pitchFamily="34" charset="0"/>
              </a:rPr>
              <a:t>pelayanan</a:t>
            </a:r>
            <a:r>
              <a:rPr lang="en-US" sz="9600" dirty="0" smtClean="0">
                <a:latin typeface="+mj-lt"/>
                <a:cs typeface="Arial" pitchFamily="34" charset="0"/>
              </a:rPr>
              <a:t> </a:t>
            </a:r>
            <a:r>
              <a:rPr lang="en-US" sz="9600" dirty="0" err="1" smtClean="0">
                <a:latin typeface="+mj-lt"/>
                <a:cs typeface="Arial" pitchFamily="34" charset="0"/>
              </a:rPr>
              <a:t>publik</a:t>
            </a:r>
            <a:r>
              <a:rPr lang="en-US" sz="9600" dirty="0" smtClean="0">
                <a:latin typeface="+mj-lt"/>
                <a:cs typeface="Arial" pitchFamily="34" charset="0"/>
              </a:rPr>
              <a:t>.</a:t>
            </a:r>
            <a:r>
              <a:rPr lang="en-US" sz="9600" b="1" dirty="0" smtClean="0">
                <a:latin typeface="+mj-lt"/>
              </a:rPr>
              <a:t> </a:t>
            </a:r>
            <a:r>
              <a:rPr lang="en-US" sz="9600" b="1" dirty="0" smtClean="0">
                <a:latin typeface="+mj-lt"/>
              </a:rPr>
              <a:t>(</a:t>
            </a:r>
            <a:r>
              <a:rPr lang="en-US" sz="9600" b="1" dirty="0" err="1" smtClean="0">
                <a:latin typeface="+mj-lt"/>
                <a:cs typeface="Arial" pitchFamily="34" charset="0"/>
              </a:rPr>
              <a:t>Siagian</a:t>
            </a:r>
            <a:r>
              <a:rPr lang="en-US" sz="9600" b="1" dirty="0" smtClean="0">
                <a:latin typeface="+mj-lt"/>
                <a:cs typeface="Arial" pitchFamily="34" charset="0"/>
              </a:rPr>
              <a:t> 2001:128-129Z</a:t>
            </a:r>
            <a:r>
              <a:rPr lang="en-US" sz="9600" b="1" dirty="0">
                <a:latin typeface="+mj-lt"/>
                <a:cs typeface="Arial" pitchFamily="34" charset="0"/>
              </a:rPr>
              <a:t>) </a:t>
            </a:r>
            <a:endParaRPr lang="en-US" sz="9600" b="1" dirty="0" smtClean="0">
              <a:latin typeface="+mj-lt"/>
            </a:endParaRPr>
          </a:p>
          <a:p>
            <a:r>
              <a:rPr lang="en-US" sz="9600" b="1" dirty="0" smtClean="0">
                <a:latin typeface="+mj-lt"/>
              </a:rPr>
              <a:t>Pelayanan </a:t>
            </a:r>
            <a:r>
              <a:rPr lang="en-US" sz="9600" b="1" dirty="0" err="1" smtClean="0">
                <a:latin typeface="+mj-lt"/>
              </a:rPr>
              <a:t>Publik</a:t>
            </a:r>
            <a:r>
              <a:rPr lang="en-US" sz="9600" b="1" dirty="0" smtClean="0">
                <a:latin typeface="+mj-lt"/>
              </a:rPr>
              <a:t> </a:t>
            </a:r>
            <a:r>
              <a:rPr lang="en-US" sz="9600" dirty="0" smtClean="0">
                <a:latin typeface="+mj-lt"/>
              </a:rPr>
              <a:t>adalah </a:t>
            </a:r>
            <a:r>
              <a:rPr lang="en-US" sz="9600" dirty="0" err="1" smtClean="0">
                <a:latin typeface="+mj-lt"/>
              </a:rPr>
              <a:t>segala</a:t>
            </a:r>
            <a:r>
              <a:rPr lang="en-US" sz="9600" dirty="0" smtClean="0">
                <a:latin typeface="+mj-lt"/>
              </a:rPr>
              <a:t> </a:t>
            </a:r>
            <a:r>
              <a:rPr lang="en-US" sz="9600" dirty="0" err="1" smtClean="0">
                <a:latin typeface="+mj-lt"/>
              </a:rPr>
              <a:t>bentuk</a:t>
            </a:r>
            <a:r>
              <a:rPr lang="en-US" sz="9600" dirty="0" smtClean="0">
                <a:latin typeface="+mj-lt"/>
              </a:rPr>
              <a:t> </a:t>
            </a:r>
            <a:r>
              <a:rPr lang="en-US" sz="9600" dirty="0" err="1" smtClean="0">
                <a:latin typeface="+mj-lt"/>
              </a:rPr>
              <a:t>jasa</a:t>
            </a:r>
            <a:r>
              <a:rPr lang="en-US" sz="9600" dirty="0" smtClean="0">
                <a:latin typeface="+mj-lt"/>
              </a:rPr>
              <a:t> </a:t>
            </a:r>
            <a:r>
              <a:rPr lang="en-US" sz="9600" dirty="0" err="1" smtClean="0">
                <a:latin typeface="+mj-lt"/>
              </a:rPr>
              <a:t>pelayanan</a:t>
            </a:r>
            <a:r>
              <a:rPr lang="en-US" sz="9600" dirty="0" smtClean="0">
                <a:latin typeface="+mj-lt"/>
              </a:rPr>
              <a:t>, </a:t>
            </a:r>
            <a:r>
              <a:rPr lang="en-US" sz="9600" dirty="0" err="1" smtClean="0">
                <a:latin typeface="+mj-lt"/>
              </a:rPr>
              <a:t>baik</a:t>
            </a:r>
            <a:r>
              <a:rPr lang="en-US" sz="9600" dirty="0" smtClean="0">
                <a:latin typeface="+mj-lt"/>
              </a:rPr>
              <a:t> </a:t>
            </a:r>
            <a:r>
              <a:rPr lang="en-US" sz="9600" dirty="0" err="1" smtClean="0">
                <a:latin typeface="+mj-lt"/>
              </a:rPr>
              <a:t>dalam</a:t>
            </a:r>
            <a:r>
              <a:rPr lang="en-US" sz="9600" dirty="0" smtClean="0">
                <a:latin typeface="+mj-lt"/>
              </a:rPr>
              <a:t> </a:t>
            </a:r>
            <a:r>
              <a:rPr lang="en-US" sz="9600" dirty="0" err="1" smtClean="0">
                <a:latin typeface="+mj-lt"/>
              </a:rPr>
              <a:t>bentuk</a:t>
            </a:r>
            <a:r>
              <a:rPr lang="en-US" sz="9600" dirty="0" smtClean="0">
                <a:latin typeface="+mj-lt"/>
              </a:rPr>
              <a:t> </a:t>
            </a:r>
            <a:r>
              <a:rPr lang="en-US" sz="9600" dirty="0" err="1" smtClean="0">
                <a:latin typeface="+mj-lt"/>
              </a:rPr>
              <a:t>barang</a:t>
            </a:r>
            <a:r>
              <a:rPr lang="en-US" sz="9600" dirty="0" smtClean="0">
                <a:latin typeface="+mj-lt"/>
              </a:rPr>
              <a:t> </a:t>
            </a:r>
            <a:r>
              <a:rPr lang="en-US" sz="9600" dirty="0" err="1" smtClean="0">
                <a:latin typeface="+mj-lt"/>
              </a:rPr>
              <a:t>publik</a:t>
            </a:r>
            <a:r>
              <a:rPr lang="en-US" sz="9600" dirty="0" smtClean="0">
                <a:latin typeface="+mj-lt"/>
              </a:rPr>
              <a:t> </a:t>
            </a:r>
            <a:r>
              <a:rPr lang="en-US" sz="9600" dirty="0" err="1" smtClean="0">
                <a:latin typeface="+mj-lt"/>
              </a:rPr>
              <a:t>maupun</a:t>
            </a:r>
            <a:r>
              <a:rPr lang="en-US" sz="9600" dirty="0" smtClean="0">
                <a:latin typeface="+mj-lt"/>
              </a:rPr>
              <a:t> </a:t>
            </a:r>
            <a:r>
              <a:rPr lang="en-US" sz="9600" dirty="0" err="1" smtClean="0">
                <a:latin typeface="+mj-lt"/>
              </a:rPr>
              <a:t>jasa</a:t>
            </a:r>
            <a:r>
              <a:rPr lang="en-US" sz="9600" dirty="0" smtClean="0">
                <a:latin typeface="+mj-lt"/>
              </a:rPr>
              <a:t> </a:t>
            </a:r>
            <a:r>
              <a:rPr lang="en-US" sz="9600" dirty="0" err="1" smtClean="0">
                <a:latin typeface="+mj-lt"/>
              </a:rPr>
              <a:t>publik</a:t>
            </a:r>
            <a:r>
              <a:rPr lang="en-US" sz="9600" dirty="0" smtClean="0">
                <a:latin typeface="+mj-lt"/>
              </a:rPr>
              <a:t> </a:t>
            </a:r>
            <a:r>
              <a:rPr lang="en-US" sz="9600" dirty="0" err="1" smtClean="0">
                <a:latin typeface="+mj-lt"/>
              </a:rPr>
              <a:t>pada</a:t>
            </a:r>
            <a:r>
              <a:rPr lang="en-US" sz="9600" dirty="0" smtClean="0">
                <a:latin typeface="+mj-lt"/>
              </a:rPr>
              <a:t> </a:t>
            </a:r>
            <a:r>
              <a:rPr lang="en-US" sz="9600" dirty="0" err="1" smtClean="0">
                <a:latin typeface="+mj-lt"/>
              </a:rPr>
              <a:t>prinsipnya</a:t>
            </a:r>
            <a:r>
              <a:rPr lang="en-US" sz="9600" dirty="0" smtClean="0">
                <a:latin typeface="+mj-lt"/>
              </a:rPr>
              <a:t> </a:t>
            </a:r>
            <a:r>
              <a:rPr lang="en-US" sz="9600" dirty="0" err="1" smtClean="0">
                <a:latin typeface="+mj-lt"/>
              </a:rPr>
              <a:t>menjadi</a:t>
            </a:r>
            <a:r>
              <a:rPr lang="en-US" sz="9600" dirty="0" smtClean="0">
                <a:latin typeface="+mj-lt"/>
              </a:rPr>
              <a:t> </a:t>
            </a:r>
            <a:r>
              <a:rPr lang="en-US" sz="9600" dirty="0" err="1" smtClean="0">
                <a:latin typeface="+mj-lt"/>
              </a:rPr>
              <a:t>tanggung</a:t>
            </a:r>
            <a:r>
              <a:rPr lang="en-US" sz="9600" dirty="0" smtClean="0">
                <a:latin typeface="+mj-lt"/>
              </a:rPr>
              <a:t> </a:t>
            </a:r>
            <a:r>
              <a:rPr lang="en-US" sz="9600" dirty="0" err="1" smtClean="0">
                <a:latin typeface="+mj-lt"/>
              </a:rPr>
              <a:t>jawab</a:t>
            </a:r>
            <a:r>
              <a:rPr lang="en-US" sz="9600" dirty="0" smtClean="0">
                <a:latin typeface="+mj-lt"/>
              </a:rPr>
              <a:t> </a:t>
            </a:r>
            <a:r>
              <a:rPr lang="en-US" sz="9600" dirty="0" err="1" smtClean="0">
                <a:latin typeface="+mj-lt"/>
              </a:rPr>
              <a:t>dan</a:t>
            </a:r>
            <a:r>
              <a:rPr lang="en-US" sz="9600" dirty="0" smtClean="0">
                <a:latin typeface="+mj-lt"/>
              </a:rPr>
              <a:t> </a:t>
            </a:r>
            <a:r>
              <a:rPr lang="en-US" sz="9600" dirty="0" err="1" smtClean="0">
                <a:latin typeface="+mj-lt"/>
              </a:rPr>
              <a:t>dilaksanakan</a:t>
            </a:r>
            <a:r>
              <a:rPr lang="en-US" sz="9600" dirty="0" smtClean="0">
                <a:latin typeface="+mj-lt"/>
              </a:rPr>
              <a:t> </a:t>
            </a:r>
            <a:r>
              <a:rPr lang="en-US" sz="9600" dirty="0" err="1" smtClean="0">
                <a:latin typeface="+mj-lt"/>
              </a:rPr>
              <a:t>oleh</a:t>
            </a:r>
            <a:r>
              <a:rPr lang="en-US" sz="9600" dirty="0" smtClean="0">
                <a:latin typeface="+mj-lt"/>
              </a:rPr>
              <a:t> </a:t>
            </a:r>
            <a:r>
              <a:rPr lang="en-US" sz="9600" dirty="0" err="1" smtClean="0">
                <a:latin typeface="+mj-lt"/>
              </a:rPr>
              <a:t>Instansi</a:t>
            </a:r>
            <a:r>
              <a:rPr lang="en-US" sz="9600" dirty="0" smtClean="0">
                <a:latin typeface="+mj-lt"/>
              </a:rPr>
              <a:t> Pemerintah di </a:t>
            </a:r>
            <a:r>
              <a:rPr lang="en-US" sz="9600" dirty="0" err="1" smtClean="0">
                <a:latin typeface="+mj-lt"/>
              </a:rPr>
              <a:t>Pusat</a:t>
            </a:r>
            <a:r>
              <a:rPr lang="en-US" sz="9600" dirty="0" smtClean="0">
                <a:latin typeface="+mj-lt"/>
              </a:rPr>
              <a:t>, Daerah, DESA  </a:t>
            </a:r>
            <a:r>
              <a:rPr lang="en-US" sz="9600" dirty="0" err="1" smtClean="0">
                <a:latin typeface="+mj-lt"/>
              </a:rPr>
              <a:t>dan</a:t>
            </a:r>
            <a:r>
              <a:rPr lang="en-US" sz="9600" dirty="0" smtClean="0">
                <a:latin typeface="+mj-lt"/>
              </a:rPr>
              <a:t> di </a:t>
            </a:r>
            <a:r>
              <a:rPr lang="en-US" sz="9600" dirty="0" err="1" smtClean="0">
                <a:latin typeface="+mj-lt"/>
              </a:rPr>
              <a:t>lingkungan</a:t>
            </a:r>
            <a:r>
              <a:rPr lang="en-US" sz="9600" dirty="0" smtClean="0">
                <a:latin typeface="+mj-lt"/>
              </a:rPr>
              <a:t> </a:t>
            </a:r>
            <a:r>
              <a:rPr lang="en-US" sz="9600" dirty="0" err="1" smtClean="0">
                <a:latin typeface="+mj-lt"/>
              </a:rPr>
              <a:t>Badan</a:t>
            </a:r>
            <a:r>
              <a:rPr lang="en-US" sz="9600" dirty="0" smtClean="0">
                <a:latin typeface="+mj-lt"/>
              </a:rPr>
              <a:t> Usaha </a:t>
            </a:r>
            <a:r>
              <a:rPr lang="en-US" sz="9600" dirty="0" err="1" smtClean="0">
                <a:latin typeface="+mj-lt"/>
              </a:rPr>
              <a:t>Milik</a:t>
            </a:r>
            <a:r>
              <a:rPr lang="en-US" sz="9600" dirty="0" smtClean="0">
                <a:latin typeface="+mj-lt"/>
              </a:rPr>
              <a:t> Negara </a:t>
            </a:r>
            <a:r>
              <a:rPr lang="en-US" sz="9600" dirty="0" err="1" smtClean="0">
                <a:latin typeface="+mj-lt"/>
              </a:rPr>
              <a:t>atau</a:t>
            </a:r>
            <a:r>
              <a:rPr lang="en-US" sz="9600" dirty="0" smtClean="0">
                <a:latin typeface="+mj-lt"/>
              </a:rPr>
              <a:t> Daerah, </a:t>
            </a:r>
            <a:r>
              <a:rPr lang="en-US" sz="9600" dirty="0" err="1" smtClean="0">
                <a:latin typeface="+mj-lt"/>
              </a:rPr>
              <a:t>baik</a:t>
            </a:r>
            <a:r>
              <a:rPr lang="en-US" sz="9600" dirty="0" smtClean="0">
                <a:latin typeface="+mj-lt"/>
              </a:rPr>
              <a:t> </a:t>
            </a:r>
            <a:r>
              <a:rPr lang="en-US" sz="9600" dirty="0" err="1" smtClean="0">
                <a:latin typeface="+mj-lt"/>
              </a:rPr>
              <a:t>dalam</a:t>
            </a:r>
            <a:r>
              <a:rPr lang="en-US" sz="9600" dirty="0" smtClean="0">
                <a:latin typeface="+mj-lt"/>
              </a:rPr>
              <a:t> </a:t>
            </a:r>
            <a:r>
              <a:rPr lang="en-US" sz="9600" dirty="0" err="1" smtClean="0">
                <a:latin typeface="+mj-lt"/>
              </a:rPr>
              <a:t>rangka</a:t>
            </a:r>
            <a:r>
              <a:rPr lang="en-US" sz="9600" dirty="0" smtClean="0">
                <a:latin typeface="+mj-lt"/>
              </a:rPr>
              <a:t> </a:t>
            </a:r>
            <a:r>
              <a:rPr lang="en-US" sz="9600" dirty="0" err="1" smtClean="0">
                <a:latin typeface="+mj-lt"/>
              </a:rPr>
              <a:t>usaha</a:t>
            </a:r>
            <a:r>
              <a:rPr lang="en-US" sz="9600" dirty="0" smtClean="0">
                <a:latin typeface="+mj-lt"/>
              </a:rPr>
              <a:t> </a:t>
            </a:r>
            <a:r>
              <a:rPr lang="en-US" sz="9600" dirty="0" err="1" smtClean="0">
                <a:latin typeface="+mj-lt"/>
              </a:rPr>
              <a:t>pemenuhan</a:t>
            </a:r>
            <a:r>
              <a:rPr lang="en-US" sz="9600" dirty="0" smtClean="0">
                <a:latin typeface="+mj-lt"/>
              </a:rPr>
              <a:t> </a:t>
            </a:r>
            <a:r>
              <a:rPr lang="en-US" sz="9600" dirty="0" err="1" smtClean="0">
                <a:latin typeface="+mj-lt"/>
              </a:rPr>
              <a:t>kebutuhan</a:t>
            </a:r>
            <a:r>
              <a:rPr lang="en-US" sz="9600" dirty="0" smtClean="0">
                <a:latin typeface="+mj-lt"/>
              </a:rPr>
              <a:t> </a:t>
            </a:r>
            <a:r>
              <a:rPr lang="en-US" sz="9600" dirty="0" err="1" smtClean="0">
                <a:latin typeface="+mj-lt"/>
              </a:rPr>
              <a:t>masyarakat</a:t>
            </a:r>
            <a:r>
              <a:rPr lang="en-US" sz="9600" dirty="0" smtClean="0">
                <a:latin typeface="+mj-lt"/>
              </a:rPr>
              <a:t> </a:t>
            </a:r>
            <a:r>
              <a:rPr lang="en-US" sz="9600" dirty="0" err="1" smtClean="0">
                <a:latin typeface="+mj-lt"/>
              </a:rPr>
              <a:t>maupun</a:t>
            </a:r>
            <a:r>
              <a:rPr lang="en-US" sz="9600" dirty="0" smtClean="0">
                <a:latin typeface="+mj-lt"/>
              </a:rPr>
              <a:t> </a:t>
            </a:r>
            <a:r>
              <a:rPr lang="en-US" sz="9600" dirty="0" err="1" smtClean="0">
                <a:latin typeface="+mj-lt"/>
              </a:rPr>
              <a:t>dalam</a:t>
            </a:r>
            <a:r>
              <a:rPr lang="en-US" sz="9600" dirty="0" smtClean="0">
                <a:latin typeface="+mj-lt"/>
              </a:rPr>
              <a:t> </a:t>
            </a:r>
            <a:r>
              <a:rPr lang="en-US" sz="9600" dirty="0" err="1" smtClean="0">
                <a:latin typeface="+mj-lt"/>
              </a:rPr>
              <a:t>rangka</a:t>
            </a:r>
            <a:r>
              <a:rPr lang="en-US" sz="9600" dirty="0" smtClean="0">
                <a:latin typeface="+mj-lt"/>
              </a:rPr>
              <a:t> pelaksanaan </a:t>
            </a:r>
            <a:r>
              <a:rPr lang="en-US" sz="9600" dirty="0" err="1" smtClean="0">
                <a:latin typeface="+mj-lt"/>
              </a:rPr>
              <a:t>ketentuan</a:t>
            </a:r>
            <a:r>
              <a:rPr lang="en-US" sz="9600" dirty="0" smtClean="0">
                <a:latin typeface="+mj-lt"/>
              </a:rPr>
              <a:t> </a:t>
            </a:r>
            <a:r>
              <a:rPr lang="en-US" sz="9600" dirty="0" err="1" smtClean="0">
                <a:latin typeface="+mj-lt"/>
              </a:rPr>
              <a:t>peraturan</a:t>
            </a:r>
            <a:r>
              <a:rPr lang="en-US" sz="9600" dirty="0" smtClean="0">
                <a:latin typeface="+mj-lt"/>
              </a:rPr>
              <a:t> </a:t>
            </a:r>
            <a:r>
              <a:rPr lang="en-US" sz="9600" dirty="0" err="1" smtClean="0">
                <a:latin typeface="+mj-lt"/>
              </a:rPr>
              <a:t>perundang-undangan</a:t>
            </a:r>
            <a:r>
              <a:rPr lang="en-US" sz="9600" dirty="0" smtClean="0">
                <a:latin typeface="+mj-lt"/>
              </a:rPr>
              <a:t>. </a:t>
            </a:r>
            <a:r>
              <a:rPr lang="en-US" sz="9600" b="1" dirty="0" err="1">
                <a:latin typeface="+mj-lt"/>
              </a:rPr>
              <a:t>Ratminto</a:t>
            </a:r>
            <a:r>
              <a:rPr lang="en-US" sz="9600" b="1" dirty="0">
                <a:latin typeface="+mj-lt"/>
              </a:rPr>
              <a:t> (2013) </a:t>
            </a:r>
            <a:endParaRPr lang="en-US" sz="9600" dirty="0" smtClean="0">
              <a:latin typeface="+mj-lt"/>
            </a:endParaRPr>
          </a:p>
          <a:p>
            <a:endParaRPr lang="en-US" sz="9600" dirty="0" smtClean="0">
              <a:cs typeface="Arial" pitchFamily="34" charset="0"/>
            </a:endParaRPr>
          </a:p>
          <a:p>
            <a:endParaRPr lang="en-US" sz="9600" dirty="0" smtClean="0">
              <a:cs typeface="Arial" pitchFamily="34" charset="0"/>
            </a:endParaRPr>
          </a:p>
          <a:p>
            <a:endParaRPr lang="en-US" dirty="0"/>
          </a:p>
        </p:txBody>
      </p:sp>
    </p:spTree>
    <p:extLst>
      <p:ext uri="{BB962C8B-B14F-4D97-AF65-F5344CB8AC3E}">
        <p14:creationId xmlns:p14="http://schemas.microsoft.com/office/powerpoint/2010/main" val="1016728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715000"/>
          </a:xfrm>
        </p:spPr>
        <p:txBody>
          <a:bodyPr>
            <a:noAutofit/>
          </a:bodyPr>
          <a:lstStyle/>
          <a:p>
            <a:pPr>
              <a:buNone/>
            </a:pPr>
            <a:r>
              <a:rPr lang="en-US" sz="2400" b="1" dirty="0" smtClean="0">
                <a:cs typeface="Arial" pitchFamily="34" charset="0"/>
              </a:rPr>
              <a:t>Pelayanan  </a:t>
            </a:r>
            <a:r>
              <a:rPr lang="en-US" sz="2400" b="1" dirty="0" err="1" smtClean="0">
                <a:cs typeface="Arial" pitchFamily="34" charset="0"/>
              </a:rPr>
              <a:t>publik</a:t>
            </a:r>
            <a:r>
              <a:rPr lang="en-US" sz="2400" b="1" dirty="0" smtClean="0">
                <a:cs typeface="Arial" pitchFamily="34" charset="0"/>
              </a:rPr>
              <a:t> </a:t>
            </a:r>
            <a:r>
              <a:rPr lang="en-US" sz="2400" dirty="0" smtClean="0">
                <a:cs typeface="Arial" pitchFamily="34" charset="0"/>
              </a:rPr>
              <a:t>adalah </a:t>
            </a:r>
            <a:r>
              <a:rPr lang="en-US" sz="2400" dirty="0" err="1" smtClean="0">
                <a:cs typeface="Arial" pitchFamily="34" charset="0"/>
              </a:rPr>
              <a:t>pemberian</a:t>
            </a:r>
            <a:r>
              <a:rPr lang="en-US" sz="2400" dirty="0" smtClean="0">
                <a:cs typeface="Arial" pitchFamily="34" charset="0"/>
              </a:rPr>
              <a:t> </a:t>
            </a:r>
            <a:r>
              <a:rPr lang="en-US" sz="2400" dirty="0" err="1" smtClean="0">
                <a:cs typeface="Arial" pitchFamily="34" charset="0"/>
              </a:rPr>
              <a:t>pemenuhan</a:t>
            </a:r>
            <a:r>
              <a:rPr lang="en-US" sz="2400" dirty="0">
                <a:cs typeface="Arial" pitchFamily="34" charset="0"/>
              </a:rPr>
              <a:t> </a:t>
            </a:r>
            <a:r>
              <a:rPr lang="en-US" sz="2400" dirty="0" err="1" smtClean="0">
                <a:cs typeface="Arial" pitchFamily="34" charset="0"/>
              </a:rPr>
              <a:t>layanan</a:t>
            </a:r>
            <a:endParaRPr lang="en-US" sz="2400" dirty="0" smtClean="0">
              <a:cs typeface="Arial" pitchFamily="34" charset="0"/>
            </a:endParaRPr>
          </a:p>
          <a:p>
            <a:pPr>
              <a:buNone/>
            </a:pPr>
            <a:r>
              <a:rPr lang="en-US" sz="2400" dirty="0" smtClean="0">
                <a:cs typeface="Arial" pitchFamily="34" charset="0"/>
              </a:rPr>
              <a:t>  </a:t>
            </a:r>
            <a:r>
              <a:rPr lang="en-US" sz="2400" dirty="0" err="1" smtClean="0">
                <a:cs typeface="Arial" pitchFamily="34" charset="0"/>
              </a:rPr>
              <a:t>kepada</a:t>
            </a:r>
            <a:r>
              <a:rPr lang="en-US" sz="2400" dirty="0" smtClean="0">
                <a:cs typeface="Arial" pitchFamily="34" charset="0"/>
              </a:rPr>
              <a:t> </a:t>
            </a:r>
            <a:r>
              <a:rPr lang="en-US" sz="2400" dirty="0" err="1" smtClean="0">
                <a:cs typeface="Arial" pitchFamily="34" charset="0"/>
              </a:rPr>
              <a:t>masyarakat</a:t>
            </a:r>
            <a:r>
              <a:rPr lang="en-US" sz="2400" dirty="0" smtClean="0">
                <a:cs typeface="Arial" pitchFamily="34" charset="0"/>
              </a:rPr>
              <a:t> yang </a:t>
            </a:r>
            <a:r>
              <a:rPr lang="en-US" sz="2400" dirty="0" err="1" smtClean="0">
                <a:cs typeface="Arial" pitchFamily="34" charset="0"/>
              </a:rPr>
              <a:t>merupakan</a:t>
            </a:r>
            <a:r>
              <a:rPr lang="en-US" sz="2400" dirty="0" smtClean="0">
                <a:cs typeface="Arial" pitchFamily="34" charset="0"/>
              </a:rPr>
              <a:t> </a:t>
            </a:r>
            <a:r>
              <a:rPr lang="en-US" sz="2400" dirty="0" err="1" smtClean="0">
                <a:cs typeface="Arial" pitchFamily="34" charset="0"/>
              </a:rPr>
              <a:t>perwujudan</a:t>
            </a:r>
            <a:r>
              <a:rPr lang="en-US" sz="2400" dirty="0" smtClean="0">
                <a:cs typeface="Arial" pitchFamily="34" charset="0"/>
              </a:rPr>
              <a:t> </a:t>
            </a:r>
            <a:r>
              <a:rPr lang="en-US" sz="2400" dirty="0" err="1" smtClean="0">
                <a:cs typeface="Arial" pitchFamily="34" charset="0"/>
              </a:rPr>
              <a:t>kewajiban</a:t>
            </a:r>
            <a:r>
              <a:rPr lang="en-US" sz="2400" dirty="0">
                <a:cs typeface="Arial" pitchFamily="34" charset="0"/>
              </a:rPr>
              <a:t> </a:t>
            </a:r>
            <a:endParaRPr lang="en-US" sz="2400" dirty="0" smtClean="0">
              <a:cs typeface="Arial" pitchFamily="34" charset="0"/>
            </a:endParaRPr>
          </a:p>
          <a:p>
            <a:pPr>
              <a:buNone/>
            </a:pPr>
            <a:r>
              <a:rPr lang="en-US" sz="2400" dirty="0" smtClean="0">
                <a:cs typeface="Arial" pitchFamily="34" charset="0"/>
              </a:rPr>
              <a:t>Pemerintah </a:t>
            </a:r>
            <a:r>
              <a:rPr lang="en-US" sz="2400" dirty="0" err="1" smtClean="0">
                <a:cs typeface="Arial" pitchFamily="34" charset="0"/>
              </a:rPr>
              <a:t>sebagai</a:t>
            </a:r>
            <a:r>
              <a:rPr lang="en-US" sz="2400" dirty="0" smtClean="0">
                <a:cs typeface="Arial" pitchFamily="34" charset="0"/>
              </a:rPr>
              <a:t> </a:t>
            </a:r>
            <a:r>
              <a:rPr lang="en-US" sz="2400" dirty="0" err="1" smtClean="0">
                <a:cs typeface="Arial" pitchFamily="34" charset="0"/>
              </a:rPr>
              <a:t>abdi</a:t>
            </a:r>
            <a:r>
              <a:rPr lang="en-US" sz="2400" dirty="0" smtClean="0">
                <a:cs typeface="Arial" pitchFamily="34" charset="0"/>
              </a:rPr>
              <a:t> </a:t>
            </a:r>
            <a:r>
              <a:rPr lang="en-US" sz="2400" dirty="0" err="1" smtClean="0">
                <a:cs typeface="Arial" pitchFamily="34" charset="0"/>
              </a:rPr>
              <a:t>masyarakat</a:t>
            </a:r>
            <a:r>
              <a:rPr lang="en-US" sz="2400" dirty="0" smtClean="0">
                <a:cs typeface="Arial" pitchFamily="34" charset="0"/>
              </a:rPr>
              <a:t>. </a:t>
            </a:r>
            <a:endParaRPr lang="en-US" sz="2400" dirty="0" smtClean="0">
              <a:cs typeface="Arial" pitchFamily="34" charset="0"/>
            </a:endParaRPr>
          </a:p>
          <a:p>
            <a:pPr>
              <a:buNone/>
            </a:pPr>
            <a:r>
              <a:rPr lang="en-US" sz="2400" dirty="0" err="1" smtClean="0">
                <a:cs typeface="Arial" pitchFamily="34" charset="0"/>
              </a:rPr>
              <a:t>Peran</a:t>
            </a:r>
            <a:r>
              <a:rPr lang="en-US" sz="2400" dirty="0" smtClean="0">
                <a:cs typeface="Arial" pitchFamily="34" charset="0"/>
              </a:rPr>
              <a:t> </a:t>
            </a:r>
            <a:r>
              <a:rPr lang="en-US" sz="2400" dirty="0" err="1" smtClean="0">
                <a:cs typeface="Arial" pitchFamily="34" charset="0"/>
              </a:rPr>
              <a:t>pokok</a:t>
            </a:r>
            <a:r>
              <a:rPr lang="en-US" sz="2400" dirty="0" smtClean="0">
                <a:cs typeface="Arial" pitchFamily="34" charset="0"/>
              </a:rPr>
              <a:t> </a:t>
            </a:r>
            <a:r>
              <a:rPr lang="en-US" sz="2400" dirty="0" err="1" smtClean="0">
                <a:cs typeface="Arial" pitchFamily="34" charset="0"/>
              </a:rPr>
              <a:t>pemerintah</a:t>
            </a:r>
            <a:r>
              <a:rPr lang="en-US" sz="2400" dirty="0" smtClean="0">
                <a:cs typeface="Arial" pitchFamily="34" charset="0"/>
              </a:rPr>
              <a:t> </a:t>
            </a:r>
            <a:r>
              <a:rPr lang="en-US" sz="2400" dirty="0" err="1" smtClean="0">
                <a:cs typeface="Arial" pitchFamily="34" charset="0"/>
              </a:rPr>
              <a:t>pada</a:t>
            </a:r>
            <a:r>
              <a:rPr lang="en-US" sz="2400" dirty="0" smtClean="0">
                <a:cs typeface="Arial" pitchFamily="34" charset="0"/>
              </a:rPr>
              <a:t> </a:t>
            </a:r>
            <a:r>
              <a:rPr lang="en-US" sz="2400" dirty="0" err="1" smtClean="0">
                <a:cs typeface="Arial" pitchFamily="34" charset="0"/>
              </a:rPr>
              <a:t>dasarnya</a:t>
            </a:r>
            <a:r>
              <a:rPr lang="en-US" sz="2400" dirty="0" smtClean="0">
                <a:cs typeface="Arial" pitchFamily="34" charset="0"/>
              </a:rPr>
              <a:t> adalah </a:t>
            </a:r>
            <a:r>
              <a:rPr lang="en-US" sz="2400" dirty="0" err="1" smtClean="0">
                <a:cs typeface="Arial" pitchFamily="34" charset="0"/>
              </a:rPr>
              <a:t>memberikan</a:t>
            </a:r>
            <a:r>
              <a:rPr lang="en-US" sz="2400" dirty="0" smtClean="0">
                <a:cs typeface="Arial" pitchFamily="34" charset="0"/>
              </a:rPr>
              <a:t> </a:t>
            </a:r>
            <a:endParaRPr lang="en-US" sz="2400" dirty="0" smtClean="0">
              <a:cs typeface="Arial" pitchFamily="34" charset="0"/>
            </a:endParaRPr>
          </a:p>
          <a:p>
            <a:pPr>
              <a:buNone/>
            </a:pPr>
            <a:r>
              <a:rPr lang="en-US" sz="2400" dirty="0" err="1" smtClean="0">
                <a:cs typeface="Arial" pitchFamily="34" charset="0"/>
              </a:rPr>
              <a:t>pelayanan</a:t>
            </a:r>
            <a:r>
              <a:rPr lang="en-US" sz="2400" dirty="0" smtClean="0">
                <a:cs typeface="Arial" pitchFamily="34" charset="0"/>
              </a:rPr>
              <a:t> </a:t>
            </a:r>
            <a:r>
              <a:rPr lang="en-US" sz="2400" dirty="0" err="1" smtClean="0">
                <a:cs typeface="Arial" pitchFamily="34" charset="0"/>
              </a:rPr>
              <a:t>publik</a:t>
            </a:r>
            <a:r>
              <a:rPr lang="en-US" sz="2400" dirty="0" smtClean="0">
                <a:cs typeface="Arial" pitchFamily="34" charset="0"/>
              </a:rPr>
              <a:t> </a:t>
            </a:r>
            <a:r>
              <a:rPr lang="en-US" sz="2400" dirty="0" err="1" smtClean="0">
                <a:cs typeface="Arial" pitchFamily="34" charset="0"/>
              </a:rPr>
              <a:t>antara</a:t>
            </a:r>
            <a:r>
              <a:rPr lang="en-US" sz="2400" dirty="0" smtClean="0">
                <a:cs typeface="Arial" pitchFamily="34" charset="0"/>
              </a:rPr>
              <a:t> lain </a:t>
            </a:r>
            <a:r>
              <a:rPr lang="en-US" sz="2400" dirty="0" smtClean="0">
                <a:cs typeface="Arial" pitchFamily="34" charset="0"/>
              </a:rPr>
              <a:t>yang </a:t>
            </a:r>
            <a:r>
              <a:rPr lang="en-US" sz="2400" dirty="0" err="1" smtClean="0">
                <a:cs typeface="Arial" pitchFamily="34" charset="0"/>
              </a:rPr>
              <a:t>berkaitan</a:t>
            </a:r>
            <a:r>
              <a:rPr lang="en-US" sz="2400" dirty="0" smtClean="0">
                <a:cs typeface="Arial" pitchFamily="34" charset="0"/>
              </a:rPr>
              <a:t> </a:t>
            </a:r>
            <a:r>
              <a:rPr lang="en-US" sz="2400" dirty="0" err="1" smtClean="0">
                <a:cs typeface="Arial" pitchFamily="34" charset="0"/>
              </a:rPr>
              <a:t>dengan</a:t>
            </a:r>
            <a:r>
              <a:rPr lang="en-US" sz="2400" dirty="0" smtClean="0">
                <a:cs typeface="Arial" pitchFamily="34" charset="0"/>
              </a:rPr>
              <a:t> :</a:t>
            </a:r>
          </a:p>
          <a:p>
            <a:pPr marL="457200" indent="-457200">
              <a:buFont typeface="+mj-lt"/>
              <a:buAutoNum type="arabicPeriod"/>
            </a:pPr>
            <a:r>
              <a:rPr lang="en-US" sz="2400" dirty="0" err="1" smtClean="0">
                <a:cs typeface="Arial" pitchFamily="34" charset="0"/>
              </a:rPr>
              <a:t>Memelihara</a:t>
            </a:r>
            <a:r>
              <a:rPr lang="en-US" sz="2400" dirty="0" smtClean="0">
                <a:cs typeface="Arial" pitchFamily="34" charset="0"/>
              </a:rPr>
              <a:t> </a:t>
            </a:r>
            <a:r>
              <a:rPr lang="en-US" sz="2400" dirty="0" err="1" smtClean="0">
                <a:cs typeface="Arial" pitchFamily="34" charset="0"/>
              </a:rPr>
              <a:t>keamanan</a:t>
            </a:r>
            <a:r>
              <a:rPr lang="en-US" sz="2400" dirty="0" smtClean="0">
                <a:cs typeface="Arial" pitchFamily="34" charset="0"/>
              </a:rPr>
              <a:t> </a:t>
            </a:r>
            <a:r>
              <a:rPr lang="en-US" sz="2400" dirty="0" err="1" smtClean="0">
                <a:cs typeface="Arial" pitchFamily="34" charset="0"/>
              </a:rPr>
              <a:t>negara</a:t>
            </a:r>
            <a:endParaRPr lang="en-US" sz="2400" dirty="0" smtClean="0">
              <a:cs typeface="Arial" pitchFamily="34" charset="0"/>
            </a:endParaRPr>
          </a:p>
          <a:p>
            <a:pPr marL="457200" indent="-457200">
              <a:buFont typeface="+mj-lt"/>
              <a:buAutoNum type="arabicPeriod"/>
            </a:pPr>
            <a:r>
              <a:rPr lang="en-US" sz="2400" dirty="0" err="1" smtClean="0">
                <a:cs typeface="Arial" pitchFamily="34" charset="0"/>
              </a:rPr>
              <a:t>Ketertiban</a:t>
            </a:r>
            <a:endParaRPr lang="en-US" sz="2400" dirty="0" smtClean="0">
              <a:cs typeface="Arial" pitchFamily="34" charset="0"/>
            </a:endParaRPr>
          </a:p>
          <a:p>
            <a:pPr marL="457200" indent="-457200">
              <a:buFont typeface="+mj-lt"/>
              <a:buAutoNum type="arabicPeriod"/>
            </a:pPr>
            <a:r>
              <a:rPr lang="en-US" sz="2400" dirty="0" err="1" smtClean="0">
                <a:cs typeface="Arial" pitchFamily="34" charset="0"/>
              </a:rPr>
              <a:t>Mewujudkan</a:t>
            </a:r>
            <a:r>
              <a:rPr lang="en-US" sz="2400" dirty="0" smtClean="0">
                <a:cs typeface="Arial" pitchFamily="34" charset="0"/>
              </a:rPr>
              <a:t> keadilan</a:t>
            </a:r>
          </a:p>
          <a:p>
            <a:pPr marL="457200" indent="-457200">
              <a:buFont typeface="+mj-lt"/>
              <a:buAutoNum type="arabicPeriod"/>
            </a:pPr>
            <a:r>
              <a:rPr lang="en-US" sz="2400" dirty="0" err="1" smtClean="0">
                <a:cs typeface="Arial" pitchFamily="34" charset="0"/>
              </a:rPr>
              <a:t>Memenuhi</a:t>
            </a:r>
            <a:r>
              <a:rPr lang="en-US" sz="2400" dirty="0" smtClean="0">
                <a:cs typeface="Arial" pitchFamily="34" charset="0"/>
              </a:rPr>
              <a:t> kepentingan </a:t>
            </a:r>
            <a:r>
              <a:rPr lang="en-US" sz="2400" dirty="0" err="1" smtClean="0">
                <a:cs typeface="Arial" pitchFamily="34" charset="0"/>
              </a:rPr>
              <a:t>umum</a:t>
            </a:r>
            <a:endParaRPr lang="en-US" sz="2400" dirty="0" smtClean="0">
              <a:cs typeface="Arial" pitchFamily="34" charset="0"/>
            </a:endParaRPr>
          </a:p>
          <a:p>
            <a:pPr marL="457200" indent="-457200">
              <a:buFont typeface="+mj-lt"/>
              <a:buAutoNum type="arabicPeriod"/>
            </a:pPr>
            <a:r>
              <a:rPr lang="en-US" sz="2400" dirty="0" smtClean="0">
                <a:cs typeface="Arial" pitchFamily="34" charset="0"/>
              </a:rPr>
              <a:t> </a:t>
            </a:r>
            <a:r>
              <a:rPr lang="en-US" sz="2400" dirty="0" err="1" smtClean="0">
                <a:cs typeface="Arial" pitchFamily="34" charset="0"/>
              </a:rPr>
              <a:t>Mewujudkan</a:t>
            </a:r>
            <a:r>
              <a:rPr lang="en-US" sz="2400" dirty="0" smtClean="0">
                <a:cs typeface="Arial" pitchFamily="34" charset="0"/>
              </a:rPr>
              <a:t> </a:t>
            </a:r>
            <a:r>
              <a:rPr lang="en-US" sz="2400" dirty="0" err="1" smtClean="0">
                <a:cs typeface="Arial" pitchFamily="34" charset="0"/>
              </a:rPr>
              <a:t>kesejahteraan</a:t>
            </a:r>
            <a:r>
              <a:rPr lang="en-US" sz="2400" dirty="0" smtClean="0">
                <a:cs typeface="Arial" pitchFamily="34" charset="0"/>
              </a:rPr>
              <a:t> sosial </a:t>
            </a:r>
          </a:p>
          <a:p>
            <a:pPr marL="457200" indent="-457200">
              <a:buFont typeface="+mj-lt"/>
              <a:buAutoNum type="arabicPeriod"/>
            </a:pPr>
            <a:r>
              <a:rPr lang="en-US" sz="2400" dirty="0" smtClean="0">
                <a:cs typeface="Arial" pitchFamily="34" charset="0"/>
              </a:rPr>
              <a:t> </a:t>
            </a:r>
            <a:r>
              <a:rPr lang="en-US" sz="2400" dirty="0" err="1" smtClean="0">
                <a:cs typeface="Arial" pitchFamily="34" charset="0"/>
              </a:rPr>
              <a:t>Perekonomian</a:t>
            </a:r>
            <a:endParaRPr lang="en-US" sz="2400" dirty="0" smtClean="0">
              <a:cs typeface="Arial" pitchFamily="34" charset="0"/>
            </a:endParaRPr>
          </a:p>
          <a:p>
            <a:pPr marL="457200" indent="-457200">
              <a:buFont typeface="+mj-lt"/>
              <a:buAutoNum type="arabicPeriod"/>
            </a:pPr>
            <a:r>
              <a:rPr lang="en-US" sz="2400" dirty="0" smtClean="0">
                <a:cs typeface="Arial" pitchFamily="34" charset="0"/>
              </a:rPr>
              <a:t> </a:t>
            </a:r>
            <a:r>
              <a:rPr lang="en-US" sz="2400" dirty="0" err="1" smtClean="0">
                <a:cs typeface="Arial" pitchFamily="34" charset="0"/>
              </a:rPr>
              <a:t>Pemeliharaan</a:t>
            </a:r>
            <a:r>
              <a:rPr lang="en-US" sz="2400" dirty="0" smtClean="0">
                <a:cs typeface="Arial" pitchFamily="34" charset="0"/>
              </a:rPr>
              <a:t> </a:t>
            </a:r>
            <a:r>
              <a:rPr lang="en-US" sz="2400" dirty="0" err="1" smtClean="0">
                <a:cs typeface="Arial" pitchFamily="34" charset="0"/>
              </a:rPr>
              <a:t>sumber</a:t>
            </a:r>
            <a:r>
              <a:rPr lang="en-US" sz="2400" dirty="0" smtClean="0">
                <a:cs typeface="Arial" pitchFamily="34" charset="0"/>
              </a:rPr>
              <a:t>  </a:t>
            </a:r>
            <a:r>
              <a:rPr lang="en-US" sz="2400" dirty="0" err="1" smtClean="0">
                <a:cs typeface="Arial" pitchFamily="34" charset="0"/>
              </a:rPr>
              <a:t>alam</a:t>
            </a:r>
            <a:r>
              <a:rPr lang="en-US" sz="2400" dirty="0" smtClean="0">
                <a:cs typeface="Arial" pitchFamily="34" charset="0"/>
              </a:rPr>
              <a:t> </a:t>
            </a:r>
            <a:r>
              <a:rPr lang="en-US" sz="2400" dirty="0" err="1" smtClean="0">
                <a:cs typeface="Arial" pitchFamily="34" charset="0"/>
              </a:rPr>
              <a:t>dan</a:t>
            </a:r>
            <a:r>
              <a:rPr lang="en-US" sz="2400" dirty="0" smtClean="0">
                <a:cs typeface="Arial" pitchFamily="34" charset="0"/>
              </a:rPr>
              <a:t> </a:t>
            </a:r>
            <a:r>
              <a:rPr lang="en-US" sz="2400" dirty="0" err="1" smtClean="0">
                <a:cs typeface="Arial" pitchFamily="34" charset="0"/>
              </a:rPr>
              <a:t>lingkungan</a:t>
            </a:r>
            <a:r>
              <a:rPr lang="en-US" sz="2400" dirty="0" smtClean="0">
                <a:cs typeface="Arial" pitchFamily="34" charset="0"/>
              </a:rPr>
              <a:t>  (</a:t>
            </a:r>
            <a:r>
              <a:rPr lang="en-US" sz="2400" b="1" dirty="0" err="1" smtClean="0">
                <a:cs typeface="Arial" pitchFamily="34" charset="0"/>
              </a:rPr>
              <a:t>Lembaga</a:t>
            </a:r>
            <a:r>
              <a:rPr lang="en-US" sz="2400" b="1" dirty="0" smtClean="0">
                <a:cs typeface="Arial" pitchFamily="34" charset="0"/>
              </a:rPr>
              <a:t> Administrasi Negara 2004:391)</a:t>
            </a:r>
            <a:endParaRPr lang="en-US" sz="2400" dirty="0" smtClean="0">
              <a:cs typeface="Arial" pitchFamily="34" charset="0"/>
            </a:endParaRPr>
          </a:p>
        </p:txBody>
      </p:sp>
    </p:spTree>
    <p:extLst>
      <p:ext uri="{BB962C8B-B14F-4D97-AF65-F5344CB8AC3E}">
        <p14:creationId xmlns:p14="http://schemas.microsoft.com/office/powerpoint/2010/main" val="192819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620000" cy="715962"/>
          </a:xfrm>
        </p:spPr>
        <p:txBody>
          <a:bodyPr>
            <a:noAutofit/>
          </a:bodyPr>
          <a:lstStyle/>
          <a:p>
            <a:r>
              <a:rPr lang="en-US" sz="3600" b="1" dirty="0" err="1">
                <a:cs typeface="Arial" pitchFamily="34" charset="0"/>
              </a:rPr>
              <a:t>Azas</a:t>
            </a:r>
            <a:r>
              <a:rPr lang="en-US" sz="3600" b="1" dirty="0">
                <a:cs typeface="Arial" pitchFamily="34" charset="0"/>
              </a:rPr>
              <a:t> Pelayanan </a:t>
            </a:r>
            <a:r>
              <a:rPr lang="en-US" sz="3600" b="1" dirty="0" err="1" smtClean="0">
                <a:cs typeface="Arial" pitchFamily="34" charset="0"/>
              </a:rPr>
              <a:t>Publik</a:t>
            </a:r>
            <a:r>
              <a:rPr lang="en-US" sz="3600" b="1" dirty="0" smtClean="0">
                <a:cs typeface="Arial" pitchFamily="34" charset="0"/>
              </a:rPr>
              <a:t> </a:t>
            </a:r>
            <a:r>
              <a:rPr lang="en-US" sz="3600" b="1" dirty="0" err="1" smtClean="0">
                <a:cs typeface="Arial" pitchFamily="34" charset="0"/>
              </a:rPr>
              <a:t>Pemda</a:t>
            </a:r>
            <a:endParaRPr lang="en-US" sz="3600" dirty="0"/>
          </a:p>
        </p:txBody>
      </p:sp>
      <p:sp>
        <p:nvSpPr>
          <p:cNvPr id="3" name="Content Placeholder 2"/>
          <p:cNvSpPr>
            <a:spLocks noGrp="1"/>
          </p:cNvSpPr>
          <p:nvPr>
            <p:ph idx="1"/>
          </p:nvPr>
        </p:nvSpPr>
        <p:spPr>
          <a:xfrm>
            <a:off x="609600" y="1066800"/>
            <a:ext cx="8001000" cy="5410200"/>
          </a:xfrm>
        </p:spPr>
        <p:txBody>
          <a:bodyPr>
            <a:normAutofit fontScale="92500" lnSpcReduction="20000"/>
          </a:bodyPr>
          <a:lstStyle/>
          <a:p>
            <a:pPr marL="0" lvl="0" indent="0" fontAlgn="base">
              <a:buNone/>
            </a:pPr>
            <a:r>
              <a:rPr lang="en-US" sz="3000" dirty="0"/>
              <a:t>Pelayanan </a:t>
            </a:r>
            <a:r>
              <a:rPr lang="en-US" sz="3000" dirty="0" err="1"/>
              <a:t>publik</a:t>
            </a:r>
            <a:r>
              <a:rPr lang="en-US" sz="3000" dirty="0"/>
              <a:t> </a:t>
            </a:r>
            <a:r>
              <a:rPr lang="en-US" sz="3000" dirty="0" err="1"/>
              <a:t>diselenggarakan</a:t>
            </a:r>
            <a:r>
              <a:rPr lang="en-US" sz="3000" dirty="0"/>
              <a:t> </a:t>
            </a:r>
            <a:r>
              <a:rPr lang="en-US" sz="3000" dirty="0" err="1"/>
              <a:t>berdasarkan</a:t>
            </a:r>
            <a:r>
              <a:rPr lang="en-US" sz="3000" dirty="0"/>
              <a:t> </a:t>
            </a:r>
            <a:r>
              <a:rPr lang="en-US" sz="3000" dirty="0" err="1"/>
              <a:t>pada</a:t>
            </a:r>
            <a:r>
              <a:rPr lang="en-US" sz="3000" dirty="0"/>
              <a:t> </a:t>
            </a:r>
            <a:r>
              <a:rPr lang="en-US" sz="3000" dirty="0" err="1"/>
              <a:t>asas</a:t>
            </a:r>
            <a:r>
              <a:rPr lang="en-US" sz="2800" dirty="0"/>
              <a:t>: </a:t>
            </a:r>
          </a:p>
          <a:p>
            <a:pPr marL="514350" lvl="0" indent="-514350" fontAlgn="base">
              <a:buFont typeface="+mj-lt"/>
              <a:buAutoNum type="arabicPeriod"/>
            </a:pPr>
            <a:r>
              <a:rPr lang="en-US" sz="2800" dirty="0"/>
              <a:t>K</a:t>
            </a:r>
            <a:r>
              <a:rPr lang="en-US" sz="2800" dirty="0" smtClean="0"/>
              <a:t>epentingan </a:t>
            </a:r>
            <a:r>
              <a:rPr lang="en-US" sz="2800" dirty="0" err="1" smtClean="0"/>
              <a:t>umum</a:t>
            </a:r>
            <a:r>
              <a:rPr lang="en-US" sz="2800" dirty="0" smtClean="0"/>
              <a:t>/</a:t>
            </a:r>
            <a:r>
              <a:rPr lang="en-US" sz="2800" dirty="0" err="1" smtClean="0"/>
              <a:t>publik</a:t>
            </a:r>
            <a:r>
              <a:rPr lang="en-US" sz="2800" dirty="0" smtClean="0"/>
              <a:t>/</a:t>
            </a:r>
            <a:r>
              <a:rPr lang="en-US" sz="2800" dirty="0" err="1" smtClean="0"/>
              <a:t>masyarakat</a:t>
            </a:r>
            <a:endParaRPr lang="en-US" sz="2800" dirty="0" smtClean="0"/>
          </a:p>
          <a:p>
            <a:pPr marL="514350" lvl="0" indent="-514350" fontAlgn="base">
              <a:buFont typeface="+mj-lt"/>
              <a:buAutoNum type="arabicPeriod"/>
            </a:pPr>
            <a:r>
              <a:rPr lang="en-US" sz="2800" dirty="0" err="1" smtClean="0"/>
              <a:t>K</a:t>
            </a:r>
            <a:r>
              <a:rPr lang="en-US" sz="2800" dirty="0" err="1" smtClean="0"/>
              <a:t>epastian</a:t>
            </a:r>
            <a:r>
              <a:rPr lang="en-US" sz="2800" dirty="0" smtClean="0"/>
              <a:t> </a:t>
            </a:r>
            <a:r>
              <a:rPr lang="en-US" sz="2800" dirty="0" err="1" smtClean="0"/>
              <a:t>hukum</a:t>
            </a:r>
            <a:r>
              <a:rPr lang="en-US" sz="2800" dirty="0" smtClean="0"/>
              <a:t>, </a:t>
            </a:r>
            <a:r>
              <a:rPr lang="en-US" sz="2800" dirty="0" err="1" smtClean="0"/>
              <a:t>sesuai</a:t>
            </a:r>
            <a:r>
              <a:rPr lang="en-US" sz="2800" dirty="0" smtClean="0"/>
              <a:t> </a:t>
            </a:r>
            <a:r>
              <a:rPr lang="en-US" sz="2800" dirty="0" err="1" smtClean="0"/>
              <a:t>peraturan</a:t>
            </a:r>
            <a:r>
              <a:rPr lang="en-US" sz="2800" dirty="0" smtClean="0"/>
              <a:t> </a:t>
            </a:r>
            <a:r>
              <a:rPr lang="en-US" sz="2800" dirty="0" err="1" smtClean="0"/>
              <a:t>perundang-undangan</a:t>
            </a:r>
            <a:r>
              <a:rPr lang="en-US" sz="2800" dirty="0" smtClean="0"/>
              <a:t>.</a:t>
            </a:r>
            <a:endParaRPr lang="en-US" sz="2800" dirty="0"/>
          </a:p>
          <a:p>
            <a:pPr marL="514350" indent="-514350" fontAlgn="base">
              <a:buFont typeface="+mj-lt"/>
              <a:buAutoNum type="arabicPeriod"/>
            </a:pPr>
            <a:r>
              <a:rPr lang="en-US" sz="2800" dirty="0" err="1"/>
              <a:t>K</a:t>
            </a:r>
            <a:r>
              <a:rPr lang="en-US" sz="2800" dirty="0" err="1" smtClean="0"/>
              <a:t>esamaan</a:t>
            </a:r>
            <a:r>
              <a:rPr lang="en-US" sz="2800" dirty="0" smtClean="0"/>
              <a:t> </a:t>
            </a:r>
            <a:r>
              <a:rPr lang="en-US" sz="2800" dirty="0" err="1" smtClean="0"/>
              <a:t>hak</a:t>
            </a:r>
            <a:r>
              <a:rPr lang="en-US" sz="2800" dirty="0"/>
              <a:t>,</a:t>
            </a:r>
            <a:r>
              <a:rPr lang="en-US" sz="2800" dirty="0" smtClean="0"/>
              <a:t> </a:t>
            </a:r>
            <a:r>
              <a:rPr lang="en-US" sz="2800" dirty="0" err="1">
                <a:cs typeface="Arial" pitchFamily="34" charset="0"/>
              </a:rPr>
              <a:t>tidak</a:t>
            </a:r>
            <a:r>
              <a:rPr lang="en-US" sz="2800" dirty="0">
                <a:cs typeface="Arial" pitchFamily="34" charset="0"/>
              </a:rPr>
              <a:t> </a:t>
            </a:r>
            <a:r>
              <a:rPr lang="en-US" sz="2800" dirty="0" err="1">
                <a:cs typeface="Arial" pitchFamily="34" charset="0"/>
              </a:rPr>
              <a:t>deskriminatif</a:t>
            </a:r>
            <a:r>
              <a:rPr lang="en-US" sz="2800" dirty="0">
                <a:cs typeface="Arial" pitchFamily="34" charset="0"/>
              </a:rPr>
              <a:t> /</a:t>
            </a:r>
            <a:r>
              <a:rPr lang="en-US" sz="2800" dirty="0" err="1">
                <a:cs typeface="Arial" pitchFamily="34" charset="0"/>
              </a:rPr>
              <a:t>membedakan</a:t>
            </a:r>
            <a:r>
              <a:rPr lang="en-US" sz="2800" dirty="0">
                <a:cs typeface="Arial" pitchFamily="34" charset="0"/>
              </a:rPr>
              <a:t> </a:t>
            </a:r>
            <a:r>
              <a:rPr lang="en-US" sz="2800" dirty="0" err="1">
                <a:cs typeface="Arial" pitchFamily="34" charset="0"/>
              </a:rPr>
              <a:t>suku</a:t>
            </a:r>
            <a:r>
              <a:rPr lang="en-US" sz="2800" dirty="0">
                <a:cs typeface="Arial" pitchFamily="34" charset="0"/>
              </a:rPr>
              <a:t>, </a:t>
            </a:r>
            <a:r>
              <a:rPr lang="en-US" sz="2800" dirty="0" err="1">
                <a:cs typeface="Arial" pitchFamily="34" charset="0"/>
              </a:rPr>
              <a:t>ras</a:t>
            </a:r>
            <a:r>
              <a:rPr lang="en-US" sz="2800" dirty="0">
                <a:cs typeface="Arial" pitchFamily="34" charset="0"/>
              </a:rPr>
              <a:t>, agama, </a:t>
            </a:r>
            <a:r>
              <a:rPr lang="en-US" sz="2800" dirty="0" err="1">
                <a:cs typeface="Arial" pitchFamily="34" charset="0"/>
              </a:rPr>
              <a:t>golongan</a:t>
            </a:r>
            <a:r>
              <a:rPr lang="en-US" sz="2800" dirty="0">
                <a:cs typeface="Arial" pitchFamily="34" charset="0"/>
              </a:rPr>
              <a:t>, gender &amp; status </a:t>
            </a:r>
            <a:r>
              <a:rPr lang="en-US" sz="2800" dirty="0" err="1" smtClean="0">
                <a:cs typeface="Arial" pitchFamily="34" charset="0"/>
              </a:rPr>
              <a:t>ekonomi</a:t>
            </a:r>
            <a:endParaRPr lang="en-US" sz="2800" dirty="0"/>
          </a:p>
          <a:p>
            <a:pPr marL="514350" lvl="0" indent="-514350" fontAlgn="base">
              <a:buFont typeface="+mj-lt"/>
              <a:buAutoNum type="arabicPeriod"/>
            </a:pPr>
            <a:r>
              <a:rPr lang="en-US" sz="2800" dirty="0" err="1"/>
              <a:t>K</a:t>
            </a:r>
            <a:r>
              <a:rPr lang="en-US" sz="2800" dirty="0" err="1" smtClean="0"/>
              <a:t>eseimbangan</a:t>
            </a:r>
            <a:r>
              <a:rPr lang="en-US" sz="2800" dirty="0" smtClean="0"/>
              <a:t> </a:t>
            </a:r>
            <a:r>
              <a:rPr lang="en-US" sz="2800" dirty="0" err="1"/>
              <a:t>hak</a:t>
            </a:r>
            <a:r>
              <a:rPr lang="en-US" sz="2800" dirty="0"/>
              <a:t> </a:t>
            </a:r>
            <a:r>
              <a:rPr lang="en-US" sz="2800" dirty="0" err="1"/>
              <a:t>dan</a:t>
            </a:r>
            <a:r>
              <a:rPr lang="en-US" sz="2800" dirty="0"/>
              <a:t> </a:t>
            </a:r>
            <a:r>
              <a:rPr lang="en-US" sz="2800" dirty="0" err="1"/>
              <a:t>kewajiban</a:t>
            </a:r>
            <a:r>
              <a:rPr lang="en-US" sz="2800" dirty="0"/>
              <a:t>; </a:t>
            </a:r>
          </a:p>
          <a:p>
            <a:pPr marL="514350" indent="-514350" fontAlgn="base">
              <a:buFont typeface="+mj-lt"/>
              <a:buAutoNum type="arabicPeriod"/>
            </a:pPr>
            <a:r>
              <a:rPr lang="en-US" sz="2800" dirty="0" err="1" smtClean="0"/>
              <a:t>K</a:t>
            </a:r>
            <a:r>
              <a:rPr lang="en-US" sz="2800" dirty="0" err="1" smtClean="0"/>
              <a:t>eprofesionalan</a:t>
            </a:r>
            <a:r>
              <a:rPr lang="en-US" sz="2800" dirty="0" smtClean="0"/>
              <a:t>,</a:t>
            </a:r>
            <a:r>
              <a:rPr lang="en-US" sz="2800" dirty="0" smtClean="0"/>
              <a:t> </a:t>
            </a:r>
            <a:r>
              <a:rPr lang="en-US" sz="2800" dirty="0"/>
              <a:t>proses yang meliputi </a:t>
            </a:r>
            <a:r>
              <a:rPr lang="en-US" sz="2800" dirty="0" err="1"/>
              <a:t>ketelitian</a:t>
            </a:r>
            <a:r>
              <a:rPr lang="en-US" sz="2800" dirty="0"/>
              <a:t>/ </a:t>
            </a:r>
            <a:r>
              <a:rPr lang="en-US" sz="2800" dirty="0" err="1" smtClean="0"/>
              <a:t>akurasi</a:t>
            </a:r>
            <a:r>
              <a:rPr lang="en-US" sz="2800" dirty="0"/>
              <a:t> </a:t>
            </a:r>
            <a:r>
              <a:rPr lang="en-US" sz="2800" dirty="0" smtClean="0"/>
              <a:t> </a:t>
            </a:r>
            <a:r>
              <a:rPr lang="en-US" sz="2800" dirty="0" err="1" smtClean="0"/>
              <a:t>petugas</a:t>
            </a:r>
            <a:r>
              <a:rPr lang="en-US" sz="2800" dirty="0" smtClean="0"/>
              <a:t>, </a:t>
            </a:r>
            <a:r>
              <a:rPr lang="en-US" sz="2800" dirty="0" err="1"/>
              <a:t>kejelasan</a:t>
            </a:r>
            <a:r>
              <a:rPr lang="en-US" sz="2800" dirty="0"/>
              <a:t> </a:t>
            </a:r>
            <a:r>
              <a:rPr lang="en-US" sz="2800" dirty="0" err="1"/>
              <a:t>aturan</a:t>
            </a:r>
            <a:r>
              <a:rPr lang="en-US" sz="2800" dirty="0"/>
              <a:t>, </a:t>
            </a:r>
            <a:r>
              <a:rPr lang="en-US" sz="2800" dirty="0" err="1"/>
              <a:t>kedisiplinan</a:t>
            </a:r>
            <a:r>
              <a:rPr lang="en-US" sz="2800" dirty="0"/>
              <a:t> </a:t>
            </a:r>
            <a:r>
              <a:rPr lang="en-US" sz="2800" dirty="0" err="1"/>
              <a:t>dan</a:t>
            </a:r>
            <a:r>
              <a:rPr lang="en-US" sz="2800" dirty="0"/>
              <a:t> </a:t>
            </a:r>
            <a:r>
              <a:rPr lang="en-US" sz="2800" dirty="0" err="1"/>
              <a:t>kelengkapan</a:t>
            </a:r>
            <a:r>
              <a:rPr lang="en-US" sz="2800" dirty="0"/>
              <a:t> </a:t>
            </a:r>
            <a:r>
              <a:rPr lang="en-US" sz="2800" dirty="0" err="1"/>
              <a:t>sarana</a:t>
            </a:r>
            <a:r>
              <a:rPr lang="en-US" sz="2800" dirty="0"/>
              <a:t> </a:t>
            </a:r>
            <a:r>
              <a:rPr lang="en-US" sz="2800" dirty="0" err="1"/>
              <a:t>dan</a:t>
            </a:r>
            <a:r>
              <a:rPr lang="en-US" sz="2800" dirty="0"/>
              <a:t> </a:t>
            </a:r>
            <a:r>
              <a:rPr lang="en-US" sz="2800" dirty="0" err="1"/>
              <a:t>prasarana</a:t>
            </a:r>
            <a:r>
              <a:rPr lang="en-US" sz="2800" dirty="0" smtClean="0"/>
              <a:t>.</a:t>
            </a:r>
            <a:endParaRPr lang="en-US" sz="2800" dirty="0"/>
          </a:p>
          <a:p>
            <a:pPr marL="514350" indent="-514350" fontAlgn="base">
              <a:buFont typeface="+mj-lt"/>
              <a:buAutoNum type="arabicPeriod"/>
            </a:pPr>
            <a:r>
              <a:rPr lang="en-US" sz="2800" dirty="0" err="1" smtClean="0"/>
              <a:t>P</a:t>
            </a:r>
            <a:r>
              <a:rPr lang="en-US" sz="2800" dirty="0" err="1" smtClean="0"/>
              <a:t>artisipatif</a:t>
            </a:r>
            <a:r>
              <a:rPr lang="en-US" sz="2800" dirty="0"/>
              <a:t>,</a:t>
            </a:r>
            <a:r>
              <a:rPr lang="en-US" sz="2800" dirty="0" smtClean="0"/>
              <a:t> </a:t>
            </a:r>
            <a:r>
              <a:rPr lang="en-US" sz="2800" dirty="0" err="1">
                <a:cs typeface="Arial" pitchFamily="34" charset="0"/>
              </a:rPr>
              <a:t>Mendorong</a:t>
            </a:r>
            <a:r>
              <a:rPr lang="en-US" sz="2800" dirty="0">
                <a:cs typeface="Arial" pitchFamily="34" charset="0"/>
              </a:rPr>
              <a:t> </a:t>
            </a:r>
            <a:r>
              <a:rPr lang="en-US" sz="2800" dirty="0" err="1">
                <a:cs typeface="Arial" pitchFamily="34" charset="0"/>
              </a:rPr>
              <a:t>peran</a:t>
            </a:r>
            <a:r>
              <a:rPr lang="en-US" sz="2800" dirty="0">
                <a:cs typeface="Arial" pitchFamily="34" charset="0"/>
              </a:rPr>
              <a:t> </a:t>
            </a:r>
            <a:r>
              <a:rPr lang="en-US" sz="2800" dirty="0" err="1">
                <a:cs typeface="Arial" pitchFamily="34" charset="0"/>
              </a:rPr>
              <a:t>masyarakat</a:t>
            </a:r>
            <a:r>
              <a:rPr lang="en-US" sz="2800" dirty="0">
                <a:cs typeface="Arial" pitchFamily="34" charset="0"/>
              </a:rPr>
              <a:t> </a:t>
            </a:r>
            <a:r>
              <a:rPr lang="en-US" sz="2800" dirty="0" err="1" smtClean="0">
                <a:cs typeface="Arial" pitchFamily="34" charset="0"/>
              </a:rPr>
              <a:t>dalam</a:t>
            </a:r>
            <a:r>
              <a:rPr lang="en-US" sz="2800" dirty="0" smtClean="0">
                <a:cs typeface="Arial" pitchFamily="34" charset="0"/>
              </a:rPr>
              <a:t> </a:t>
            </a:r>
            <a:r>
              <a:rPr lang="en-US" sz="2800" dirty="0" err="1">
                <a:cs typeface="Arial" pitchFamily="34" charset="0"/>
              </a:rPr>
              <a:t>menyelenggarakan</a:t>
            </a:r>
            <a:r>
              <a:rPr lang="en-US" sz="2800" dirty="0">
                <a:cs typeface="Arial" pitchFamily="34" charset="0"/>
              </a:rPr>
              <a:t>  </a:t>
            </a:r>
            <a:r>
              <a:rPr lang="en-US" sz="2800" dirty="0" err="1">
                <a:cs typeface="Arial" pitchFamily="34" charset="0"/>
              </a:rPr>
              <a:t>pelayanan</a:t>
            </a:r>
            <a:r>
              <a:rPr lang="en-US" sz="2800" dirty="0">
                <a:cs typeface="Arial" pitchFamily="34" charset="0"/>
              </a:rPr>
              <a:t> </a:t>
            </a:r>
            <a:r>
              <a:rPr lang="en-US" sz="2800" dirty="0" err="1">
                <a:cs typeface="Arial" pitchFamily="34" charset="0"/>
              </a:rPr>
              <a:t>publik</a:t>
            </a:r>
            <a:r>
              <a:rPr lang="en-US" sz="2800" dirty="0">
                <a:cs typeface="Arial" pitchFamily="34" charset="0"/>
              </a:rPr>
              <a:t> </a:t>
            </a:r>
            <a:r>
              <a:rPr lang="en-US" sz="2800" dirty="0" err="1">
                <a:cs typeface="Arial" pitchFamily="34" charset="0"/>
              </a:rPr>
              <a:t>dengan</a:t>
            </a:r>
            <a:r>
              <a:rPr lang="en-US" sz="2800" dirty="0">
                <a:cs typeface="Arial" pitchFamily="34" charset="0"/>
              </a:rPr>
              <a:t> </a:t>
            </a:r>
            <a:r>
              <a:rPr lang="en-US" sz="2800" dirty="0" err="1">
                <a:cs typeface="Arial" pitchFamily="34" charset="0"/>
              </a:rPr>
              <a:t>memperhatikan</a:t>
            </a:r>
            <a:r>
              <a:rPr lang="en-US" sz="2800" dirty="0">
                <a:cs typeface="Arial" pitchFamily="34" charset="0"/>
              </a:rPr>
              <a:t> </a:t>
            </a:r>
            <a:r>
              <a:rPr lang="en-US" sz="2800" dirty="0" err="1">
                <a:cs typeface="Arial" pitchFamily="34" charset="0"/>
              </a:rPr>
              <a:t>aspirasi</a:t>
            </a:r>
            <a:r>
              <a:rPr lang="en-US" sz="2800" dirty="0">
                <a:cs typeface="Arial" pitchFamily="34" charset="0"/>
              </a:rPr>
              <a:t> , </a:t>
            </a:r>
            <a:r>
              <a:rPr lang="en-US" sz="2800" dirty="0" err="1">
                <a:cs typeface="Arial" pitchFamily="34" charset="0"/>
              </a:rPr>
              <a:t>kebutuhan</a:t>
            </a:r>
            <a:r>
              <a:rPr lang="en-US" sz="2800" dirty="0">
                <a:cs typeface="Arial" pitchFamily="34" charset="0"/>
              </a:rPr>
              <a:t> &amp; </a:t>
            </a:r>
            <a:r>
              <a:rPr lang="en-US" sz="2800" dirty="0" err="1">
                <a:cs typeface="Arial" pitchFamily="34" charset="0"/>
              </a:rPr>
              <a:t>harapan</a:t>
            </a:r>
            <a:r>
              <a:rPr lang="en-US" sz="2800" dirty="0">
                <a:cs typeface="Arial" pitchFamily="34" charset="0"/>
              </a:rPr>
              <a:t>  </a:t>
            </a:r>
            <a:r>
              <a:rPr lang="en-US" sz="2800" dirty="0" err="1">
                <a:cs typeface="Arial" pitchFamily="34" charset="0"/>
              </a:rPr>
              <a:t>masyarakat</a:t>
            </a:r>
            <a:r>
              <a:rPr lang="en-US" sz="2800" dirty="0" smtClean="0">
                <a:cs typeface="Arial" pitchFamily="34" charset="0"/>
              </a:rPr>
              <a:t>.</a:t>
            </a:r>
            <a:endParaRPr lang="en-US" sz="2000" dirty="0"/>
          </a:p>
          <a:p>
            <a:endParaRPr lang="en-US" dirty="0"/>
          </a:p>
        </p:txBody>
      </p:sp>
    </p:spTree>
    <p:extLst>
      <p:ext uri="{BB962C8B-B14F-4D97-AF65-F5344CB8AC3E}">
        <p14:creationId xmlns:p14="http://schemas.microsoft.com/office/powerpoint/2010/main" val="1815868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563562"/>
          </a:xfrm>
        </p:spPr>
        <p:txBody>
          <a:bodyPr>
            <a:normAutofit fontScale="90000"/>
          </a:bodyPr>
          <a:lstStyle/>
          <a:p>
            <a:endParaRPr lang="en-US" dirty="0"/>
          </a:p>
        </p:txBody>
      </p:sp>
      <p:sp>
        <p:nvSpPr>
          <p:cNvPr id="3" name="Content Placeholder 2"/>
          <p:cNvSpPr>
            <a:spLocks noGrp="1"/>
          </p:cNvSpPr>
          <p:nvPr>
            <p:ph idx="1"/>
          </p:nvPr>
        </p:nvSpPr>
        <p:spPr>
          <a:xfrm>
            <a:off x="381000" y="1143000"/>
            <a:ext cx="8305800" cy="4983163"/>
          </a:xfrm>
        </p:spPr>
        <p:txBody>
          <a:bodyPr>
            <a:normAutofit lnSpcReduction="10000"/>
          </a:bodyPr>
          <a:lstStyle/>
          <a:p>
            <a:pPr marL="514350" indent="-514350" fontAlgn="base">
              <a:buFont typeface="+mj-lt"/>
              <a:buAutoNum type="arabicPeriod" startAt="7"/>
            </a:pPr>
            <a:r>
              <a:rPr lang="en-US" sz="2800" dirty="0"/>
              <a:t>P</a:t>
            </a:r>
            <a:r>
              <a:rPr lang="en-US" sz="2800" dirty="0" smtClean="0"/>
              <a:t>ersamaan </a:t>
            </a:r>
            <a:r>
              <a:rPr lang="en-US" sz="2800" dirty="0" err="1"/>
              <a:t>perlakuan</a:t>
            </a:r>
            <a:r>
              <a:rPr lang="en-US" sz="2800" dirty="0"/>
              <a:t>/</a:t>
            </a:r>
            <a:r>
              <a:rPr lang="en-US" sz="2800" dirty="0" err="1"/>
              <a:t>tidak</a:t>
            </a:r>
            <a:r>
              <a:rPr lang="en-US" sz="2800" dirty="0"/>
              <a:t> </a:t>
            </a:r>
            <a:r>
              <a:rPr lang="en-US" sz="2800" dirty="0" err="1" smtClean="0"/>
              <a:t>diskriminatif</a:t>
            </a:r>
            <a:endParaRPr lang="en-US" sz="2800" dirty="0" smtClean="0"/>
          </a:p>
          <a:p>
            <a:pPr marL="514350" indent="-514350" fontAlgn="base">
              <a:buFont typeface="+mj-lt"/>
              <a:buAutoNum type="arabicPeriod" startAt="7"/>
            </a:pPr>
            <a:r>
              <a:rPr lang="en-US" sz="2800" dirty="0" smtClean="0"/>
              <a:t> </a:t>
            </a:r>
            <a:r>
              <a:rPr lang="en-US" sz="2800" dirty="0" err="1" smtClean="0"/>
              <a:t>Transparasi</a:t>
            </a:r>
            <a:r>
              <a:rPr lang="en-US" sz="2800" dirty="0" smtClean="0"/>
              <a:t> </a:t>
            </a:r>
            <a:r>
              <a:rPr lang="en-US" sz="2800" dirty="0" err="1" smtClean="0"/>
              <a:t>keterbukaan</a:t>
            </a:r>
            <a:r>
              <a:rPr lang="en-US" sz="2800" dirty="0" smtClean="0"/>
              <a:t> </a:t>
            </a:r>
            <a:r>
              <a:rPr lang="en-US" sz="2800" dirty="0" err="1">
                <a:cs typeface="Arial" pitchFamily="34" charset="0"/>
              </a:rPr>
              <a:t>mudah</a:t>
            </a:r>
            <a:r>
              <a:rPr lang="en-US" sz="2800" dirty="0">
                <a:cs typeface="Arial" pitchFamily="34" charset="0"/>
              </a:rPr>
              <a:t> &amp; </a:t>
            </a:r>
            <a:r>
              <a:rPr lang="en-US" sz="2800" dirty="0" err="1">
                <a:cs typeface="Arial" pitchFamily="34" charset="0"/>
              </a:rPr>
              <a:t>dapat</a:t>
            </a:r>
            <a:r>
              <a:rPr lang="en-US" sz="2800" dirty="0">
                <a:cs typeface="Arial" pitchFamily="34" charset="0"/>
              </a:rPr>
              <a:t> </a:t>
            </a:r>
            <a:r>
              <a:rPr lang="en-US" sz="2800" dirty="0" err="1">
                <a:cs typeface="Arial" pitchFamily="34" charset="0"/>
              </a:rPr>
              <a:t>diakses</a:t>
            </a:r>
            <a:r>
              <a:rPr lang="en-US" sz="2800" dirty="0">
                <a:cs typeface="Arial" pitchFamily="34" charset="0"/>
              </a:rPr>
              <a:t>  </a:t>
            </a:r>
            <a:r>
              <a:rPr lang="en-US" sz="2800" dirty="0" err="1">
                <a:cs typeface="Arial" pitchFamily="34" charset="0"/>
              </a:rPr>
              <a:t>semua</a:t>
            </a:r>
            <a:r>
              <a:rPr lang="en-US" sz="2800" dirty="0">
                <a:cs typeface="Arial" pitchFamily="34" charset="0"/>
              </a:rPr>
              <a:t> </a:t>
            </a:r>
            <a:r>
              <a:rPr lang="en-US" sz="2800" dirty="0" err="1">
                <a:cs typeface="Arial" pitchFamily="34" charset="0"/>
              </a:rPr>
              <a:t>pihak</a:t>
            </a:r>
            <a:r>
              <a:rPr lang="en-US" sz="2800" dirty="0">
                <a:cs typeface="Arial" pitchFamily="34" charset="0"/>
              </a:rPr>
              <a:t> </a:t>
            </a:r>
            <a:endParaRPr lang="en-US" sz="2800" dirty="0"/>
          </a:p>
          <a:p>
            <a:pPr marL="514350" indent="-514350" fontAlgn="base">
              <a:buFont typeface="+mj-lt"/>
              <a:buAutoNum type="arabicPeriod" startAt="7"/>
            </a:pPr>
            <a:r>
              <a:rPr lang="en-US" sz="2800" dirty="0" smtClean="0"/>
              <a:t>A</a:t>
            </a:r>
            <a:r>
              <a:rPr lang="en-US" sz="2800" dirty="0" smtClean="0"/>
              <a:t>kuntabilitas</a:t>
            </a:r>
            <a:r>
              <a:rPr lang="en-US" sz="2800" dirty="0"/>
              <a:t> </a:t>
            </a:r>
            <a:r>
              <a:rPr lang="en-US" sz="2800" dirty="0" err="1" smtClean="0"/>
              <a:t>yaitu</a:t>
            </a:r>
            <a:r>
              <a:rPr lang="en-US" sz="2800" dirty="0" smtClean="0"/>
              <a:t> </a:t>
            </a:r>
            <a:r>
              <a:rPr lang="en-US" sz="2800" dirty="0" smtClean="0"/>
              <a:t> </a:t>
            </a:r>
            <a:r>
              <a:rPr lang="en-US" sz="2800" dirty="0" err="1">
                <a:cs typeface="Arial" pitchFamily="34" charset="0"/>
              </a:rPr>
              <a:t>d</a:t>
            </a:r>
            <a:r>
              <a:rPr lang="en-US" sz="2800" dirty="0" err="1" smtClean="0">
                <a:cs typeface="Arial" pitchFamily="34" charset="0"/>
              </a:rPr>
              <a:t>apat</a:t>
            </a:r>
            <a:r>
              <a:rPr lang="en-US" sz="2800" dirty="0" smtClean="0">
                <a:cs typeface="Arial" pitchFamily="34" charset="0"/>
              </a:rPr>
              <a:t> </a:t>
            </a:r>
            <a:r>
              <a:rPr lang="en-US" sz="2800" dirty="0" err="1">
                <a:cs typeface="Arial" pitchFamily="34" charset="0"/>
              </a:rPr>
              <a:t>dipertanggungjawabkan</a:t>
            </a:r>
            <a:r>
              <a:rPr lang="en-US" sz="2800" dirty="0">
                <a:cs typeface="Arial" pitchFamily="34" charset="0"/>
              </a:rPr>
              <a:t> </a:t>
            </a:r>
            <a:r>
              <a:rPr lang="en-US" sz="2800" dirty="0" err="1">
                <a:cs typeface="Arial" pitchFamily="34" charset="0"/>
              </a:rPr>
              <a:t>sesuai</a:t>
            </a:r>
            <a:r>
              <a:rPr lang="en-US" sz="2800" dirty="0">
                <a:cs typeface="Arial" pitchFamily="34" charset="0"/>
              </a:rPr>
              <a:t> </a:t>
            </a:r>
            <a:r>
              <a:rPr lang="en-US" sz="2800" dirty="0" err="1">
                <a:cs typeface="Arial" pitchFamily="34" charset="0"/>
              </a:rPr>
              <a:t>dengan</a:t>
            </a:r>
            <a:r>
              <a:rPr lang="en-US" sz="2800" dirty="0">
                <a:cs typeface="Arial" pitchFamily="34" charset="0"/>
              </a:rPr>
              <a:t>  Undang-Undang</a:t>
            </a:r>
            <a:endParaRPr lang="en-US" sz="2800" dirty="0"/>
          </a:p>
          <a:p>
            <a:pPr marL="514350" indent="-514350" fontAlgn="base">
              <a:buFont typeface="+mj-lt"/>
              <a:buAutoNum type="arabicPeriod" startAt="7"/>
            </a:pPr>
            <a:r>
              <a:rPr lang="en-US" sz="2800" dirty="0" err="1"/>
              <a:t>F</a:t>
            </a:r>
            <a:r>
              <a:rPr lang="en-US" sz="2800" dirty="0" err="1" smtClean="0"/>
              <a:t>asilitas</a:t>
            </a:r>
            <a:r>
              <a:rPr lang="en-US" sz="2800" dirty="0" smtClean="0"/>
              <a:t> </a:t>
            </a:r>
            <a:r>
              <a:rPr lang="en-US" sz="2800" dirty="0" err="1"/>
              <a:t>dan</a:t>
            </a:r>
            <a:r>
              <a:rPr lang="en-US" sz="2800" dirty="0"/>
              <a:t> </a:t>
            </a:r>
            <a:r>
              <a:rPr lang="en-US" sz="2800" dirty="0" err="1"/>
              <a:t>perlakuan</a:t>
            </a:r>
            <a:r>
              <a:rPr lang="en-US" sz="2800" dirty="0"/>
              <a:t> </a:t>
            </a:r>
            <a:r>
              <a:rPr lang="en-US" sz="2800" dirty="0" err="1"/>
              <a:t>khusus</a:t>
            </a:r>
            <a:r>
              <a:rPr lang="en-US" sz="2800" dirty="0"/>
              <a:t> </a:t>
            </a:r>
            <a:r>
              <a:rPr lang="en-US" sz="2800" dirty="0" err="1"/>
              <a:t>bagi</a:t>
            </a:r>
            <a:r>
              <a:rPr lang="en-US" sz="2800" dirty="0"/>
              <a:t> </a:t>
            </a:r>
            <a:r>
              <a:rPr lang="en-US" sz="2800" dirty="0" err="1"/>
              <a:t>kelompok</a:t>
            </a:r>
            <a:r>
              <a:rPr lang="en-US" sz="2800" dirty="0"/>
              <a:t> </a:t>
            </a:r>
            <a:r>
              <a:rPr lang="en-US" sz="2800" dirty="0" smtClean="0"/>
              <a:t>,</a:t>
            </a:r>
            <a:r>
              <a:rPr lang="en-US" sz="2800" b="1" dirty="0" smtClean="0"/>
              <a:t> </a:t>
            </a:r>
            <a:r>
              <a:rPr lang="en-US" sz="2800" dirty="0" err="1"/>
              <a:t>penyandang</a:t>
            </a:r>
            <a:r>
              <a:rPr lang="en-US" sz="2800" dirty="0"/>
              <a:t> </a:t>
            </a:r>
            <a:r>
              <a:rPr lang="en-US" sz="2800" dirty="0" err="1"/>
              <a:t>cacat</a:t>
            </a:r>
            <a:r>
              <a:rPr lang="en-US" sz="2800" dirty="0"/>
              <a:t>, </a:t>
            </a:r>
            <a:r>
              <a:rPr lang="en-US" sz="2800" dirty="0" err="1"/>
              <a:t>lansia</a:t>
            </a:r>
            <a:r>
              <a:rPr lang="en-US" sz="2800" dirty="0"/>
              <a:t>, </a:t>
            </a:r>
            <a:r>
              <a:rPr lang="en-US" sz="2800" dirty="0" err="1"/>
              <a:t>wanita</a:t>
            </a:r>
            <a:r>
              <a:rPr lang="en-US" sz="2800" dirty="0"/>
              <a:t> </a:t>
            </a:r>
            <a:r>
              <a:rPr lang="en-US" sz="2800" dirty="0" err="1"/>
              <a:t>hamil</a:t>
            </a:r>
            <a:r>
              <a:rPr lang="en-US" sz="2800" dirty="0"/>
              <a:t> &amp; </a:t>
            </a:r>
            <a:r>
              <a:rPr lang="en-US" sz="2800" dirty="0" err="1" smtClean="0"/>
              <a:t>balita</a:t>
            </a:r>
            <a:r>
              <a:rPr lang="en-US" sz="2800" dirty="0" smtClean="0"/>
              <a:t>.</a:t>
            </a:r>
            <a:endParaRPr lang="en-US" sz="2800" dirty="0"/>
          </a:p>
          <a:p>
            <a:pPr marL="514350" indent="-514350" fontAlgn="base">
              <a:buFont typeface="+mj-lt"/>
              <a:buAutoNum type="arabicPeriod" startAt="7"/>
            </a:pPr>
            <a:r>
              <a:rPr lang="en-US" sz="2800" dirty="0"/>
              <a:t>K</a:t>
            </a:r>
            <a:r>
              <a:rPr lang="en-US" sz="2800" dirty="0" smtClean="0"/>
              <a:t>etepatan </a:t>
            </a:r>
            <a:r>
              <a:rPr lang="en-US" sz="2800" dirty="0" err="1" smtClean="0"/>
              <a:t>waktu</a:t>
            </a:r>
            <a:r>
              <a:rPr lang="en-US" sz="2800" dirty="0" smtClean="0"/>
              <a:t>, </a:t>
            </a:r>
            <a:r>
              <a:rPr lang="en-US" sz="2800" dirty="0" err="1" smtClean="0">
                <a:cs typeface="Arial" pitchFamily="34" charset="0"/>
              </a:rPr>
              <a:t>pelayanan</a:t>
            </a:r>
            <a:r>
              <a:rPr lang="en-US" sz="2800" dirty="0" smtClean="0">
                <a:cs typeface="Arial" pitchFamily="34" charset="0"/>
              </a:rPr>
              <a:t> </a:t>
            </a:r>
            <a:r>
              <a:rPr lang="en-US" sz="2800" dirty="0" err="1">
                <a:cs typeface="Arial" pitchFamily="34" charset="0"/>
              </a:rPr>
              <a:t>publik</a:t>
            </a:r>
            <a:r>
              <a:rPr lang="en-US" sz="2800" dirty="0">
                <a:cs typeface="Arial" pitchFamily="34" charset="0"/>
              </a:rPr>
              <a:t> </a:t>
            </a:r>
            <a:r>
              <a:rPr lang="en-US" sz="2800" dirty="0" err="1">
                <a:cs typeface="Arial" pitchFamily="34" charset="0"/>
              </a:rPr>
              <a:t>dapat</a:t>
            </a:r>
            <a:r>
              <a:rPr lang="en-US" sz="2800" dirty="0">
                <a:cs typeface="Arial" pitchFamily="34" charset="0"/>
              </a:rPr>
              <a:t> </a:t>
            </a:r>
            <a:r>
              <a:rPr lang="en-US" sz="2800" dirty="0" err="1">
                <a:cs typeface="Arial" pitchFamily="34" charset="0"/>
              </a:rPr>
              <a:t>diselesaikan</a:t>
            </a:r>
            <a:r>
              <a:rPr lang="en-US" sz="2800" dirty="0">
                <a:cs typeface="Arial" pitchFamily="34" charset="0"/>
              </a:rPr>
              <a:t> </a:t>
            </a:r>
            <a:r>
              <a:rPr lang="en-US" sz="2800" dirty="0" err="1">
                <a:cs typeface="Arial" pitchFamily="34" charset="0"/>
              </a:rPr>
              <a:t>dalam</a:t>
            </a:r>
            <a:r>
              <a:rPr lang="en-US" sz="2800" dirty="0">
                <a:cs typeface="Arial" pitchFamily="34" charset="0"/>
              </a:rPr>
              <a:t> </a:t>
            </a:r>
            <a:r>
              <a:rPr lang="en-US" sz="2800" dirty="0" err="1">
                <a:cs typeface="Arial" pitchFamily="34" charset="0"/>
              </a:rPr>
              <a:t>kurun</a:t>
            </a:r>
            <a:r>
              <a:rPr lang="en-US" sz="2800" dirty="0">
                <a:cs typeface="Arial" pitchFamily="34" charset="0"/>
              </a:rPr>
              <a:t> </a:t>
            </a:r>
            <a:r>
              <a:rPr lang="en-US" sz="2800" dirty="0" err="1">
                <a:cs typeface="Arial" pitchFamily="34" charset="0"/>
              </a:rPr>
              <a:t>waktu</a:t>
            </a:r>
            <a:r>
              <a:rPr lang="en-US" sz="2800" dirty="0">
                <a:cs typeface="Arial" pitchFamily="34" charset="0"/>
              </a:rPr>
              <a:t> yang </a:t>
            </a:r>
            <a:r>
              <a:rPr lang="en-US" sz="2800" dirty="0" err="1">
                <a:cs typeface="Arial" pitchFamily="34" charset="0"/>
              </a:rPr>
              <a:t>telah</a:t>
            </a:r>
            <a:r>
              <a:rPr lang="en-US" sz="2800" dirty="0">
                <a:cs typeface="Arial" pitchFamily="34" charset="0"/>
              </a:rPr>
              <a:t> </a:t>
            </a:r>
            <a:r>
              <a:rPr lang="en-US" sz="2800" dirty="0" err="1">
                <a:cs typeface="Arial" pitchFamily="34" charset="0"/>
              </a:rPr>
              <a:t>ditentukan</a:t>
            </a:r>
            <a:r>
              <a:rPr lang="en-US" sz="2800" dirty="0">
                <a:cs typeface="Arial" pitchFamily="34" charset="0"/>
              </a:rPr>
              <a:t>.</a:t>
            </a:r>
            <a:endParaRPr lang="en-US" sz="2800" dirty="0">
              <a:solidFill>
                <a:srgbClr val="FF0000"/>
              </a:solidFill>
              <a:cs typeface="Arial" pitchFamily="34" charset="0"/>
            </a:endParaRPr>
          </a:p>
          <a:p>
            <a:pPr marL="514350" indent="-514350" fontAlgn="base">
              <a:buFont typeface="+mj-lt"/>
              <a:buAutoNum type="arabicPeriod" startAt="7"/>
            </a:pPr>
            <a:r>
              <a:rPr lang="en-US" sz="2800" dirty="0" err="1"/>
              <a:t>K</a:t>
            </a:r>
            <a:r>
              <a:rPr lang="en-US" sz="2800" dirty="0" err="1" smtClean="0"/>
              <a:t>ecepatan</a:t>
            </a:r>
            <a:r>
              <a:rPr lang="en-US" sz="2800" dirty="0"/>
              <a:t>, </a:t>
            </a:r>
            <a:r>
              <a:rPr lang="en-US" sz="2800" dirty="0" err="1"/>
              <a:t>kemudahan</a:t>
            </a:r>
            <a:r>
              <a:rPr lang="en-US" sz="2800" dirty="0"/>
              <a:t>, </a:t>
            </a:r>
            <a:r>
              <a:rPr lang="en-US" sz="2800" dirty="0" err="1"/>
              <a:t>dan</a:t>
            </a:r>
            <a:r>
              <a:rPr lang="en-US" sz="2800" dirty="0"/>
              <a:t> </a:t>
            </a:r>
            <a:r>
              <a:rPr lang="en-US" sz="2800" dirty="0" err="1"/>
              <a:t>keterjangkauan</a:t>
            </a:r>
            <a:r>
              <a:rPr lang="en-US" sz="2800" dirty="0"/>
              <a:t>. </a:t>
            </a:r>
          </a:p>
          <a:p>
            <a:pPr marL="742950" indent="-742950">
              <a:buFont typeface="+mj-lt"/>
              <a:buAutoNum type="arabicPeriod" startAt="7"/>
            </a:pPr>
            <a:endParaRPr lang="en-US" sz="4400" dirty="0"/>
          </a:p>
          <a:p>
            <a:endParaRPr lang="en-US" dirty="0"/>
          </a:p>
        </p:txBody>
      </p:sp>
    </p:spTree>
    <p:extLst>
      <p:ext uri="{BB962C8B-B14F-4D97-AF65-F5344CB8AC3E}">
        <p14:creationId xmlns:p14="http://schemas.microsoft.com/office/powerpoint/2010/main" val="2100790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096962"/>
          </a:xfrm>
        </p:spPr>
        <p:txBody>
          <a:bodyPr>
            <a:normAutofit/>
          </a:bodyPr>
          <a:lstStyle/>
          <a:p>
            <a:r>
              <a:rPr lang="en-US" sz="3200" b="1" dirty="0"/>
              <a:t>Manajemen </a:t>
            </a:r>
            <a:r>
              <a:rPr lang="en-US" sz="3200" b="1" dirty="0" err="1"/>
              <a:t>pelayanan</a:t>
            </a:r>
            <a:r>
              <a:rPr lang="en-US" sz="3200" b="1" dirty="0"/>
              <a:t> </a:t>
            </a:r>
            <a:r>
              <a:rPr lang="en-US" sz="3200" b="1" dirty="0" err="1"/>
              <a:t>publik</a:t>
            </a:r>
            <a:r>
              <a:rPr lang="en-US" sz="3200" b="1" dirty="0"/>
              <a:t> </a:t>
            </a:r>
            <a:r>
              <a:rPr lang="en-AU" sz="3200" b="1" dirty="0" smtClean="0"/>
              <a:t>Pemerintah </a:t>
            </a:r>
            <a:r>
              <a:rPr lang="en-AU" sz="3200" b="1" dirty="0"/>
              <a:t>Daerah</a:t>
            </a:r>
            <a:endParaRPr lang="en-US" sz="3200" b="1" dirty="0"/>
          </a:p>
        </p:txBody>
      </p:sp>
      <p:sp>
        <p:nvSpPr>
          <p:cNvPr id="3" name="Content Placeholder 2"/>
          <p:cNvSpPr>
            <a:spLocks noGrp="1"/>
          </p:cNvSpPr>
          <p:nvPr>
            <p:ph idx="1"/>
          </p:nvPr>
        </p:nvSpPr>
        <p:spPr>
          <a:xfrm>
            <a:off x="609600" y="1600200"/>
            <a:ext cx="7848600" cy="4525963"/>
          </a:xfrm>
        </p:spPr>
        <p:txBody>
          <a:bodyPr/>
          <a:lstStyle/>
          <a:p>
            <a:pPr marL="971550" lvl="1" indent="-514350" fontAlgn="base">
              <a:buFont typeface="+mj-lt"/>
              <a:buAutoNum type="arabicPeriod"/>
            </a:pPr>
            <a:r>
              <a:rPr lang="en-US" dirty="0"/>
              <a:t>P</a:t>
            </a:r>
            <a:r>
              <a:rPr lang="en-US" dirty="0" smtClean="0"/>
              <a:t>elaksanaan </a:t>
            </a:r>
            <a:r>
              <a:rPr lang="en-US" dirty="0" err="1"/>
              <a:t>pelayanan</a:t>
            </a:r>
            <a:r>
              <a:rPr lang="en-US" dirty="0"/>
              <a:t>; </a:t>
            </a:r>
            <a:endParaRPr lang="en-US" sz="1800" dirty="0"/>
          </a:p>
          <a:p>
            <a:pPr marL="971550" lvl="1" indent="-514350" fontAlgn="base">
              <a:buFont typeface="+mj-lt"/>
              <a:buAutoNum type="arabicPeriod"/>
            </a:pPr>
            <a:r>
              <a:rPr lang="en-US" dirty="0" err="1"/>
              <a:t>P</a:t>
            </a:r>
            <a:r>
              <a:rPr lang="en-US" dirty="0" err="1" smtClean="0"/>
              <a:t>engelolaan</a:t>
            </a:r>
            <a:r>
              <a:rPr lang="en-US" dirty="0" smtClean="0"/>
              <a:t> </a:t>
            </a:r>
            <a:r>
              <a:rPr lang="en-US" dirty="0" err="1"/>
              <a:t>pengaduan</a:t>
            </a:r>
            <a:r>
              <a:rPr lang="en-US" dirty="0"/>
              <a:t> </a:t>
            </a:r>
            <a:r>
              <a:rPr lang="en-US" dirty="0" err="1"/>
              <a:t>masyarakat</a:t>
            </a:r>
            <a:r>
              <a:rPr lang="en-US" dirty="0"/>
              <a:t>; </a:t>
            </a:r>
            <a:endParaRPr lang="en-US" sz="1800" dirty="0"/>
          </a:p>
          <a:p>
            <a:pPr marL="971550" lvl="1" indent="-514350" fontAlgn="base">
              <a:buFont typeface="+mj-lt"/>
              <a:buAutoNum type="arabicPeriod"/>
            </a:pPr>
            <a:r>
              <a:rPr lang="en-US" dirty="0" err="1"/>
              <a:t>P</a:t>
            </a:r>
            <a:r>
              <a:rPr lang="en-US" dirty="0" err="1" smtClean="0"/>
              <a:t>engelolaan</a:t>
            </a:r>
            <a:r>
              <a:rPr lang="en-US" dirty="0" smtClean="0"/>
              <a:t> </a:t>
            </a:r>
            <a:r>
              <a:rPr lang="en-US" dirty="0" err="1"/>
              <a:t>informasi</a:t>
            </a:r>
            <a:r>
              <a:rPr lang="en-US" dirty="0"/>
              <a:t>; </a:t>
            </a:r>
            <a:endParaRPr lang="en-US" sz="1800" dirty="0"/>
          </a:p>
          <a:p>
            <a:pPr marL="971550" lvl="1" indent="-514350" fontAlgn="base">
              <a:buFont typeface="+mj-lt"/>
              <a:buAutoNum type="arabicPeriod"/>
            </a:pPr>
            <a:r>
              <a:rPr lang="en-US" dirty="0" err="1"/>
              <a:t>P</a:t>
            </a:r>
            <a:r>
              <a:rPr lang="en-US" dirty="0" err="1" smtClean="0"/>
              <a:t>engawasan</a:t>
            </a:r>
            <a:r>
              <a:rPr lang="en-US" dirty="0" smtClean="0"/>
              <a:t> </a:t>
            </a:r>
            <a:r>
              <a:rPr lang="en-US" dirty="0"/>
              <a:t>internal; </a:t>
            </a:r>
            <a:endParaRPr lang="en-US" sz="1800" dirty="0"/>
          </a:p>
          <a:p>
            <a:pPr marL="971550" lvl="1" indent="-514350" fontAlgn="base">
              <a:buFont typeface="+mj-lt"/>
              <a:buAutoNum type="arabicPeriod"/>
            </a:pPr>
            <a:r>
              <a:rPr lang="en-US" dirty="0" err="1"/>
              <a:t>P</a:t>
            </a:r>
            <a:r>
              <a:rPr lang="en-US" dirty="0" err="1" smtClean="0"/>
              <a:t>enyuluhan</a:t>
            </a:r>
            <a:r>
              <a:rPr lang="en-US" dirty="0" smtClean="0"/>
              <a:t> </a:t>
            </a:r>
            <a:r>
              <a:rPr lang="en-US" dirty="0" err="1"/>
              <a:t>kepada</a:t>
            </a:r>
            <a:r>
              <a:rPr lang="en-US" dirty="0"/>
              <a:t> </a:t>
            </a:r>
            <a:r>
              <a:rPr lang="en-US" dirty="0" err="1"/>
              <a:t>masyarakat</a:t>
            </a:r>
            <a:r>
              <a:rPr lang="en-US" dirty="0"/>
              <a:t>; </a:t>
            </a:r>
            <a:endParaRPr lang="en-US" sz="1800" dirty="0"/>
          </a:p>
          <a:p>
            <a:pPr marL="971550" lvl="1" indent="-514350" fontAlgn="base">
              <a:buFont typeface="+mj-lt"/>
              <a:buAutoNum type="arabicPeriod"/>
            </a:pPr>
            <a:r>
              <a:rPr lang="en-US" dirty="0"/>
              <a:t>P</a:t>
            </a:r>
            <a:r>
              <a:rPr lang="en-US" dirty="0" smtClean="0"/>
              <a:t>elayanan </a:t>
            </a:r>
            <a:r>
              <a:rPr lang="en-US" dirty="0" err="1"/>
              <a:t>konsultasi</a:t>
            </a:r>
            <a:r>
              <a:rPr lang="en-US" dirty="0"/>
              <a:t>; </a:t>
            </a:r>
            <a:r>
              <a:rPr lang="en-US" dirty="0" err="1"/>
              <a:t>dan</a:t>
            </a:r>
            <a:r>
              <a:rPr lang="en-US" dirty="0"/>
              <a:t> </a:t>
            </a:r>
            <a:endParaRPr lang="en-US" sz="1800" dirty="0"/>
          </a:p>
          <a:p>
            <a:pPr marL="971550" lvl="1" indent="-514350" fontAlgn="base">
              <a:buFont typeface="+mj-lt"/>
              <a:buAutoNum type="arabicPeriod"/>
            </a:pPr>
            <a:r>
              <a:rPr lang="en-US" dirty="0"/>
              <a:t>P</a:t>
            </a:r>
            <a:r>
              <a:rPr lang="en-US" dirty="0" smtClean="0"/>
              <a:t>elayanan </a:t>
            </a:r>
            <a:r>
              <a:rPr lang="en-US" dirty="0" err="1"/>
              <a:t>publik</a:t>
            </a:r>
            <a:r>
              <a:rPr lang="en-US" dirty="0"/>
              <a:t> </a:t>
            </a:r>
            <a:r>
              <a:rPr lang="en-US" dirty="0" err="1"/>
              <a:t>lainnya</a:t>
            </a:r>
            <a:r>
              <a:rPr lang="en-US" dirty="0"/>
              <a:t> </a:t>
            </a:r>
            <a:r>
              <a:rPr lang="en-US" dirty="0" err="1"/>
              <a:t>sesuai</a:t>
            </a:r>
            <a:r>
              <a:rPr lang="en-US" dirty="0"/>
              <a:t> </a:t>
            </a:r>
            <a:r>
              <a:rPr lang="en-US" dirty="0" err="1"/>
              <a:t>dengan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a:t>
            </a:r>
            <a:endParaRPr lang="en-US" sz="1800" dirty="0"/>
          </a:p>
        </p:txBody>
      </p:sp>
    </p:spTree>
    <p:extLst>
      <p:ext uri="{BB962C8B-B14F-4D97-AF65-F5344CB8AC3E}">
        <p14:creationId xmlns:p14="http://schemas.microsoft.com/office/powerpoint/2010/main" val="3862757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1035</Words>
  <Application>Microsoft Office PowerPoint</Application>
  <PresentationFormat>On-screen Show (4:3)</PresentationFormat>
  <Paragraphs>88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Pelayanan Publik Pemerintah Daerah</vt:lpstr>
      <vt:lpstr>PowerPoint Presentation</vt:lpstr>
      <vt:lpstr>Pelayanan</vt:lpstr>
      <vt:lpstr>Pelayanan Publik</vt:lpstr>
      <vt:lpstr>PowerPoint Presentation</vt:lpstr>
      <vt:lpstr>Azas Pelayanan Publik Pemda</vt:lpstr>
      <vt:lpstr>PowerPoint Presentation</vt:lpstr>
      <vt:lpstr>Manajemen pelayanan publik Pemerintah Daerah</vt:lpstr>
      <vt:lpstr>Maklumat pelayanan publik Pemda</vt:lpstr>
      <vt:lpstr>Pengaduan </vt:lpstr>
      <vt:lpstr>PowerPoint Presentation</vt:lpstr>
      <vt:lpstr>PowerPoint Presentation</vt:lpstr>
      <vt:lpstr>Birokrat Berorientasi Pelayanan</vt:lpstr>
      <vt:lpstr>Pendekatan berorientasi Kontrol organisasi Birokrasi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Pelayanan</dc:title>
  <dc:creator>asus</dc:creator>
  <cp:lastModifiedBy>asus</cp:lastModifiedBy>
  <cp:revision>29</cp:revision>
  <dcterms:created xsi:type="dcterms:W3CDTF">2020-12-11T05:33:30Z</dcterms:created>
  <dcterms:modified xsi:type="dcterms:W3CDTF">2020-12-14T04:22:21Z</dcterms:modified>
</cp:coreProperties>
</file>