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FBFBB90-5E6B-4C23-A2AE-AC7AF31CE72B}" type="datetimeFigureOut">
              <a:rPr lang="id-ID" smtClean="0"/>
              <a:t>24/03/2020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538568-DE40-4861-BAF1-49E90255B61E}" type="slidenum">
              <a:rPr lang="id-ID" smtClean="0"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2204864"/>
            <a:ext cx="7704856" cy="151216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id-ID" sz="6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MEDIA DAN </a:t>
            </a:r>
            <a:r>
              <a:rPr lang="id-ID" sz="6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GENDER</a:t>
            </a:r>
            <a:endParaRPr lang="id-ID" sz="6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31840" y="5066020"/>
            <a:ext cx="57684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Dr. Yuli Setyowati, S.IP, M.Si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802332" y="3717032"/>
            <a:ext cx="26180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200" b="1" spc="150" dirty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Minggu Ke-4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91380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id-ID" b="1" dirty="0" smtClean="0">
                <a:solidFill>
                  <a:schemeClr val="tx1"/>
                </a:solidFill>
              </a:rPr>
              <a:t>Bidang Kesehatan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2492896"/>
            <a:ext cx="87129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>
                <a:latin typeface="Arial Rounded MT Bold" pitchFamily="34" charset="0"/>
              </a:rPr>
              <a:t>Perempuan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dengan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sistem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reproduksinya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seperti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mengandung</a:t>
            </a:r>
            <a:r>
              <a:rPr lang="en-US" sz="2200" dirty="0">
                <a:latin typeface="Arial Rounded MT Bold" pitchFamily="34" charset="0"/>
              </a:rPr>
              <a:t>, </a:t>
            </a:r>
            <a:r>
              <a:rPr lang="en-US" sz="2200" dirty="0" err="1">
                <a:latin typeface="Arial Rounded MT Bold" pitchFamily="34" charset="0"/>
              </a:rPr>
              <a:t>melahirkan</a:t>
            </a:r>
            <a:r>
              <a:rPr lang="en-US" sz="2200" dirty="0">
                <a:latin typeface="Arial Rounded MT Bold" pitchFamily="34" charset="0"/>
              </a:rPr>
              <a:t>, </a:t>
            </a:r>
            <a:r>
              <a:rPr lang="en-US" sz="2200" dirty="0" err="1">
                <a:latin typeface="Arial Rounded MT Bold" pitchFamily="34" charset="0"/>
              </a:rPr>
              <a:t>menyusui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menyebabkan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perempuan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harus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sering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bersentuhan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dengan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alat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alat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kesehatan</a:t>
            </a:r>
            <a:r>
              <a:rPr lang="en-US" sz="2200" dirty="0">
                <a:latin typeface="Arial Rounded MT Bold" pitchFamily="34" charset="0"/>
              </a:rPr>
              <a:t>. </a:t>
            </a:r>
            <a:r>
              <a:rPr lang="en-US" sz="2200" dirty="0" err="1">
                <a:latin typeface="Arial Rounded MT Bold" pitchFamily="34" charset="0"/>
              </a:rPr>
              <a:t>Kemudian</a:t>
            </a:r>
            <a:r>
              <a:rPr lang="en-US" sz="2200" dirty="0">
                <a:latin typeface="Arial Rounded MT Bold" pitchFamily="34" charset="0"/>
              </a:rPr>
              <a:t> program KB (</a:t>
            </a:r>
            <a:r>
              <a:rPr lang="en-US" sz="2200" dirty="0" err="1">
                <a:latin typeface="Arial Rounded MT Bold" pitchFamily="34" charset="0"/>
              </a:rPr>
              <a:t>Keluarga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Berencana</a:t>
            </a:r>
            <a:r>
              <a:rPr lang="en-US" sz="2200" dirty="0">
                <a:latin typeface="Arial Rounded MT Bold" pitchFamily="34" charset="0"/>
              </a:rPr>
              <a:t>), </a:t>
            </a:r>
            <a:r>
              <a:rPr lang="en-US" sz="2200" dirty="0" err="1">
                <a:latin typeface="Arial Rounded MT Bold" pitchFamily="34" charset="0"/>
              </a:rPr>
              <a:t>alat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alat</a:t>
            </a:r>
            <a:r>
              <a:rPr lang="en-US" sz="2200" dirty="0">
                <a:latin typeface="Arial Rounded MT Bold" pitchFamily="34" charset="0"/>
              </a:rPr>
              <a:t> KB </a:t>
            </a:r>
            <a:r>
              <a:rPr lang="en-US" sz="2200" dirty="0" err="1">
                <a:latin typeface="Arial Rounded MT Bold" pitchFamily="34" charset="0"/>
              </a:rPr>
              <a:t>untuk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mencegah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kehamilan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harus</a:t>
            </a:r>
            <a:r>
              <a:rPr lang="en-US" sz="2200" dirty="0">
                <a:latin typeface="Arial Rounded MT Bold" pitchFamily="34" charset="0"/>
              </a:rPr>
              <a:t> di </a:t>
            </a:r>
            <a:r>
              <a:rPr lang="en-US" sz="2200" dirty="0" err="1">
                <a:latin typeface="Arial Rounded MT Bold" pitchFamily="34" charset="0"/>
              </a:rPr>
              <a:t>pasang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ditubuh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perempuan</a:t>
            </a:r>
            <a:r>
              <a:rPr lang="en-US" sz="2200" dirty="0">
                <a:latin typeface="Arial Rounded MT Bold" pitchFamily="34" charset="0"/>
              </a:rPr>
              <a:t>. Hal </a:t>
            </a:r>
            <a:r>
              <a:rPr lang="en-US" sz="2200" dirty="0" err="1">
                <a:latin typeface="Arial Rounded MT Bold" pitchFamily="34" charset="0"/>
              </a:rPr>
              <a:t>tersebut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sama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saja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memasukkan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alat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atau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benda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asing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kedalam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tubuh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perempuan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dimana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secara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langsung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hal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tersebut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menyakiti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perempuan</a:t>
            </a:r>
            <a:r>
              <a:rPr lang="en-US" sz="2200" dirty="0">
                <a:latin typeface="Arial Rounded MT Bold" pitchFamily="34" charset="0"/>
              </a:rPr>
              <a:t>. </a:t>
            </a:r>
            <a:r>
              <a:rPr lang="en-US" sz="2200" dirty="0" err="1">
                <a:latin typeface="Arial Rounded MT Bold" pitchFamily="34" charset="0"/>
              </a:rPr>
              <a:t>Selain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itu</a:t>
            </a:r>
            <a:r>
              <a:rPr lang="en-US" sz="2200" dirty="0">
                <a:latin typeface="Arial Rounded MT Bold" pitchFamily="34" charset="0"/>
              </a:rPr>
              <a:t>, </a:t>
            </a:r>
            <a:r>
              <a:rPr lang="en-US" sz="2200" dirty="0" err="1">
                <a:latin typeface="Arial Rounded MT Bold" pitchFamily="34" charset="0"/>
              </a:rPr>
              <a:t>alat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alat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tersebut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juga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bisa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membawa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efek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buruk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bagi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tubuh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perempuan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dimana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kadang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membawa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efek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pusing</a:t>
            </a:r>
            <a:r>
              <a:rPr lang="en-US" sz="2200" dirty="0">
                <a:latin typeface="Arial Rounded MT Bold" pitchFamily="34" charset="0"/>
              </a:rPr>
              <a:t>, </a:t>
            </a:r>
            <a:r>
              <a:rPr lang="en-US" sz="2200" dirty="0" err="1">
                <a:latin typeface="Arial Rounded MT Bold" pitchFamily="34" charset="0"/>
              </a:rPr>
              <a:t>mual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dan</a:t>
            </a:r>
            <a:r>
              <a:rPr lang="en-US" sz="2200" dirty="0">
                <a:latin typeface="Arial Rounded MT Bold" pitchFamily="34" charset="0"/>
              </a:rPr>
              <a:t> lain </a:t>
            </a:r>
            <a:r>
              <a:rPr lang="en-US" sz="2200" dirty="0" err="1">
                <a:latin typeface="Arial Rounded MT Bold" pitchFamily="34" charset="0"/>
              </a:rPr>
              <a:t>lain</a:t>
            </a:r>
            <a:r>
              <a:rPr lang="en-US" sz="2200" dirty="0">
                <a:latin typeface="Arial Rounded MT Bold" pitchFamily="34" charset="0"/>
              </a:rPr>
              <a:t>. </a:t>
            </a:r>
            <a:r>
              <a:rPr lang="en-US" sz="2200" dirty="0" err="1">
                <a:latin typeface="Arial Rounded MT Bold" pitchFamily="34" charset="0"/>
              </a:rPr>
              <a:t>Disini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terlihat</a:t>
            </a:r>
            <a:r>
              <a:rPr lang="en-US" sz="2200" dirty="0">
                <a:latin typeface="Arial Rounded MT Bold" pitchFamily="34" charset="0"/>
              </a:rPr>
              <a:t>  </a:t>
            </a:r>
            <a:r>
              <a:rPr lang="en-US" sz="2200" dirty="0" err="1">
                <a:latin typeface="Arial Rounded MT Bold" pitchFamily="34" charset="0"/>
              </a:rPr>
              <a:t>bahwa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perempuan</a:t>
            </a:r>
            <a:r>
              <a:rPr lang="en-US" sz="2200" dirty="0">
                <a:latin typeface="Arial Rounded MT Bold" pitchFamily="34" charset="0"/>
              </a:rPr>
              <a:t> yang </a:t>
            </a:r>
            <a:r>
              <a:rPr lang="en-US" sz="2200" dirty="0" err="1">
                <a:latin typeface="Arial Rounded MT Bold" pitchFamily="34" charset="0"/>
              </a:rPr>
              <a:t>harus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selalu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berusaha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untuk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mencegah</a:t>
            </a:r>
            <a:r>
              <a:rPr lang="en-US" sz="2200" dirty="0">
                <a:latin typeface="Arial Rounded MT Bold" pitchFamily="34" charset="0"/>
              </a:rPr>
              <a:t> </a:t>
            </a:r>
            <a:r>
              <a:rPr lang="en-US" sz="2200" dirty="0" err="1">
                <a:latin typeface="Arial Rounded MT Bold" pitchFamily="34" charset="0"/>
              </a:rPr>
              <a:t>kehamilan</a:t>
            </a:r>
            <a:r>
              <a:rPr lang="en-US" sz="2200" dirty="0">
                <a:latin typeface="Arial Rounded MT Bold" pitchFamily="34" charset="0"/>
              </a:rPr>
              <a:t>.</a:t>
            </a:r>
            <a:endParaRPr lang="id-ID" sz="22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681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4440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364088" y="1196752"/>
            <a:ext cx="3600400" cy="144016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 smtClean="0">
                <a:solidFill>
                  <a:schemeClr val="tx1"/>
                </a:solidFill>
              </a:rPr>
              <a:t>Apa Gender itu ??</a:t>
            </a:r>
            <a:endParaRPr lang="id-ID" sz="3200" b="1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123728" y="1916832"/>
            <a:ext cx="3983" cy="8280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2123728" y="1916444"/>
            <a:ext cx="32403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2852936"/>
            <a:ext cx="8964488" cy="400506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2000" dirty="0" smtClean="0">
                <a:solidFill>
                  <a:schemeClr val="tx1"/>
                </a:solidFill>
                <a:latin typeface="Arial Rounded MT Bold" pitchFamily="34" charset="0"/>
              </a:rPr>
              <a:t>	Secara mendasar Gender berbeda dengan jenis kelamin biologis. Jenis kelamin biologis merupakan pemberian ; kita dilahirkan sebagai sebagai seorang laki-laki atau perempuan.</a:t>
            </a:r>
          </a:p>
          <a:p>
            <a:pPr algn="just"/>
            <a:endParaRPr lang="id-ID" sz="2000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 algn="just"/>
            <a:r>
              <a:rPr lang="id-ID" sz="2000" dirty="0">
                <a:solidFill>
                  <a:schemeClr val="tx1"/>
                </a:solidFill>
                <a:latin typeface="Arial Rounded MT Bold" pitchFamily="34" charset="0"/>
              </a:rPr>
              <a:t>	</a:t>
            </a:r>
            <a:r>
              <a:rPr lang="id-ID" sz="2000" dirty="0" smtClean="0">
                <a:solidFill>
                  <a:schemeClr val="tx1"/>
                </a:solidFill>
                <a:latin typeface="Arial Rounded MT Bold" pitchFamily="34" charset="0"/>
              </a:rPr>
              <a:t>Tetapi, </a:t>
            </a:r>
            <a:r>
              <a:rPr lang="id-ID" sz="2000" b="1" dirty="0" smtClean="0">
                <a:solidFill>
                  <a:schemeClr val="tx1"/>
                </a:solidFill>
                <a:latin typeface="Arial Rounded MT Bold" pitchFamily="34" charset="0"/>
              </a:rPr>
              <a:t>Gende</a:t>
            </a:r>
            <a:r>
              <a:rPr lang="id-ID" sz="2000" dirty="0" smtClean="0">
                <a:solidFill>
                  <a:schemeClr val="tx1"/>
                </a:solidFill>
                <a:latin typeface="Arial Rounded MT Bold" pitchFamily="34" charset="0"/>
              </a:rPr>
              <a:t>r adalah seperangkat peran yang seperti halnya kostum dan topeng di teater, menyampaikan kepada orang lain bahwa kita adalah feminim atau maskulin.</a:t>
            </a:r>
          </a:p>
          <a:p>
            <a:pPr algn="just"/>
            <a:r>
              <a:rPr lang="id-ID" sz="2000" dirty="0" smtClean="0">
                <a:solidFill>
                  <a:schemeClr val="tx1"/>
                </a:solidFill>
                <a:latin typeface="Arial Rounded MT Bold" pitchFamily="34" charset="0"/>
              </a:rPr>
              <a:t>Perangkat pelaku khusus ini, yang mencakup penampilan, pakaian, sikap, kepribadian, bekerja di dalam atau di luar rumah tangga, seksualitas, tanggung jawab keluarga, dsb. Secara bersama-sama memoles </a:t>
            </a:r>
            <a:r>
              <a:rPr lang="id-ID" sz="2000" b="1" dirty="0" smtClean="0">
                <a:solidFill>
                  <a:schemeClr val="tx1"/>
                </a:solidFill>
                <a:latin typeface="Arial Rounded MT Bold" pitchFamily="34" charset="0"/>
              </a:rPr>
              <a:t>“peran gender” </a:t>
            </a:r>
            <a:r>
              <a:rPr lang="id-ID" sz="2000" dirty="0" smtClean="0">
                <a:solidFill>
                  <a:schemeClr val="tx1"/>
                </a:solidFill>
                <a:latin typeface="Arial Rounded MT Bold" pitchFamily="34" charset="0"/>
              </a:rPr>
              <a:t>kita.  </a:t>
            </a:r>
            <a:endParaRPr lang="id-ID" sz="20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143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79512" y="188640"/>
            <a:ext cx="8784975" cy="5832648"/>
          </a:xfrm>
        </p:spPr>
        <p:txBody>
          <a:bodyPr>
            <a:noAutofit/>
          </a:bodyPr>
          <a:lstStyle/>
          <a:p>
            <a:pPr algn="just"/>
            <a:r>
              <a:rPr lang="id-ID" sz="2000" dirty="0" smtClean="0">
                <a:solidFill>
                  <a:schemeClr val="tx1"/>
                </a:solidFill>
                <a:latin typeface="Arial Rounded MT Bold" pitchFamily="34" charset="0"/>
              </a:rPr>
              <a:t>Peran Gender adalah, peran-peran yang berubah seiring waktu dan  berbeda antara satu kultur dan kultur lainnya. Peran itu juga amat di pengaruhi oleh kelas sosial, usia, dan latar belakang etnis. </a:t>
            </a:r>
          </a:p>
          <a:p>
            <a:pPr algn="just"/>
            <a:endParaRPr lang="id-ID" sz="2000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Ketika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mendengar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kata “gender”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pertama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kali,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pasti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dipikiran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kita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sosok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laki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laki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. Gender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memang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lepas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pandangan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mengenai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laki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laki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gender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sendiri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pembagian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peran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laki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laki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dikonstruksikan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Berbicara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mengenai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gender,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konstruksi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dahulu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sampai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sekarang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kadang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masih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mengandung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ketidaksetaraan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Konstruksi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gender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laki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laki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terkadang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masih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merugikan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salah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kelamin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.</a:t>
            </a:r>
            <a:endParaRPr lang="id-ID" sz="2000" dirty="0">
              <a:solidFill>
                <a:schemeClr val="tx1"/>
              </a:solidFill>
              <a:latin typeface="Arial Rounded MT Bold" pitchFamily="34" charset="0"/>
            </a:endParaRPr>
          </a:p>
          <a:p>
            <a:pPr algn="just"/>
            <a:endParaRPr lang="id-ID" sz="2000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 algn="just"/>
            <a:r>
              <a:rPr lang="id-ID" sz="2000" dirty="0">
                <a:solidFill>
                  <a:schemeClr val="tx1"/>
                </a:solidFill>
                <a:latin typeface="Arial Rounded MT Bold" pitchFamily="34" charset="0"/>
              </a:rPr>
              <a:t>	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Gender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memang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bukan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kodrat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Tuhan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melainkan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buatan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manusia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buatan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masyarakat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konstruksi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Rounded MT Bold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Arial Rounded MT Bold" pitchFamily="34" charset="0"/>
              </a:rPr>
              <a:t>.</a:t>
            </a:r>
            <a:endParaRPr lang="id-ID" sz="2000">
              <a:solidFill>
                <a:schemeClr val="tx1"/>
              </a:solidFill>
              <a:latin typeface="Arial Rounded MT Bold" pitchFamily="34" charset="0"/>
            </a:endParaRPr>
          </a:p>
          <a:p>
            <a:pPr algn="just"/>
            <a:endParaRPr lang="id-ID" sz="20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038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280920" cy="5256584"/>
          </a:xfrm>
        </p:spPr>
        <p:txBody>
          <a:bodyPr/>
          <a:lstStyle/>
          <a:p>
            <a:pPr algn="just"/>
            <a:r>
              <a:rPr lang="en-US" sz="3600" b="1" dirty="0">
                <a:solidFill>
                  <a:schemeClr val="tx1"/>
                </a:solidFill>
                <a:latin typeface="Arial Rounded MT Bold" pitchFamily="34" charset="0"/>
              </a:rPr>
              <a:t>Media </a:t>
            </a:r>
            <a:r>
              <a:rPr lang="en-US" sz="3600" b="1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3600" b="1" dirty="0">
                <a:solidFill>
                  <a:schemeClr val="tx1"/>
                </a:solidFill>
                <a:latin typeface="Arial Rounded MT Bold" pitchFamily="34" charset="0"/>
              </a:rPr>
              <a:t> gender</a:t>
            </a:r>
            <a:r>
              <a:rPr lang="en-US" dirty="0">
                <a:solidFill>
                  <a:schemeClr val="tx1"/>
                </a:solidFill>
                <a:latin typeface="Arial Rounded MT Bold" pitchFamily="34" charset="0"/>
              </a:rPr>
              <a:t> 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mengacu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media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 </a:t>
            </a:r>
            <a:r>
              <a:rPr lang="id-ID" sz="2400" dirty="0" smtClean="0">
                <a:solidFill>
                  <a:schemeClr val="tx1"/>
                </a:solidFill>
                <a:latin typeface="Arial Rounded MT Bold" pitchFamily="34" charset="0"/>
              </a:rPr>
              <a:t>gender,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bagaimana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gender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diwakili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 platform 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media</a:t>
            </a:r>
            <a:r>
              <a:rPr lang="id-ID" sz="2400" dirty="0">
                <a:solidFill>
                  <a:schemeClr val="tx1"/>
                </a:solidFill>
                <a:latin typeface="Arial Rounded MT Bold" pitchFamily="34" charset="0"/>
              </a:rPr>
              <a:t>.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 Platform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termasuk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terbatas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pada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film, radio,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televisi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iklan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, media 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sosial</a:t>
            </a:r>
            <a:r>
              <a:rPr lang="id-ID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video game. 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Inisiatif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sumber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daya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mempromosikan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 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kesetaraan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gender</a:t>
            </a:r>
            <a:r>
              <a:rPr lang="id-ID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memperkuat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 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pemberdayaan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perempuan</a:t>
            </a:r>
            <a:r>
              <a:rPr lang="id-ID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industri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media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representasi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. 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Misalnya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, </a:t>
            </a:r>
            <a:r>
              <a:rPr lang="en-US" sz="2400" b="1" dirty="0" smtClean="0">
                <a:solidFill>
                  <a:schemeClr val="tx1"/>
                </a:solidFill>
                <a:latin typeface="Arial Rounded MT Bold" pitchFamily="34" charset="0"/>
              </a:rPr>
              <a:t>UNESCO</a:t>
            </a:r>
            <a:r>
              <a:rPr lang="id-ID" sz="2400" dirty="0" smtClean="0">
                <a:solidFill>
                  <a:schemeClr val="tx1"/>
                </a:solidFill>
                <a:latin typeface="Arial Rounded MT Bold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bekerja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 </a:t>
            </a:r>
            <a:r>
              <a:rPr lang="en-US" sz="2400" b="1" dirty="0" err="1">
                <a:solidFill>
                  <a:schemeClr val="tx1"/>
                </a:solidFill>
                <a:latin typeface="Arial Rounded MT Bold" pitchFamily="34" charset="0"/>
              </a:rPr>
              <a:t>Federasi</a:t>
            </a:r>
            <a:r>
              <a:rPr lang="en-US" sz="2400" b="1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 Rounded MT Bold" pitchFamily="34" charset="0"/>
              </a:rPr>
              <a:t>Jurnalis</a:t>
            </a:r>
            <a:r>
              <a:rPr lang="en-US" sz="2400" b="1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Arial Rounded MT Bold" pitchFamily="34" charset="0"/>
              </a:rPr>
              <a:t>Internasional</a:t>
            </a:r>
            <a:r>
              <a:rPr lang="id-ID" sz="2400" dirty="0">
                <a:solidFill>
                  <a:schemeClr val="tx1"/>
                </a:solidFill>
                <a:latin typeface="Arial Rounded MT Bold" pitchFamily="34" charset="0"/>
              </a:rPr>
              <a:t>,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menguraikan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Indikator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Media yang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peka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 gender 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yang</a:t>
            </a:r>
            <a:r>
              <a:rPr lang="id-ID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berkontribusi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 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kesetaraan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gender</a:t>
            </a:r>
            <a:r>
              <a:rPr lang="id-ID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dan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 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pemberdayaan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perempuan</a:t>
            </a:r>
            <a:r>
              <a:rPr lang="id-ID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 Rounded MT Bold" pitchFamily="34" charset="0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semua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 Rounded MT Bold" pitchFamily="34" charset="0"/>
              </a:rPr>
              <a:t>bentuk</a:t>
            </a:r>
            <a:r>
              <a:rPr lang="en-US" sz="2400" dirty="0">
                <a:solidFill>
                  <a:schemeClr val="tx1"/>
                </a:solidFill>
                <a:latin typeface="Arial Rounded MT Bold" pitchFamily="34" charset="0"/>
              </a:rPr>
              <a:t> media.</a:t>
            </a:r>
            <a:endParaRPr lang="id-ID" sz="24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435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1104" y="2348880"/>
            <a:ext cx="871296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dirty="0">
                <a:latin typeface="Arial Rounded MT Bold" pitchFamily="34" charset="0"/>
              </a:rPr>
              <a:t> Media </a:t>
            </a:r>
            <a:r>
              <a:rPr lang="en-US" sz="3000" dirty="0" err="1">
                <a:latin typeface="Arial Rounded MT Bold" pitchFamily="34" charset="0"/>
              </a:rPr>
              <a:t>adalah</a:t>
            </a:r>
            <a:r>
              <a:rPr lang="en-US" sz="3000" dirty="0">
                <a:latin typeface="Arial Rounded MT Bold" pitchFamily="34" charset="0"/>
              </a:rPr>
              <a:t> </a:t>
            </a:r>
            <a:r>
              <a:rPr lang="en-US" sz="3000" dirty="0" err="1">
                <a:latin typeface="Arial Rounded MT Bold" pitchFamily="34" charset="0"/>
              </a:rPr>
              <a:t>salah</a:t>
            </a:r>
            <a:r>
              <a:rPr lang="en-US" sz="3000" dirty="0">
                <a:latin typeface="Arial Rounded MT Bold" pitchFamily="34" charset="0"/>
              </a:rPr>
              <a:t> </a:t>
            </a:r>
            <a:r>
              <a:rPr lang="en-US" sz="3000" dirty="0" err="1">
                <a:latin typeface="Arial Rounded MT Bold" pitchFamily="34" charset="0"/>
              </a:rPr>
              <a:t>satu</a:t>
            </a:r>
            <a:r>
              <a:rPr lang="en-US" sz="3000" dirty="0">
                <a:latin typeface="Arial Rounded MT Bold" pitchFamily="34" charset="0"/>
              </a:rPr>
              <a:t> </a:t>
            </a:r>
            <a:r>
              <a:rPr lang="en-US" sz="3000" dirty="0" err="1">
                <a:latin typeface="Arial Rounded MT Bold" pitchFamily="34" charset="0"/>
              </a:rPr>
              <a:t>instrumen</a:t>
            </a:r>
            <a:r>
              <a:rPr lang="en-US" sz="3000" dirty="0">
                <a:latin typeface="Arial Rounded MT Bold" pitchFamily="34" charset="0"/>
              </a:rPr>
              <a:t> </a:t>
            </a:r>
            <a:r>
              <a:rPr lang="en-US" sz="3000" dirty="0" err="1">
                <a:latin typeface="Arial Rounded MT Bold" pitchFamily="34" charset="0"/>
              </a:rPr>
              <a:t>utama</a:t>
            </a:r>
            <a:r>
              <a:rPr lang="en-US" sz="3000" dirty="0">
                <a:latin typeface="Arial Rounded MT Bold" pitchFamily="34" charset="0"/>
              </a:rPr>
              <a:t> </a:t>
            </a:r>
            <a:r>
              <a:rPr lang="en-US" sz="3000" dirty="0" err="1">
                <a:latin typeface="Arial Rounded MT Bold" pitchFamily="34" charset="0"/>
              </a:rPr>
              <a:t>dalam</a:t>
            </a:r>
            <a:r>
              <a:rPr lang="en-US" sz="3000" dirty="0">
                <a:latin typeface="Arial Rounded MT Bold" pitchFamily="34" charset="0"/>
              </a:rPr>
              <a:t> </a:t>
            </a:r>
            <a:r>
              <a:rPr lang="en-US" sz="3000" dirty="0" err="1">
                <a:latin typeface="Arial Rounded MT Bold" pitchFamily="34" charset="0"/>
              </a:rPr>
              <a:t>membentuk</a:t>
            </a:r>
            <a:r>
              <a:rPr lang="en-US" sz="3000" dirty="0">
                <a:latin typeface="Arial Rounded MT Bold" pitchFamily="34" charset="0"/>
              </a:rPr>
              <a:t> </a:t>
            </a:r>
            <a:r>
              <a:rPr lang="en-US" sz="3000" dirty="0" err="1">
                <a:latin typeface="Arial Rounded MT Bold" pitchFamily="34" charset="0"/>
              </a:rPr>
              <a:t>konstruksi</a:t>
            </a:r>
            <a:r>
              <a:rPr lang="en-US" sz="3000" dirty="0">
                <a:latin typeface="Arial Rounded MT Bold" pitchFamily="34" charset="0"/>
              </a:rPr>
              <a:t> gender </a:t>
            </a:r>
            <a:r>
              <a:rPr lang="en-US" sz="3000" dirty="0" err="1">
                <a:latin typeface="Arial Rounded MT Bold" pitchFamily="34" charset="0"/>
              </a:rPr>
              <a:t>pada</a:t>
            </a:r>
            <a:r>
              <a:rPr lang="en-US" sz="3000" dirty="0">
                <a:latin typeface="Arial Rounded MT Bold" pitchFamily="34" charset="0"/>
              </a:rPr>
              <a:t> </a:t>
            </a:r>
            <a:r>
              <a:rPr lang="en-US" sz="3000" dirty="0" err="1">
                <a:latin typeface="Arial Rounded MT Bold" pitchFamily="34" charset="0"/>
              </a:rPr>
              <a:t>masyarakat</a:t>
            </a:r>
            <a:r>
              <a:rPr lang="en-US" sz="3000" dirty="0">
                <a:latin typeface="Arial Rounded MT Bold" pitchFamily="34" charset="0"/>
              </a:rPr>
              <a:t>. Media yang </a:t>
            </a:r>
            <a:r>
              <a:rPr lang="en-US" sz="3000" dirty="0" err="1">
                <a:latin typeface="Arial Rounded MT Bold" pitchFamily="34" charset="0"/>
              </a:rPr>
              <a:t>memiliki</a:t>
            </a:r>
            <a:r>
              <a:rPr lang="en-US" sz="3000" dirty="0">
                <a:latin typeface="Arial Rounded MT Bold" pitchFamily="34" charset="0"/>
              </a:rPr>
              <a:t> </a:t>
            </a:r>
            <a:r>
              <a:rPr lang="en-US" sz="3000" dirty="0" err="1" smtClean="0">
                <a:latin typeface="Arial Rounded MT Bold" pitchFamily="34" charset="0"/>
              </a:rPr>
              <a:t>karakteristik</a:t>
            </a:r>
            <a:r>
              <a:rPr lang="en-US" sz="3000" dirty="0" smtClean="0">
                <a:latin typeface="Arial Rounded MT Bold" pitchFamily="34" charset="0"/>
              </a:rPr>
              <a:t>  </a:t>
            </a:r>
            <a:r>
              <a:rPr lang="en-US" sz="3000" dirty="0" err="1">
                <a:latin typeface="Arial Rounded MT Bold" pitchFamily="34" charset="0"/>
              </a:rPr>
              <a:t>dengan</a:t>
            </a:r>
            <a:r>
              <a:rPr lang="en-US" sz="3000" dirty="0">
                <a:latin typeface="Arial Rounded MT Bold" pitchFamily="34" charset="0"/>
              </a:rPr>
              <a:t>  </a:t>
            </a:r>
            <a:r>
              <a:rPr lang="en-US" sz="3000" dirty="0" err="1">
                <a:latin typeface="Arial Rounded MT Bold" pitchFamily="34" charset="0"/>
              </a:rPr>
              <a:t>jangkauannya</a:t>
            </a:r>
            <a:r>
              <a:rPr lang="en-US" sz="3000" dirty="0">
                <a:latin typeface="Arial Rounded MT Bold" pitchFamily="34" charset="0"/>
              </a:rPr>
              <a:t>  yang  </a:t>
            </a:r>
            <a:r>
              <a:rPr lang="en-US" sz="3000" dirty="0" err="1">
                <a:latin typeface="Arial Rounded MT Bold" pitchFamily="34" charset="0"/>
              </a:rPr>
              <a:t>luas</a:t>
            </a:r>
            <a:r>
              <a:rPr lang="en-US" sz="3000" dirty="0">
                <a:latin typeface="Arial Rounded MT Bold" pitchFamily="34" charset="0"/>
              </a:rPr>
              <a:t>,  </a:t>
            </a:r>
            <a:r>
              <a:rPr lang="en-US" sz="3000" dirty="0" err="1">
                <a:latin typeface="Arial Rounded MT Bold" pitchFamily="34" charset="0"/>
              </a:rPr>
              <a:t>bisa</a:t>
            </a:r>
            <a:r>
              <a:rPr lang="en-US" sz="3000" dirty="0">
                <a:latin typeface="Arial Rounded MT Bold" pitchFamily="34" charset="0"/>
              </a:rPr>
              <a:t>  </a:t>
            </a:r>
            <a:r>
              <a:rPr lang="en-US" sz="3000" dirty="0" err="1">
                <a:latin typeface="Arial Rounded MT Bold" pitchFamily="34" charset="0"/>
              </a:rPr>
              <a:t>menjadi</a:t>
            </a:r>
            <a:r>
              <a:rPr lang="en-US" sz="3000" dirty="0">
                <a:latin typeface="Arial Rounded MT Bold" pitchFamily="34" charset="0"/>
              </a:rPr>
              <a:t>  </a:t>
            </a:r>
            <a:r>
              <a:rPr lang="en-US" sz="3000" dirty="0" err="1">
                <a:latin typeface="Arial Rounded MT Bold" pitchFamily="34" charset="0"/>
              </a:rPr>
              <a:t>alat</a:t>
            </a:r>
            <a:r>
              <a:rPr lang="en-US" sz="3000" dirty="0">
                <a:latin typeface="Arial Rounded MT Bold" pitchFamily="34" charset="0"/>
              </a:rPr>
              <a:t>  yang  </a:t>
            </a:r>
            <a:r>
              <a:rPr lang="en-US" sz="3000" dirty="0" err="1">
                <a:latin typeface="Arial Rounded MT Bold" pitchFamily="34" charset="0"/>
              </a:rPr>
              <a:t>efektif</a:t>
            </a:r>
            <a:r>
              <a:rPr lang="en-US" sz="3000" dirty="0">
                <a:latin typeface="Arial Rounded MT Bold" pitchFamily="34" charset="0"/>
              </a:rPr>
              <a:t>  </a:t>
            </a:r>
            <a:r>
              <a:rPr lang="en-US" sz="3000" dirty="0" err="1">
                <a:latin typeface="Arial Rounded MT Bold" pitchFamily="34" charset="0"/>
              </a:rPr>
              <a:t>dalam</a:t>
            </a:r>
            <a:r>
              <a:rPr lang="en-US" sz="3000" dirty="0">
                <a:latin typeface="Arial Rounded MT Bold" pitchFamily="34" charset="0"/>
              </a:rPr>
              <a:t>  </a:t>
            </a:r>
            <a:r>
              <a:rPr lang="en-US" sz="3000" dirty="0" err="1">
                <a:latin typeface="Arial Rounded MT Bold" pitchFamily="34" charset="0"/>
              </a:rPr>
              <a:t>menyebarluaskan</a:t>
            </a:r>
            <a:r>
              <a:rPr lang="en-US" sz="3000" dirty="0">
                <a:latin typeface="Arial Rounded MT Bold" pitchFamily="34" charset="0"/>
              </a:rPr>
              <a:t>  </a:t>
            </a:r>
            <a:r>
              <a:rPr lang="en-US" sz="3000" dirty="0" err="1">
                <a:latin typeface="Arial Rounded MT Bold" pitchFamily="34" charset="0"/>
              </a:rPr>
              <a:t>konstruksi</a:t>
            </a:r>
            <a:r>
              <a:rPr lang="en-US" sz="3000" dirty="0">
                <a:latin typeface="Arial Rounded MT Bold" pitchFamily="34" charset="0"/>
              </a:rPr>
              <a:t>  gender </a:t>
            </a:r>
            <a:r>
              <a:rPr lang="en-US" sz="3000" dirty="0" err="1" smtClean="0">
                <a:latin typeface="Arial Rounded MT Bold" pitchFamily="34" charset="0"/>
              </a:rPr>
              <a:t>kepada</a:t>
            </a:r>
            <a:r>
              <a:rPr lang="en-US" sz="3000" dirty="0" smtClean="0">
                <a:latin typeface="Arial Rounded MT Bold" pitchFamily="34" charset="0"/>
              </a:rPr>
              <a:t> </a:t>
            </a:r>
            <a:r>
              <a:rPr lang="en-US" sz="3000" dirty="0" err="1" smtClean="0">
                <a:latin typeface="Arial Rounded MT Bold" pitchFamily="34" charset="0"/>
              </a:rPr>
              <a:t>masyarakat</a:t>
            </a:r>
            <a:r>
              <a:rPr lang="en-US" sz="3000" dirty="0" smtClean="0">
                <a:latin typeface="Arial Rounded MT Bold" pitchFamily="34" charset="0"/>
              </a:rPr>
              <a:t>. </a:t>
            </a:r>
            <a:endParaRPr lang="id-ID" sz="30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380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179512" y="5022629"/>
            <a:ext cx="8712968" cy="18002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d-ID" sz="3200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pPr lvl="0" algn="ctr"/>
            <a:r>
              <a:rPr lang="en-US" sz="3200" dirty="0" smtClean="0">
                <a:solidFill>
                  <a:schemeClr val="tx1"/>
                </a:solidFill>
                <a:latin typeface="Arial Rounded MT Bold" pitchFamily="34" charset="0"/>
              </a:rPr>
              <a:t>Gender </a:t>
            </a:r>
            <a:r>
              <a:rPr lang="en-US" sz="3200" dirty="0" err="1" smtClean="0">
                <a:solidFill>
                  <a:schemeClr val="tx1"/>
                </a:solidFill>
                <a:latin typeface="Arial Rounded MT Bold" pitchFamily="34" charset="0"/>
              </a:rPr>
              <a:t>Dalam</a:t>
            </a:r>
            <a:r>
              <a:rPr lang="en-US" sz="32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 Rounded MT Bold" pitchFamily="34" charset="0"/>
              </a:rPr>
              <a:t>Realitas</a:t>
            </a:r>
            <a:r>
              <a:rPr lang="en-US" sz="3200" dirty="0" smtClean="0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 Rounded MT Bold" pitchFamily="34" charset="0"/>
              </a:rPr>
              <a:t>Kehidupan</a:t>
            </a:r>
            <a:endParaRPr lang="id-ID" sz="3200" dirty="0" smtClean="0">
              <a:solidFill>
                <a:schemeClr val="tx1"/>
              </a:solidFill>
              <a:latin typeface="Arial Rounded MT Bold" pitchFamily="34" charset="0"/>
            </a:endParaRPr>
          </a:p>
          <a:p>
            <a:endParaRPr lang="id-ID" sz="3200" dirty="0"/>
          </a:p>
        </p:txBody>
      </p:sp>
      <p:sp>
        <p:nvSpPr>
          <p:cNvPr id="5" name="Rectangle 4"/>
          <p:cNvSpPr/>
          <p:nvPr/>
        </p:nvSpPr>
        <p:spPr>
          <a:xfrm>
            <a:off x="323528" y="260648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Arial Rounded MT Bold" pitchFamily="34" charset="0"/>
              </a:rPr>
              <a:t>Dalam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konstruksi</a:t>
            </a:r>
            <a:r>
              <a:rPr lang="en-US" sz="2400" dirty="0">
                <a:latin typeface="Arial Rounded MT Bold" pitchFamily="34" charset="0"/>
              </a:rPr>
              <a:t> gender </a:t>
            </a:r>
            <a:r>
              <a:rPr lang="en-US" sz="2400" dirty="0" err="1">
                <a:latin typeface="Arial Rounded MT Bold" pitchFamily="34" charset="0"/>
              </a:rPr>
              <a:t>perempuan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digambarkan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sebagai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sosok</a:t>
            </a:r>
            <a:r>
              <a:rPr lang="en-US" sz="2400" dirty="0">
                <a:latin typeface="Arial Rounded MT Bold" pitchFamily="34" charset="0"/>
              </a:rPr>
              <a:t> yang </a:t>
            </a:r>
            <a:r>
              <a:rPr lang="en-US" sz="2400" dirty="0" err="1">
                <a:latin typeface="Arial Rounded MT Bold" pitchFamily="34" charset="0"/>
              </a:rPr>
              <a:t>selalu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berada</a:t>
            </a:r>
            <a:r>
              <a:rPr lang="en-US" sz="2400" dirty="0">
                <a:latin typeface="Arial Rounded MT Bold" pitchFamily="34" charset="0"/>
              </a:rPr>
              <a:t> di </a:t>
            </a:r>
            <a:r>
              <a:rPr lang="en-US" sz="2400" dirty="0" err="1">
                <a:latin typeface="Arial Rounded MT Bold" pitchFamily="34" charset="0"/>
              </a:rPr>
              <a:t>bawah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laki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laki</a:t>
            </a:r>
            <a:r>
              <a:rPr lang="en-US" sz="2400" dirty="0">
                <a:latin typeface="Arial Rounded MT Bold" pitchFamily="34" charset="0"/>
              </a:rPr>
              <a:t>. </a:t>
            </a:r>
            <a:r>
              <a:rPr lang="en-US" sz="2400" dirty="0" err="1">
                <a:latin typeface="Arial Rounded MT Bold" pitchFamily="34" charset="0"/>
              </a:rPr>
              <a:t>Perempuan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sebagai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sosok</a:t>
            </a:r>
            <a:r>
              <a:rPr lang="en-US" sz="2400" dirty="0">
                <a:latin typeface="Arial Rounded MT Bold" pitchFamily="34" charset="0"/>
              </a:rPr>
              <a:t> yang </a:t>
            </a:r>
            <a:r>
              <a:rPr lang="en-US" sz="2400" dirty="0" err="1">
                <a:latin typeface="Arial Rounded MT Bold" pitchFamily="34" charset="0"/>
              </a:rPr>
              <a:t>lemah</a:t>
            </a:r>
            <a:r>
              <a:rPr lang="en-US" sz="2400" dirty="0">
                <a:latin typeface="Arial Rounded MT Bold" pitchFamily="34" charset="0"/>
              </a:rPr>
              <a:t>, </a:t>
            </a:r>
            <a:r>
              <a:rPr lang="en-US" sz="2400" dirty="0" err="1">
                <a:latin typeface="Arial Rounded MT Bold" pitchFamily="34" charset="0"/>
              </a:rPr>
              <a:t>lembut</a:t>
            </a:r>
            <a:r>
              <a:rPr lang="en-US" sz="2400" dirty="0">
                <a:latin typeface="Arial Rounded MT Bold" pitchFamily="34" charset="0"/>
              </a:rPr>
              <a:t>, </a:t>
            </a:r>
            <a:r>
              <a:rPr lang="en-US" sz="2400" dirty="0" err="1">
                <a:latin typeface="Arial Rounded MT Bold" pitchFamily="34" charset="0"/>
              </a:rPr>
              <a:t>emosional</a:t>
            </a:r>
            <a:r>
              <a:rPr lang="en-US" sz="2400" dirty="0">
                <a:latin typeface="Arial Rounded MT Bold" pitchFamily="34" charset="0"/>
              </a:rPr>
              <a:t>, </a:t>
            </a:r>
            <a:r>
              <a:rPr lang="en-US" sz="2400" dirty="0" err="1">
                <a:latin typeface="Arial Rounded MT Bold" pitchFamily="34" charset="0"/>
              </a:rPr>
              <a:t>pasif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adalah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gambaran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perempuan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dari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dulu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sampai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sekarang</a:t>
            </a:r>
            <a:r>
              <a:rPr lang="en-US" sz="2400" dirty="0">
                <a:latin typeface="Arial Rounded MT Bold" pitchFamily="34" charset="0"/>
              </a:rPr>
              <a:t>. </a:t>
            </a:r>
            <a:r>
              <a:rPr lang="en-US" sz="2400" dirty="0" err="1">
                <a:latin typeface="Arial Rounded MT Bold" pitchFamily="34" charset="0"/>
              </a:rPr>
              <a:t>Sedangkan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laki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laki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digambarkan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sebagai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sosok</a:t>
            </a:r>
            <a:r>
              <a:rPr lang="en-US" sz="2400" dirty="0">
                <a:latin typeface="Arial Rounded MT Bold" pitchFamily="34" charset="0"/>
              </a:rPr>
              <a:t> yang </a:t>
            </a:r>
            <a:r>
              <a:rPr lang="en-US" sz="2400" dirty="0" err="1">
                <a:latin typeface="Arial Rounded MT Bold" pitchFamily="34" charset="0"/>
              </a:rPr>
              <a:t>kuat</a:t>
            </a:r>
            <a:r>
              <a:rPr lang="en-US" sz="2400" dirty="0">
                <a:latin typeface="Arial Rounded MT Bold" pitchFamily="34" charset="0"/>
              </a:rPr>
              <a:t>, </a:t>
            </a:r>
            <a:r>
              <a:rPr lang="en-US" sz="2400" dirty="0" err="1">
                <a:latin typeface="Arial Rounded MT Bold" pitchFamily="34" charset="0"/>
              </a:rPr>
              <a:t>tangguh</a:t>
            </a:r>
            <a:r>
              <a:rPr lang="en-US" sz="2400" dirty="0">
                <a:latin typeface="Arial Rounded MT Bold" pitchFamily="34" charset="0"/>
              </a:rPr>
              <a:t>, </a:t>
            </a:r>
            <a:r>
              <a:rPr lang="en-US" sz="2400" dirty="0" err="1">
                <a:latin typeface="Arial Rounded MT Bold" pitchFamily="34" charset="0"/>
              </a:rPr>
              <a:t>tidak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boleh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cengeng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dan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pemberani</a:t>
            </a:r>
            <a:r>
              <a:rPr lang="en-US" sz="2400" dirty="0">
                <a:latin typeface="Arial Rounded MT Bold" pitchFamily="34" charset="0"/>
              </a:rPr>
              <a:t>. </a:t>
            </a:r>
            <a:r>
              <a:rPr lang="en-US" sz="2400" dirty="0" err="1">
                <a:latin typeface="Arial Rounded MT Bold" pitchFamily="34" charset="0"/>
              </a:rPr>
              <a:t>Akibat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konstruksi</a:t>
            </a:r>
            <a:r>
              <a:rPr lang="en-US" sz="2400" dirty="0">
                <a:latin typeface="Arial Rounded MT Bold" pitchFamily="34" charset="0"/>
              </a:rPr>
              <a:t> yang </a:t>
            </a:r>
            <a:r>
              <a:rPr lang="en-US" sz="2400" dirty="0" err="1">
                <a:latin typeface="Arial Rounded MT Bold" pitchFamily="34" charset="0"/>
              </a:rPr>
              <a:t>demikian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menempatkan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perempuan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diposisi</a:t>
            </a:r>
            <a:r>
              <a:rPr lang="en-US" sz="2400" dirty="0">
                <a:latin typeface="Arial Rounded MT Bold" pitchFamily="34" charset="0"/>
              </a:rPr>
              <a:t> yang </a:t>
            </a:r>
            <a:r>
              <a:rPr lang="en-US" sz="2400" dirty="0" err="1">
                <a:latin typeface="Arial Rounded MT Bold" pitchFamily="34" charset="0"/>
              </a:rPr>
              <a:t>kurang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menguntungkan</a:t>
            </a:r>
            <a:r>
              <a:rPr lang="en-US" sz="2400" dirty="0">
                <a:latin typeface="Arial Rounded MT Bold" pitchFamily="34" charset="0"/>
              </a:rPr>
              <a:t>. </a:t>
            </a:r>
            <a:r>
              <a:rPr lang="en-US" sz="2400" dirty="0" err="1">
                <a:latin typeface="Arial Rounded MT Bold" pitchFamily="34" charset="0"/>
              </a:rPr>
              <a:t>Dimanapun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perempuan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berada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ia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selalu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berada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dibawah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kekuasaan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laki</a:t>
            </a:r>
            <a:r>
              <a:rPr lang="en-US" sz="2400" dirty="0">
                <a:latin typeface="Arial Rounded MT Bold" pitchFamily="34" charset="0"/>
              </a:rPr>
              <a:t> </a:t>
            </a:r>
            <a:r>
              <a:rPr lang="en-US" sz="2400" dirty="0" err="1">
                <a:latin typeface="Arial Rounded MT Bold" pitchFamily="34" charset="0"/>
              </a:rPr>
              <a:t>laki</a:t>
            </a:r>
            <a:r>
              <a:rPr lang="en-US" sz="2400" dirty="0">
                <a:latin typeface="Arial Rounded MT Bold" pitchFamily="34" charset="0"/>
              </a:rPr>
              <a:t>.</a:t>
            </a:r>
            <a:endParaRPr lang="id-ID" sz="24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928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id-ID" b="1" dirty="0" smtClean="0">
                <a:solidFill>
                  <a:schemeClr val="tx1"/>
                </a:solidFill>
              </a:rPr>
              <a:t>Bidang Pekerjaan/Karir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2564904"/>
            <a:ext cx="8784976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100" dirty="0" err="1" smtClean="0">
                <a:latin typeface="Arial Rounded MT Bold" pitchFamily="34" charset="0"/>
              </a:rPr>
              <a:t>Setelah</a:t>
            </a:r>
            <a:r>
              <a:rPr lang="en-US" sz="2100" dirty="0" smtClean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perempuan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memasuki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kehidupan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rumah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tangga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kebanyakan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dari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mereka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bekerja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sebagai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ibu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rumah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tangga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atau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sektor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domestim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saja</a:t>
            </a:r>
            <a:r>
              <a:rPr lang="en-US" sz="2100" dirty="0">
                <a:latin typeface="Arial Rounded MT Bold" pitchFamily="34" charset="0"/>
              </a:rPr>
              <a:t>. Ada </a:t>
            </a:r>
            <a:r>
              <a:rPr lang="en-US" sz="2100" dirty="0" err="1">
                <a:latin typeface="Arial Rounded MT Bold" pitchFamily="34" charset="0"/>
              </a:rPr>
              <a:t>bebrapa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alasan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mengapa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mereka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lebih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memilih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untuk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bekerja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sebagai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ibu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rumah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tangga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 smtClean="0">
                <a:latin typeface="Arial Rounded MT Bold" pitchFamily="34" charset="0"/>
              </a:rPr>
              <a:t>saja</a:t>
            </a:r>
            <a:r>
              <a:rPr lang="en-US" sz="2100" dirty="0" smtClean="0">
                <a:latin typeface="Arial Rounded MT Bold" pitchFamily="34" charset="0"/>
              </a:rPr>
              <a:t>.</a:t>
            </a:r>
            <a:endParaRPr lang="id-ID" sz="2100" dirty="0" smtClean="0">
              <a:latin typeface="Arial Rounded MT Bold" pitchFamily="34" charset="0"/>
            </a:endParaRPr>
          </a:p>
          <a:p>
            <a:pPr fontAlgn="base"/>
            <a:r>
              <a:rPr lang="id-ID" sz="2100" b="1" dirty="0">
                <a:latin typeface="Arial Rounded MT Bold" pitchFamily="34" charset="0"/>
              </a:rPr>
              <a:t>P</a:t>
            </a:r>
            <a:r>
              <a:rPr lang="en-US" sz="2100" b="1" dirty="0" err="1" smtClean="0">
                <a:latin typeface="Arial Rounded MT Bold" pitchFamily="34" charset="0"/>
              </a:rPr>
              <a:t>ertama</a:t>
            </a:r>
            <a:r>
              <a:rPr lang="en-US" sz="2100" b="1" dirty="0" smtClean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adalah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adanya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anggapan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bahwa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anggota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keluarga</a:t>
            </a:r>
            <a:r>
              <a:rPr lang="en-US" sz="2100" dirty="0">
                <a:latin typeface="Arial Rounded MT Bold" pitchFamily="34" charset="0"/>
              </a:rPr>
              <a:t> yang </a:t>
            </a:r>
            <a:r>
              <a:rPr lang="en-US" sz="2100" dirty="0" err="1">
                <a:latin typeface="Arial Rounded MT Bold" pitchFamily="34" charset="0"/>
              </a:rPr>
              <a:t>berhak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bekerja</a:t>
            </a:r>
            <a:r>
              <a:rPr lang="en-US" sz="2100" dirty="0">
                <a:latin typeface="Arial Rounded MT Bold" pitchFamily="34" charset="0"/>
              </a:rPr>
              <a:t> di </a:t>
            </a:r>
            <a:r>
              <a:rPr lang="en-US" sz="2100" dirty="0" err="1">
                <a:latin typeface="Arial Rounded MT Bold" pitchFamily="34" charset="0"/>
              </a:rPr>
              <a:t>luar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adalah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suami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saja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sebagai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pencari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nafkah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keluarga</a:t>
            </a:r>
            <a:r>
              <a:rPr lang="en-US" sz="2100" dirty="0">
                <a:latin typeface="Arial Rounded MT Bold" pitchFamily="34" charset="0"/>
              </a:rPr>
              <a:t>. </a:t>
            </a:r>
            <a:r>
              <a:rPr lang="en-US" sz="2100" dirty="0" err="1">
                <a:latin typeface="Arial Rounded MT Bold" pitchFamily="34" charset="0"/>
              </a:rPr>
              <a:t>Istri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lebih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baik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bekerja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dirumah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mengurusi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kebutuhan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rumah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tangga</a:t>
            </a:r>
            <a:r>
              <a:rPr lang="en-US" sz="2100" dirty="0">
                <a:latin typeface="Arial Rounded MT Bold" pitchFamily="34" charset="0"/>
              </a:rPr>
              <a:t>. </a:t>
            </a:r>
            <a:r>
              <a:rPr lang="en-US" sz="2100" dirty="0" err="1">
                <a:latin typeface="Arial Rounded MT Bold" pitchFamily="34" charset="0"/>
              </a:rPr>
              <a:t>Istri</a:t>
            </a:r>
            <a:r>
              <a:rPr lang="en-US" sz="2100" dirty="0">
                <a:latin typeface="Arial Rounded MT Bold" pitchFamily="34" charset="0"/>
              </a:rPr>
              <a:t> yang </a:t>
            </a:r>
            <a:r>
              <a:rPr lang="en-US" sz="2100" dirty="0" err="1">
                <a:latin typeface="Arial Rounded MT Bold" pitchFamily="34" charset="0"/>
              </a:rPr>
              <a:t>bekerja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diluar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sampai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sekarang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masih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ada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beberapa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masyarakat</a:t>
            </a:r>
            <a:r>
              <a:rPr lang="en-US" sz="2100" dirty="0">
                <a:latin typeface="Arial Rounded MT Bold" pitchFamily="34" charset="0"/>
              </a:rPr>
              <a:t> yang </a:t>
            </a:r>
            <a:r>
              <a:rPr lang="en-US" sz="2100" dirty="0" err="1">
                <a:latin typeface="Arial Rounded MT Bold" pitchFamily="34" charset="0"/>
              </a:rPr>
              <a:t>memandangnya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sebagai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hal</a:t>
            </a:r>
            <a:r>
              <a:rPr lang="en-US" sz="2100" dirty="0">
                <a:latin typeface="Arial Rounded MT Bold" pitchFamily="34" charset="0"/>
              </a:rPr>
              <a:t> yang </a:t>
            </a:r>
            <a:r>
              <a:rPr lang="en-US" sz="2100" dirty="0" err="1">
                <a:latin typeface="Arial Rounded MT Bold" pitchFamily="34" charset="0"/>
              </a:rPr>
              <a:t>melanggar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 smtClean="0">
                <a:latin typeface="Arial Rounded MT Bold" pitchFamily="34" charset="0"/>
              </a:rPr>
              <a:t>kebiasaan</a:t>
            </a:r>
            <a:r>
              <a:rPr lang="en-US" sz="2100" dirty="0" smtClean="0">
                <a:latin typeface="Arial Rounded MT Bold" pitchFamily="34" charset="0"/>
              </a:rPr>
              <a:t>.</a:t>
            </a:r>
            <a:endParaRPr lang="id-ID" sz="2100" dirty="0" smtClean="0">
              <a:latin typeface="Arial Rounded MT Bold" pitchFamily="34" charset="0"/>
            </a:endParaRPr>
          </a:p>
          <a:p>
            <a:pPr fontAlgn="base"/>
            <a:r>
              <a:rPr lang="id-ID" sz="2100" b="1" dirty="0">
                <a:latin typeface="Arial Rounded MT Bold" pitchFamily="34" charset="0"/>
              </a:rPr>
              <a:t>K</a:t>
            </a:r>
            <a:r>
              <a:rPr lang="en-US" sz="2100" b="1" dirty="0" err="1" smtClean="0">
                <a:latin typeface="Arial Rounded MT Bold" pitchFamily="34" charset="0"/>
              </a:rPr>
              <a:t>edua</a:t>
            </a:r>
            <a:r>
              <a:rPr lang="en-US" sz="2100" b="1" dirty="0" smtClean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yaitu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karena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tidak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adanya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izin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dari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suami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untuk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bekerja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sehingga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karena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istri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harus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menuruti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suami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ia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tak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punya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pilihan</a:t>
            </a:r>
            <a:r>
              <a:rPr lang="en-US" sz="2100" dirty="0">
                <a:latin typeface="Arial Rounded MT Bold" pitchFamily="34" charset="0"/>
              </a:rPr>
              <a:t> lain </a:t>
            </a:r>
            <a:r>
              <a:rPr lang="en-US" sz="2100" dirty="0" err="1">
                <a:latin typeface="Arial Rounded MT Bold" pitchFamily="34" charset="0"/>
              </a:rPr>
              <a:t>selain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hanya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bekerja</a:t>
            </a:r>
            <a:r>
              <a:rPr lang="en-US" sz="2100" dirty="0">
                <a:latin typeface="Arial Rounded MT Bold" pitchFamily="34" charset="0"/>
              </a:rPr>
              <a:t> di </a:t>
            </a:r>
            <a:r>
              <a:rPr lang="en-US" sz="2100" dirty="0" err="1">
                <a:latin typeface="Arial Rounded MT Bold" pitchFamily="34" charset="0"/>
              </a:rPr>
              <a:t>sektor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domestik</a:t>
            </a:r>
            <a:r>
              <a:rPr lang="en-US" sz="2100" dirty="0">
                <a:latin typeface="Arial Rounded MT Bold" pitchFamily="34" charset="0"/>
              </a:rPr>
              <a:t> </a:t>
            </a:r>
            <a:r>
              <a:rPr lang="en-US" sz="2100" dirty="0" err="1">
                <a:latin typeface="Arial Rounded MT Bold" pitchFamily="34" charset="0"/>
              </a:rPr>
              <a:t>saja</a:t>
            </a:r>
            <a:r>
              <a:rPr lang="en-US" sz="2100" dirty="0">
                <a:latin typeface="Arial Rounded MT Bold" pitchFamily="34" charset="0"/>
              </a:rPr>
              <a:t>.</a:t>
            </a:r>
            <a:endParaRPr lang="id-ID" sz="21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834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id-ID" b="1" dirty="0" smtClean="0">
                <a:solidFill>
                  <a:schemeClr val="tx1"/>
                </a:solidFill>
              </a:rPr>
              <a:t>Bidang Pendidikan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2549803"/>
            <a:ext cx="864096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dirty="0" err="1">
                <a:latin typeface="Arial Rounded MT Bold" pitchFamily="34" charset="0"/>
              </a:rPr>
              <a:t>Dalam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kehidupan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masyarakat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masih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terdapat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anggapan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bahwa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banyak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masyarakat</a:t>
            </a:r>
            <a:r>
              <a:rPr lang="en-US" sz="2500" dirty="0">
                <a:latin typeface="Arial Rounded MT Bold" pitchFamily="34" charset="0"/>
              </a:rPr>
              <a:t> yang </a:t>
            </a:r>
            <a:r>
              <a:rPr lang="en-US" sz="2500" dirty="0" err="1">
                <a:latin typeface="Arial Rounded MT Bold" pitchFamily="34" charset="0"/>
              </a:rPr>
              <a:t>mengutamakan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pendidikan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untuk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anak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laki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laki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saja</a:t>
            </a:r>
            <a:r>
              <a:rPr lang="en-US" sz="2500" dirty="0">
                <a:latin typeface="Arial Rounded MT Bold" pitchFamily="34" charset="0"/>
              </a:rPr>
              <a:t>, </a:t>
            </a:r>
            <a:r>
              <a:rPr lang="en-US" sz="2500" dirty="0" err="1">
                <a:latin typeface="Arial Rounded MT Bold" pitchFamily="34" charset="0"/>
              </a:rPr>
              <a:t>sedangkan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pendidikan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untuk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anak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perempuan</a:t>
            </a:r>
            <a:r>
              <a:rPr lang="en-US" sz="2500" dirty="0">
                <a:latin typeface="Arial Rounded MT Bold" pitchFamily="34" charset="0"/>
              </a:rPr>
              <a:t> di </a:t>
            </a:r>
            <a:r>
              <a:rPr lang="en-US" sz="2500" dirty="0" err="1">
                <a:latin typeface="Arial Rounded MT Bold" pitchFamily="34" charset="0"/>
              </a:rPr>
              <a:t>nomor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duakan</a:t>
            </a:r>
            <a:r>
              <a:rPr lang="en-US" sz="2500" dirty="0">
                <a:latin typeface="Arial Rounded MT Bold" pitchFamily="34" charset="0"/>
              </a:rPr>
              <a:t>. Hal </a:t>
            </a:r>
            <a:r>
              <a:rPr lang="en-US" sz="2500" dirty="0" err="1">
                <a:latin typeface="Arial Rounded MT Bold" pitchFamily="34" charset="0"/>
              </a:rPr>
              <a:t>ini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disebabkan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karena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suatu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pandangan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perempuan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buat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apa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sekolah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tinggi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tinggi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karena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akhirnya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juga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berakhir</a:t>
            </a:r>
            <a:r>
              <a:rPr lang="en-US" sz="2500" dirty="0">
                <a:latin typeface="Arial Rounded MT Bold" pitchFamily="34" charset="0"/>
              </a:rPr>
              <a:t> di </a:t>
            </a:r>
            <a:r>
              <a:rPr lang="en-US" sz="2500" dirty="0" err="1">
                <a:latin typeface="Arial Rounded MT Bold" pitchFamily="34" charset="0"/>
              </a:rPr>
              <a:t>dapur</a:t>
            </a:r>
            <a:r>
              <a:rPr lang="en-US" sz="2500" dirty="0">
                <a:latin typeface="Arial Rounded MT Bold" pitchFamily="34" charset="0"/>
              </a:rPr>
              <a:t>. </a:t>
            </a:r>
            <a:r>
              <a:rPr lang="en-US" sz="2500" dirty="0" err="1">
                <a:latin typeface="Arial Rounded MT Bold" pitchFamily="34" charset="0"/>
              </a:rPr>
              <a:t>Kalau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ada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perempuan</a:t>
            </a:r>
            <a:r>
              <a:rPr lang="en-US" sz="2500" dirty="0">
                <a:latin typeface="Arial Rounded MT Bold" pitchFamily="34" charset="0"/>
              </a:rPr>
              <a:t> yang </a:t>
            </a:r>
            <a:r>
              <a:rPr lang="en-US" sz="2500" dirty="0" err="1">
                <a:latin typeface="Arial Rounded MT Bold" pitchFamily="34" charset="0"/>
              </a:rPr>
              <a:t>ingin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sekolah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tinggi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ada</a:t>
            </a:r>
            <a:r>
              <a:rPr lang="en-US" sz="2500" dirty="0">
                <a:latin typeface="Arial Rounded MT Bold" pitchFamily="34" charset="0"/>
              </a:rPr>
              <a:t> yang </a:t>
            </a:r>
            <a:r>
              <a:rPr lang="en-US" sz="2500" dirty="0" err="1">
                <a:latin typeface="Arial Rounded MT Bold" pitchFamily="34" charset="0"/>
              </a:rPr>
              <a:t>mengatakan</a:t>
            </a:r>
            <a:r>
              <a:rPr lang="en-US" sz="2500" dirty="0">
                <a:latin typeface="Arial Rounded MT Bold" pitchFamily="34" charset="0"/>
              </a:rPr>
              <a:t> “</a:t>
            </a:r>
            <a:r>
              <a:rPr lang="en-US" sz="2500" dirty="0" err="1">
                <a:latin typeface="Arial Rounded MT Bold" pitchFamily="34" charset="0"/>
              </a:rPr>
              <a:t>jangan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sekolah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tinggi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tinggi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nanti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laki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laki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takut</a:t>
            </a:r>
            <a:r>
              <a:rPr lang="en-US" sz="2500" dirty="0">
                <a:latin typeface="Arial Rounded MT Bold" pitchFamily="34" charset="0"/>
              </a:rPr>
              <a:t>, </a:t>
            </a:r>
            <a:r>
              <a:rPr lang="en-US" sz="2500" dirty="0" err="1">
                <a:latin typeface="Arial Rounded MT Bold" pitchFamily="34" charset="0"/>
              </a:rPr>
              <a:t>cari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jodoh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saja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dulu</a:t>
            </a:r>
            <a:r>
              <a:rPr lang="en-US" sz="2500" dirty="0">
                <a:latin typeface="Arial Rounded MT Bold" pitchFamily="34" charset="0"/>
              </a:rPr>
              <a:t>, </a:t>
            </a:r>
            <a:r>
              <a:rPr lang="en-US" sz="2500" dirty="0" err="1">
                <a:latin typeface="Arial Rounded MT Bold" pitchFamily="34" charset="0"/>
              </a:rPr>
              <a:t>nikah</a:t>
            </a:r>
            <a:r>
              <a:rPr lang="en-US" sz="2500" dirty="0">
                <a:latin typeface="Arial Rounded MT Bold" pitchFamily="34" charset="0"/>
              </a:rPr>
              <a:t> </a:t>
            </a:r>
            <a:r>
              <a:rPr lang="en-US" sz="2500" dirty="0" err="1">
                <a:latin typeface="Arial Rounded MT Bold" pitchFamily="34" charset="0"/>
              </a:rPr>
              <a:t>dulu</a:t>
            </a:r>
            <a:r>
              <a:rPr lang="en-US" sz="2500" dirty="0" smtClean="0">
                <a:latin typeface="Arial Rounded MT Bold" pitchFamily="34" charset="0"/>
              </a:rPr>
              <a:t>”</a:t>
            </a:r>
            <a:r>
              <a:rPr lang="id-ID" sz="2500" dirty="0" smtClean="0">
                <a:latin typeface="Arial Rounded MT Bold" pitchFamily="34" charset="0"/>
              </a:rPr>
              <a:t>.</a:t>
            </a:r>
            <a:endParaRPr lang="id-ID" sz="25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8286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id-ID" b="1" dirty="0" smtClean="0">
                <a:solidFill>
                  <a:schemeClr val="tx1"/>
                </a:solidFill>
              </a:rPr>
              <a:t>Bidang Agama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2488828"/>
            <a:ext cx="871296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00" dirty="0">
                <a:latin typeface="Arial Rounded MT Bold" pitchFamily="34" charset="0"/>
              </a:rPr>
              <a:t>“Agama” </a:t>
            </a:r>
            <a:r>
              <a:rPr lang="en-US" sz="2300" dirty="0" err="1">
                <a:latin typeface="Arial Rounded MT Bold" pitchFamily="34" charset="0"/>
              </a:rPr>
              <a:t>sering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dijadikan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alasan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untuk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menolak</a:t>
            </a:r>
            <a:r>
              <a:rPr lang="en-US" sz="2300" dirty="0">
                <a:latin typeface="Arial Rounded MT Bold" pitchFamily="34" charset="0"/>
              </a:rPr>
              <a:t> ide </a:t>
            </a:r>
            <a:r>
              <a:rPr lang="en-US" sz="2300" dirty="0" err="1">
                <a:latin typeface="Arial Rounded MT Bold" pitchFamily="34" charset="0"/>
              </a:rPr>
              <a:t>emansipasi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dan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kesetaraan</a:t>
            </a:r>
            <a:r>
              <a:rPr lang="en-US" sz="2300" dirty="0">
                <a:latin typeface="Arial Rounded MT Bold" pitchFamily="34" charset="0"/>
              </a:rPr>
              <a:t> gender. “Agama” </a:t>
            </a:r>
            <a:r>
              <a:rPr lang="en-US" sz="2300" dirty="0" err="1">
                <a:latin typeface="Arial Rounded MT Bold" pitchFamily="34" charset="0"/>
              </a:rPr>
              <a:t>sering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juga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dijadikan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alasan</a:t>
            </a:r>
            <a:r>
              <a:rPr lang="en-US" sz="2300" dirty="0">
                <a:latin typeface="Arial Rounded MT Bold" pitchFamily="34" charset="0"/>
              </a:rPr>
              <a:t> agar </a:t>
            </a:r>
            <a:r>
              <a:rPr lang="en-US" sz="2300" dirty="0" err="1">
                <a:latin typeface="Arial Rounded MT Bold" pitchFamily="34" charset="0"/>
              </a:rPr>
              <a:t>perempuan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selalu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menurut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pada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laki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laki</a:t>
            </a:r>
            <a:r>
              <a:rPr lang="en-US" sz="2300" dirty="0">
                <a:latin typeface="Arial Rounded MT Bold" pitchFamily="34" charset="0"/>
              </a:rPr>
              <a:t>. Agama </a:t>
            </a:r>
            <a:r>
              <a:rPr lang="en-US" sz="2300" dirty="0" err="1">
                <a:latin typeface="Arial Rounded MT Bold" pitchFamily="34" charset="0"/>
              </a:rPr>
              <a:t>seakan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akan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menjadi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pembatas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bagi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perempuan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untuk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bergerak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maju</a:t>
            </a:r>
            <a:r>
              <a:rPr lang="en-US" sz="2300" dirty="0">
                <a:latin typeface="Arial Rounded MT Bold" pitchFamily="34" charset="0"/>
              </a:rPr>
              <a:t>. </a:t>
            </a:r>
            <a:r>
              <a:rPr lang="en-US" sz="2300" dirty="0" err="1">
                <a:latin typeface="Arial Rounded MT Bold" pitchFamily="34" charset="0"/>
              </a:rPr>
              <a:t>Perempuan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harus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diam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dirumah</a:t>
            </a:r>
            <a:r>
              <a:rPr lang="en-US" sz="2300" dirty="0">
                <a:latin typeface="Arial Rounded MT Bold" pitchFamily="34" charset="0"/>
              </a:rPr>
              <a:t>, </a:t>
            </a:r>
            <a:r>
              <a:rPr lang="en-US" sz="2300" dirty="0" err="1">
                <a:latin typeface="Arial Rounded MT Bold" pitchFamily="34" charset="0"/>
              </a:rPr>
              <a:t>tidak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boleh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keluar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sembarangan</a:t>
            </a:r>
            <a:r>
              <a:rPr lang="en-US" sz="2300" dirty="0">
                <a:latin typeface="Arial Rounded MT Bold" pitchFamily="34" charset="0"/>
              </a:rPr>
              <a:t>, </a:t>
            </a:r>
            <a:r>
              <a:rPr lang="en-US" sz="2300" dirty="0" err="1">
                <a:latin typeface="Arial Rounded MT Bold" pitchFamily="34" charset="0"/>
              </a:rPr>
              <a:t>mau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kemanapun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ia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harus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izin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pada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suaminya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adalah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bebberapa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contoh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ketidaksetaraan</a:t>
            </a:r>
            <a:r>
              <a:rPr lang="en-US" sz="2300" dirty="0">
                <a:latin typeface="Arial Rounded MT Bold" pitchFamily="34" charset="0"/>
              </a:rPr>
              <a:t> gender yang </a:t>
            </a:r>
            <a:r>
              <a:rPr lang="en-US" sz="2300" dirty="0" err="1">
                <a:latin typeface="Arial Rounded MT Bold" pitchFamily="34" charset="0"/>
              </a:rPr>
              <a:t>menjadikan</a:t>
            </a:r>
            <a:r>
              <a:rPr lang="en-US" sz="2300" dirty="0">
                <a:latin typeface="Arial Rounded MT Bold" pitchFamily="34" charset="0"/>
              </a:rPr>
              <a:t> agama </a:t>
            </a:r>
            <a:r>
              <a:rPr lang="en-US" sz="2300" dirty="0" err="1">
                <a:latin typeface="Arial Rounded MT Bold" pitchFamily="34" charset="0"/>
              </a:rPr>
              <a:t>sebagai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alasannya</a:t>
            </a:r>
            <a:r>
              <a:rPr lang="en-US" sz="2300" dirty="0">
                <a:latin typeface="Arial Rounded MT Bold" pitchFamily="34" charset="0"/>
              </a:rPr>
              <a:t>. </a:t>
            </a:r>
            <a:r>
              <a:rPr lang="en-US" sz="2300" dirty="0" err="1">
                <a:latin typeface="Arial Rounded MT Bold" pitchFamily="34" charset="0"/>
              </a:rPr>
              <a:t>Kemudian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yaitu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ada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juga</a:t>
            </a:r>
            <a:r>
              <a:rPr lang="en-US" sz="2300" dirty="0">
                <a:latin typeface="Arial Rounded MT Bold" pitchFamily="34" charset="0"/>
              </a:rPr>
              <a:t> yang </a:t>
            </a:r>
            <a:r>
              <a:rPr lang="en-US" sz="2300" dirty="0" err="1">
                <a:latin typeface="Arial Rounded MT Bold" pitchFamily="34" charset="0"/>
              </a:rPr>
              <a:t>menyebutkan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bahwa</a:t>
            </a:r>
            <a:r>
              <a:rPr lang="en-US" sz="2300" dirty="0">
                <a:latin typeface="Arial Rounded MT Bold" pitchFamily="34" charset="0"/>
              </a:rPr>
              <a:t> agama </a:t>
            </a:r>
            <a:r>
              <a:rPr lang="en-US" sz="2300" dirty="0" err="1">
                <a:latin typeface="Arial Rounded MT Bold" pitchFamily="34" charset="0"/>
              </a:rPr>
              <a:t>telah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memberikan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batasan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perempuan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dalam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berbagai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bidang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 smtClean="0">
                <a:latin typeface="Arial Rounded MT Bold" pitchFamily="34" charset="0"/>
              </a:rPr>
              <a:t>kehidupan</a:t>
            </a:r>
            <a:r>
              <a:rPr lang="id-ID" sz="2300" dirty="0">
                <a:latin typeface="Arial Rounded MT Bold" pitchFamily="34" charset="0"/>
              </a:rPr>
              <a:t> </a:t>
            </a:r>
            <a:r>
              <a:rPr lang="id-ID" sz="2300" dirty="0" smtClean="0">
                <a:latin typeface="Arial Rounded MT Bold" pitchFamily="34" charset="0"/>
              </a:rPr>
              <a:t>dan meng</a:t>
            </a:r>
            <a:r>
              <a:rPr lang="en-US" sz="2300" dirty="0" err="1" smtClean="0">
                <a:latin typeface="Arial Rounded MT Bold" pitchFamily="34" charset="0"/>
              </a:rPr>
              <a:t>anggap</a:t>
            </a:r>
            <a:r>
              <a:rPr lang="en-US" sz="2300" dirty="0" smtClean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lebih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mengutamakan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laki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laki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dalam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segala</a:t>
            </a:r>
            <a:r>
              <a:rPr lang="en-US" sz="2300" dirty="0">
                <a:latin typeface="Arial Rounded MT Bold" pitchFamily="34" charset="0"/>
              </a:rPr>
              <a:t> </a:t>
            </a:r>
            <a:r>
              <a:rPr lang="en-US" sz="2300" dirty="0" err="1">
                <a:latin typeface="Arial Rounded MT Bold" pitchFamily="34" charset="0"/>
              </a:rPr>
              <a:t>bidang</a:t>
            </a:r>
            <a:r>
              <a:rPr lang="en-US" sz="2300" dirty="0">
                <a:latin typeface="Arial Rounded MT Bold" pitchFamily="34" charset="0"/>
              </a:rPr>
              <a:t>.</a:t>
            </a:r>
            <a:endParaRPr lang="id-ID" sz="23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1470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120</TotalTime>
  <Words>623</Words>
  <Application>Microsoft Office PowerPoint</Application>
  <PresentationFormat>On-screen Show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Bidang Pekerjaan/Karir</vt:lpstr>
      <vt:lpstr>Bidang Pendidikan</vt:lpstr>
      <vt:lpstr>Bidang Agama</vt:lpstr>
      <vt:lpstr>Bidang Kesehatan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My Pc</cp:lastModifiedBy>
  <cp:revision>18</cp:revision>
  <dcterms:created xsi:type="dcterms:W3CDTF">2020-03-02T04:30:48Z</dcterms:created>
  <dcterms:modified xsi:type="dcterms:W3CDTF">2020-03-24T05:38:12Z</dcterms:modified>
</cp:coreProperties>
</file>