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18"/>
  </p:notesMasterIdLst>
  <p:sldIdLst>
    <p:sldId id="256" r:id="rId2"/>
    <p:sldId id="261" r:id="rId3"/>
    <p:sldId id="263" r:id="rId4"/>
    <p:sldId id="264" r:id="rId5"/>
    <p:sldId id="265" r:id="rId6"/>
    <p:sldId id="266" r:id="rId7"/>
    <p:sldId id="267" r:id="rId8"/>
    <p:sldId id="268" r:id="rId9"/>
    <p:sldId id="269" r:id="rId10"/>
    <p:sldId id="271" r:id="rId11"/>
    <p:sldId id="273" r:id="rId12"/>
    <p:sldId id="257" r:id="rId13"/>
    <p:sldId id="258" r:id="rId14"/>
    <p:sldId id="259" r:id="rId15"/>
    <p:sldId id="274" r:id="rId16"/>
    <p:sldId id="275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58" d="100"/>
          <a:sy n="58" d="100"/>
        </p:scale>
        <p:origin x="-1632" y="-23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17A0A1-AFA6-4C29-8F43-A8C13F3171F1}" type="datetimeFigureOut">
              <a:rPr lang="en-US" smtClean="0"/>
              <a:t>6/23/2014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A4AFDC-A256-4E06-BED1-57DDB25C65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91353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A4AFDC-A256-4E06-BED1-57DDB25C65E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25598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F5C2FEA1-69A7-4D50-BAE3-F146E6E9B58D}" type="slidenum">
              <a:rPr lang="en-US"/>
              <a:pPr eaLnBrk="1" hangingPunct="1"/>
              <a:t>15</a:t>
            </a:fld>
            <a:endParaRPr lang="en-US"/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8D766258-0524-4770-B78D-F324ED193801}" type="slidenum">
              <a:rPr lang="en-US"/>
              <a:pPr eaLnBrk="1" hangingPunct="1"/>
              <a:t>16</a:t>
            </a:fld>
            <a:endParaRPr lang="en-US"/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9782DCEE-5695-4CA1-AC9B-F64FE79713FC}" type="datetimeFigureOut">
              <a:rPr lang="en-US" smtClean="0"/>
              <a:t>6/23/2014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189E778-9605-4533-901A-6C93A50BBB8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782DCEE-5695-4CA1-AC9B-F64FE79713FC}" type="datetimeFigureOut">
              <a:rPr lang="en-US" smtClean="0"/>
              <a:t>6/23/2014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189E778-9605-4533-901A-6C93A50BBB8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782DCEE-5695-4CA1-AC9B-F64FE79713FC}" type="datetimeFigureOut">
              <a:rPr lang="en-US" smtClean="0"/>
              <a:t>6/23/2014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189E778-9605-4533-901A-6C93A50BBB8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5613" y="273050"/>
            <a:ext cx="8226425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5613" y="1598613"/>
            <a:ext cx="8226425" cy="4497387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6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7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6BBC78-D4CC-4747-9D28-C6BD95EC25B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43864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782DCEE-5695-4CA1-AC9B-F64FE79713FC}" type="datetimeFigureOut">
              <a:rPr lang="en-US" smtClean="0"/>
              <a:t>6/23/2014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189E778-9605-4533-901A-6C93A50BBB80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782DCEE-5695-4CA1-AC9B-F64FE79713FC}" type="datetimeFigureOut">
              <a:rPr lang="en-US" smtClean="0"/>
              <a:t>6/23/2014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189E778-9605-4533-901A-6C93A50BBB80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782DCEE-5695-4CA1-AC9B-F64FE79713FC}" type="datetimeFigureOut">
              <a:rPr lang="en-US" smtClean="0"/>
              <a:t>6/23/2014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189E778-9605-4533-901A-6C93A50BBB80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782DCEE-5695-4CA1-AC9B-F64FE79713FC}" type="datetimeFigureOut">
              <a:rPr lang="en-US" smtClean="0"/>
              <a:t>6/23/2014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189E778-9605-4533-901A-6C93A50BBB80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782DCEE-5695-4CA1-AC9B-F64FE79713FC}" type="datetimeFigureOut">
              <a:rPr lang="en-US" smtClean="0"/>
              <a:t>6/23/2014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189E778-9605-4533-901A-6C93A50BBB80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782DCEE-5695-4CA1-AC9B-F64FE79713FC}" type="datetimeFigureOut">
              <a:rPr lang="en-US" smtClean="0"/>
              <a:t>6/23/2014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189E778-9605-4533-901A-6C93A50BBB8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9782DCEE-5695-4CA1-AC9B-F64FE79713FC}" type="datetimeFigureOut">
              <a:rPr lang="en-US" smtClean="0"/>
              <a:t>6/23/2014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189E778-9605-4533-901A-6C93A50BBB80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9782DCEE-5695-4CA1-AC9B-F64FE79713FC}" type="datetimeFigureOut">
              <a:rPr lang="en-US" smtClean="0"/>
              <a:t>6/23/2014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A189E778-9605-4533-901A-6C93A50BBB80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4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9782DCEE-5695-4CA1-AC9B-F64FE79713FC}" type="datetimeFigureOut">
              <a:rPr lang="en-US" smtClean="0"/>
              <a:t>6/23/2014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A189E778-9605-4533-901A-6C93A50BBB80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  <p:sldLayoutId id="2147483744" r:id="rId12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PEMBANGUNAN BERKELANJUTAN DAN MASALAH LINGKUNGAN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1400" dirty="0" err="1" smtClean="0"/>
              <a:t>Widati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768192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Pembangunan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selalu</a:t>
            </a:r>
            <a:r>
              <a:rPr lang="en-US" dirty="0" smtClean="0"/>
              <a:t> </a:t>
            </a:r>
            <a:r>
              <a:rPr lang="en-US" dirty="0" err="1" smtClean="0"/>
              <a:t>membawa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 yang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menurut</a:t>
            </a:r>
            <a:r>
              <a:rPr lang="en-US" dirty="0" smtClean="0"/>
              <a:t> </a:t>
            </a:r>
            <a:r>
              <a:rPr lang="en-US" dirty="0" err="1" smtClean="0"/>
              <a:t>ukuran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.</a:t>
            </a:r>
          </a:p>
          <a:p>
            <a:r>
              <a:rPr lang="en-US" dirty="0" smtClean="0"/>
              <a:t>Pembangunan </a:t>
            </a:r>
            <a:r>
              <a:rPr lang="en-US" dirty="0" err="1" smtClean="0"/>
              <a:t>bertujuan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setingkat</a:t>
            </a:r>
            <a:r>
              <a:rPr lang="en-US" dirty="0" smtClean="0"/>
              <a:t> demi </a:t>
            </a:r>
            <a:r>
              <a:rPr lang="en-US" dirty="0" err="1" smtClean="0"/>
              <a:t>setingkat</a:t>
            </a:r>
            <a:r>
              <a:rPr lang="en-US" dirty="0" smtClean="0"/>
              <a:t> </a:t>
            </a:r>
            <a:r>
              <a:rPr lang="en-US" dirty="0" err="1" smtClean="0"/>
              <a:t>mengubah</a:t>
            </a:r>
            <a:r>
              <a:rPr lang="en-US" dirty="0" smtClean="0"/>
              <a:t> </a:t>
            </a:r>
            <a:r>
              <a:rPr lang="en-US" dirty="0" err="1" smtClean="0"/>
              <a:t>keseimbangan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arah</a:t>
            </a:r>
            <a:r>
              <a:rPr lang="en-US" dirty="0" smtClean="0"/>
              <a:t> </a:t>
            </a:r>
            <a:r>
              <a:rPr lang="en-US" dirty="0" err="1" smtClean="0"/>
              <a:t>kualitas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yang </a:t>
            </a:r>
            <a:r>
              <a:rPr lang="en-US" dirty="0" err="1" smtClean="0"/>
              <a:t>kita</a:t>
            </a:r>
            <a:r>
              <a:rPr lang="en-US" dirty="0" smtClean="0"/>
              <a:t> </a:t>
            </a:r>
            <a:r>
              <a:rPr lang="en-US" dirty="0" err="1" smtClean="0"/>
              <a:t>anggap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tinggi</a:t>
            </a:r>
            <a:r>
              <a:rPr lang="en-US" dirty="0" smtClean="0"/>
              <a:t>.</a:t>
            </a:r>
          </a:p>
          <a:p>
            <a:r>
              <a:rPr lang="en-US" dirty="0" smtClean="0"/>
              <a:t>(</a:t>
            </a:r>
            <a:r>
              <a:rPr lang="en-US" dirty="0" err="1" smtClean="0"/>
              <a:t>gambar</a:t>
            </a:r>
            <a:r>
              <a:rPr lang="en-US" dirty="0" smtClean="0"/>
              <a:t>)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Pembangunan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1882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Dari </a:t>
            </a:r>
            <a:r>
              <a:rPr lang="en-US" dirty="0" err="1" smtClean="0"/>
              <a:t>segi</a:t>
            </a:r>
            <a:r>
              <a:rPr lang="en-US" dirty="0" smtClean="0"/>
              <a:t> </a:t>
            </a:r>
            <a:r>
              <a:rPr lang="en-US" dirty="0" err="1" smtClean="0"/>
              <a:t>ekologi</a:t>
            </a:r>
            <a:r>
              <a:rPr lang="en-US" dirty="0" smtClean="0"/>
              <a:t>,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“</a:t>
            </a:r>
            <a:r>
              <a:rPr lang="en-US" dirty="0" err="1" smtClean="0"/>
              <a:t>gangguan</a:t>
            </a:r>
            <a:r>
              <a:rPr lang="en-US" dirty="0" smtClean="0"/>
              <a:t>” </a:t>
            </a:r>
            <a:r>
              <a:rPr lang="en-US" dirty="0" err="1" smtClean="0"/>
              <a:t>keseimbangan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keseimbangan</a:t>
            </a:r>
            <a:r>
              <a:rPr lang="en-US" dirty="0" smtClean="0"/>
              <a:t> </a:t>
            </a:r>
            <a:r>
              <a:rPr lang="en-US" dirty="0" err="1" smtClean="0"/>
              <a:t>baru</a:t>
            </a:r>
            <a:r>
              <a:rPr lang="en-US" dirty="0" smtClean="0"/>
              <a:t> yang </a:t>
            </a:r>
            <a:r>
              <a:rPr lang="en-US" dirty="0" err="1" smtClean="0"/>
              <a:t>dianggap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r>
              <a:rPr lang="en-US" dirty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diingini</a:t>
            </a:r>
            <a:r>
              <a:rPr lang="en-US" dirty="0" smtClean="0"/>
              <a:t>,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kualitas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terus</a:t>
            </a:r>
            <a:r>
              <a:rPr lang="en-US" dirty="0" smtClean="0"/>
              <a:t> </a:t>
            </a:r>
            <a:r>
              <a:rPr lang="en-US" dirty="0" err="1" smtClean="0"/>
              <a:t>meningkat</a:t>
            </a:r>
            <a:r>
              <a:rPr lang="en-US" dirty="0" smtClean="0"/>
              <a:t>. </a:t>
            </a:r>
          </a:p>
          <a:p>
            <a:r>
              <a:rPr lang="en-US" dirty="0" smtClean="0"/>
              <a:t>Pembangunan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sadar</a:t>
            </a:r>
            <a:r>
              <a:rPr lang="en-US" dirty="0" smtClean="0"/>
              <a:t> </a:t>
            </a:r>
            <a:r>
              <a:rPr lang="en-US" dirty="0" err="1" smtClean="0"/>
              <a:t>ditujukan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mengubah</a:t>
            </a:r>
            <a:r>
              <a:rPr lang="en-US" dirty="0" smtClean="0"/>
              <a:t> </a:t>
            </a:r>
            <a:r>
              <a:rPr lang="en-US" dirty="0" err="1" smtClean="0"/>
              <a:t>keseimbangan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Menjaga</a:t>
            </a:r>
            <a:r>
              <a:rPr lang="en-US" dirty="0" smtClean="0"/>
              <a:t> </a:t>
            </a:r>
            <a:r>
              <a:rPr lang="en-US" dirty="0" err="1" smtClean="0"/>
              <a:t>kemampuan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mendukung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mencapai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jangka</a:t>
            </a:r>
            <a:r>
              <a:rPr lang="en-US" dirty="0" smtClean="0"/>
              <a:t> </a:t>
            </a:r>
            <a:r>
              <a:rPr lang="en-US" dirty="0" err="1" smtClean="0"/>
              <a:t>panjang</a:t>
            </a:r>
            <a:r>
              <a:rPr lang="en-US" dirty="0" smtClean="0"/>
              <a:t> yang </a:t>
            </a:r>
            <a:r>
              <a:rPr lang="en-US" dirty="0" err="1" smtClean="0"/>
              <a:t>mencakup</a:t>
            </a:r>
            <a:r>
              <a:rPr lang="en-US" dirty="0" smtClean="0"/>
              <a:t> </a:t>
            </a:r>
            <a:r>
              <a:rPr lang="en-US" dirty="0" err="1" smtClean="0"/>
              <a:t>jangka</a:t>
            </a:r>
            <a:r>
              <a:rPr lang="en-US" dirty="0" smtClean="0"/>
              <a:t> </a:t>
            </a:r>
            <a:r>
              <a:rPr lang="en-US" dirty="0" err="1" smtClean="0"/>
              <a:t>waktu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generasi</a:t>
            </a:r>
            <a:r>
              <a:rPr lang="en-US" dirty="0" smtClean="0"/>
              <a:t>,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berkelanjutan</a:t>
            </a:r>
            <a:r>
              <a:rPr lang="en-US" dirty="0" smtClean="0"/>
              <a:t> (</a:t>
            </a:r>
            <a:r>
              <a:rPr lang="en-US" i="1" dirty="0" smtClean="0"/>
              <a:t>sustainable development</a:t>
            </a:r>
            <a:r>
              <a:rPr lang="en-US" dirty="0" smtClean="0"/>
              <a:t>).</a:t>
            </a:r>
          </a:p>
          <a:p>
            <a:r>
              <a:rPr lang="en-US" dirty="0" smtClean="0"/>
              <a:t>Pembangunan yang </a:t>
            </a:r>
            <a:r>
              <a:rPr lang="en-US" dirty="0" err="1" smtClean="0"/>
              <a:t>berkelanjutan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berwawasan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menggunakan</a:t>
            </a:r>
            <a:r>
              <a:rPr lang="en-US" dirty="0" smtClean="0"/>
              <a:t> </a:t>
            </a:r>
            <a:r>
              <a:rPr lang="en-US" dirty="0" err="1" smtClean="0"/>
              <a:t>sumberdaya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bijaksana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alam</a:t>
            </a:r>
            <a:r>
              <a:rPr lang="en-US" dirty="0" smtClean="0"/>
              <a:t> yang </a:t>
            </a:r>
            <a:r>
              <a:rPr lang="en-US" dirty="0" err="1" smtClean="0"/>
              <a:t>bersifat</a:t>
            </a:r>
            <a:r>
              <a:rPr lang="en-US" dirty="0" smtClean="0"/>
              <a:t> universal </a:t>
            </a:r>
            <a:r>
              <a:rPr lang="en-US" dirty="0" err="1" smtClean="0"/>
              <a:t>penggunaan</a:t>
            </a:r>
            <a:r>
              <a:rPr lang="en-US" dirty="0" smtClean="0"/>
              <a:t> </a:t>
            </a: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daya</a:t>
            </a:r>
            <a:r>
              <a:rPr lang="en-US" dirty="0" smtClean="0"/>
              <a:t> </a:t>
            </a:r>
            <a:r>
              <a:rPr lang="en-US" dirty="0" err="1" smtClean="0"/>
              <a:t>selalu</a:t>
            </a:r>
            <a:r>
              <a:rPr lang="en-US" dirty="0" smtClean="0"/>
              <a:t> </a:t>
            </a:r>
            <a:r>
              <a:rPr lang="en-US" dirty="0" err="1" smtClean="0"/>
              <a:t>disertai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terjadinya</a:t>
            </a:r>
            <a:r>
              <a:rPr lang="en-US" dirty="0" smtClean="0"/>
              <a:t> </a:t>
            </a:r>
            <a:r>
              <a:rPr lang="en-US" dirty="0" err="1" smtClean="0"/>
              <a:t>pencemaran</a:t>
            </a:r>
            <a:r>
              <a:rPr lang="en-US" dirty="0" smtClean="0"/>
              <a:t>.</a:t>
            </a:r>
          </a:p>
          <a:p>
            <a:r>
              <a:rPr lang="en-US" dirty="0" smtClean="0"/>
              <a:t>Batas </a:t>
            </a:r>
            <a:r>
              <a:rPr lang="en-US" dirty="0" err="1" smtClean="0"/>
              <a:t>kemampuan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memasok</a:t>
            </a:r>
            <a:r>
              <a:rPr lang="en-US" dirty="0" smtClean="0"/>
              <a:t> </a:t>
            </a:r>
            <a:r>
              <a:rPr lang="en-US" dirty="0" err="1" smtClean="0"/>
              <a:t>sumberdaya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mengasimilasi</a:t>
            </a:r>
            <a:r>
              <a:rPr lang="en-US" dirty="0" smtClean="0"/>
              <a:t> </a:t>
            </a:r>
            <a:r>
              <a:rPr lang="en-US" dirty="0" err="1" smtClean="0"/>
              <a:t>zat</a:t>
            </a:r>
            <a:r>
              <a:rPr lang="en-US" dirty="0" smtClean="0"/>
              <a:t> </a:t>
            </a:r>
            <a:r>
              <a:rPr lang="en-US" dirty="0" err="1" smtClean="0"/>
              <a:t>pencemar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ketegangan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/>
              <a:t> </a:t>
            </a:r>
            <a:r>
              <a:rPr lang="en-US" dirty="0" err="1" smtClean="0"/>
              <a:t>disebut</a:t>
            </a:r>
            <a:r>
              <a:rPr lang="en-US" dirty="0" smtClean="0"/>
              <a:t> </a:t>
            </a:r>
            <a:r>
              <a:rPr lang="en-US" dirty="0" err="1" smtClean="0"/>
              <a:t>daya</a:t>
            </a:r>
            <a:r>
              <a:rPr lang="en-US" dirty="0" smtClean="0"/>
              <a:t> </a:t>
            </a:r>
            <a:r>
              <a:rPr lang="en-US" dirty="0" err="1" smtClean="0"/>
              <a:t>dukung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1067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dirty="0" smtClean="0"/>
              <a:t>Emil </a:t>
            </a:r>
            <a:r>
              <a:rPr lang="en-US" dirty="0" err="1" smtClean="0"/>
              <a:t>Salim</a:t>
            </a:r>
            <a:r>
              <a:rPr lang="en-US" dirty="0" smtClean="0"/>
              <a:t>:</a:t>
            </a:r>
          </a:p>
          <a:p>
            <a:pPr marL="0" indent="0">
              <a:buNone/>
            </a:pPr>
            <a:r>
              <a:rPr lang="en-US" dirty="0" err="1" smtClean="0"/>
              <a:t>Suatu</a:t>
            </a:r>
            <a:r>
              <a:rPr lang="en-US" dirty="0" smtClean="0"/>
              <a:t> proses </a:t>
            </a:r>
            <a:r>
              <a:rPr lang="en-US" dirty="0" err="1" smtClean="0"/>
              <a:t>pembangunan</a:t>
            </a:r>
            <a:r>
              <a:rPr lang="en-US" dirty="0" smtClean="0"/>
              <a:t> yang </a:t>
            </a:r>
            <a:r>
              <a:rPr lang="en-US" dirty="0" err="1" smtClean="0"/>
              <a:t>mengoptimalkan</a:t>
            </a:r>
            <a:r>
              <a:rPr lang="en-US" dirty="0" smtClean="0"/>
              <a:t> </a:t>
            </a:r>
            <a:r>
              <a:rPr lang="en-US" dirty="0" err="1" smtClean="0"/>
              <a:t>manfaat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daya</a:t>
            </a:r>
            <a:r>
              <a:rPr lang="en-US" dirty="0" smtClean="0"/>
              <a:t> </a:t>
            </a:r>
            <a:r>
              <a:rPr lang="en-US" dirty="0" err="1" smtClean="0"/>
              <a:t>alam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sumberdaya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,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menyerasikan</a:t>
            </a:r>
            <a:r>
              <a:rPr lang="en-US" dirty="0" smtClean="0"/>
              <a:t> </a:t>
            </a: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alam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 err="1" smtClean="0"/>
              <a:t>Asumsi</a:t>
            </a:r>
            <a:r>
              <a:rPr lang="en-US" dirty="0" smtClean="0"/>
              <a:t> </a:t>
            </a:r>
            <a:r>
              <a:rPr lang="en-US" dirty="0" err="1" smtClean="0"/>
              <a:t>dasarnya</a:t>
            </a:r>
            <a:r>
              <a:rPr lang="en-US" dirty="0" smtClean="0"/>
              <a:t>: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Proses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mesti</a:t>
            </a:r>
            <a:r>
              <a:rPr lang="en-US" dirty="0" smtClean="0"/>
              <a:t> </a:t>
            </a:r>
            <a:r>
              <a:rPr lang="en-US" dirty="0" err="1" smtClean="0"/>
              <a:t>berlangsung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berlanjut</a:t>
            </a:r>
            <a:r>
              <a:rPr lang="en-US" dirty="0" smtClean="0"/>
              <a:t>, </a:t>
            </a:r>
            <a:r>
              <a:rPr lang="en-US" dirty="0" err="1" smtClean="0"/>
              <a:t>terus</a:t>
            </a:r>
            <a:r>
              <a:rPr lang="en-US" dirty="0" smtClean="0"/>
              <a:t> </a:t>
            </a:r>
            <a:r>
              <a:rPr lang="en-US" dirty="0" err="1" smtClean="0"/>
              <a:t>menerus</a:t>
            </a:r>
            <a:r>
              <a:rPr lang="en-US" dirty="0" smtClean="0"/>
              <a:t>, </a:t>
            </a:r>
            <a:r>
              <a:rPr lang="en-US" dirty="0" err="1" smtClean="0"/>
              <a:t>ditopang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sumberdaya</a:t>
            </a:r>
            <a:r>
              <a:rPr lang="en-US" dirty="0" smtClean="0"/>
              <a:t> </a:t>
            </a:r>
            <a:r>
              <a:rPr lang="en-US" dirty="0" err="1" smtClean="0"/>
              <a:t>alam</a:t>
            </a:r>
            <a:r>
              <a:rPr lang="en-US" dirty="0" smtClean="0"/>
              <a:t>, </a:t>
            </a:r>
            <a:r>
              <a:rPr lang="en-US" dirty="0" err="1" smtClean="0"/>
              <a:t>kualitas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/>
              <a:t>	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 yang </a:t>
            </a:r>
            <a:r>
              <a:rPr lang="en-US" dirty="0" err="1" smtClean="0"/>
              <a:t>berkembnag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berlanjut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/>
            <a:r>
              <a:rPr lang="en-US" dirty="0" err="1" smtClean="0"/>
              <a:t>Makna</a:t>
            </a:r>
            <a:r>
              <a:rPr lang="en-US" dirty="0" smtClean="0"/>
              <a:t> Pembangunan </a:t>
            </a:r>
            <a:r>
              <a:rPr lang="en-US" dirty="0" err="1" smtClean="0"/>
              <a:t>Berkelanjutan</a:t>
            </a:r>
            <a:r>
              <a:rPr lang="en-US" dirty="0" smtClean="0"/>
              <a:t> (</a:t>
            </a:r>
            <a:r>
              <a:rPr lang="en-US" i="1" dirty="0" smtClean="0"/>
              <a:t>sustainable development)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999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dirty="0" err="1" smtClean="0"/>
              <a:t>Asumsi</a:t>
            </a:r>
            <a:r>
              <a:rPr lang="en-US" dirty="0" smtClean="0"/>
              <a:t> </a:t>
            </a:r>
            <a:r>
              <a:rPr lang="en-US" dirty="0" err="1" smtClean="0"/>
              <a:t>dasarnya</a:t>
            </a:r>
            <a:r>
              <a:rPr lang="en-US" dirty="0" smtClean="0"/>
              <a:t>:</a:t>
            </a:r>
          </a:p>
          <a:p>
            <a:pPr marL="465138" indent="-465138">
              <a:buNone/>
            </a:pPr>
            <a:r>
              <a:rPr lang="en-US" dirty="0" smtClean="0"/>
              <a:t>2.	</a:t>
            </a:r>
            <a:r>
              <a:rPr lang="en-US" dirty="0" err="1" smtClean="0"/>
              <a:t>Sumberdaya</a:t>
            </a:r>
            <a:r>
              <a:rPr lang="en-US" dirty="0" smtClean="0"/>
              <a:t> </a:t>
            </a:r>
            <a:r>
              <a:rPr lang="en-US" dirty="0" err="1" smtClean="0"/>
              <a:t>alam</a:t>
            </a:r>
            <a:r>
              <a:rPr lang="en-US" dirty="0" smtClean="0"/>
              <a:t> </a:t>
            </a:r>
            <a:r>
              <a:rPr lang="en-US" dirty="0" err="1" smtClean="0"/>
              <a:t>terutama</a:t>
            </a:r>
            <a:r>
              <a:rPr lang="en-US" dirty="0" smtClean="0"/>
              <a:t> </a:t>
            </a:r>
            <a:r>
              <a:rPr lang="en-US" dirty="0" err="1" smtClean="0"/>
              <a:t>udara</a:t>
            </a:r>
            <a:r>
              <a:rPr lang="en-US" dirty="0" smtClean="0"/>
              <a:t>, air,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tanah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ambang</a:t>
            </a:r>
            <a:r>
              <a:rPr lang="en-US" dirty="0" smtClean="0"/>
              <a:t> </a:t>
            </a:r>
            <a:r>
              <a:rPr lang="en-US" dirty="0" err="1" smtClean="0"/>
              <a:t>batas</a:t>
            </a:r>
            <a:r>
              <a:rPr lang="en-US" dirty="0" smtClean="0"/>
              <a:t>, yang </a:t>
            </a:r>
            <a:r>
              <a:rPr lang="en-US" dirty="0" err="1" smtClean="0"/>
              <a:t>dalam</a:t>
            </a:r>
            <a:r>
              <a:rPr lang="en-US" dirty="0" smtClean="0"/>
              <a:t> proses </a:t>
            </a:r>
            <a:r>
              <a:rPr lang="en-US" dirty="0" err="1" smtClean="0"/>
              <a:t>penggunaannya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mengurangi</a:t>
            </a:r>
            <a:r>
              <a:rPr lang="en-US" dirty="0" smtClean="0"/>
              <a:t> </a:t>
            </a:r>
            <a:r>
              <a:rPr lang="en-US" dirty="0" err="1" smtClean="0"/>
              <a:t>kuantitas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kualitasnya</a:t>
            </a:r>
            <a:r>
              <a:rPr lang="en-US" dirty="0" smtClean="0"/>
              <a:t>. </a:t>
            </a:r>
            <a:r>
              <a:rPr lang="en-US" dirty="0" err="1" smtClean="0"/>
              <a:t>Pengurangan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berarti</a:t>
            </a:r>
            <a:r>
              <a:rPr lang="en-US" dirty="0" smtClean="0"/>
              <a:t> </a:t>
            </a:r>
            <a:r>
              <a:rPr lang="en-US" dirty="0" err="1" smtClean="0"/>
              <a:t>menurunnya</a:t>
            </a:r>
            <a:r>
              <a:rPr lang="en-US" dirty="0" smtClean="0"/>
              <a:t> </a:t>
            </a:r>
            <a:r>
              <a:rPr lang="en-US" dirty="0" err="1" smtClean="0"/>
              <a:t>kemampuan</a:t>
            </a:r>
            <a:r>
              <a:rPr lang="en-US" dirty="0" smtClean="0"/>
              <a:t> </a:t>
            </a:r>
            <a:r>
              <a:rPr lang="en-US" dirty="0" err="1" smtClean="0"/>
              <a:t>sumberdaya</a:t>
            </a:r>
            <a:r>
              <a:rPr lang="en-US" dirty="0" smtClean="0"/>
              <a:t> </a:t>
            </a:r>
            <a:r>
              <a:rPr lang="en-US" dirty="0" err="1" smtClean="0"/>
              <a:t>alam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menopang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berlanjut</a:t>
            </a:r>
            <a:r>
              <a:rPr lang="en-US" dirty="0" smtClean="0"/>
              <a:t>,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menimbulkan</a:t>
            </a:r>
            <a:r>
              <a:rPr lang="en-US" dirty="0" smtClean="0"/>
              <a:t> </a:t>
            </a:r>
            <a:r>
              <a:rPr lang="en-US" dirty="0" err="1" smtClean="0"/>
              <a:t>gangguan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keserasian</a:t>
            </a:r>
            <a:r>
              <a:rPr lang="en-US" dirty="0" smtClean="0"/>
              <a:t> SDA </a:t>
            </a:r>
            <a:r>
              <a:rPr lang="en-US" dirty="0" err="1" smtClean="0"/>
              <a:t>dengan</a:t>
            </a:r>
            <a:r>
              <a:rPr lang="en-US" dirty="0" smtClean="0"/>
              <a:t> SDM.</a:t>
            </a:r>
          </a:p>
          <a:p>
            <a:pPr marL="465138" indent="-465138">
              <a:buNone/>
            </a:pPr>
            <a:r>
              <a:rPr lang="en-US" dirty="0" smtClean="0"/>
              <a:t>3.	</a:t>
            </a:r>
            <a:r>
              <a:rPr lang="en-US" dirty="0" err="1" smtClean="0"/>
              <a:t>Kualitas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berkorelasi</a:t>
            </a:r>
            <a:r>
              <a:rPr lang="en-US" dirty="0" smtClean="0"/>
              <a:t> </a:t>
            </a:r>
            <a:r>
              <a:rPr lang="en-US" dirty="0" err="1" smtClean="0"/>
              <a:t>langsung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kualitas</a:t>
            </a:r>
            <a:r>
              <a:rPr lang="en-US" dirty="0" smtClean="0"/>
              <a:t> </a:t>
            </a:r>
            <a:r>
              <a:rPr lang="en-US" dirty="0" err="1" smtClean="0"/>
              <a:t>hidup</a:t>
            </a:r>
            <a:r>
              <a:rPr lang="en-US" dirty="0" smtClean="0"/>
              <a:t>. </a:t>
            </a:r>
            <a:r>
              <a:rPr lang="en-US" dirty="0" err="1" smtClean="0"/>
              <a:t>Semakin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kualitas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semakin</a:t>
            </a:r>
            <a:r>
              <a:rPr lang="en-US" dirty="0" smtClean="0"/>
              <a:t> </a:t>
            </a:r>
            <a:r>
              <a:rPr lang="en-US" dirty="0" err="1" smtClean="0"/>
              <a:t>positif</a:t>
            </a:r>
            <a:r>
              <a:rPr lang="en-US" dirty="0" smtClean="0"/>
              <a:t> </a:t>
            </a:r>
            <a:r>
              <a:rPr lang="en-US" dirty="0" err="1" smtClean="0"/>
              <a:t>pengaruhnya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kualitas</a:t>
            </a:r>
            <a:r>
              <a:rPr lang="en-US" dirty="0" smtClean="0"/>
              <a:t> </a:t>
            </a:r>
            <a:r>
              <a:rPr lang="en-US" dirty="0" err="1" smtClean="0"/>
              <a:t>hidup</a:t>
            </a:r>
            <a:r>
              <a:rPr lang="en-US" dirty="0" smtClean="0"/>
              <a:t>, yang </a:t>
            </a:r>
            <a:r>
              <a:rPr lang="en-US" dirty="0" err="1" smtClean="0"/>
              <a:t>tercermin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lain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meningkatnya</a:t>
            </a:r>
            <a:r>
              <a:rPr lang="en-US" dirty="0" smtClean="0"/>
              <a:t> </a:t>
            </a:r>
            <a:r>
              <a:rPr lang="en-US" dirty="0" err="1" smtClean="0"/>
              <a:t>kualitas</a:t>
            </a:r>
            <a:r>
              <a:rPr lang="en-US" dirty="0" smtClean="0"/>
              <a:t> </a:t>
            </a:r>
            <a:r>
              <a:rPr lang="en-US" dirty="0" err="1" smtClean="0"/>
              <a:t>fisik</a:t>
            </a:r>
            <a:r>
              <a:rPr lang="en-US" dirty="0" smtClean="0"/>
              <a:t>, </a:t>
            </a:r>
            <a:r>
              <a:rPr lang="en-US" dirty="0" err="1" smtClean="0"/>
              <a:t>harapan</a:t>
            </a:r>
            <a:r>
              <a:rPr lang="en-US" dirty="0" smtClean="0"/>
              <a:t> </a:t>
            </a:r>
            <a:r>
              <a:rPr lang="en-US" dirty="0" err="1" smtClean="0"/>
              <a:t>hidup</a:t>
            </a:r>
            <a:r>
              <a:rPr lang="en-US" dirty="0" smtClean="0"/>
              <a:t>,  </a:t>
            </a:r>
            <a:r>
              <a:rPr lang="en-US" dirty="0" err="1" smtClean="0"/>
              <a:t>turunnya</a:t>
            </a:r>
            <a:r>
              <a:rPr lang="en-US" dirty="0" smtClean="0"/>
              <a:t> </a:t>
            </a:r>
            <a:r>
              <a:rPr lang="en-US" dirty="0" err="1" smtClean="0"/>
              <a:t>tingkat</a:t>
            </a:r>
            <a:r>
              <a:rPr lang="en-US" dirty="0" smtClean="0"/>
              <a:t> </a:t>
            </a:r>
            <a:r>
              <a:rPr lang="en-US" dirty="0" err="1" smtClean="0"/>
              <a:t>kematian</a:t>
            </a:r>
            <a:r>
              <a:rPr lang="en-US" dirty="0" smtClean="0"/>
              <a:t>, </a:t>
            </a:r>
            <a:r>
              <a:rPr lang="en-US" dirty="0" err="1" smtClean="0"/>
              <a:t>dsb</a:t>
            </a:r>
            <a:r>
              <a:rPr lang="en-US" dirty="0" smtClean="0"/>
              <a:t>.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berkelanjutan</a:t>
            </a:r>
            <a:r>
              <a:rPr lang="en-US" dirty="0" smtClean="0"/>
              <a:t> </a:t>
            </a:r>
            <a:r>
              <a:rPr lang="en-US" dirty="0" err="1" smtClean="0"/>
              <a:t>mengandaikan</a:t>
            </a:r>
            <a:r>
              <a:rPr lang="en-US" dirty="0" smtClean="0"/>
              <a:t> </a:t>
            </a:r>
            <a:r>
              <a:rPr lang="en-US" dirty="0" err="1" smtClean="0"/>
              <a:t>pengembangan</a:t>
            </a:r>
            <a:r>
              <a:rPr lang="en-US" dirty="0" smtClean="0"/>
              <a:t> </a:t>
            </a:r>
            <a:r>
              <a:rPr lang="en-US" dirty="0" err="1" smtClean="0"/>
              <a:t>kualitas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berkelanjutan</a:t>
            </a:r>
            <a:r>
              <a:rPr lang="en-US" dirty="0" smtClean="0"/>
              <a:t>, </a:t>
            </a:r>
            <a:r>
              <a:rPr lang="en-US" dirty="0" err="1" smtClean="0"/>
              <a:t>supaya</a:t>
            </a:r>
            <a:r>
              <a:rPr lang="en-US" dirty="0" smtClean="0"/>
              <a:t> </a:t>
            </a:r>
            <a:r>
              <a:rPr lang="en-US" dirty="0" err="1" smtClean="0"/>
              <a:t>memberi</a:t>
            </a:r>
            <a:r>
              <a:rPr lang="en-US" dirty="0" smtClean="0"/>
              <a:t> </a:t>
            </a:r>
            <a:r>
              <a:rPr lang="en-US" dirty="0" err="1" smtClean="0"/>
              <a:t>pengaruh</a:t>
            </a:r>
            <a:r>
              <a:rPr lang="en-US" dirty="0" smtClean="0"/>
              <a:t> </a:t>
            </a:r>
            <a:r>
              <a:rPr lang="en-US" dirty="0" err="1" smtClean="0"/>
              <a:t>positif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kualitas</a:t>
            </a:r>
            <a:r>
              <a:rPr lang="en-US" dirty="0" smtClean="0"/>
              <a:t> </a:t>
            </a:r>
            <a:r>
              <a:rPr lang="en-US" dirty="0" err="1" smtClean="0"/>
              <a:t>hidup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8904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err="1" smtClean="0"/>
              <a:t>Asumsi</a:t>
            </a:r>
            <a:r>
              <a:rPr lang="en-US" dirty="0" smtClean="0"/>
              <a:t> </a:t>
            </a:r>
            <a:r>
              <a:rPr lang="en-US" dirty="0" err="1" smtClean="0"/>
              <a:t>dasarnya</a:t>
            </a:r>
            <a:r>
              <a:rPr lang="en-US" dirty="0" smtClean="0"/>
              <a:t>:</a:t>
            </a:r>
          </a:p>
          <a:p>
            <a:pPr marL="514350" indent="-514350">
              <a:buAutoNum type="arabicPeriod" startAt="4"/>
            </a:pPr>
            <a:r>
              <a:rPr lang="en-US" dirty="0" err="1" smtClean="0"/>
              <a:t>Pola</a:t>
            </a:r>
            <a:r>
              <a:rPr lang="en-US" dirty="0" smtClean="0"/>
              <a:t> </a:t>
            </a:r>
            <a:r>
              <a:rPr lang="en-US" dirty="0" err="1" smtClean="0"/>
              <a:t>penggunaan</a:t>
            </a:r>
            <a:r>
              <a:rPr lang="en-US" dirty="0" smtClean="0"/>
              <a:t> </a:t>
            </a:r>
            <a:r>
              <a:rPr lang="en-US" dirty="0" err="1" smtClean="0"/>
              <a:t>sumberdaya</a:t>
            </a:r>
            <a:r>
              <a:rPr lang="en-US" dirty="0" smtClean="0"/>
              <a:t> </a:t>
            </a:r>
            <a:r>
              <a:rPr lang="en-US" dirty="0" err="1" smtClean="0"/>
              <a:t>alam</a:t>
            </a:r>
            <a:r>
              <a:rPr lang="en-US" dirty="0" smtClean="0"/>
              <a:t> </a:t>
            </a:r>
            <a:r>
              <a:rPr lang="en-US" dirty="0" err="1" smtClean="0"/>
              <a:t>masa</a:t>
            </a:r>
            <a:r>
              <a:rPr lang="en-US" dirty="0" smtClean="0"/>
              <a:t> </a:t>
            </a:r>
            <a:r>
              <a:rPr lang="en-US" dirty="0" err="1" smtClean="0"/>
              <a:t>kini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menutup</a:t>
            </a:r>
            <a:r>
              <a:rPr lang="en-US" dirty="0" smtClean="0"/>
              <a:t> </a:t>
            </a:r>
            <a:r>
              <a:rPr lang="en-US" dirty="0" err="1" smtClean="0"/>
              <a:t>kemungkinan</a:t>
            </a:r>
            <a:r>
              <a:rPr lang="en-US" dirty="0" smtClean="0"/>
              <a:t> </a:t>
            </a:r>
            <a:r>
              <a:rPr lang="en-US" dirty="0" err="1" smtClean="0"/>
              <a:t>memilih</a:t>
            </a:r>
            <a:r>
              <a:rPr lang="en-US" dirty="0" smtClean="0"/>
              <a:t> </a:t>
            </a:r>
            <a:r>
              <a:rPr lang="en-US" dirty="0" err="1" smtClean="0"/>
              <a:t>opsi</a:t>
            </a:r>
            <a:r>
              <a:rPr lang="en-US" dirty="0" smtClean="0"/>
              <a:t>/</a:t>
            </a:r>
            <a:r>
              <a:rPr lang="en-US" dirty="0" err="1" smtClean="0"/>
              <a:t>pilihan</a:t>
            </a:r>
            <a:r>
              <a:rPr lang="en-US" dirty="0" smtClean="0"/>
              <a:t> lain di </a:t>
            </a:r>
            <a:r>
              <a:rPr lang="en-US" dirty="0" err="1" smtClean="0"/>
              <a:t>masa</a:t>
            </a:r>
            <a:r>
              <a:rPr lang="en-US" dirty="0" smtClean="0"/>
              <a:t> </a:t>
            </a:r>
            <a:r>
              <a:rPr lang="en-US" dirty="0" err="1" smtClean="0"/>
              <a:t>depan</a:t>
            </a:r>
            <a:r>
              <a:rPr lang="en-US" dirty="0" smtClean="0"/>
              <a:t>.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aspek</a:t>
            </a:r>
            <a:r>
              <a:rPr lang="en-US" dirty="0" smtClean="0"/>
              <a:t>, </a:t>
            </a:r>
            <a:r>
              <a:rPr lang="en-US" dirty="0" err="1" smtClean="0"/>
              <a:t>masa</a:t>
            </a:r>
            <a:r>
              <a:rPr lang="en-US" dirty="0" smtClean="0"/>
              <a:t> yang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datang</a:t>
            </a:r>
            <a:r>
              <a:rPr lang="en-US" dirty="0" smtClean="0"/>
              <a:t> </a:t>
            </a:r>
            <a:r>
              <a:rPr lang="en-US" dirty="0" err="1" smtClean="0"/>
              <a:t>belum</a:t>
            </a:r>
            <a:r>
              <a:rPr lang="en-US" dirty="0" smtClean="0"/>
              <a:t> </a:t>
            </a:r>
            <a:r>
              <a:rPr lang="en-US" dirty="0" err="1" smtClean="0"/>
              <a:t>diketahui</a:t>
            </a:r>
            <a:r>
              <a:rPr lang="en-US" dirty="0" smtClean="0"/>
              <a:t> </a:t>
            </a:r>
            <a:r>
              <a:rPr lang="en-US" dirty="0" err="1" smtClean="0"/>
              <a:t>sepenuhnya</a:t>
            </a:r>
            <a:r>
              <a:rPr lang="en-US" dirty="0" smtClean="0"/>
              <a:t> </a:t>
            </a:r>
            <a:r>
              <a:rPr lang="en-US" dirty="0" err="1" smtClean="0"/>
              <a:t>sekarang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, </a:t>
            </a:r>
            <a:r>
              <a:rPr lang="en-US" dirty="0" err="1" smtClean="0"/>
              <a:t>penggunaan</a:t>
            </a:r>
            <a:r>
              <a:rPr lang="en-US" dirty="0" smtClean="0"/>
              <a:t> </a:t>
            </a:r>
            <a:r>
              <a:rPr lang="en-US" dirty="0" err="1" smtClean="0"/>
              <a:t>sumberdaya</a:t>
            </a:r>
            <a:r>
              <a:rPr lang="en-US" dirty="0" smtClean="0"/>
              <a:t> </a:t>
            </a:r>
            <a:r>
              <a:rPr lang="en-US" dirty="0" err="1" smtClean="0"/>
              <a:t>alam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arah</a:t>
            </a:r>
            <a:r>
              <a:rPr lang="en-US" dirty="0" smtClean="0"/>
              <a:t> </a:t>
            </a:r>
            <a:r>
              <a:rPr lang="en-US" dirty="0" err="1" smtClean="0"/>
              <a:t>pilihan</a:t>
            </a:r>
            <a:r>
              <a:rPr lang="en-US" dirty="0" smtClean="0"/>
              <a:t> </a:t>
            </a:r>
            <a:r>
              <a:rPr lang="en-US" dirty="0" err="1" smtClean="0"/>
              <a:t>masa</a:t>
            </a:r>
            <a:r>
              <a:rPr lang="en-US" dirty="0" smtClean="0"/>
              <a:t> </a:t>
            </a:r>
            <a:r>
              <a:rPr lang="en-US" dirty="0" err="1" smtClean="0"/>
              <a:t>depan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terbuka</a:t>
            </a:r>
            <a:r>
              <a:rPr lang="en-US" dirty="0" smtClean="0"/>
              <a:t>.</a:t>
            </a:r>
          </a:p>
          <a:p>
            <a:pPr marL="514350" indent="-514350">
              <a:buAutoNum type="arabicPeriod" startAt="4"/>
            </a:pPr>
            <a:r>
              <a:rPr lang="en-US" dirty="0" smtClean="0"/>
              <a:t>Pembangunan </a:t>
            </a:r>
            <a:r>
              <a:rPr lang="en-US" dirty="0" err="1" smtClean="0"/>
              <a:t>berkelanjutan</a:t>
            </a:r>
            <a:r>
              <a:rPr lang="en-US" dirty="0" smtClean="0"/>
              <a:t> </a:t>
            </a:r>
            <a:r>
              <a:rPr lang="en-US" dirty="0" err="1" smtClean="0"/>
              <a:t>mengandaikan</a:t>
            </a:r>
            <a:r>
              <a:rPr lang="en-US" dirty="0" smtClean="0"/>
              <a:t> </a:t>
            </a:r>
            <a:r>
              <a:rPr lang="en-US" dirty="0" err="1" smtClean="0"/>
              <a:t>solidaritas</a:t>
            </a:r>
            <a:r>
              <a:rPr lang="en-US" dirty="0" smtClean="0"/>
              <a:t> </a:t>
            </a:r>
            <a:r>
              <a:rPr lang="en-US" dirty="0" err="1" smtClean="0"/>
              <a:t>transgenerasi</a:t>
            </a:r>
            <a:r>
              <a:rPr lang="en-US" dirty="0" smtClean="0"/>
              <a:t>, </a:t>
            </a:r>
            <a:r>
              <a:rPr lang="en-US" dirty="0" err="1" smtClean="0"/>
              <a:t>dimana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memungkinkan</a:t>
            </a:r>
            <a:r>
              <a:rPr lang="en-US" dirty="0" smtClean="0"/>
              <a:t> </a:t>
            </a:r>
            <a:r>
              <a:rPr lang="en-US" dirty="0" err="1" smtClean="0"/>
              <a:t>generasi</a:t>
            </a:r>
            <a:r>
              <a:rPr lang="en-US" dirty="0" smtClean="0"/>
              <a:t> </a:t>
            </a:r>
            <a:r>
              <a:rPr lang="en-US" dirty="0" err="1" smtClean="0"/>
              <a:t>sekarang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meningkatkan</a:t>
            </a:r>
            <a:r>
              <a:rPr lang="en-US" dirty="0" smtClean="0"/>
              <a:t> </a:t>
            </a:r>
            <a:r>
              <a:rPr lang="en-US" dirty="0" err="1" smtClean="0"/>
              <a:t>kesejahteraannya</a:t>
            </a:r>
            <a:r>
              <a:rPr lang="en-US" dirty="0" smtClean="0"/>
              <a:t>, </a:t>
            </a:r>
            <a:r>
              <a:rPr lang="en-US" dirty="0" err="1" smtClean="0"/>
              <a:t>tanpa</a:t>
            </a:r>
            <a:r>
              <a:rPr lang="en-US" dirty="0" smtClean="0"/>
              <a:t> </a:t>
            </a:r>
            <a:r>
              <a:rPr lang="en-US" dirty="0" err="1" smtClean="0"/>
              <a:t>mengurangi</a:t>
            </a:r>
            <a:r>
              <a:rPr lang="en-US" dirty="0" smtClean="0"/>
              <a:t> </a:t>
            </a:r>
            <a:r>
              <a:rPr lang="en-US" dirty="0" err="1" smtClean="0"/>
              <a:t>kemungkinan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generasi</a:t>
            </a:r>
            <a:r>
              <a:rPr lang="en-US" dirty="0" smtClean="0"/>
              <a:t> </a:t>
            </a:r>
            <a:r>
              <a:rPr lang="en-US" dirty="0" err="1" smtClean="0"/>
              <a:t>masa</a:t>
            </a:r>
            <a:r>
              <a:rPr lang="en-US" dirty="0" smtClean="0"/>
              <a:t> </a:t>
            </a:r>
            <a:r>
              <a:rPr lang="en-US" dirty="0" err="1" smtClean="0"/>
              <a:t>depan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meningkatkan</a:t>
            </a:r>
            <a:r>
              <a:rPr lang="en-US" dirty="0" smtClean="0"/>
              <a:t> </a:t>
            </a:r>
            <a:r>
              <a:rPr lang="en-US" dirty="0" err="1" smtClean="0"/>
              <a:t>kesejahteraannya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9391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sz="3600" b="1" smtClean="0">
                <a:latin typeface="Arial Rounded MT Bold" pitchFamily="34" charset="0"/>
              </a:rPr>
              <a:t>1. DEFINISI</a:t>
            </a:r>
            <a:br>
              <a:rPr lang="en-US" sz="3600" b="1" smtClean="0">
                <a:latin typeface="Arial Rounded MT Bold" pitchFamily="34" charset="0"/>
              </a:rPr>
            </a:br>
            <a:r>
              <a:rPr lang="en-US" sz="3600" b="1" smtClean="0">
                <a:latin typeface="Arial Rounded MT Bold" pitchFamily="34" charset="0"/>
              </a:rPr>
              <a:t>PENGELOLAAN LINGKUNGAN</a:t>
            </a:r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z="2200" smtClean="0"/>
              <a:t>	</a:t>
            </a:r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z="2200" smtClean="0"/>
              <a:t>	</a:t>
            </a:r>
            <a:r>
              <a:rPr lang="en-US" sz="2800" smtClean="0">
                <a:latin typeface="Eras Demi ITC" pitchFamily="34" charset="0"/>
              </a:rPr>
              <a:t>“Pengelolaan Lingkungan adalah satu </a:t>
            </a:r>
            <a:r>
              <a:rPr lang="en-US" sz="2800" u="sng" smtClean="0">
                <a:latin typeface="Eras Demi ITC" pitchFamily="34" charset="0"/>
              </a:rPr>
              <a:t>proses intervensi publik yang sistematis dan menerus</a:t>
            </a:r>
            <a:r>
              <a:rPr lang="en-US" sz="2800" smtClean="0">
                <a:latin typeface="Eras Demi ITC" pitchFamily="34" charset="0"/>
              </a:rPr>
              <a:t> dalam </a:t>
            </a:r>
            <a:r>
              <a:rPr lang="en-US" sz="2800" u="sng" smtClean="0">
                <a:latin typeface="Eras Demi ITC" pitchFamily="34" charset="0"/>
              </a:rPr>
              <a:t>pengalokasian dan pemanfaatan lingkungan dan sumber daya alam</a:t>
            </a:r>
            <a:r>
              <a:rPr lang="en-US" sz="2800" smtClean="0">
                <a:latin typeface="Eras Demi ITC" pitchFamily="34" charset="0"/>
              </a:rPr>
              <a:t> untuk mengoptimalkan pemanfaatan lingkungan dan sumber daya, mengurangi eksternalitas dan ketidak-adilan lingkungan dan menuju pembangunan yang berkelanjutan” (Setiawan, 2000</a:t>
            </a:r>
            <a:r>
              <a:rPr lang="en-US" sz="2800" smtClean="0"/>
              <a:t>)</a:t>
            </a:r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en-US" sz="2000" smtClean="0"/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en-US" sz="1800" smtClean="0"/>
          </a:p>
        </p:txBody>
      </p:sp>
    </p:spTree>
    <p:extLst>
      <p:ext uri="{BB962C8B-B14F-4D97-AF65-F5344CB8AC3E}">
        <p14:creationId xmlns:p14="http://schemas.microsoft.com/office/powerpoint/2010/main" val="12311214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01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01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0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0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0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0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78" grpId="0" autoUpdateAnimBg="0"/>
      <p:bldP spid="50179" grpId="0" build="p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>
          <a:xfrm>
            <a:off x="876300" y="293688"/>
            <a:ext cx="8637588" cy="1190625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smtClean="0"/>
              <a:t>INSTRUMEN-INSTRUMEN PENGELOLAAN LINGKUNGAN</a:t>
            </a:r>
          </a:p>
        </p:txBody>
      </p:sp>
      <p:graphicFrame>
        <p:nvGraphicFramePr>
          <p:cNvPr id="53251" name="Group 3"/>
          <p:cNvGraphicFramePr>
            <a:graphicFrameLocks noGrp="1"/>
          </p:cNvGraphicFramePr>
          <p:nvPr>
            <p:ph type="tbl" idx="1"/>
          </p:nvPr>
        </p:nvGraphicFramePr>
        <p:xfrm>
          <a:off x="698500" y="1676400"/>
          <a:ext cx="8140700" cy="5065714"/>
        </p:xfrm>
        <a:graphic>
          <a:graphicData uri="http://schemas.openxmlformats.org/drawingml/2006/table">
            <a:tbl>
              <a:tblPr/>
              <a:tblGrid>
                <a:gridCol w="608013"/>
                <a:gridCol w="1824037"/>
                <a:gridCol w="3725863"/>
                <a:gridCol w="1982787"/>
              </a:tblGrid>
              <a:tr h="53023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No</a:t>
                      </a:r>
                    </a:p>
                  </a:txBody>
                  <a:tcPr marT="45721" marB="4572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Instruments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Contoh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Catatan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8873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1</a:t>
                      </a:r>
                    </a:p>
                  </a:txBody>
                  <a:tcPr marT="45721" marB="4572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Regulatory Instruments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Penataan ruang/Rencana Kota; Zoning, Sub-division Control; Building regulations, Ijin lokasi, Amdal, UKL/UPL dll.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Law enforcement lemah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8873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2</a:t>
                      </a:r>
                    </a:p>
                  </a:txBody>
                  <a:tcPr marT="45721" marB="4572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Direct –Inter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Ventions/Program dan Proyek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Prokasih, Langit Biru, RLKT, Reboisasi, Bangun Praja, Peremajaan Kota, Pembangunan Infrastruktur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Dana Publik terbatas;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43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3</a:t>
                      </a:r>
                    </a:p>
                  </a:txBody>
                  <a:tcPr marT="45721" marB="4572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Economic Instruments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Pajak/Retribusi; Insentive-disinsentive; poluter’s pay;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NRA, ISO, eco label, Cleaner Production, Green GDP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Mendorong peretumbuhan;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Social jeaulousy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1441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4</a:t>
                      </a:r>
                    </a:p>
                  </a:txBody>
                  <a:tcPr marT="45721" marB="4572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Alternative Instruments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Kemitraan, Partisipasi masy. Award, Mediasi konflik ling., Demo Project dll.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Butuh waktu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437320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32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32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32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32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0" grpId="0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err="1" smtClean="0"/>
              <a:t>Manusia</a:t>
            </a:r>
            <a:r>
              <a:rPr lang="en-US" dirty="0" smtClean="0"/>
              <a:t> </a:t>
            </a:r>
            <a:r>
              <a:rPr lang="en-US" dirty="0" err="1" smtClean="0"/>
              <a:t>tergantung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hidupnya</a:t>
            </a:r>
            <a:r>
              <a:rPr lang="en-US" dirty="0" smtClean="0"/>
              <a:t>. </a:t>
            </a:r>
            <a:r>
              <a:rPr lang="en-US" dirty="0" err="1" smtClean="0"/>
              <a:t>Manusia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eksis</a:t>
            </a:r>
            <a:r>
              <a:rPr lang="en-US" dirty="0" smtClean="0"/>
              <a:t> </a:t>
            </a:r>
            <a:r>
              <a:rPr lang="en-US" dirty="0" err="1" smtClean="0"/>
              <a:t>diluar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hidupnya</a:t>
            </a:r>
            <a:r>
              <a:rPr lang="en-US" dirty="0"/>
              <a:t>.</a:t>
            </a:r>
            <a:r>
              <a:rPr lang="en-US" dirty="0" smtClean="0"/>
              <a:t>  </a:t>
            </a:r>
            <a:r>
              <a:rPr lang="en-US" dirty="0" err="1" smtClean="0"/>
              <a:t>Manusia</a:t>
            </a:r>
            <a:r>
              <a:rPr lang="en-US" dirty="0" smtClean="0"/>
              <a:t> </a:t>
            </a:r>
            <a:r>
              <a:rPr lang="en-US" dirty="0" err="1" smtClean="0"/>
              <a:t>tanpa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hidupnya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abstraksi</a:t>
            </a:r>
            <a:r>
              <a:rPr lang="en-US" dirty="0" smtClean="0"/>
              <a:t>.</a:t>
            </a:r>
          </a:p>
          <a:p>
            <a:r>
              <a:rPr lang="en-US" dirty="0" err="1"/>
              <a:t>K</a:t>
            </a:r>
            <a:r>
              <a:rPr lang="en-US" dirty="0" err="1" smtClean="0"/>
              <a:t>elangsungan</a:t>
            </a:r>
            <a:r>
              <a:rPr lang="en-US" dirty="0" smtClean="0"/>
              <a:t> </a:t>
            </a:r>
            <a:r>
              <a:rPr lang="en-US" dirty="0" err="1" smtClean="0"/>
              <a:t>hidup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mungkin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batas</a:t>
            </a:r>
            <a:r>
              <a:rPr lang="en-US" dirty="0" smtClean="0"/>
              <a:t> </a:t>
            </a:r>
            <a:r>
              <a:rPr lang="en-US" dirty="0" err="1" smtClean="0"/>
              <a:t>kemampuannya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menyesuaikan</a:t>
            </a:r>
            <a:r>
              <a:rPr lang="en-US" dirty="0" smtClean="0"/>
              <a:t> </a:t>
            </a:r>
            <a:r>
              <a:rPr lang="en-US" dirty="0" err="1" smtClean="0"/>
              <a:t>dirinya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sifat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hidupnya</a:t>
            </a:r>
            <a:r>
              <a:rPr lang="en-US" dirty="0" smtClean="0"/>
              <a:t>. </a:t>
            </a:r>
          </a:p>
          <a:p>
            <a:r>
              <a:rPr lang="id-ID" dirty="0" smtClean="0"/>
              <a:t>Lingkungan hidup manusia terdiri:</a:t>
            </a:r>
          </a:p>
          <a:p>
            <a:pPr marL="358775" indent="-358775">
              <a:buNone/>
            </a:pPr>
            <a:r>
              <a:rPr lang="id-ID" dirty="0"/>
              <a:t>	L</a:t>
            </a:r>
            <a:r>
              <a:rPr lang="id-ID" dirty="0" smtClean="0"/>
              <a:t>ingkungan biotik: tumbuhan, hewan dan manusia lain</a:t>
            </a:r>
          </a:p>
          <a:p>
            <a:pPr marL="358775" indent="-358775">
              <a:buNone/>
            </a:pPr>
            <a:r>
              <a:rPr lang="id-ID" dirty="0"/>
              <a:t>	</a:t>
            </a:r>
            <a:r>
              <a:rPr lang="id-ID" dirty="0" smtClean="0"/>
              <a:t>Lingkungan Abiotik: tanah, air, udara dan 					 cahaya</a:t>
            </a:r>
          </a:p>
          <a:p>
            <a:r>
              <a:rPr lang="id-ID" dirty="0" smtClean="0"/>
              <a:t>Kualitas Lingkungan: derajat kemampuan lingkungan untuk memenuhi kebutuhan dasar manusia di tempat dan waktu tertentu.</a:t>
            </a:r>
          </a:p>
          <a:p>
            <a:r>
              <a:rPr lang="id-ID" dirty="0" smtClean="0"/>
              <a:t>Masalah Lingkungan: </a:t>
            </a:r>
          </a:p>
          <a:p>
            <a:pPr marL="0" indent="0">
              <a:buNone/>
            </a:pPr>
            <a:r>
              <a:rPr lang="id-ID" dirty="0"/>
              <a:t>	</a:t>
            </a:r>
            <a:r>
              <a:rPr lang="id-ID" dirty="0" smtClean="0"/>
              <a:t>- (pencemaran) karena ulah manusia</a:t>
            </a:r>
          </a:p>
          <a:p>
            <a:pPr marL="0" indent="0">
              <a:buNone/>
            </a:pPr>
            <a:r>
              <a:rPr lang="id-ID" dirty="0"/>
              <a:t>	</a:t>
            </a:r>
            <a:r>
              <a:rPr lang="id-ID" dirty="0" smtClean="0"/>
              <a:t>- secara alamiah</a:t>
            </a:r>
          </a:p>
          <a:p>
            <a:pPr marL="0" indent="0">
              <a:buNone/>
            </a:pPr>
            <a:endParaRPr lang="id-ID" dirty="0" smtClean="0"/>
          </a:p>
          <a:p>
            <a:pPr marL="0" indent="0">
              <a:buNone/>
            </a:pPr>
            <a:endParaRPr lang="id-ID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Kesatuan</a:t>
            </a:r>
            <a:r>
              <a:rPr lang="en-US" dirty="0" smtClean="0"/>
              <a:t> </a:t>
            </a:r>
            <a:r>
              <a:rPr lang="id-ID" dirty="0" smtClean="0"/>
              <a:t>Manusia dan Lingkungan Hidup</a:t>
            </a:r>
            <a:r>
              <a:rPr lang="en-US" dirty="0" err="1" smtClean="0"/>
              <a:t>nya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302541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176357" y="2677882"/>
            <a:ext cx="6984776" cy="374441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5678016"/>
          </a:xfrm>
        </p:spPr>
        <p:txBody>
          <a:bodyPr>
            <a:normAutofit fontScale="92500" lnSpcReduction="10000"/>
          </a:bodyPr>
          <a:lstStyle/>
          <a:p>
            <a:pPr>
              <a:buFont typeface="+mj-lt"/>
              <a:buAutoNum type="arabicPeriod"/>
            </a:pPr>
            <a:r>
              <a:rPr lang="id-ID" sz="1800" b="1" dirty="0" smtClean="0"/>
              <a:t>pandangan imanen atau holistik</a:t>
            </a:r>
          </a:p>
          <a:p>
            <a:pPr marL="457200" lvl="1" indent="0">
              <a:buNone/>
            </a:pPr>
            <a:r>
              <a:rPr lang="id-ID" dirty="0" smtClean="0"/>
              <a:t>		          </a:t>
            </a:r>
            <a:r>
              <a:rPr lang="id-ID" sz="2400" dirty="0" smtClean="0"/>
              <a:t>Ekosistem Sosio-biofisik</a:t>
            </a:r>
          </a:p>
          <a:p>
            <a:pPr marL="457200" lvl="1" indent="0">
              <a:buNone/>
            </a:pPr>
            <a:endParaRPr lang="id-ID" dirty="0"/>
          </a:p>
          <a:p>
            <a:pPr marL="457200" lvl="1" indent="0">
              <a:buNone/>
            </a:pPr>
            <a:r>
              <a:rPr lang="id-ID" dirty="0" smtClean="0"/>
              <a:t> </a:t>
            </a:r>
          </a:p>
          <a:p>
            <a:pPr marL="457200" lvl="1" indent="0">
              <a:buNone/>
            </a:pPr>
            <a:endParaRPr lang="id-ID" dirty="0"/>
          </a:p>
          <a:p>
            <a:pPr marL="457200" lvl="1" indent="0">
              <a:buNone/>
            </a:pPr>
            <a:endParaRPr lang="id-ID" dirty="0" smtClean="0"/>
          </a:p>
          <a:p>
            <a:pPr marL="457200" lvl="1" indent="0">
              <a:buNone/>
            </a:pPr>
            <a:endParaRPr lang="id-ID" dirty="0"/>
          </a:p>
          <a:p>
            <a:pPr marL="457200" lvl="1" indent="0">
              <a:buNone/>
            </a:pPr>
            <a:endParaRPr lang="id-ID" dirty="0" smtClean="0"/>
          </a:p>
          <a:p>
            <a:pPr marL="457200" lvl="1" indent="0">
              <a:buNone/>
            </a:pPr>
            <a:endParaRPr lang="id-ID" sz="2400" dirty="0" smtClean="0"/>
          </a:p>
          <a:p>
            <a:pPr marL="457200" lvl="1" indent="0">
              <a:buNone/>
            </a:pPr>
            <a:r>
              <a:rPr lang="id-ID" sz="2000" dirty="0"/>
              <a:t> </a:t>
            </a:r>
            <a:r>
              <a:rPr lang="id-ID" sz="2000" dirty="0" smtClean="0"/>
              <a:t>  </a:t>
            </a:r>
          </a:p>
          <a:p>
            <a:pPr marL="630238" lvl="1" indent="0">
              <a:buNone/>
            </a:pPr>
            <a:endParaRPr lang="id-ID" sz="2000" dirty="0"/>
          </a:p>
          <a:p>
            <a:pPr marL="630238" lvl="1" indent="0">
              <a:buNone/>
            </a:pPr>
            <a:r>
              <a:rPr lang="id-ID" sz="2000" dirty="0" smtClean="0"/>
              <a:t>          </a:t>
            </a:r>
            <a:endParaRPr lang="en-US" sz="2000" dirty="0" smtClean="0"/>
          </a:p>
          <a:p>
            <a:pPr marL="630238" lvl="1" indent="0">
              <a:buNone/>
            </a:pPr>
            <a:endParaRPr lang="en-US" sz="2000" dirty="0"/>
          </a:p>
          <a:p>
            <a:pPr marL="630238" lvl="1" indent="0">
              <a:buNone/>
            </a:pPr>
            <a:endParaRPr lang="en-US" sz="2000" dirty="0" smtClean="0"/>
          </a:p>
          <a:p>
            <a:pPr marL="630238" lvl="1" indent="0">
              <a:buNone/>
            </a:pPr>
            <a:endParaRPr lang="en-US" sz="2000" dirty="0"/>
          </a:p>
          <a:p>
            <a:pPr marL="630238" lvl="1" indent="0">
              <a:buNone/>
            </a:pPr>
            <a:endParaRPr lang="en-US" sz="2000" dirty="0" smtClean="0"/>
          </a:p>
          <a:p>
            <a:pPr marL="630238" lvl="1" indent="0">
              <a:buNone/>
            </a:pPr>
            <a:r>
              <a:rPr lang="id-ID" sz="2000" dirty="0" smtClean="0"/>
              <a:t> Hubungan imanen atau holistik dari ekosistem sosiobiofisik</a:t>
            </a:r>
            <a:endParaRPr lang="id-ID" sz="20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id-ID" dirty="0" smtClean="0"/>
              <a:t>Pandangan </a:t>
            </a:r>
            <a:r>
              <a:rPr lang="en-US" dirty="0" err="1"/>
              <a:t>m</a:t>
            </a:r>
            <a:r>
              <a:rPr lang="en-US" dirty="0" err="1" smtClean="0"/>
              <a:t>anusia</a:t>
            </a:r>
            <a:r>
              <a:rPr lang="en-US" dirty="0" smtClean="0"/>
              <a:t> </a:t>
            </a:r>
            <a:r>
              <a:rPr lang="id-ID" dirty="0" smtClean="0"/>
              <a:t>terhadap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Hidupnya</a:t>
            </a:r>
            <a:endParaRPr lang="id-ID" dirty="0"/>
          </a:p>
        </p:txBody>
      </p:sp>
      <p:sp>
        <p:nvSpPr>
          <p:cNvPr id="6" name="Rounded Rectangle 5"/>
          <p:cNvSpPr/>
          <p:nvPr/>
        </p:nvSpPr>
        <p:spPr>
          <a:xfrm>
            <a:off x="1691680" y="4077072"/>
            <a:ext cx="1296144" cy="914400"/>
          </a:xfrm>
          <a:prstGeom prst="roundRect">
            <a:avLst>
              <a:gd name="adj" fmla="val 0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dirty="0" smtClean="0"/>
              <a:t>Sistem Sosial</a:t>
            </a:r>
            <a:endParaRPr lang="id-ID" dirty="0"/>
          </a:p>
        </p:txBody>
      </p:sp>
      <p:sp>
        <p:nvSpPr>
          <p:cNvPr id="7" name="Rounded Rectangle 6"/>
          <p:cNvSpPr/>
          <p:nvPr/>
        </p:nvSpPr>
        <p:spPr>
          <a:xfrm>
            <a:off x="6228184" y="4077072"/>
            <a:ext cx="1368152" cy="914400"/>
          </a:xfrm>
          <a:prstGeom prst="roundRect">
            <a:avLst>
              <a:gd name="adj" fmla="val 0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dirty="0" smtClean="0"/>
              <a:t>Sistem Biofisik</a:t>
            </a:r>
            <a:endParaRPr lang="id-ID" dirty="0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2272905" y="3356992"/>
            <a:ext cx="0" cy="72008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V="1">
            <a:off x="6767530" y="3356992"/>
            <a:ext cx="0" cy="72008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V="1">
            <a:off x="2284897" y="5007290"/>
            <a:ext cx="0" cy="72008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flipV="1">
            <a:off x="6782544" y="5007290"/>
            <a:ext cx="0" cy="72008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2284897" y="3356992"/>
            <a:ext cx="4482633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2292896" y="5727370"/>
            <a:ext cx="4489648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7" name="Rectangle 26"/>
          <p:cNvSpPr/>
          <p:nvPr/>
        </p:nvSpPr>
        <p:spPr>
          <a:xfrm>
            <a:off x="2771800" y="2924944"/>
            <a:ext cx="3240360" cy="3600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 smtClean="0">
                <a:solidFill>
                  <a:schemeClr val="tx1"/>
                </a:solidFill>
              </a:rPr>
              <a:t>Energi, materi dan informasi</a:t>
            </a:r>
            <a:endParaRPr lang="id-ID" dirty="0">
              <a:solidFill>
                <a:schemeClr val="tx1"/>
              </a:solidFill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2987824" y="5805265"/>
            <a:ext cx="3384376" cy="36003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 smtClean="0">
                <a:solidFill>
                  <a:schemeClr val="tx1"/>
                </a:solidFill>
              </a:rPr>
              <a:t>Energi, materi dan informasi</a:t>
            </a:r>
            <a:r>
              <a:rPr lang="id-ID" dirty="0" smtClean="0"/>
              <a:t>, matr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205071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 smtClean="0"/>
              <a:t>Ekosistem Sosiobiofisik dalam pandangan Imanen, manusia terpisah dari sistem biofisik, akan tetapi hubungan fungsional antara kedua subsistem tersebut menjalinnya menjadi satu kesatuan Ekosistem.</a:t>
            </a:r>
          </a:p>
          <a:p>
            <a:r>
              <a:rPr lang="id-ID" dirty="0" smtClean="0"/>
              <a:t>Adanya keserasian arus energi, materi dan informasi dari sistem sosial ke sistem biofisik.</a:t>
            </a:r>
            <a:endParaRPr lang="id-ID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706009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+mj-lt"/>
              <a:buAutoNum type="arabicPeriod" startAt="2"/>
            </a:pPr>
            <a:r>
              <a:rPr lang="id-ID" sz="1600" b="1" dirty="0" smtClean="0"/>
              <a:t>Pandangan  transenden</a:t>
            </a:r>
          </a:p>
          <a:p>
            <a:pPr marL="0" indent="0">
              <a:buNone/>
            </a:pPr>
            <a:r>
              <a:rPr lang="id-ID" dirty="0" smtClean="0"/>
              <a:t>	                   </a:t>
            </a:r>
            <a:r>
              <a:rPr lang="id-ID" sz="1800" dirty="0" smtClean="0"/>
              <a:t>Energi, Materi dan Informasi</a:t>
            </a:r>
          </a:p>
          <a:p>
            <a:pPr marL="0" indent="0">
              <a:buNone/>
            </a:pPr>
            <a:endParaRPr lang="id-ID" sz="1800" dirty="0"/>
          </a:p>
          <a:p>
            <a:pPr marL="0" indent="0">
              <a:buNone/>
            </a:pPr>
            <a:endParaRPr lang="id-ID" sz="1800" dirty="0" smtClean="0"/>
          </a:p>
          <a:p>
            <a:pPr marL="0" indent="0">
              <a:buNone/>
            </a:pPr>
            <a:endParaRPr lang="id-ID" sz="1800" dirty="0"/>
          </a:p>
          <a:p>
            <a:pPr marL="0" indent="0">
              <a:buNone/>
            </a:pPr>
            <a:endParaRPr lang="id-ID" sz="1800" dirty="0" smtClean="0"/>
          </a:p>
          <a:p>
            <a:pPr marL="0" indent="0">
              <a:buNone/>
            </a:pPr>
            <a:endParaRPr lang="id-ID" sz="1800" dirty="0"/>
          </a:p>
          <a:p>
            <a:pPr marL="0" indent="0">
              <a:buNone/>
            </a:pPr>
            <a:endParaRPr lang="id-ID" sz="1800" dirty="0" smtClean="0"/>
          </a:p>
          <a:p>
            <a:pPr marL="0" indent="0">
              <a:buNone/>
            </a:pPr>
            <a:endParaRPr lang="id-ID" sz="1800" dirty="0"/>
          </a:p>
          <a:p>
            <a:pPr marL="0" indent="0">
              <a:buNone/>
            </a:pPr>
            <a:r>
              <a:rPr lang="id-ID" dirty="0" smtClean="0"/>
              <a:t>		         </a:t>
            </a:r>
            <a:r>
              <a:rPr lang="id-ID" sz="1800" dirty="0" smtClean="0"/>
              <a:t>Energi, Materi dan Informasi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id-ID" dirty="0" smtClean="0"/>
              <a:t>Pandangan </a:t>
            </a:r>
            <a:r>
              <a:rPr lang="en-US" dirty="0" err="1" smtClean="0"/>
              <a:t>manusia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hidupnya</a:t>
            </a:r>
            <a:endParaRPr lang="id-ID" dirty="0"/>
          </a:p>
        </p:txBody>
      </p:sp>
      <p:sp>
        <p:nvSpPr>
          <p:cNvPr id="4" name="Rectangle 3"/>
          <p:cNvSpPr/>
          <p:nvPr/>
        </p:nvSpPr>
        <p:spPr>
          <a:xfrm>
            <a:off x="1259632" y="3501008"/>
            <a:ext cx="1656184" cy="9144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 smtClean="0">
                <a:solidFill>
                  <a:schemeClr val="tx1"/>
                </a:solidFill>
              </a:rPr>
              <a:t>Sistem Sosial</a:t>
            </a:r>
            <a:endParaRPr lang="id-ID" dirty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084168" y="3501008"/>
            <a:ext cx="1800200" cy="9144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 smtClean="0">
                <a:solidFill>
                  <a:schemeClr val="tx1"/>
                </a:solidFill>
              </a:rPr>
              <a:t>Ekosistem</a:t>
            </a:r>
            <a:endParaRPr lang="id-ID" dirty="0">
              <a:solidFill>
                <a:schemeClr val="tx1"/>
              </a:solidFill>
            </a:endParaRPr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2087724" y="2852936"/>
            <a:ext cx="0" cy="64807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6984268" y="2852936"/>
            <a:ext cx="0" cy="64807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2087724" y="2852936"/>
            <a:ext cx="2196244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flipH="1">
            <a:off x="4644008" y="5056196"/>
            <a:ext cx="2340260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V="1">
            <a:off x="2071536" y="4415408"/>
            <a:ext cx="0" cy="64807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V="1">
            <a:off x="6984268" y="4415408"/>
            <a:ext cx="0" cy="64807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4283968" y="2852936"/>
            <a:ext cx="27003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H="1">
            <a:off x="2071536" y="5056196"/>
            <a:ext cx="2572472" cy="728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67836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id-ID" dirty="0" smtClean="0"/>
              <a:t>Dalam Pendangan Transenden, manusia mengambil jarak dari ekosistemnya (tidak memandang dirinya bagian dari ekosistemnya)</a:t>
            </a:r>
          </a:p>
          <a:p>
            <a:r>
              <a:rPr lang="id-ID" dirty="0" smtClean="0"/>
              <a:t>Ekosistem merupakan sumber daya yang dapat dieksploitasi tanpa mengindahkan kelestariannya.</a:t>
            </a:r>
          </a:p>
          <a:p>
            <a:r>
              <a:rPr lang="id-ID" dirty="0" smtClean="0"/>
              <a:t>Arus energi, materi dan informasi dari sistem sosial ke ekosistem terutama merupakan alat eksploitasi untuk memperbesar arus energi, materi dan informasi dari ekosistem ke sistem sosial.</a:t>
            </a:r>
            <a:endParaRPr lang="id-ID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347044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 smtClean="0"/>
              <a:t>Dalam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timbal</a:t>
            </a:r>
            <a:r>
              <a:rPr lang="en-US" dirty="0" smtClean="0"/>
              <a:t> </a:t>
            </a:r>
            <a:r>
              <a:rPr lang="en-US" dirty="0" err="1" smtClean="0"/>
              <a:t>balik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makhluk</a:t>
            </a:r>
            <a:r>
              <a:rPr lang="en-US" dirty="0" smtClean="0"/>
              <a:t> </a:t>
            </a:r>
            <a:r>
              <a:rPr lang="en-US" dirty="0" err="1" smtClean="0"/>
              <a:t>hidup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lingkungannya</a:t>
            </a:r>
            <a:r>
              <a:rPr lang="en-US" dirty="0" smtClean="0"/>
              <a:t> </a:t>
            </a:r>
            <a:r>
              <a:rPr lang="id-ID" dirty="0" smtClean="0"/>
              <a:t>terdapat hukum bahwa dua ekosistem yang berbeda tingkat perkembangannya berhubungan satu sama lain, maka ekosistem yang kurang berkembang akan dieksploitasi oleh ekosistem yang lebih berkembang</a:t>
            </a:r>
            <a:endParaRPr lang="id-ID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109617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d-ID" sz="2000" dirty="0" smtClean="0"/>
              <a:t>Antara ekosistem A yang kurang berkembang dan ekosistem B yang lebih berkembang, terdapat arus energi, materi dan informasi yang asimetris, yaitu arus dari A ke B adalah lebih besar dari sebaliknya. A dieksploitasi oleh B.</a:t>
            </a:r>
          </a:p>
          <a:p>
            <a:pPr marL="0" indent="0">
              <a:buNone/>
            </a:pPr>
            <a:r>
              <a:rPr lang="id-ID" sz="2000" dirty="0" smtClean="0"/>
              <a:t>		            </a:t>
            </a:r>
          </a:p>
          <a:p>
            <a:pPr marL="0" indent="0">
              <a:buNone/>
            </a:pPr>
            <a:r>
              <a:rPr lang="id-ID" sz="2000" dirty="0"/>
              <a:t>	</a:t>
            </a:r>
            <a:r>
              <a:rPr lang="id-ID" sz="2000" dirty="0" smtClean="0"/>
              <a:t>	             Energi, materi dan informasi		</a:t>
            </a:r>
          </a:p>
          <a:p>
            <a:pPr marL="0" indent="0">
              <a:buNone/>
            </a:pPr>
            <a:r>
              <a:rPr lang="id-ID" sz="1800" dirty="0"/>
              <a:t>	</a:t>
            </a:r>
            <a:r>
              <a:rPr lang="id-ID" sz="1800" dirty="0" smtClean="0"/>
              <a:t>	</a:t>
            </a:r>
          </a:p>
          <a:p>
            <a:pPr marL="0" indent="0">
              <a:buNone/>
            </a:pPr>
            <a:r>
              <a:rPr lang="id-ID" sz="2000" dirty="0"/>
              <a:t>	</a:t>
            </a:r>
            <a:endParaRPr lang="id-ID" sz="2000" dirty="0" smtClean="0"/>
          </a:p>
          <a:p>
            <a:pPr marL="0" indent="0">
              <a:buNone/>
            </a:pPr>
            <a:endParaRPr lang="id-ID" sz="2000" dirty="0"/>
          </a:p>
          <a:p>
            <a:pPr marL="0" indent="0">
              <a:buNone/>
            </a:pPr>
            <a:endParaRPr lang="id-ID" sz="2000" dirty="0" smtClean="0"/>
          </a:p>
          <a:p>
            <a:pPr marL="0" indent="0">
              <a:buNone/>
            </a:pPr>
            <a:endParaRPr lang="id-ID" sz="2000" dirty="0"/>
          </a:p>
          <a:p>
            <a:pPr marL="0" indent="0">
              <a:buNone/>
            </a:pPr>
            <a:endParaRPr lang="id-ID" sz="2000" dirty="0" smtClean="0"/>
          </a:p>
          <a:p>
            <a:pPr marL="0" indent="0">
              <a:buNone/>
            </a:pPr>
            <a:r>
              <a:rPr lang="id-ID" sz="2000" dirty="0"/>
              <a:t>	</a:t>
            </a:r>
            <a:r>
              <a:rPr lang="id-ID" sz="2000" dirty="0" smtClean="0"/>
              <a:t>	             Energi, materi dan informasi</a:t>
            </a:r>
            <a:endParaRPr lang="id-ID" sz="20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Rectangle 3"/>
          <p:cNvSpPr/>
          <p:nvPr/>
        </p:nvSpPr>
        <p:spPr>
          <a:xfrm>
            <a:off x="1763688" y="4005064"/>
            <a:ext cx="1224136" cy="9144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3200" dirty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5" name="Rectangle 4"/>
          <p:cNvSpPr/>
          <p:nvPr/>
        </p:nvSpPr>
        <p:spPr>
          <a:xfrm>
            <a:off x="6012160" y="4005064"/>
            <a:ext cx="1224136" cy="9144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3200" dirty="0">
                <a:solidFill>
                  <a:schemeClr val="tx1"/>
                </a:solidFill>
              </a:rPr>
              <a:t>B</a:t>
            </a:r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2194857" y="3501008"/>
            <a:ext cx="0" cy="48046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stCxn id="4" idx="0"/>
          </p:cNvCxnSpPr>
          <p:nvPr/>
        </p:nvCxnSpPr>
        <p:spPr>
          <a:xfrm flipV="1">
            <a:off x="2375756" y="3717032"/>
            <a:ext cx="0" cy="28803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2194857" y="3501008"/>
            <a:ext cx="460939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6804248" y="3501008"/>
            <a:ext cx="0" cy="480463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V="1">
            <a:off x="6648927" y="4919464"/>
            <a:ext cx="0" cy="48046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flipH="1">
            <a:off x="2375756" y="5399927"/>
            <a:ext cx="427317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endCxn id="4" idx="2"/>
          </p:cNvCxnSpPr>
          <p:nvPr/>
        </p:nvCxnSpPr>
        <p:spPr>
          <a:xfrm flipV="1">
            <a:off x="2375756" y="4919464"/>
            <a:ext cx="0" cy="480463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2375756" y="3717032"/>
            <a:ext cx="414046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>
            <a:off x="6516216" y="3717032"/>
            <a:ext cx="0" cy="264439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07589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kualitas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yang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terdapat</a:t>
            </a:r>
            <a:r>
              <a:rPr lang="en-US" dirty="0" smtClean="0"/>
              <a:t> </a:t>
            </a:r>
            <a:r>
              <a:rPr lang="en-US" dirty="0" err="1" smtClean="0"/>
              <a:t>potensi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berkembangnya</a:t>
            </a:r>
            <a:r>
              <a:rPr lang="en-US" dirty="0" smtClean="0"/>
              <a:t> </a:t>
            </a:r>
            <a:r>
              <a:rPr lang="en-US" dirty="0" err="1" smtClean="0"/>
              <a:t>kualitas</a:t>
            </a:r>
            <a:r>
              <a:rPr lang="en-US" dirty="0" smtClean="0"/>
              <a:t> </a:t>
            </a:r>
            <a:r>
              <a:rPr lang="en-US" dirty="0" err="1" smtClean="0"/>
              <a:t>hidup</a:t>
            </a:r>
            <a:r>
              <a:rPr lang="en-US" dirty="0" smtClean="0"/>
              <a:t> yang </a:t>
            </a:r>
            <a:r>
              <a:rPr lang="en-US" dirty="0" err="1" smtClean="0"/>
              <a:t>tinggi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Kualitas</a:t>
            </a:r>
            <a:r>
              <a:rPr lang="en-US" dirty="0" smtClean="0"/>
              <a:t> </a:t>
            </a:r>
            <a:r>
              <a:rPr lang="en-US" dirty="0" err="1" smtClean="0"/>
              <a:t>hidup</a:t>
            </a:r>
            <a:r>
              <a:rPr lang="en-US" dirty="0" smtClean="0"/>
              <a:t>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diukur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3 </a:t>
            </a:r>
            <a:r>
              <a:rPr lang="en-US" dirty="0" err="1" smtClean="0"/>
              <a:t>kriteria</a:t>
            </a:r>
            <a:r>
              <a:rPr lang="en-US" dirty="0" smtClean="0"/>
              <a:t>:</a:t>
            </a:r>
          </a:p>
          <a:p>
            <a:pPr marL="858838" indent="-514350">
              <a:buFont typeface="+mj-lt"/>
              <a:buAutoNum type="arabicPeriod"/>
            </a:pPr>
            <a:r>
              <a:rPr lang="en-US" dirty="0" err="1" smtClean="0"/>
              <a:t>Derajat</a:t>
            </a:r>
            <a:r>
              <a:rPr lang="en-US" dirty="0" smtClean="0"/>
              <a:t> </a:t>
            </a:r>
            <a:r>
              <a:rPr lang="en-US" dirty="0" err="1" smtClean="0"/>
              <a:t>dipenuhinya</a:t>
            </a:r>
            <a:r>
              <a:rPr lang="en-US" dirty="0" smtClean="0"/>
              <a:t> </a:t>
            </a:r>
            <a:r>
              <a:rPr lang="en-US" dirty="0" err="1" smtClean="0"/>
              <a:t>kebutuhan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hidup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makhluk</a:t>
            </a:r>
            <a:r>
              <a:rPr lang="en-US" dirty="0" smtClean="0"/>
              <a:t> </a:t>
            </a:r>
            <a:r>
              <a:rPr lang="en-US" dirty="0" err="1" smtClean="0"/>
              <a:t>hayati</a:t>
            </a:r>
            <a:r>
              <a:rPr lang="en-US" dirty="0" smtClean="0"/>
              <a:t> (</a:t>
            </a:r>
            <a:r>
              <a:rPr lang="en-US" dirty="0" err="1" smtClean="0"/>
              <a:t>bersifat</a:t>
            </a:r>
            <a:r>
              <a:rPr lang="en-US" dirty="0" smtClean="0"/>
              <a:t> </a:t>
            </a:r>
            <a:r>
              <a:rPr lang="en-US" dirty="0" err="1" smtClean="0"/>
              <a:t>mutlak</a:t>
            </a:r>
            <a:r>
              <a:rPr lang="en-US" dirty="0" smtClean="0"/>
              <a:t>).</a:t>
            </a:r>
          </a:p>
          <a:p>
            <a:pPr marL="858838" indent="-514350">
              <a:buFont typeface="+mj-lt"/>
              <a:buAutoNum type="arabicPeriod"/>
            </a:pPr>
            <a:r>
              <a:rPr lang="en-US" dirty="0" err="1" smtClean="0"/>
              <a:t>Derajat</a:t>
            </a:r>
            <a:r>
              <a:rPr lang="en-US" dirty="0" smtClean="0"/>
              <a:t> </a:t>
            </a:r>
            <a:r>
              <a:rPr lang="en-US" dirty="0" err="1" smtClean="0"/>
              <a:t>dipenuhinya</a:t>
            </a:r>
            <a:r>
              <a:rPr lang="en-US" dirty="0" smtClean="0"/>
              <a:t> </a:t>
            </a:r>
            <a:r>
              <a:rPr lang="en-US" dirty="0" err="1" smtClean="0"/>
              <a:t>kebutuhan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hidup</a:t>
            </a:r>
            <a:r>
              <a:rPr lang="en-US" dirty="0" smtClean="0"/>
              <a:t> </a:t>
            </a:r>
            <a:r>
              <a:rPr lang="en-US" dirty="0" err="1" smtClean="0"/>
              <a:t>manusiawi</a:t>
            </a:r>
            <a:r>
              <a:rPr lang="en-US" dirty="0" smtClean="0"/>
              <a:t> (</a:t>
            </a:r>
            <a:r>
              <a:rPr lang="en-US" dirty="0" err="1" smtClean="0"/>
              <a:t>bersifat</a:t>
            </a:r>
            <a:r>
              <a:rPr lang="en-US" dirty="0" smtClean="0"/>
              <a:t> </a:t>
            </a:r>
            <a:r>
              <a:rPr lang="en-US" dirty="0" err="1" smtClean="0"/>
              <a:t>relatif</a:t>
            </a:r>
            <a:r>
              <a:rPr lang="en-US" dirty="0" smtClean="0"/>
              <a:t>).</a:t>
            </a:r>
          </a:p>
          <a:p>
            <a:pPr marL="858838" indent="-514350">
              <a:buFont typeface="+mj-lt"/>
              <a:buAutoNum type="arabicPeriod"/>
            </a:pPr>
            <a:r>
              <a:rPr lang="en-US" dirty="0" err="1" smtClean="0"/>
              <a:t>Derajat</a:t>
            </a:r>
            <a:r>
              <a:rPr lang="en-US" dirty="0" smtClean="0"/>
              <a:t> </a:t>
            </a:r>
            <a:r>
              <a:rPr lang="en-US" dirty="0" err="1" smtClean="0"/>
              <a:t>kebebasan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memilih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mengaitkan</a:t>
            </a:r>
            <a:r>
              <a:rPr lang="en-US" dirty="0" smtClean="0"/>
              <a:t> </a:t>
            </a:r>
            <a:r>
              <a:rPr lang="en-US" dirty="0" err="1" smtClean="0"/>
              <a:t>kualitas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kualitias</a:t>
            </a:r>
            <a:r>
              <a:rPr lang="en-US" dirty="0" smtClean="0"/>
              <a:t> </a:t>
            </a:r>
            <a:r>
              <a:rPr lang="en-US" dirty="0" err="1" smtClean="0"/>
              <a:t>hidup</a:t>
            </a:r>
            <a:r>
              <a:rPr lang="en-US" dirty="0" smtClean="0"/>
              <a:t> </a:t>
            </a:r>
            <a:r>
              <a:rPr lang="en-US" dirty="0" err="1" smtClean="0"/>
              <a:t>diatas</a:t>
            </a:r>
            <a:r>
              <a:rPr lang="en-US" dirty="0" smtClean="0"/>
              <a:t>, </a:t>
            </a:r>
            <a:r>
              <a:rPr lang="en-US" dirty="0" err="1" smtClean="0"/>
              <a:t>kualitas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dapatlah</a:t>
            </a:r>
            <a:r>
              <a:rPr lang="en-US" dirty="0" smtClean="0"/>
              <a:t> </a:t>
            </a:r>
            <a:r>
              <a:rPr lang="en-US" dirty="0" err="1" smtClean="0"/>
              <a:t>diberi</a:t>
            </a:r>
            <a:r>
              <a:rPr lang="en-US" dirty="0" smtClean="0"/>
              <a:t> </a:t>
            </a:r>
            <a:r>
              <a:rPr lang="en-US" dirty="0" err="1" smtClean="0"/>
              <a:t>ukuran</a:t>
            </a:r>
            <a:r>
              <a:rPr lang="en-US" dirty="0" smtClean="0"/>
              <a:t>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Kualitas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3862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488</TotalTime>
  <Words>717</Words>
  <Application>Microsoft Office PowerPoint</Application>
  <PresentationFormat>On-screen Show (4:3)</PresentationFormat>
  <Paragraphs>123</Paragraphs>
  <Slides>16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Concourse</vt:lpstr>
      <vt:lpstr>PEMBANGUNAN BERKELANJUTAN DAN MASALAH LINGKUNGAN</vt:lpstr>
      <vt:lpstr>Kesatuan Manusia dan Lingkungan Hidupnya</vt:lpstr>
      <vt:lpstr>Pandangan manusia terhadap Lingkungan Hidupnya</vt:lpstr>
      <vt:lpstr>PowerPoint Presentation</vt:lpstr>
      <vt:lpstr>Pandangan manusia terhadap lingkungan hidupnya</vt:lpstr>
      <vt:lpstr>PowerPoint Presentation</vt:lpstr>
      <vt:lpstr>PowerPoint Presentation</vt:lpstr>
      <vt:lpstr>PowerPoint Presentation</vt:lpstr>
      <vt:lpstr>Kualitas Lingkungan</vt:lpstr>
      <vt:lpstr>Pembangunan</vt:lpstr>
      <vt:lpstr>PowerPoint Presentation</vt:lpstr>
      <vt:lpstr>Makna Pembangunan Berkelanjutan (sustainable development)</vt:lpstr>
      <vt:lpstr>PowerPoint Presentation</vt:lpstr>
      <vt:lpstr>PowerPoint Presentation</vt:lpstr>
      <vt:lpstr>1. DEFINISI PENGELOLAAN LINGKUNGAN</vt:lpstr>
      <vt:lpstr>INSTRUMEN-INSTRUMEN PENGELOLAAN LINGKUNGAN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PEMBANGUNAN BERKELANJUTAN DAN MASALAH LINGKUNGAN</dc:title>
  <dc:creator>Widati</dc:creator>
  <cp:lastModifiedBy>Widati</cp:lastModifiedBy>
  <cp:revision>20</cp:revision>
  <dcterms:created xsi:type="dcterms:W3CDTF">2014-03-03T22:59:49Z</dcterms:created>
  <dcterms:modified xsi:type="dcterms:W3CDTF">2014-06-23T02:50:54Z</dcterms:modified>
</cp:coreProperties>
</file>