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95" r:id="rId3"/>
    <p:sldId id="343" r:id="rId4"/>
    <p:sldId id="296" r:id="rId5"/>
    <p:sldId id="297" r:id="rId6"/>
    <p:sldId id="298" r:id="rId7"/>
    <p:sldId id="299" r:id="rId8"/>
    <p:sldId id="301" r:id="rId9"/>
    <p:sldId id="302" r:id="rId10"/>
    <p:sldId id="332" r:id="rId11"/>
    <p:sldId id="303" r:id="rId12"/>
    <p:sldId id="304" r:id="rId13"/>
    <p:sldId id="306" r:id="rId14"/>
    <p:sldId id="307" r:id="rId15"/>
    <p:sldId id="308" r:id="rId16"/>
    <p:sldId id="316" r:id="rId17"/>
    <p:sldId id="309" r:id="rId18"/>
    <p:sldId id="294" r:id="rId19"/>
    <p:sldId id="260" r:id="rId20"/>
    <p:sldId id="261" r:id="rId21"/>
    <p:sldId id="345" r:id="rId22"/>
    <p:sldId id="262" r:id="rId23"/>
    <p:sldId id="317" r:id="rId24"/>
    <p:sldId id="318" r:id="rId25"/>
    <p:sldId id="320" r:id="rId26"/>
    <p:sldId id="322" r:id="rId27"/>
    <p:sldId id="321" r:id="rId28"/>
    <p:sldId id="323" r:id="rId29"/>
    <p:sldId id="324" r:id="rId30"/>
    <p:sldId id="325" r:id="rId31"/>
    <p:sldId id="326" r:id="rId32"/>
    <p:sldId id="327" r:id="rId33"/>
    <p:sldId id="329" r:id="rId34"/>
    <p:sldId id="330" r:id="rId35"/>
    <p:sldId id="331" r:id="rId36"/>
    <p:sldId id="278" r:id="rId37"/>
    <p:sldId id="334" r:id="rId38"/>
    <p:sldId id="344" r:id="rId39"/>
    <p:sldId id="342" r:id="rId40"/>
    <p:sldId id="339" r:id="rId41"/>
    <p:sldId id="340" r:id="rId42"/>
    <p:sldId id="341" r:id="rId4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A6AEA6-1454-4309-B2F8-7457CA149785}" type="datetimeFigureOut">
              <a:rPr lang="en-US" smtClean="0"/>
              <a:t>5/23/2022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2B7556-5357-4CCF-9D35-E3992BA74FF0}" type="slidenum">
              <a:rPr lang="en-US" smtClean="0"/>
              <a:t>‹#›</a:t>
            </a:fld>
            <a:endParaRPr lang="en-US"/>
          </a:p>
        </p:txBody>
      </p:sp>
    </p:spTree>
    <p:extLst>
      <p:ext uri="{BB962C8B-B14F-4D97-AF65-F5344CB8AC3E}">
        <p14:creationId xmlns:p14="http://schemas.microsoft.com/office/powerpoint/2010/main" val="26066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E43CA0-6E08-184E-9541-239093A4455E}" type="slidenum">
              <a:rPr lang="en-US" smtClean="0"/>
              <a:t>13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68241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E43CA0-6E08-184E-9541-239093A4455E}" type="slidenum">
              <a:rPr lang="en-US" smtClean="0"/>
              <a:t>14</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561903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F073C45B-FB4B-4BBB-973B-1CEF6CBB5DC4}" type="datetimeFigureOut">
              <a:rPr lang="id-ID" smtClean="0"/>
              <a:t>23/05/2022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343421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073C45B-FB4B-4BBB-973B-1CEF6CBB5DC4}" type="datetimeFigureOut">
              <a:rPr lang="id-ID" smtClean="0"/>
              <a:t>23/05/2022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403285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073C45B-FB4B-4BBB-973B-1CEF6CBB5DC4}" type="datetimeFigureOut">
              <a:rPr lang="id-ID" smtClean="0"/>
              <a:t>23/05/2022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4182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073C45B-FB4B-4BBB-973B-1CEF6CBB5DC4}" type="datetimeFigureOut">
              <a:rPr lang="id-ID" smtClean="0"/>
              <a:t>23/05/2022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90694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3C45B-FB4B-4BBB-973B-1CEF6CBB5DC4}" type="datetimeFigureOut">
              <a:rPr lang="id-ID" smtClean="0"/>
              <a:t>23/05/2022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320754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F073C45B-FB4B-4BBB-973B-1CEF6CBB5DC4}" type="datetimeFigureOut">
              <a:rPr lang="id-ID" smtClean="0"/>
              <a:t>23/05/2022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151035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F073C45B-FB4B-4BBB-973B-1CEF6CBB5DC4}" type="datetimeFigureOut">
              <a:rPr lang="id-ID" smtClean="0"/>
              <a:t>23/05/2022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3730393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F073C45B-FB4B-4BBB-973B-1CEF6CBB5DC4}" type="datetimeFigureOut">
              <a:rPr lang="id-ID" smtClean="0"/>
              <a:t>23/05/2022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390384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3C45B-FB4B-4BBB-973B-1CEF6CBB5DC4}" type="datetimeFigureOut">
              <a:rPr lang="id-ID" smtClean="0"/>
              <a:t>23/05/2022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2301996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73C45B-FB4B-4BBB-973B-1CEF6CBB5DC4}" type="datetimeFigureOut">
              <a:rPr lang="id-ID" smtClean="0"/>
              <a:t>23/05/2022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1790602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73C45B-FB4B-4BBB-973B-1CEF6CBB5DC4}" type="datetimeFigureOut">
              <a:rPr lang="id-ID" smtClean="0"/>
              <a:t>23/05/2022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D2A72A-9025-4E59-AD76-C5AC72707E8B}" type="slidenum">
              <a:rPr lang="id-ID" smtClean="0"/>
              <a:t>‹#›</a:t>
            </a:fld>
            <a:endParaRPr lang="id-ID"/>
          </a:p>
        </p:txBody>
      </p:sp>
    </p:spTree>
    <p:extLst>
      <p:ext uri="{BB962C8B-B14F-4D97-AF65-F5344CB8AC3E}">
        <p14:creationId xmlns:p14="http://schemas.microsoft.com/office/powerpoint/2010/main" val="405702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3C45B-FB4B-4BBB-973B-1CEF6CBB5DC4}" type="datetimeFigureOut">
              <a:rPr lang="id-ID" smtClean="0"/>
              <a:t>23/05/2022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D2A72A-9025-4E59-AD76-C5AC72707E8B}" type="slidenum">
              <a:rPr lang="id-ID" smtClean="0"/>
              <a:t>‹#›</a:t>
            </a:fld>
            <a:endParaRPr lang="id-ID"/>
          </a:p>
        </p:txBody>
      </p:sp>
    </p:spTree>
    <p:extLst>
      <p:ext uri="{BB962C8B-B14F-4D97-AF65-F5344CB8AC3E}">
        <p14:creationId xmlns:p14="http://schemas.microsoft.com/office/powerpoint/2010/main" val="2532712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lvl="1" algn="ctr" rtl="0">
              <a:spcBef>
                <a:spcPct val="0"/>
              </a:spcBef>
            </a:pPr>
            <a:r>
              <a:rPr lang="id-ID" sz="2800" b="1" dirty="0"/>
              <a:t>MODEL-MODEL KEPEMIMPINAN</a:t>
            </a:r>
            <a:endParaRPr lang="id-ID" sz="2800"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1941282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fi-FI" b="1" dirty="0"/>
              <a:t>Sistem Otoriter (Sangat Otokratis).</a:t>
            </a:r>
            <a:r>
              <a:rPr lang="fi-FI" dirty="0"/>
              <a:t> Dalam sistem ini, pimpinan menentukan semua keputusan yang berkaitan dengan pekerjaan, dan memerintahkan semua bawahan untuk menjalankannya. Untuk itu, pemimpin juga menentukan standar pekerjaan yang harus dijalankan oleh bawahan. Dalam menjalankan pekerjaannya, pimpinan cenderung menerapkan ancaman dan hukuman. Oleh karena itu, hubungan antara pimpinan dan bawahan dalam sistem adalah saling curiga satu dengan lainnya. </a:t>
            </a:r>
          </a:p>
          <a:p>
            <a:r>
              <a:rPr lang="fi-FI" b="1" dirty="0"/>
              <a:t>Sistem Otoriter Bijak (Otokratis Paternalistik)</a:t>
            </a:r>
            <a:r>
              <a:rPr lang="fi-FI" dirty="0"/>
              <a:t>. Perbedaan dengan sistem sebelumnya adalah terletak kepada adanya fleksibilitas pimpinan dalam menetapkan standar yang ditandai dengan meminta pendapat kepada bawahan. Selain itu, pimpinan dalam sistem ini juga sering memberikan pujian dan bahkan hadiah ketika bawahan berhasil bekerja dengan baik. Namun demikian, pada sistem inipun, sikap pemimpin yang selalu memerintah tetap dominan.</a:t>
            </a:r>
            <a:endParaRPr lang="en-US" dirty="0"/>
          </a:p>
          <a:p>
            <a:endParaRPr lang="en-US" dirty="0"/>
          </a:p>
        </p:txBody>
      </p:sp>
    </p:spTree>
    <p:extLst>
      <p:ext uri="{BB962C8B-B14F-4D97-AF65-F5344CB8AC3E}">
        <p14:creationId xmlns:p14="http://schemas.microsoft.com/office/powerpoint/2010/main" val="1787607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fi-FI" b="1" dirty="0"/>
              <a:t>Sistem Konsultatif. </a:t>
            </a:r>
            <a:r>
              <a:rPr lang="fi-FI" dirty="0"/>
              <a:t>Kondisi lingkungan kerja pada sistem ini dicirikan adanya pola komunikasi dua arah antara pemimpin dan bawahan. Pemimpin dalam menerapkan kepemimpinannya cenderung lebih bersifat menudukung. Selain itu sistem kepemimpinan ini juga tergambar pada pola penetapan target atau sasaran organisasi yang cenderung bersifat konsultatif dan memungkinkan diberikannya wewenang pada bawahan pada tingkatan tertentu.</a:t>
            </a:r>
            <a:endParaRPr lang="en-US" dirty="0"/>
          </a:p>
          <a:p>
            <a:r>
              <a:rPr lang="fi-FI" b="1" dirty="0"/>
              <a:t>Sistem Partisipatif.</a:t>
            </a:r>
            <a:r>
              <a:rPr lang="fi-FI" dirty="0"/>
              <a:t> Pada sistem ini, pemimpin memiliki gaya kepemimpinan yang lebih menekankan pada kerja kelompok sampai di tingkat bawah. Untuk mewujudkan hal tersebut, pemimpin biasanya menunjukkan keterbukaan dan memberikan kepercayaan yang tinggi pada bawahan. Sehingga dalam proses pengambilan keputusan dan penentuan target pemimpin selalu melibatkan bawahan. Dalam sistem inipun, pola komunikasi yang terjadi adalah pola dua arah dengan memberikan kebebasan kepada bawahan untuk mengungkapkan seluruh ide ataupun permasalahannya yang terkait dengan pelaksanaan pekerjaan.</a:t>
            </a:r>
            <a:endParaRPr lang="en-US" dirty="0"/>
          </a:p>
          <a:p>
            <a:pPr marL="0" indent="0">
              <a:buNone/>
            </a:pPr>
            <a:r>
              <a:rPr lang="fi-FI" dirty="0"/>
              <a:t>Dengan demikian, model kepemimpinan yang disampaikan oleh Likert ini pada dasarnya merupakan pengembangan dari model-model yang dikembangkan oleh Universitasi Ohio, yaitu dari sudut pandang struktur inisasi dan konsiderasi.</a:t>
            </a:r>
            <a:endParaRPr lang="en-US" dirty="0"/>
          </a:p>
          <a:p>
            <a:endParaRPr lang="en-US" dirty="0"/>
          </a:p>
        </p:txBody>
      </p:sp>
    </p:spTree>
    <p:extLst>
      <p:ext uri="{BB962C8B-B14F-4D97-AF65-F5344CB8AC3E}">
        <p14:creationId xmlns:p14="http://schemas.microsoft.com/office/powerpoint/2010/main" val="3125078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i="1" dirty="0"/>
              <a:t>Model Kepemimpinan</a:t>
            </a:r>
            <a:r>
              <a:rPr lang="fi-FI" b="1" dirty="0"/>
              <a:t> </a:t>
            </a:r>
            <a:r>
              <a:rPr lang="fi-FI" i="1" dirty="0"/>
              <a:t>Managerial Grid.</a:t>
            </a:r>
            <a:endParaRPr lang="en-US" dirty="0"/>
          </a:p>
        </p:txBody>
      </p:sp>
      <p:sp>
        <p:nvSpPr>
          <p:cNvPr id="3" name="Content Placeholder 2"/>
          <p:cNvSpPr>
            <a:spLocks noGrp="1"/>
          </p:cNvSpPr>
          <p:nvPr>
            <p:ph idx="1"/>
          </p:nvPr>
        </p:nvSpPr>
        <p:spPr/>
        <p:txBody>
          <a:bodyPr>
            <a:normAutofit fontScale="70000" lnSpcReduction="20000"/>
          </a:bodyPr>
          <a:lstStyle/>
          <a:p>
            <a:r>
              <a:rPr lang="fi-FI" dirty="0"/>
              <a:t> Jika dalam model Ohio, kepemimpinan ditinjau dari sisi struktur inisiasi dan konsideransinya, maka dalam model </a:t>
            </a:r>
            <a:r>
              <a:rPr lang="fi-FI" i="1" dirty="0"/>
              <a:t>manajerial grid</a:t>
            </a:r>
            <a:r>
              <a:rPr lang="fi-FI" dirty="0"/>
              <a:t> yang disampaikan oleh Blake dan Mouton dalam Robbins (1996) memperkenalkan model kepemimpinan yang ditinjau dari </a:t>
            </a:r>
            <a:r>
              <a:rPr lang="fi-FI" b="1" dirty="0"/>
              <a:t>perhatiannya terhadap tugas dan perhatian pada orang. </a:t>
            </a:r>
          </a:p>
          <a:p>
            <a:r>
              <a:rPr lang="fi-FI" dirty="0"/>
              <a:t>Dalam pemikiran model </a:t>
            </a:r>
            <a:r>
              <a:rPr lang="fi-FI" i="1" dirty="0"/>
              <a:t>managerial grid</a:t>
            </a:r>
            <a:r>
              <a:rPr lang="fi-FI" dirty="0"/>
              <a:t> adalah seorang pemimpin selain harus lebih memikirkan mengenai tugas-tugas yang akan dicapainya juga dituntut untuk memiliki orientasi yang baik terhadap hubungan kerja dengan manusia sebagai bawahannya. Artinya bahwa seorang pemimpin tidak dapat hanya memikirkan pencapaian tugas saja tanpa memperhitungkan faktor hubungan dengan bawahannya, sehingga seorang pemimpin dalam mengambil suatu sikap terhadap tugas, kebijakan-kebijakan yang harus diambil, proses dan prosedur penyelesaian tugas, maka saat itu juga pemimpin harus memperhatikan pola hubungan dengan staf atau bawahannya secara baik.</a:t>
            </a:r>
          </a:p>
          <a:p>
            <a:pPr marL="0" indent="0">
              <a:buNone/>
            </a:pPr>
            <a:endParaRPr lang="en-US" dirty="0"/>
          </a:p>
        </p:txBody>
      </p:sp>
    </p:spTree>
    <p:extLst>
      <p:ext uri="{BB962C8B-B14F-4D97-AF65-F5344CB8AC3E}">
        <p14:creationId xmlns:p14="http://schemas.microsoft.com/office/powerpoint/2010/main" val="385187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392"/>
            <a:ext cx="8229600" cy="1232480"/>
          </a:xfrm>
        </p:spPr>
        <p:txBody>
          <a:bodyPr>
            <a:normAutofit/>
          </a:bodyPr>
          <a:lstStyle/>
          <a:p>
            <a:r>
              <a:rPr lang="en-US" sz="3600" i="1" dirty="0"/>
              <a:t>M</a:t>
            </a:r>
            <a:r>
              <a:rPr lang="fi-FI" sz="3600" i="1" dirty="0"/>
              <a:t>odel Kepemimpinan Kontingensi. </a:t>
            </a:r>
            <a:br>
              <a:rPr lang="fi-FI" sz="3600" i="1" dirty="0"/>
            </a:br>
            <a:r>
              <a:rPr lang="en-US" sz="3600" dirty="0">
                <a:latin typeface="Apple Casual"/>
                <a:cs typeface="Apple Casual"/>
              </a:rPr>
              <a:t>FIEDLER</a:t>
            </a:r>
          </a:p>
        </p:txBody>
      </p:sp>
      <p:sp>
        <p:nvSpPr>
          <p:cNvPr id="3" name="Content Placeholder 2"/>
          <p:cNvSpPr>
            <a:spLocks noGrp="1"/>
          </p:cNvSpPr>
          <p:nvPr>
            <p:ph idx="1"/>
          </p:nvPr>
        </p:nvSpPr>
        <p:spPr>
          <a:xfrm>
            <a:off x="0" y="1886066"/>
            <a:ext cx="9144000" cy="4971933"/>
          </a:xfrm>
        </p:spPr>
        <p:txBody>
          <a:bodyPr>
            <a:normAutofit fontScale="92500" lnSpcReduction="10000"/>
          </a:bodyPr>
          <a:lstStyle/>
          <a:p>
            <a:pPr marL="457200" lvl="1" indent="-457200">
              <a:lnSpc>
                <a:spcPct val="100000"/>
              </a:lnSpc>
              <a:spcBef>
                <a:spcPts val="0"/>
              </a:spcBef>
              <a:spcAft>
                <a:spcPts val="1800"/>
              </a:spcAft>
              <a:buFont typeface="Wingdings" charset="2"/>
              <a:buChar char="v"/>
              <a:defRPr/>
            </a:pPr>
            <a:r>
              <a:rPr lang="en-US" dirty="0">
                <a:latin typeface="Trebuchet MS" charset="0"/>
              </a:rPr>
              <a:t>G</a:t>
            </a:r>
            <a:r>
              <a:rPr lang="en-US" dirty="0"/>
              <a:t>aya </a:t>
            </a:r>
            <a:r>
              <a:rPr lang="en-US" dirty="0" err="1"/>
              <a:t>kepemimpinan</a:t>
            </a:r>
            <a:r>
              <a:rPr lang="en-US" dirty="0"/>
              <a:t> yang </a:t>
            </a:r>
            <a:r>
              <a:rPr lang="en-US" dirty="0" err="1"/>
              <a:t>efektif</a:t>
            </a:r>
            <a:r>
              <a:rPr lang="en-US" dirty="0"/>
              <a:t> </a:t>
            </a:r>
            <a:r>
              <a:rPr lang="en-US" dirty="0" err="1"/>
              <a:t>tergantung</a:t>
            </a:r>
            <a:r>
              <a:rPr lang="en-US" dirty="0"/>
              <a:t> </a:t>
            </a:r>
            <a:r>
              <a:rPr lang="en-US" dirty="0" err="1"/>
              <a:t>pada</a:t>
            </a:r>
            <a:r>
              <a:rPr lang="en-US" dirty="0"/>
              <a:t> </a:t>
            </a:r>
            <a:r>
              <a:rPr lang="en-US" b="1" dirty="0" err="1"/>
              <a:t>situasi</a:t>
            </a:r>
            <a:r>
              <a:rPr lang="en-US" b="1" dirty="0"/>
              <a:t> yang </a:t>
            </a:r>
            <a:r>
              <a:rPr lang="en-US" b="1" dirty="0" err="1"/>
              <a:t>dihadapi</a:t>
            </a:r>
            <a:r>
              <a:rPr lang="en-US" b="1" dirty="0"/>
              <a:t>.</a:t>
            </a:r>
            <a:endParaRPr lang="en-US" dirty="0"/>
          </a:p>
          <a:p>
            <a:pPr marL="457200" lvl="1" indent="-457200">
              <a:lnSpc>
                <a:spcPct val="100000"/>
              </a:lnSpc>
              <a:spcBef>
                <a:spcPts val="0"/>
              </a:spcBef>
              <a:spcAft>
                <a:spcPts val="1800"/>
              </a:spcAft>
              <a:buFont typeface="Wingdings" charset="2"/>
              <a:buChar char="v"/>
              <a:defRPr/>
            </a:pPr>
            <a:r>
              <a:rPr lang="sv-SE" dirty="0">
                <a:latin typeface="Trebuchet MS" charset="0"/>
              </a:rPr>
              <a:t>Ada tiga faktor </a:t>
            </a:r>
            <a:r>
              <a:rPr lang="sv-SE" dirty="0" err="1">
                <a:latin typeface="Trebuchet MS" charset="0"/>
              </a:rPr>
              <a:t>utama</a:t>
            </a:r>
            <a:r>
              <a:rPr lang="sv-SE" dirty="0">
                <a:latin typeface="Trebuchet MS" charset="0"/>
              </a:rPr>
              <a:t> yang </a:t>
            </a:r>
            <a:r>
              <a:rPr lang="sv-SE" dirty="0" err="1">
                <a:latin typeface="Trebuchet MS" charset="0"/>
              </a:rPr>
              <a:t>mempengaruhi</a:t>
            </a:r>
            <a:r>
              <a:rPr lang="sv-SE" dirty="0">
                <a:latin typeface="Trebuchet MS" charset="0"/>
              </a:rPr>
              <a:t> </a:t>
            </a:r>
            <a:r>
              <a:rPr lang="sv-SE" dirty="0" err="1">
                <a:latin typeface="Trebuchet MS" charset="0"/>
              </a:rPr>
              <a:t>efektifitas</a:t>
            </a:r>
            <a:r>
              <a:rPr lang="sv-SE" dirty="0">
                <a:latin typeface="Trebuchet MS" charset="0"/>
              </a:rPr>
              <a:t> </a:t>
            </a:r>
            <a:r>
              <a:rPr lang="sv-SE" dirty="0" err="1">
                <a:latin typeface="Trebuchet MS" charset="0"/>
              </a:rPr>
              <a:t>kepemimpinan</a:t>
            </a:r>
            <a:r>
              <a:rPr lang="sv-SE" dirty="0">
                <a:latin typeface="Trebuchet MS" charset="0"/>
              </a:rPr>
              <a:t>, </a:t>
            </a:r>
            <a:r>
              <a:rPr lang="sv-SE" dirty="0" err="1">
                <a:latin typeface="Trebuchet MS" charset="0"/>
              </a:rPr>
              <a:t>yaitu</a:t>
            </a:r>
            <a:r>
              <a:rPr lang="sv-SE" dirty="0">
                <a:latin typeface="Trebuchet MS" charset="0"/>
              </a:rPr>
              <a:t>: </a:t>
            </a:r>
          </a:p>
          <a:p>
            <a:pPr marL="962025" lvl="2" indent="-514350">
              <a:lnSpc>
                <a:spcPct val="100000"/>
              </a:lnSpc>
              <a:spcBef>
                <a:spcPts val="0"/>
              </a:spcBef>
              <a:spcAft>
                <a:spcPts val="1800"/>
              </a:spcAft>
              <a:buFont typeface="+mj-lt"/>
              <a:buAutoNum type="arabicPeriod"/>
              <a:defRPr/>
            </a:pPr>
            <a:r>
              <a:rPr lang="sv-SE" sz="2800" dirty="0" err="1">
                <a:latin typeface="Trebuchet MS" charset="0"/>
              </a:rPr>
              <a:t>Dimensi</a:t>
            </a:r>
            <a:r>
              <a:rPr lang="sv-SE" sz="2800" dirty="0">
                <a:latin typeface="Trebuchet MS" charset="0"/>
              </a:rPr>
              <a:t> </a:t>
            </a:r>
            <a:r>
              <a:rPr lang="sv-SE" sz="2800" dirty="0" err="1">
                <a:latin typeface="Trebuchet MS" charset="0"/>
              </a:rPr>
              <a:t>hubungan</a:t>
            </a:r>
            <a:r>
              <a:rPr lang="sv-SE" sz="2800" dirty="0">
                <a:latin typeface="Trebuchet MS" charset="0"/>
              </a:rPr>
              <a:t> </a:t>
            </a:r>
            <a:r>
              <a:rPr lang="sv-SE" sz="2800" dirty="0" err="1">
                <a:latin typeface="Trebuchet MS" charset="0"/>
              </a:rPr>
              <a:t>antara</a:t>
            </a:r>
            <a:r>
              <a:rPr lang="sv-SE" sz="2800" dirty="0">
                <a:latin typeface="Trebuchet MS" charset="0"/>
              </a:rPr>
              <a:t> </a:t>
            </a:r>
            <a:r>
              <a:rPr lang="sv-SE" sz="2800" dirty="0" err="1">
                <a:latin typeface="Trebuchet MS" charset="0"/>
              </a:rPr>
              <a:t>pemimpin</a:t>
            </a:r>
            <a:r>
              <a:rPr lang="sv-SE" sz="2800" dirty="0">
                <a:latin typeface="Trebuchet MS" charset="0"/>
              </a:rPr>
              <a:t> dan </a:t>
            </a:r>
            <a:r>
              <a:rPr lang="sv-SE" sz="2800" dirty="0" err="1">
                <a:latin typeface="Trebuchet MS" charset="0"/>
              </a:rPr>
              <a:t>bawahan</a:t>
            </a:r>
            <a:r>
              <a:rPr lang="sv-SE" sz="2800" dirty="0">
                <a:latin typeface="Trebuchet MS" charset="0"/>
              </a:rPr>
              <a:t>: </a:t>
            </a:r>
            <a:r>
              <a:rPr lang="sv-SE" sz="2800" dirty="0" err="1">
                <a:latin typeface="Trebuchet MS" charset="0"/>
              </a:rPr>
              <a:t>Kuat</a:t>
            </a:r>
            <a:r>
              <a:rPr lang="sv-SE" sz="2800" dirty="0">
                <a:latin typeface="Trebuchet MS" charset="0"/>
              </a:rPr>
              <a:t> (</a:t>
            </a:r>
            <a:r>
              <a:rPr lang="sv-SE" sz="2800" dirty="0" err="1">
                <a:latin typeface="Trebuchet MS" charset="0"/>
              </a:rPr>
              <a:t>saling</a:t>
            </a:r>
            <a:r>
              <a:rPr lang="sv-SE" sz="2800" dirty="0">
                <a:latin typeface="Trebuchet MS" charset="0"/>
              </a:rPr>
              <a:t> </a:t>
            </a:r>
            <a:r>
              <a:rPr lang="sv-SE" sz="2800" dirty="0" err="1">
                <a:latin typeface="Trebuchet MS" charset="0"/>
              </a:rPr>
              <a:t>menghargai</a:t>
            </a:r>
            <a:r>
              <a:rPr lang="sv-SE" sz="2800" dirty="0">
                <a:latin typeface="Trebuchet MS" charset="0"/>
              </a:rPr>
              <a:t>, </a:t>
            </a:r>
            <a:r>
              <a:rPr lang="sv-SE" sz="2800" dirty="0" err="1">
                <a:latin typeface="Trebuchet MS" charset="0"/>
              </a:rPr>
              <a:t>saling</a:t>
            </a:r>
            <a:r>
              <a:rPr lang="sv-SE" sz="2800" dirty="0">
                <a:latin typeface="Trebuchet MS" charset="0"/>
              </a:rPr>
              <a:t> </a:t>
            </a:r>
            <a:r>
              <a:rPr lang="sv-SE" sz="2800" dirty="0" err="1">
                <a:latin typeface="Trebuchet MS" charset="0"/>
              </a:rPr>
              <a:t>percaya</a:t>
            </a:r>
            <a:r>
              <a:rPr lang="sv-SE" sz="2800" dirty="0">
                <a:latin typeface="Trebuchet MS" charset="0"/>
              </a:rPr>
              <a:t>) </a:t>
            </a:r>
            <a:r>
              <a:rPr lang="sv-SE" sz="2800" dirty="0" err="1">
                <a:latin typeface="Trebuchet MS" charset="0"/>
              </a:rPr>
              <a:t>atau</a:t>
            </a:r>
            <a:r>
              <a:rPr lang="sv-SE" sz="2800" dirty="0">
                <a:latin typeface="Trebuchet MS" charset="0"/>
              </a:rPr>
              <a:t> </a:t>
            </a:r>
            <a:r>
              <a:rPr lang="sv-SE" sz="2800" dirty="0" err="1">
                <a:latin typeface="Trebuchet MS" charset="0"/>
              </a:rPr>
              <a:t>lemah</a:t>
            </a:r>
            <a:r>
              <a:rPr lang="sv-SE" sz="2800" dirty="0">
                <a:latin typeface="Trebuchet MS" charset="0"/>
              </a:rPr>
              <a:t>. </a:t>
            </a:r>
          </a:p>
          <a:p>
            <a:pPr marL="962025" lvl="2" indent="-514350">
              <a:lnSpc>
                <a:spcPct val="100000"/>
              </a:lnSpc>
              <a:spcBef>
                <a:spcPts val="0"/>
              </a:spcBef>
              <a:spcAft>
                <a:spcPts val="1800"/>
              </a:spcAft>
              <a:buFont typeface="+mj-lt"/>
              <a:buAutoNum type="arabicPeriod"/>
              <a:defRPr/>
            </a:pPr>
            <a:r>
              <a:rPr lang="sv-SE" sz="2800" dirty="0" err="1">
                <a:latin typeface="Trebuchet MS" charset="0"/>
              </a:rPr>
              <a:t>Dimensi</a:t>
            </a:r>
            <a:r>
              <a:rPr lang="sv-SE" sz="2800" dirty="0">
                <a:latin typeface="Trebuchet MS" charset="0"/>
              </a:rPr>
              <a:t> struktur </a:t>
            </a:r>
            <a:r>
              <a:rPr lang="sv-SE" sz="2800" dirty="0" err="1">
                <a:latin typeface="Trebuchet MS" charset="0"/>
              </a:rPr>
              <a:t>tugas</a:t>
            </a:r>
            <a:r>
              <a:rPr lang="sv-SE" sz="2800" dirty="0">
                <a:latin typeface="Trebuchet MS" charset="0"/>
              </a:rPr>
              <a:t>: </a:t>
            </a:r>
            <a:r>
              <a:rPr lang="sv-SE" sz="2800" dirty="0" err="1">
                <a:latin typeface="Trebuchet MS" charset="0"/>
              </a:rPr>
              <a:t>Tugas</a:t>
            </a:r>
            <a:r>
              <a:rPr lang="sv-SE" sz="2800" dirty="0">
                <a:latin typeface="Trebuchet MS" charset="0"/>
              </a:rPr>
              <a:t> </a:t>
            </a:r>
            <a:r>
              <a:rPr lang="sv-SE" sz="2800" dirty="0" err="1">
                <a:latin typeface="Trebuchet MS" charset="0"/>
              </a:rPr>
              <a:t>yg</a:t>
            </a:r>
            <a:r>
              <a:rPr lang="sv-SE" sz="2800" dirty="0">
                <a:latin typeface="Trebuchet MS" charset="0"/>
              </a:rPr>
              <a:t> </a:t>
            </a:r>
            <a:r>
              <a:rPr lang="sv-SE" sz="2800" dirty="0" err="1">
                <a:latin typeface="Trebuchet MS" charset="0"/>
              </a:rPr>
              <a:t>diemban</a:t>
            </a:r>
            <a:r>
              <a:rPr lang="sv-SE" sz="2800" dirty="0">
                <a:latin typeface="Trebuchet MS" charset="0"/>
              </a:rPr>
              <a:t> </a:t>
            </a:r>
            <a:r>
              <a:rPr lang="sv-SE" sz="2800" dirty="0" err="1">
                <a:latin typeface="Trebuchet MS" charset="0"/>
              </a:rPr>
              <a:t>terstruktur</a:t>
            </a:r>
            <a:r>
              <a:rPr lang="sv-SE" sz="2800" dirty="0">
                <a:latin typeface="Trebuchet MS" charset="0"/>
              </a:rPr>
              <a:t> </a:t>
            </a:r>
            <a:r>
              <a:rPr lang="sv-SE" sz="2800" dirty="0" err="1">
                <a:latin typeface="Trebuchet MS" charset="0"/>
              </a:rPr>
              <a:t>atau</a:t>
            </a:r>
            <a:r>
              <a:rPr lang="sv-SE" sz="2800" dirty="0">
                <a:latin typeface="Trebuchet MS" charset="0"/>
              </a:rPr>
              <a:t> </a:t>
            </a:r>
            <a:r>
              <a:rPr lang="sv-SE" sz="2800" dirty="0" err="1">
                <a:latin typeface="Trebuchet MS" charset="0"/>
              </a:rPr>
              <a:t>tidak</a:t>
            </a:r>
            <a:r>
              <a:rPr lang="sv-SE" sz="2800" dirty="0">
                <a:latin typeface="Trebuchet MS" charset="0"/>
              </a:rPr>
              <a:t> </a:t>
            </a:r>
            <a:r>
              <a:rPr lang="sv-SE" sz="2800" dirty="0" err="1">
                <a:latin typeface="Trebuchet MS" charset="0"/>
              </a:rPr>
              <a:t>terstruktur</a:t>
            </a:r>
            <a:r>
              <a:rPr lang="sv-SE" sz="2800" dirty="0">
                <a:latin typeface="Trebuchet MS" charset="0"/>
              </a:rPr>
              <a:t>.  </a:t>
            </a:r>
          </a:p>
          <a:p>
            <a:pPr marL="962025" lvl="2" indent="-514350">
              <a:lnSpc>
                <a:spcPct val="100000"/>
              </a:lnSpc>
              <a:spcBef>
                <a:spcPts val="0"/>
              </a:spcBef>
              <a:spcAft>
                <a:spcPts val="1800"/>
              </a:spcAft>
              <a:buFont typeface="+mj-lt"/>
              <a:buAutoNum type="arabicPeriod"/>
              <a:defRPr/>
            </a:pPr>
            <a:r>
              <a:rPr lang="sv-SE" sz="2800" dirty="0" err="1">
                <a:latin typeface="Trebuchet MS" charset="0"/>
              </a:rPr>
              <a:t>Dimensi</a:t>
            </a:r>
            <a:r>
              <a:rPr lang="sv-SE" sz="2800" dirty="0">
                <a:latin typeface="Trebuchet MS" charset="0"/>
              </a:rPr>
              <a:t> </a:t>
            </a:r>
            <a:r>
              <a:rPr lang="sv-SE" sz="2800" dirty="0" err="1">
                <a:latin typeface="Trebuchet MS" charset="0"/>
              </a:rPr>
              <a:t>kekuatan</a:t>
            </a:r>
            <a:r>
              <a:rPr lang="sv-SE" sz="2800" dirty="0">
                <a:latin typeface="Trebuchet MS" charset="0"/>
              </a:rPr>
              <a:t> </a:t>
            </a:r>
            <a:r>
              <a:rPr lang="sv-SE" sz="2800" dirty="0" err="1">
                <a:latin typeface="Trebuchet MS" charset="0"/>
              </a:rPr>
              <a:t>posisi</a:t>
            </a:r>
            <a:r>
              <a:rPr lang="sv-SE" sz="2800" dirty="0">
                <a:latin typeface="Trebuchet MS" charset="0"/>
              </a:rPr>
              <a:t> (</a:t>
            </a:r>
            <a:r>
              <a:rPr lang="sv-SE" sz="2800" i="1" dirty="0">
                <a:latin typeface="Trebuchet MS" charset="0"/>
              </a:rPr>
              <a:t>position </a:t>
            </a:r>
            <a:r>
              <a:rPr lang="sv-SE" sz="2800" i="1" dirty="0" err="1">
                <a:latin typeface="Trebuchet MS" charset="0"/>
              </a:rPr>
              <a:t>power</a:t>
            </a:r>
            <a:r>
              <a:rPr lang="sv-SE" sz="2800" dirty="0">
                <a:latin typeface="Trebuchet MS" charset="0"/>
              </a:rPr>
              <a:t>) </a:t>
            </a:r>
            <a:r>
              <a:rPr lang="sv-SE" sz="2800" dirty="0" err="1">
                <a:latin typeface="Trebuchet MS" charset="0"/>
              </a:rPr>
              <a:t>pemimpin</a:t>
            </a:r>
            <a:r>
              <a:rPr lang="sv-SE" sz="2800" dirty="0">
                <a:latin typeface="Trebuchet MS" charset="0"/>
              </a:rPr>
              <a:t>: </a:t>
            </a:r>
            <a:r>
              <a:rPr lang="sv-SE" sz="2800" dirty="0" err="1">
                <a:latin typeface="Trebuchet MS" charset="0"/>
              </a:rPr>
              <a:t>diukur</a:t>
            </a:r>
            <a:r>
              <a:rPr lang="sv-SE" sz="2800" dirty="0">
                <a:latin typeface="Trebuchet MS" charset="0"/>
              </a:rPr>
              <a:t> dari </a:t>
            </a:r>
            <a:r>
              <a:rPr lang="sv-SE" sz="2800" i="1" dirty="0">
                <a:latin typeface="Trebuchet MS" charset="0"/>
              </a:rPr>
              <a:t>position </a:t>
            </a:r>
            <a:r>
              <a:rPr lang="sv-SE" sz="2800" i="1" dirty="0" err="1">
                <a:latin typeface="Trebuchet MS" charset="0"/>
              </a:rPr>
              <a:t>power</a:t>
            </a:r>
            <a:r>
              <a:rPr lang="sv-SE" sz="2800" i="1" dirty="0">
                <a:latin typeface="Trebuchet MS" charset="0"/>
              </a:rPr>
              <a:t> </a:t>
            </a:r>
            <a:r>
              <a:rPr lang="sv-SE" sz="2800" dirty="0" err="1">
                <a:latin typeface="Trebuchet MS" charset="0"/>
              </a:rPr>
              <a:t>seorang</a:t>
            </a:r>
            <a:r>
              <a:rPr lang="sv-SE" sz="2800" dirty="0">
                <a:latin typeface="Trebuchet MS" charset="0"/>
              </a:rPr>
              <a:t> </a:t>
            </a:r>
            <a:r>
              <a:rPr lang="sv-SE" sz="2800" dirty="0" err="1">
                <a:latin typeface="Trebuchet MS" charset="0"/>
              </a:rPr>
              <a:t>pemimpin</a:t>
            </a:r>
            <a:r>
              <a:rPr lang="sv-SE" sz="2800" dirty="0">
                <a:latin typeface="Trebuchet MS" charset="0"/>
              </a:rPr>
              <a:t>.</a:t>
            </a:r>
            <a:endParaRPr lang="en-US" sz="2800" dirty="0">
              <a:latin typeface="Trebuchet MS" charset="0"/>
            </a:endParaRPr>
          </a:p>
          <a:p>
            <a:pPr>
              <a:lnSpc>
                <a:spcPct val="100000"/>
              </a:lnSpc>
              <a:spcBef>
                <a:spcPts val="0"/>
              </a:spcBef>
              <a:spcAft>
                <a:spcPts val="1800"/>
              </a:spcAft>
            </a:pPr>
            <a:endParaRPr lang="en-US" sz="2800" dirty="0"/>
          </a:p>
        </p:txBody>
      </p:sp>
      <p:sp>
        <p:nvSpPr>
          <p:cNvPr id="4" name="Date Placeholder 3"/>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1463539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46957"/>
          </a:xfrm>
        </p:spPr>
        <p:txBody>
          <a:bodyPr>
            <a:noAutofit/>
          </a:bodyPr>
          <a:lstStyle/>
          <a:p>
            <a:r>
              <a:rPr lang="en-US" sz="3600" dirty="0">
                <a:latin typeface="Apple Casual"/>
                <a:cs typeface="Apple Casual"/>
              </a:rPr>
              <a:t>Position Power </a:t>
            </a:r>
          </a:p>
        </p:txBody>
      </p:sp>
      <p:sp>
        <p:nvSpPr>
          <p:cNvPr id="3" name="Content Placeholder 2"/>
          <p:cNvSpPr>
            <a:spLocks noGrp="1"/>
          </p:cNvSpPr>
          <p:nvPr>
            <p:ph idx="1"/>
          </p:nvPr>
        </p:nvSpPr>
        <p:spPr>
          <a:xfrm>
            <a:off x="0" y="915022"/>
            <a:ext cx="9144000" cy="5788917"/>
          </a:xfrm>
        </p:spPr>
        <p:txBody>
          <a:bodyPr>
            <a:noAutofit/>
          </a:bodyPr>
          <a:lstStyle/>
          <a:p>
            <a:pPr marL="0" indent="0">
              <a:lnSpc>
                <a:spcPct val="100000"/>
              </a:lnSpc>
              <a:spcBef>
                <a:spcPts val="0"/>
              </a:spcBef>
              <a:spcAft>
                <a:spcPts val="1200"/>
              </a:spcAft>
              <a:buNone/>
            </a:pPr>
            <a:r>
              <a:rPr lang="en-US" sz="2800" dirty="0">
                <a:latin typeface="Calibri"/>
                <a:cs typeface="Calibri"/>
              </a:rPr>
              <a:t>Ada </a:t>
            </a:r>
            <a:r>
              <a:rPr lang="en-US" sz="2800" dirty="0" err="1">
                <a:latin typeface="Calibri"/>
                <a:cs typeface="Calibri"/>
              </a:rPr>
              <a:t>beberapa</a:t>
            </a:r>
            <a:r>
              <a:rPr lang="en-US" sz="2800" dirty="0">
                <a:latin typeface="Calibri"/>
                <a:cs typeface="Calibri"/>
              </a:rPr>
              <a:t> power yang </a:t>
            </a:r>
            <a:r>
              <a:rPr lang="en-US" sz="2800" dirty="0" err="1">
                <a:latin typeface="Calibri"/>
                <a:cs typeface="Calibri"/>
              </a:rPr>
              <a:t>menjadi</a:t>
            </a:r>
            <a:r>
              <a:rPr lang="en-US" sz="2800" dirty="0">
                <a:latin typeface="Calibri"/>
                <a:cs typeface="Calibri"/>
              </a:rPr>
              <a:t> </a:t>
            </a:r>
            <a:r>
              <a:rPr lang="en-US" sz="2800" dirty="0" err="1">
                <a:latin typeface="Calibri"/>
                <a:cs typeface="Calibri"/>
              </a:rPr>
              <a:t>ukuran</a:t>
            </a:r>
            <a:r>
              <a:rPr lang="en-US" sz="2800" dirty="0">
                <a:latin typeface="Calibri"/>
                <a:cs typeface="Calibri"/>
              </a:rPr>
              <a:t> </a:t>
            </a:r>
            <a:r>
              <a:rPr lang="en-US" sz="2800" dirty="0" err="1">
                <a:latin typeface="Calibri"/>
                <a:cs typeface="Calibri"/>
              </a:rPr>
              <a:t>aktual</a:t>
            </a:r>
            <a:r>
              <a:rPr lang="en-US" sz="2800" dirty="0">
                <a:latin typeface="Calibri"/>
                <a:cs typeface="Calibri"/>
              </a:rPr>
              <a:t> </a:t>
            </a:r>
            <a:r>
              <a:rPr lang="en-US" sz="2800" dirty="0" err="1">
                <a:latin typeface="Calibri"/>
                <a:cs typeface="Calibri"/>
              </a:rPr>
              <a:t>seorang</a:t>
            </a:r>
            <a:r>
              <a:rPr lang="en-US" sz="2800" dirty="0">
                <a:latin typeface="Calibri"/>
                <a:cs typeface="Calibri"/>
              </a:rPr>
              <a:t> </a:t>
            </a:r>
            <a:r>
              <a:rPr lang="en-US" sz="2800" dirty="0" err="1">
                <a:latin typeface="Calibri"/>
                <a:cs typeface="Calibri"/>
              </a:rPr>
              <a:t>pemimpin</a:t>
            </a:r>
            <a:r>
              <a:rPr lang="en-US" sz="2800" dirty="0">
                <a:latin typeface="Calibri"/>
                <a:cs typeface="Calibri"/>
              </a:rPr>
              <a:t>, </a:t>
            </a:r>
            <a:r>
              <a:rPr lang="en-US" sz="2800" dirty="0" err="1">
                <a:latin typeface="Calibri"/>
                <a:cs typeface="Calibri"/>
              </a:rPr>
              <a:t>yaitu</a:t>
            </a:r>
            <a:r>
              <a:rPr lang="en-US" sz="2800" dirty="0">
                <a:latin typeface="Calibri"/>
                <a:cs typeface="Calibri"/>
              </a:rPr>
              <a:t>:</a:t>
            </a:r>
          </a:p>
          <a:p>
            <a:pPr marL="514350" indent="-514350">
              <a:lnSpc>
                <a:spcPct val="100000"/>
              </a:lnSpc>
              <a:spcBef>
                <a:spcPts val="0"/>
              </a:spcBef>
              <a:spcAft>
                <a:spcPts val="1200"/>
              </a:spcAft>
              <a:buFont typeface="+mj-lt"/>
              <a:buAutoNum type="arabicPeriod"/>
            </a:pPr>
            <a:r>
              <a:rPr lang="en-US" sz="2800" dirty="0">
                <a:solidFill>
                  <a:srgbClr val="FF0000"/>
                </a:solidFill>
                <a:latin typeface="Apple Casual"/>
                <a:cs typeface="Apple Casual"/>
              </a:rPr>
              <a:t>Legitimate power</a:t>
            </a:r>
            <a:r>
              <a:rPr lang="en-US" sz="2800" dirty="0">
                <a:solidFill>
                  <a:srgbClr val="FF0000"/>
                </a:solidFill>
                <a:latin typeface="Calibri"/>
                <a:cs typeface="Calibri"/>
              </a:rPr>
              <a:t>: </a:t>
            </a:r>
            <a:r>
              <a:rPr lang="en-US" sz="2800" dirty="0" err="1">
                <a:latin typeface="Calibri"/>
                <a:cs typeface="Calibri"/>
              </a:rPr>
              <a:t>adanya</a:t>
            </a:r>
            <a:r>
              <a:rPr lang="en-US" sz="2800" dirty="0">
                <a:latin typeface="Calibri"/>
                <a:cs typeface="Calibri"/>
              </a:rPr>
              <a:t> </a:t>
            </a:r>
            <a:r>
              <a:rPr lang="en-US" sz="2800" dirty="0" err="1">
                <a:latin typeface="Calibri"/>
                <a:cs typeface="Calibri"/>
              </a:rPr>
              <a:t>kekuatan</a:t>
            </a:r>
            <a:r>
              <a:rPr lang="en-US" sz="2800" dirty="0">
                <a:latin typeface="Calibri"/>
                <a:cs typeface="Calibri"/>
              </a:rPr>
              <a:t> legal </a:t>
            </a:r>
            <a:r>
              <a:rPr lang="en-US" sz="2800" dirty="0" err="1">
                <a:latin typeface="Calibri"/>
                <a:cs typeface="Calibri"/>
              </a:rPr>
              <a:t>pemimpin</a:t>
            </a:r>
            <a:endParaRPr lang="en-US" sz="2800" dirty="0">
              <a:latin typeface="Calibri"/>
              <a:cs typeface="Calibri"/>
            </a:endParaRPr>
          </a:p>
          <a:p>
            <a:pPr marL="457200" indent="-457200">
              <a:lnSpc>
                <a:spcPct val="100000"/>
              </a:lnSpc>
              <a:spcBef>
                <a:spcPts val="0"/>
              </a:spcBef>
              <a:buFont typeface="+mj-lt"/>
              <a:buAutoNum type="arabicPeriod"/>
              <a:tabLst>
                <a:tab pos="2857500" algn="l"/>
              </a:tabLst>
            </a:pPr>
            <a:r>
              <a:rPr lang="en-US" sz="2800" dirty="0">
                <a:solidFill>
                  <a:srgbClr val="66FFFF"/>
                </a:solidFill>
                <a:latin typeface="Apple Casual"/>
                <a:cs typeface="Apple Casual"/>
              </a:rPr>
              <a:t>Reward power</a:t>
            </a:r>
            <a:r>
              <a:rPr lang="en-US" sz="2800" dirty="0">
                <a:solidFill>
                  <a:srgbClr val="66FFFF"/>
                </a:solidFill>
                <a:latin typeface="Calibri"/>
                <a:cs typeface="Calibri"/>
              </a:rPr>
              <a:t>: </a:t>
            </a:r>
            <a:r>
              <a:rPr lang="en-US" sz="2800" dirty="0" err="1">
                <a:latin typeface="Calibri"/>
                <a:cs typeface="Calibri"/>
              </a:rPr>
              <a:t>kekuatan</a:t>
            </a:r>
            <a:r>
              <a:rPr lang="en-US" sz="2800" dirty="0">
                <a:latin typeface="Calibri"/>
                <a:cs typeface="Calibri"/>
              </a:rPr>
              <a:t> yang </a:t>
            </a:r>
            <a:r>
              <a:rPr lang="en-US" sz="2800" dirty="0" err="1">
                <a:latin typeface="Calibri"/>
                <a:cs typeface="Calibri"/>
              </a:rPr>
              <a:t>berasal</a:t>
            </a:r>
            <a:r>
              <a:rPr lang="en-US" sz="2800" dirty="0">
                <a:latin typeface="Calibri"/>
                <a:cs typeface="Calibri"/>
              </a:rPr>
              <a:t> </a:t>
            </a:r>
            <a:r>
              <a:rPr lang="en-US" sz="2800" dirty="0" err="1">
                <a:latin typeface="Calibri"/>
                <a:cs typeface="Calibri"/>
              </a:rPr>
              <a:t>imbalan</a:t>
            </a:r>
            <a:r>
              <a:rPr lang="en-US" sz="2800" dirty="0">
                <a:latin typeface="Calibri"/>
                <a:cs typeface="Calibri"/>
              </a:rPr>
              <a:t> yang 	</a:t>
            </a:r>
            <a:r>
              <a:rPr lang="en-US" sz="2800" dirty="0" err="1">
                <a:latin typeface="Calibri"/>
                <a:cs typeface="Calibri"/>
              </a:rPr>
              <a:t>diberikan</a:t>
            </a:r>
            <a:r>
              <a:rPr lang="en-US" sz="2800" dirty="0">
                <a:latin typeface="Calibri"/>
                <a:cs typeface="Calibri"/>
              </a:rPr>
              <a:t> </a:t>
            </a:r>
            <a:r>
              <a:rPr lang="en-US" sz="2800" dirty="0" err="1">
                <a:latin typeface="Calibri"/>
                <a:cs typeface="Calibri"/>
              </a:rPr>
              <a:t>pimpinan</a:t>
            </a:r>
            <a:endParaRPr lang="en-US" sz="2800" dirty="0">
              <a:latin typeface="Calibri"/>
              <a:cs typeface="Calibri"/>
            </a:endParaRPr>
          </a:p>
          <a:p>
            <a:pPr marL="457200" indent="-457200">
              <a:lnSpc>
                <a:spcPct val="100000"/>
              </a:lnSpc>
              <a:spcBef>
                <a:spcPts val="0"/>
              </a:spcBef>
              <a:buFont typeface="+mj-lt"/>
              <a:buAutoNum type="arabicPeriod"/>
              <a:tabLst>
                <a:tab pos="3025775" algn="l"/>
              </a:tabLst>
            </a:pPr>
            <a:r>
              <a:rPr lang="en-US" sz="2800" dirty="0">
                <a:solidFill>
                  <a:srgbClr val="FF6699"/>
                </a:solidFill>
                <a:latin typeface="Apple Casual"/>
                <a:cs typeface="Apple Casual"/>
              </a:rPr>
              <a:t>Coercive power</a:t>
            </a:r>
            <a:r>
              <a:rPr lang="en-US" sz="2800" dirty="0">
                <a:solidFill>
                  <a:srgbClr val="FF6699"/>
                </a:solidFill>
                <a:latin typeface="Calibri"/>
                <a:cs typeface="Calibri"/>
              </a:rPr>
              <a:t>: </a:t>
            </a:r>
            <a:r>
              <a:rPr lang="en-US" sz="2800" dirty="0" err="1">
                <a:latin typeface="Calibri"/>
                <a:cs typeface="Calibri"/>
              </a:rPr>
              <a:t>kekuatan</a:t>
            </a:r>
            <a:r>
              <a:rPr lang="en-US" sz="2800" dirty="0">
                <a:latin typeface="Calibri"/>
                <a:cs typeface="Calibri"/>
              </a:rPr>
              <a:t> </a:t>
            </a:r>
            <a:r>
              <a:rPr lang="en-US" sz="2800" dirty="0" err="1">
                <a:latin typeface="Calibri"/>
                <a:cs typeface="Calibri"/>
              </a:rPr>
              <a:t>pemimpin</a:t>
            </a:r>
            <a:r>
              <a:rPr lang="en-US" sz="2800" dirty="0">
                <a:latin typeface="Calibri"/>
                <a:cs typeface="Calibri"/>
              </a:rPr>
              <a:t> </a:t>
            </a:r>
            <a:r>
              <a:rPr lang="en-US" sz="2800" dirty="0" err="1">
                <a:latin typeface="Calibri"/>
                <a:cs typeface="Calibri"/>
              </a:rPr>
              <a:t>dalam</a:t>
            </a:r>
            <a:r>
              <a:rPr lang="en-US" sz="2800" dirty="0">
                <a:latin typeface="Calibri"/>
                <a:cs typeface="Calibri"/>
              </a:rPr>
              <a:t> </a:t>
            </a:r>
            <a:r>
              <a:rPr lang="en-US" sz="2800" dirty="0" err="1">
                <a:latin typeface="Calibri"/>
                <a:cs typeface="Calibri"/>
              </a:rPr>
              <a:t>memberikan</a:t>
            </a:r>
            <a:r>
              <a:rPr lang="en-US" sz="2800" dirty="0">
                <a:latin typeface="Calibri"/>
                <a:cs typeface="Calibri"/>
              </a:rPr>
              <a:t> 	</a:t>
            </a:r>
            <a:r>
              <a:rPr lang="en-US" sz="2800" dirty="0" err="1">
                <a:latin typeface="Calibri"/>
                <a:cs typeface="Calibri"/>
              </a:rPr>
              <a:t>ancaman</a:t>
            </a:r>
            <a:endParaRPr lang="en-US" sz="2800" dirty="0">
              <a:latin typeface="Calibri"/>
              <a:cs typeface="Calibri"/>
            </a:endParaRPr>
          </a:p>
          <a:p>
            <a:pPr marL="457200" indent="-457200">
              <a:lnSpc>
                <a:spcPct val="100000"/>
              </a:lnSpc>
              <a:spcBef>
                <a:spcPts val="0"/>
              </a:spcBef>
              <a:buFont typeface="+mj-lt"/>
              <a:buAutoNum type="arabicPeriod"/>
              <a:tabLst>
                <a:tab pos="2744788" algn="l"/>
              </a:tabLst>
            </a:pPr>
            <a:r>
              <a:rPr lang="en-US" sz="2800" dirty="0">
                <a:solidFill>
                  <a:srgbClr val="00FF66"/>
                </a:solidFill>
                <a:latin typeface="Apple Casual"/>
                <a:cs typeface="Apple Casual"/>
              </a:rPr>
              <a:t>Expert power</a:t>
            </a:r>
            <a:r>
              <a:rPr lang="en-US" sz="2800" dirty="0">
                <a:solidFill>
                  <a:srgbClr val="00FF66"/>
                </a:solidFill>
                <a:latin typeface="Calibri"/>
                <a:cs typeface="Calibri"/>
              </a:rPr>
              <a:t>: </a:t>
            </a:r>
            <a:r>
              <a:rPr lang="en-US" sz="2800" dirty="0" err="1">
                <a:latin typeface="Calibri"/>
                <a:cs typeface="Calibri"/>
              </a:rPr>
              <a:t>kekuatan</a:t>
            </a:r>
            <a:r>
              <a:rPr lang="en-US" sz="2800" dirty="0">
                <a:latin typeface="Calibri"/>
                <a:cs typeface="Calibri"/>
              </a:rPr>
              <a:t> yang </a:t>
            </a:r>
            <a:r>
              <a:rPr lang="en-US" sz="2800" dirty="0" err="1">
                <a:latin typeface="Calibri"/>
                <a:cs typeface="Calibri"/>
              </a:rPr>
              <a:t>muncul</a:t>
            </a:r>
            <a:r>
              <a:rPr lang="en-US" sz="2800" dirty="0">
                <a:latin typeface="Calibri"/>
                <a:cs typeface="Calibri"/>
              </a:rPr>
              <a:t> </a:t>
            </a:r>
            <a:r>
              <a:rPr lang="en-US" sz="2800" dirty="0" err="1">
                <a:latin typeface="Calibri"/>
                <a:cs typeface="Calibri"/>
              </a:rPr>
              <a:t>karena</a:t>
            </a:r>
            <a:r>
              <a:rPr lang="en-US" sz="2800" dirty="0">
                <a:latin typeface="Calibri"/>
                <a:cs typeface="Calibri"/>
              </a:rPr>
              <a:t> </a:t>
            </a:r>
            <a:r>
              <a:rPr lang="en-US" sz="2800" dirty="0" err="1">
                <a:latin typeface="Calibri"/>
                <a:cs typeface="Calibri"/>
              </a:rPr>
              <a:t>keahlian</a:t>
            </a:r>
            <a:r>
              <a:rPr lang="en-US" sz="2800" dirty="0">
                <a:latin typeface="Calibri"/>
                <a:cs typeface="Calibri"/>
              </a:rPr>
              <a:t> 	</a:t>
            </a:r>
            <a:r>
              <a:rPr lang="en-US" sz="2800" dirty="0" err="1">
                <a:latin typeface="Calibri"/>
                <a:cs typeface="Calibri"/>
              </a:rPr>
              <a:t>pemimpinnya</a:t>
            </a:r>
            <a:endParaRPr lang="en-US" sz="2800" dirty="0">
              <a:latin typeface="Calibri"/>
              <a:cs typeface="Calibri"/>
            </a:endParaRPr>
          </a:p>
          <a:p>
            <a:pPr marL="457200" indent="-457200">
              <a:lnSpc>
                <a:spcPct val="100000"/>
              </a:lnSpc>
              <a:spcBef>
                <a:spcPts val="0"/>
              </a:spcBef>
              <a:buFont typeface="+mj-lt"/>
              <a:buAutoNum type="arabicPeriod"/>
              <a:tabLst>
                <a:tab pos="3081338" algn="l"/>
              </a:tabLst>
            </a:pPr>
            <a:r>
              <a:rPr lang="en-US" sz="2800" dirty="0">
                <a:solidFill>
                  <a:srgbClr val="FFCC00"/>
                </a:solidFill>
                <a:latin typeface="Apple Casual"/>
                <a:cs typeface="Apple Casual"/>
              </a:rPr>
              <a:t>Referent power</a:t>
            </a:r>
            <a:r>
              <a:rPr lang="en-US" sz="2800" dirty="0">
                <a:solidFill>
                  <a:srgbClr val="FFCC00"/>
                </a:solidFill>
                <a:latin typeface="Calibri"/>
                <a:cs typeface="Calibri"/>
              </a:rPr>
              <a:t>: </a:t>
            </a:r>
            <a:r>
              <a:rPr lang="en-US" sz="2800" dirty="0" err="1">
                <a:latin typeface="Calibri"/>
                <a:cs typeface="Calibri"/>
              </a:rPr>
              <a:t>kekuatan</a:t>
            </a:r>
            <a:r>
              <a:rPr lang="en-US" sz="2800" dirty="0">
                <a:latin typeface="Calibri"/>
                <a:cs typeface="Calibri"/>
              </a:rPr>
              <a:t> yang </a:t>
            </a:r>
            <a:r>
              <a:rPr lang="en-US" sz="2800" dirty="0" err="1">
                <a:latin typeface="Calibri"/>
                <a:cs typeface="Calibri"/>
              </a:rPr>
              <a:t>muncul</a:t>
            </a:r>
            <a:r>
              <a:rPr lang="en-US" sz="2800" dirty="0">
                <a:latin typeface="Calibri"/>
                <a:cs typeface="Calibri"/>
              </a:rPr>
              <a:t> </a:t>
            </a:r>
            <a:r>
              <a:rPr lang="en-US" sz="2800" dirty="0" err="1">
                <a:latin typeface="Calibri"/>
                <a:cs typeface="Calibri"/>
              </a:rPr>
              <a:t>karena</a:t>
            </a:r>
            <a:r>
              <a:rPr lang="en-US" sz="2800" dirty="0">
                <a:latin typeface="Calibri"/>
                <a:cs typeface="Calibri"/>
              </a:rPr>
              <a:t> </a:t>
            </a:r>
            <a:r>
              <a:rPr lang="en-US" sz="2800" dirty="0" err="1">
                <a:latin typeface="Calibri"/>
                <a:cs typeface="Calibri"/>
              </a:rPr>
              <a:t>bawahan</a:t>
            </a:r>
            <a:r>
              <a:rPr lang="en-US" sz="2800" dirty="0">
                <a:latin typeface="Calibri"/>
                <a:cs typeface="Calibri"/>
              </a:rPr>
              <a:t> 	</a:t>
            </a:r>
            <a:r>
              <a:rPr lang="en-US" sz="2800" dirty="0" err="1">
                <a:latin typeface="Calibri"/>
                <a:cs typeface="Calibri"/>
              </a:rPr>
              <a:t>menyukai</a:t>
            </a:r>
            <a:r>
              <a:rPr lang="en-US" sz="2800" dirty="0">
                <a:latin typeface="Calibri"/>
                <a:cs typeface="Calibri"/>
              </a:rPr>
              <a:t> </a:t>
            </a:r>
            <a:r>
              <a:rPr lang="en-US" sz="2800" dirty="0" err="1">
                <a:latin typeface="Calibri"/>
                <a:cs typeface="Calibri"/>
              </a:rPr>
              <a:t>pemimpinnya</a:t>
            </a:r>
            <a:endParaRPr lang="en-US" sz="2800" dirty="0">
              <a:latin typeface="Calibri"/>
              <a:cs typeface="Calibri"/>
            </a:endParaRPr>
          </a:p>
          <a:p>
            <a:pPr marL="457200" indent="-457200">
              <a:lnSpc>
                <a:spcPct val="100000"/>
              </a:lnSpc>
              <a:spcBef>
                <a:spcPts val="0"/>
              </a:spcBef>
              <a:buFont typeface="+mj-lt"/>
              <a:buAutoNum type="arabicPeriod"/>
              <a:tabLst>
                <a:tab pos="3605213" algn="l"/>
              </a:tabLst>
            </a:pPr>
            <a:r>
              <a:rPr lang="en-US" sz="2800" dirty="0">
                <a:solidFill>
                  <a:srgbClr val="80FF00"/>
                </a:solidFill>
                <a:latin typeface="Apple Casual"/>
                <a:cs typeface="Apple Casual"/>
              </a:rPr>
              <a:t>Information power</a:t>
            </a:r>
            <a:r>
              <a:rPr lang="en-US" sz="2800" dirty="0">
                <a:solidFill>
                  <a:srgbClr val="80FF00"/>
                </a:solidFill>
                <a:latin typeface="Calibri"/>
                <a:cs typeface="Calibri"/>
              </a:rPr>
              <a:t>: </a:t>
            </a:r>
            <a:r>
              <a:rPr lang="en-US" sz="2800" dirty="0" err="1">
                <a:latin typeface="Calibri"/>
                <a:cs typeface="Calibri"/>
              </a:rPr>
              <a:t>pemimpin</a:t>
            </a:r>
            <a:r>
              <a:rPr lang="en-US" sz="2800" dirty="0">
                <a:latin typeface="Calibri"/>
                <a:cs typeface="Calibri"/>
              </a:rPr>
              <a:t> </a:t>
            </a:r>
            <a:r>
              <a:rPr lang="en-US" sz="2800" dirty="0" err="1">
                <a:latin typeface="Calibri"/>
                <a:cs typeface="Calibri"/>
              </a:rPr>
              <a:t>mempunyai</a:t>
            </a:r>
            <a:r>
              <a:rPr lang="en-US" sz="2800" dirty="0">
                <a:latin typeface="Calibri"/>
                <a:cs typeface="Calibri"/>
              </a:rPr>
              <a:t> </a:t>
            </a:r>
            <a:r>
              <a:rPr lang="en-US" sz="2800" dirty="0" err="1">
                <a:latin typeface="Calibri"/>
                <a:cs typeface="Calibri"/>
              </a:rPr>
              <a:t>informasi</a:t>
            </a:r>
            <a:r>
              <a:rPr lang="en-US" sz="2800" dirty="0">
                <a:latin typeface="Calibri"/>
                <a:cs typeface="Calibri"/>
              </a:rPr>
              <a:t> 	yang </a:t>
            </a:r>
            <a:r>
              <a:rPr lang="en-US" sz="2800" dirty="0" err="1">
                <a:latin typeface="Calibri"/>
                <a:cs typeface="Calibri"/>
              </a:rPr>
              <a:t>lebih</a:t>
            </a:r>
            <a:r>
              <a:rPr lang="en-US" sz="2800" dirty="0">
                <a:latin typeface="Calibri"/>
                <a:cs typeface="Calibri"/>
              </a:rPr>
              <a:t> </a:t>
            </a:r>
            <a:r>
              <a:rPr lang="en-US" sz="2800" dirty="0" err="1">
                <a:latin typeface="Calibri"/>
                <a:cs typeface="Calibri"/>
              </a:rPr>
              <a:t>dari</a:t>
            </a:r>
            <a:r>
              <a:rPr lang="en-US" sz="2800" dirty="0">
                <a:latin typeface="Calibri"/>
                <a:cs typeface="Calibri"/>
              </a:rPr>
              <a:t> </a:t>
            </a:r>
            <a:r>
              <a:rPr lang="en-US" sz="2800" dirty="0" err="1">
                <a:latin typeface="Calibri"/>
                <a:cs typeface="Calibri"/>
              </a:rPr>
              <a:t>bawahannya</a:t>
            </a:r>
            <a:r>
              <a:rPr lang="en-US" sz="2800" dirty="0">
                <a:latin typeface="Calibri"/>
                <a:cs typeface="Calibri"/>
              </a:rPr>
              <a:t>.</a:t>
            </a:r>
          </a:p>
        </p:txBody>
      </p:sp>
      <p:sp>
        <p:nvSpPr>
          <p:cNvPr id="4" name="Date Placeholder 3"/>
          <p:cNvSpPr>
            <a:spLocks noGrp="1"/>
          </p:cNvSpPr>
          <p:nvPr>
            <p:ph type="dt" sz="half" idx="10"/>
          </p:nvPr>
        </p:nvSpPr>
        <p:spPr/>
        <p:txBody>
          <a:bodyPr/>
          <a:lstStyle/>
          <a:p>
            <a:endParaRPr lang="en-US"/>
          </a:p>
        </p:txBody>
      </p:sp>
    </p:spTree>
    <p:extLst>
      <p:ext uri="{BB962C8B-B14F-4D97-AF65-F5344CB8AC3E}">
        <p14:creationId xmlns:p14="http://schemas.microsoft.com/office/powerpoint/2010/main" val="321833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Model </a:t>
            </a:r>
            <a:r>
              <a:rPr lang="en-US" i="1" dirty="0" err="1"/>
              <a:t>Kepemimpinan</a:t>
            </a:r>
            <a:r>
              <a:rPr lang="en-US" i="1" dirty="0"/>
              <a:t> </a:t>
            </a:r>
            <a:r>
              <a:rPr lang="en-US" i="1" dirty="0" err="1"/>
              <a:t>Tiga</a:t>
            </a:r>
            <a:r>
              <a:rPr lang="en-US" i="1" dirty="0"/>
              <a:t> </a:t>
            </a:r>
            <a:r>
              <a:rPr lang="en-US" i="1" dirty="0" err="1"/>
              <a:t>Dimensi</a:t>
            </a:r>
            <a:r>
              <a:rPr lang="en-US" i="1" dirty="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a:t>Model </a:t>
            </a:r>
            <a:r>
              <a:rPr lang="en-US" dirty="0" err="1"/>
              <a:t>kepemimpinan</a:t>
            </a:r>
            <a:r>
              <a:rPr lang="en-US" dirty="0"/>
              <a:t> </a:t>
            </a:r>
            <a:r>
              <a:rPr lang="en-US" dirty="0" err="1"/>
              <a:t>ini</a:t>
            </a:r>
            <a:r>
              <a:rPr lang="en-US" dirty="0"/>
              <a:t> </a:t>
            </a:r>
            <a:r>
              <a:rPr lang="en-US" dirty="0" err="1"/>
              <a:t>dikembangkan</a:t>
            </a:r>
            <a:r>
              <a:rPr lang="en-US" dirty="0"/>
              <a:t> </a:t>
            </a:r>
            <a:r>
              <a:rPr lang="en-US" dirty="0" err="1"/>
              <a:t>oleh</a:t>
            </a:r>
            <a:r>
              <a:rPr lang="en-US" dirty="0"/>
              <a:t> </a:t>
            </a:r>
            <a:r>
              <a:rPr lang="en-US" dirty="0" err="1"/>
              <a:t>Redin</a:t>
            </a:r>
            <a:r>
              <a:rPr lang="en-US" dirty="0"/>
              <a:t>. Model </a:t>
            </a:r>
            <a:r>
              <a:rPr lang="en-US" dirty="0" err="1"/>
              <a:t>tiga</a:t>
            </a:r>
            <a:r>
              <a:rPr lang="en-US" dirty="0"/>
              <a:t> </a:t>
            </a:r>
            <a:r>
              <a:rPr lang="en-US" dirty="0" err="1"/>
              <a:t>dimensi</a:t>
            </a:r>
            <a:r>
              <a:rPr lang="en-US" dirty="0"/>
              <a:t> </a:t>
            </a:r>
            <a:r>
              <a:rPr lang="en-US" dirty="0" err="1"/>
              <a:t>ini</a:t>
            </a:r>
            <a:r>
              <a:rPr lang="en-US" dirty="0"/>
              <a:t>, </a:t>
            </a:r>
            <a:r>
              <a:rPr lang="en-US" dirty="0" err="1"/>
              <a:t>pada</a:t>
            </a:r>
            <a:r>
              <a:rPr lang="en-US" dirty="0"/>
              <a:t> </a:t>
            </a:r>
            <a:r>
              <a:rPr lang="en-US" dirty="0" err="1"/>
              <a:t>dasarnya</a:t>
            </a:r>
            <a:r>
              <a:rPr lang="en-US" dirty="0"/>
              <a:t> </a:t>
            </a:r>
            <a:r>
              <a:rPr lang="en-US" dirty="0" err="1"/>
              <a:t>merupakan</a:t>
            </a:r>
            <a:r>
              <a:rPr lang="en-US" dirty="0"/>
              <a:t> </a:t>
            </a:r>
            <a:r>
              <a:rPr lang="en-US" dirty="0" err="1"/>
              <a:t>pengembangan</a:t>
            </a:r>
            <a:r>
              <a:rPr lang="en-US" dirty="0"/>
              <a:t> </a:t>
            </a:r>
            <a:r>
              <a:rPr lang="en-US" dirty="0" err="1"/>
              <a:t>dari</a:t>
            </a:r>
            <a:r>
              <a:rPr lang="en-US" dirty="0"/>
              <a:t> model yang </a:t>
            </a:r>
            <a:r>
              <a:rPr lang="en-US" dirty="0" err="1"/>
              <a:t>dikembangkan</a:t>
            </a:r>
            <a:r>
              <a:rPr lang="en-US" dirty="0"/>
              <a:t> </a:t>
            </a:r>
            <a:r>
              <a:rPr lang="en-US" dirty="0" err="1"/>
              <a:t>oleh</a:t>
            </a:r>
            <a:r>
              <a:rPr lang="en-US" dirty="0"/>
              <a:t> </a:t>
            </a:r>
            <a:r>
              <a:rPr lang="en-US" dirty="0" err="1"/>
              <a:t>Universitas</a:t>
            </a:r>
            <a:r>
              <a:rPr lang="en-US" dirty="0"/>
              <a:t> Ohio </a:t>
            </a:r>
            <a:r>
              <a:rPr lang="en-US" dirty="0" err="1"/>
              <a:t>dan</a:t>
            </a:r>
            <a:r>
              <a:rPr lang="en-US" dirty="0"/>
              <a:t> model Managerial Grid. </a:t>
            </a:r>
          </a:p>
          <a:p>
            <a:r>
              <a:rPr lang="en-US" dirty="0" err="1"/>
              <a:t>Perbedaan</a:t>
            </a:r>
            <a:r>
              <a:rPr lang="en-US" dirty="0"/>
              <a:t> </a:t>
            </a:r>
            <a:r>
              <a:rPr lang="en-US" dirty="0" err="1"/>
              <a:t>utama</a:t>
            </a:r>
            <a:r>
              <a:rPr lang="en-US" dirty="0"/>
              <a:t> </a:t>
            </a:r>
            <a:r>
              <a:rPr lang="en-US" dirty="0" err="1"/>
              <a:t>dari</a:t>
            </a:r>
            <a:r>
              <a:rPr lang="en-US" dirty="0"/>
              <a:t> </a:t>
            </a:r>
            <a:r>
              <a:rPr lang="en-US" dirty="0" err="1"/>
              <a:t>dua</a:t>
            </a:r>
            <a:r>
              <a:rPr lang="en-US" dirty="0"/>
              <a:t> model </a:t>
            </a:r>
            <a:r>
              <a:rPr lang="en-US" dirty="0" err="1"/>
              <a:t>ini</a:t>
            </a:r>
            <a:r>
              <a:rPr lang="en-US" dirty="0"/>
              <a:t> </a:t>
            </a:r>
            <a:r>
              <a:rPr lang="en-US" dirty="0" err="1"/>
              <a:t>adalah</a:t>
            </a:r>
            <a:r>
              <a:rPr lang="en-US" dirty="0"/>
              <a:t> </a:t>
            </a:r>
            <a:r>
              <a:rPr lang="en-US" dirty="0" err="1"/>
              <a:t>adanya</a:t>
            </a:r>
            <a:r>
              <a:rPr lang="en-US" dirty="0"/>
              <a:t> </a:t>
            </a:r>
            <a:r>
              <a:rPr lang="en-US" dirty="0" err="1"/>
              <a:t>penambahan</a:t>
            </a:r>
            <a:r>
              <a:rPr lang="en-US" dirty="0"/>
              <a:t> </a:t>
            </a:r>
            <a:r>
              <a:rPr lang="en-US" dirty="0" err="1"/>
              <a:t>satu</a:t>
            </a:r>
            <a:r>
              <a:rPr lang="en-US" dirty="0"/>
              <a:t> </a:t>
            </a:r>
            <a:r>
              <a:rPr lang="en-US" dirty="0" err="1"/>
              <a:t>dimensi</a:t>
            </a:r>
            <a:r>
              <a:rPr lang="en-US" dirty="0"/>
              <a:t> </a:t>
            </a:r>
            <a:r>
              <a:rPr lang="en-US" dirty="0" err="1"/>
              <a:t>pada</a:t>
            </a:r>
            <a:r>
              <a:rPr lang="en-US" dirty="0"/>
              <a:t> model </a:t>
            </a:r>
            <a:r>
              <a:rPr lang="en-US" dirty="0" err="1"/>
              <a:t>tiga</a:t>
            </a:r>
            <a:r>
              <a:rPr lang="en-US" dirty="0"/>
              <a:t> </a:t>
            </a:r>
            <a:r>
              <a:rPr lang="en-US" dirty="0" err="1"/>
              <a:t>dimensi</a:t>
            </a:r>
            <a:r>
              <a:rPr lang="en-US" dirty="0"/>
              <a:t>, </a:t>
            </a:r>
            <a:r>
              <a:rPr lang="en-US" dirty="0" err="1"/>
              <a:t>yaitu</a:t>
            </a:r>
            <a:r>
              <a:rPr lang="en-US" dirty="0"/>
              <a:t> </a:t>
            </a:r>
            <a:r>
              <a:rPr lang="en-US" b="1" dirty="0" err="1"/>
              <a:t>dimensi</a:t>
            </a:r>
            <a:r>
              <a:rPr lang="en-US" b="1" dirty="0"/>
              <a:t> </a:t>
            </a:r>
            <a:r>
              <a:rPr lang="en-US" b="1" dirty="0" err="1"/>
              <a:t>efektivitas</a:t>
            </a:r>
            <a:r>
              <a:rPr lang="en-US" b="1" dirty="0"/>
              <a:t>,</a:t>
            </a:r>
            <a:r>
              <a:rPr lang="en-US" dirty="0"/>
              <a:t> </a:t>
            </a:r>
            <a:r>
              <a:rPr lang="en-US" dirty="0" err="1"/>
              <a:t>sedangkan</a:t>
            </a:r>
            <a:r>
              <a:rPr lang="en-US" dirty="0"/>
              <a:t> </a:t>
            </a:r>
            <a:r>
              <a:rPr lang="en-US" dirty="0" err="1"/>
              <a:t>dua</a:t>
            </a:r>
            <a:r>
              <a:rPr lang="en-US" dirty="0"/>
              <a:t> </a:t>
            </a:r>
            <a:r>
              <a:rPr lang="en-US" dirty="0" err="1"/>
              <a:t>dimensi</a:t>
            </a:r>
            <a:r>
              <a:rPr lang="en-US" dirty="0"/>
              <a:t> </a:t>
            </a:r>
            <a:r>
              <a:rPr lang="en-US" dirty="0" err="1"/>
              <a:t>lainnya</a:t>
            </a:r>
            <a:r>
              <a:rPr lang="en-US" dirty="0"/>
              <a:t> </a:t>
            </a:r>
            <a:r>
              <a:rPr lang="en-US" dirty="0" err="1"/>
              <a:t>yaitu</a:t>
            </a:r>
            <a:r>
              <a:rPr lang="en-US" dirty="0"/>
              <a:t> </a:t>
            </a:r>
            <a:r>
              <a:rPr lang="en-US" dirty="0" err="1"/>
              <a:t>dimensi</a:t>
            </a:r>
            <a:r>
              <a:rPr lang="en-US" dirty="0"/>
              <a:t> </a:t>
            </a:r>
            <a:r>
              <a:rPr lang="en-US" dirty="0" err="1"/>
              <a:t>perilaku</a:t>
            </a:r>
            <a:r>
              <a:rPr lang="en-US" dirty="0"/>
              <a:t> </a:t>
            </a:r>
            <a:r>
              <a:rPr lang="en-US" dirty="0" err="1"/>
              <a:t>hubungan</a:t>
            </a:r>
            <a:r>
              <a:rPr lang="en-US" dirty="0"/>
              <a:t> </a:t>
            </a:r>
            <a:r>
              <a:rPr lang="en-US" dirty="0" err="1"/>
              <a:t>dan</a:t>
            </a:r>
            <a:r>
              <a:rPr lang="en-US" dirty="0"/>
              <a:t> </a:t>
            </a:r>
            <a:r>
              <a:rPr lang="en-US" dirty="0" err="1"/>
              <a:t>dimensi</a:t>
            </a:r>
            <a:r>
              <a:rPr lang="en-US" dirty="0"/>
              <a:t> </a:t>
            </a:r>
            <a:r>
              <a:rPr lang="en-US" dirty="0" err="1"/>
              <a:t>perilaku</a:t>
            </a:r>
            <a:r>
              <a:rPr lang="en-US" dirty="0"/>
              <a:t> </a:t>
            </a:r>
            <a:r>
              <a:rPr lang="en-US" dirty="0" err="1"/>
              <a:t>tugas</a:t>
            </a:r>
            <a:r>
              <a:rPr lang="en-US" dirty="0"/>
              <a:t> </a:t>
            </a:r>
            <a:r>
              <a:rPr lang="en-US" dirty="0" err="1"/>
              <a:t>tetap</a:t>
            </a:r>
            <a:r>
              <a:rPr lang="en-US" dirty="0"/>
              <a:t> </a:t>
            </a:r>
            <a:r>
              <a:rPr lang="en-US" dirty="0" err="1"/>
              <a:t>sama</a:t>
            </a:r>
            <a:r>
              <a:rPr lang="en-US" dirty="0"/>
              <a:t>. </a:t>
            </a:r>
          </a:p>
          <a:p>
            <a:r>
              <a:rPr lang="en-US" dirty="0" err="1"/>
              <a:t>Intisari</a:t>
            </a:r>
            <a:r>
              <a:rPr lang="en-US" dirty="0"/>
              <a:t> </a:t>
            </a:r>
            <a:r>
              <a:rPr lang="en-US" dirty="0" err="1"/>
              <a:t>dari</a:t>
            </a:r>
            <a:r>
              <a:rPr lang="en-US" dirty="0"/>
              <a:t> model </a:t>
            </a:r>
            <a:r>
              <a:rPr lang="en-US" dirty="0" err="1"/>
              <a:t>ini</a:t>
            </a:r>
            <a:r>
              <a:rPr lang="en-US" dirty="0"/>
              <a:t> </a:t>
            </a:r>
            <a:r>
              <a:rPr lang="en-US" dirty="0" err="1"/>
              <a:t>terletak</a:t>
            </a:r>
            <a:r>
              <a:rPr lang="en-US" dirty="0"/>
              <a:t> </a:t>
            </a:r>
            <a:r>
              <a:rPr lang="en-US" dirty="0" err="1"/>
              <a:t>pada</a:t>
            </a:r>
            <a:r>
              <a:rPr lang="en-US" dirty="0"/>
              <a:t> </a:t>
            </a:r>
            <a:r>
              <a:rPr lang="en-US" dirty="0" err="1"/>
              <a:t>pemikiran</a:t>
            </a:r>
            <a:r>
              <a:rPr lang="en-US" dirty="0"/>
              <a:t> </a:t>
            </a:r>
            <a:r>
              <a:rPr lang="en-US" dirty="0" err="1"/>
              <a:t>bahwa</a:t>
            </a:r>
            <a:r>
              <a:rPr lang="en-US" dirty="0"/>
              <a:t> </a:t>
            </a:r>
            <a:r>
              <a:rPr lang="en-US" dirty="0" err="1"/>
              <a:t>kepemimpinan</a:t>
            </a:r>
            <a:r>
              <a:rPr lang="en-US" dirty="0"/>
              <a:t> </a:t>
            </a:r>
            <a:r>
              <a:rPr lang="en-US" dirty="0" err="1"/>
              <a:t>dengan</a:t>
            </a:r>
            <a:r>
              <a:rPr lang="en-US" dirty="0"/>
              <a:t> </a:t>
            </a:r>
            <a:r>
              <a:rPr lang="en-US" dirty="0" err="1"/>
              <a:t>kombinasi</a:t>
            </a:r>
            <a:r>
              <a:rPr lang="en-US" dirty="0"/>
              <a:t> </a:t>
            </a:r>
            <a:r>
              <a:rPr lang="en-US" dirty="0" err="1"/>
              <a:t>perilaku</a:t>
            </a:r>
            <a:r>
              <a:rPr lang="en-US" dirty="0"/>
              <a:t> </a:t>
            </a:r>
            <a:r>
              <a:rPr lang="en-US" dirty="0" err="1"/>
              <a:t>hubungan</a:t>
            </a:r>
            <a:r>
              <a:rPr lang="en-US" dirty="0"/>
              <a:t> </a:t>
            </a:r>
            <a:r>
              <a:rPr lang="en-US" dirty="0" err="1"/>
              <a:t>dan</a:t>
            </a:r>
            <a:r>
              <a:rPr lang="en-US" dirty="0"/>
              <a:t> </a:t>
            </a:r>
            <a:r>
              <a:rPr lang="en-US" dirty="0" err="1"/>
              <a:t>perilaku</a:t>
            </a:r>
            <a:r>
              <a:rPr lang="en-US" dirty="0"/>
              <a:t> </a:t>
            </a:r>
            <a:r>
              <a:rPr lang="en-US" dirty="0" err="1"/>
              <a:t>tugas</a:t>
            </a:r>
            <a:r>
              <a:rPr lang="en-US" dirty="0"/>
              <a:t> </a:t>
            </a:r>
            <a:r>
              <a:rPr lang="en-US" dirty="0" err="1"/>
              <a:t>dapat</a:t>
            </a:r>
            <a:r>
              <a:rPr lang="en-US" dirty="0"/>
              <a:t> </a:t>
            </a:r>
            <a:r>
              <a:rPr lang="en-US" dirty="0" err="1"/>
              <a:t>saja</a:t>
            </a:r>
            <a:r>
              <a:rPr lang="en-US" dirty="0"/>
              <a:t> </a:t>
            </a:r>
            <a:r>
              <a:rPr lang="en-US" dirty="0" err="1"/>
              <a:t>sama</a:t>
            </a:r>
            <a:r>
              <a:rPr lang="en-US" dirty="0"/>
              <a:t>, </a:t>
            </a:r>
            <a:r>
              <a:rPr lang="en-US" dirty="0" err="1"/>
              <a:t>namun</a:t>
            </a:r>
            <a:r>
              <a:rPr lang="en-US" dirty="0"/>
              <a:t> </a:t>
            </a:r>
            <a:r>
              <a:rPr lang="en-US" dirty="0" err="1"/>
              <a:t>hal</a:t>
            </a:r>
            <a:r>
              <a:rPr lang="en-US" dirty="0"/>
              <a:t> </a:t>
            </a:r>
            <a:r>
              <a:rPr lang="en-US" dirty="0" err="1"/>
              <a:t>tersebut</a:t>
            </a:r>
            <a:r>
              <a:rPr lang="en-US" dirty="0"/>
              <a:t> </a:t>
            </a:r>
            <a:r>
              <a:rPr lang="en-US" dirty="0" err="1"/>
              <a:t>tidak</a:t>
            </a:r>
            <a:r>
              <a:rPr lang="en-US" dirty="0"/>
              <a:t> </a:t>
            </a:r>
            <a:r>
              <a:rPr lang="en-US" dirty="0" err="1"/>
              <a:t>menjamin</a:t>
            </a:r>
            <a:r>
              <a:rPr lang="en-US" dirty="0"/>
              <a:t> </a:t>
            </a:r>
            <a:r>
              <a:rPr lang="en-US" dirty="0" err="1"/>
              <a:t>memiliki</a:t>
            </a:r>
            <a:r>
              <a:rPr lang="en-US" dirty="0"/>
              <a:t> </a:t>
            </a:r>
            <a:r>
              <a:rPr lang="en-US" dirty="0" err="1"/>
              <a:t>efektivitas</a:t>
            </a:r>
            <a:r>
              <a:rPr lang="en-US" dirty="0"/>
              <a:t> yang </a:t>
            </a:r>
            <a:r>
              <a:rPr lang="en-US" dirty="0" err="1"/>
              <a:t>sama</a:t>
            </a:r>
            <a:r>
              <a:rPr lang="en-US" dirty="0"/>
              <a:t> pula. </a:t>
            </a:r>
          </a:p>
          <a:p>
            <a:endParaRPr lang="en-US" dirty="0"/>
          </a:p>
        </p:txBody>
      </p:sp>
    </p:spTree>
    <p:extLst>
      <p:ext uri="{BB962C8B-B14F-4D97-AF65-F5344CB8AC3E}">
        <p14:creationId xmlns:p14="http://schemas.microsoft.com/office/powerpoint/2010/main" val="1349268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Hal </a:t>
            </a:r>
            <a:r>
              <a:rPr lang="en-US" dirty="0" err="1"/>
              <a:t>ini</a:t>
            </a:r>
            <a:r>
              <a:rPr lang="en-US" dirty="0"/>
              <a:t> </a:t>
            </a:r>
            <a:r>
              <a:rPr lang="en-US" dirty="0" err="1"/>
              <a:t>terjadi</a:t>
            </a:r>
            <a:r>
              <a:rPr lang="en-US" dirty="0"/>
              <a:t> </a:t>
            </a:r>
            <a:r>
              <a:rPr lang="en-US" dirty="0" err="1"/>
              <a:t>karena</a:t>
            </a:r>
            <a:r>
              <a:rPr lang="en-US" dirty="0"/>
              <a:t> </a:t>
            </a:r>
            <a:r>
              <a:rPr lang="en-US" dirty="0" err="1"/>
              <a:t>perbedaan</a:t>
            </a:r>
            <a:r>
              <a:rPr lang="en-US" dirty="0"/>
              <a:t> </a:t>
            </a:r>
            <a:r>
              <a:rPr lang="en-US" dirty="0" err="1"/>
              <a:t>kondisi</a:t>
            </a:r>
            <a:r>
              <a:rPr lang="en-US" dirty="0"/>
              <a:t> </a:t>
            </a:r>
            <a:r>
              <a:rPr lang="en-US" dirty="0" err="1"/>
              <a:t>lingkungan</a:t>
            </a:r>
            <a:r>
              <a:rPr lang="en-US" dirty="0"/>
              <a:t> yang </a:t>
            </a:r>
            <a:r>
              <a:rPr lang="en-US" dirty="0" err="1"/>
              <a:t>terjadi</a:t>
            </a:r>
            <a:r>
              <a:rPr lang="en-US" dirty="0"/>
              <a:t> </a:t>
            </a:r>
            <a:r>
              <a:rPr lang="en-US" dirty="0" err="1"/>
              <a:t>dan</a:t>
            </a:r>
            <a:r>
              <a:rPr lang="en-US" dirty="0"/>
              <a:t> </a:t>
            </a:r>
            <a:r>
              <a:rPr lang="en-US" dirty="0" err="1"/>
              <a:t>dihadapi</a:t>
            </a:r>
            <a:r>
              <a:rPr lang="en-US" dirty="0"/>
              <a:t> </a:t>
            </a:r>
            <a:r>
              <a:rPr lang="en-US" dirty="0" err="1"/>
              <a:t>oleh</a:t>
            </a:r>
            <a:r>
              <a:rPr lang="en-US" dirty="0"/>
              <a:t> </a:t>
            </a:r>
            <a:r>
              <a:rPr lang="en-US" dirty="0" err="1"/>
              <a:t>sosok</a:t>
            </a:r>
            <a:r>
              <a:rPr lang="en-US" dirty="0"/>
              <a:t> </a:t>
            </a:r>
            <a:r>
              <a:rPr lang="en-US" dirty="0" err="1"/>
              <a:t>pemimpin</a:t>
            </a:r>
            <a:r>
              <a:rPr lang="en-US" dirty="0"/>
              <a:t> </a:t>
            </a:r>
            <a:r>
              <a:rPr lang="en-US" dirty="0" err="1"/>
              <a:t>dengan</a:t>
            </a:r>
            <a:r>
              <a:rPr lang="en-US" dirty="0"/>
              <a:t> </a:t>
            </a:r>
            <a:r>
              <a:rPr lang="en-US" dirty="0" err="1"/>
              <a:t>kombinasi</a:t>
            </a:r>
            <a:r>
              <a:rPr lang="en-US" dirty="0"/>
              <a:t> </a:t>
            </a:r>
            <a:r>
              <a:rPr lang="en-US" dirty="0" err="1"/>
              <a:t>perilaku</a:t>
            </a:r>
            <a:r>
              <a:rPr lang="en-US" dirty="0"/>
              <a:t> </a:t>
            </a:r>
            <a:r>
              <a:rPr lang="en-US" dirty="0" err="1"/>
              <a:t>hubungan</a:t>
            </a:r>
            <a:r>
              <a:rPr lang="en-US" dirty="0"/>
              <a:t> </a:t>
            </a:r>
            <a:r>
              <a:rPr lang="en-US" dirty="0" err="1"/>
              <a:t>dan</a:t>
            </a:r>
            <a:r>
              <a:rPr lang="en-US" dirty="0"/>
              <a:t> </a:t>
            </a:r>
            <a:r>
              <a:rPr lang="en-US" dirty="0" err="1"/>
              <a:t>tugas</a:t>
            </a:r>
            <a:r>
              <a:rPr lang="en-US" dirty="0"/>
              <a:t> yang </a:t>
            </a:r>
            <a:r>
              <a:rPr lang="en-US" dirty="0" err="1"/>
              <a:t>sama</a:t>
            </a:r>
            <a:r>
              <a:rPr lang="en-US" dirty="0"/>
              <a:t> </a:t>
            </a:r>
            <a:r>
              <a:rPr lang="en-US" dirty="0" err="1"/>
              <a:t>tersebut</a:t>
            </a:r>
            <a:r>
              <a:rPr lang="en-US" dirty="0"/>
              <a:t> </a:t>
            </a:r>
            <a:r>
              <a:rPr lang="en-US" dirty="0" err="1"/>
              <a:t>memiliki</a:t>
            </a:r>
            <a:r>
              <a:rPr lang="en-US" dirty="0"/>
              <a:t> </a:t>
            </a:r>
            <a:r>
              <a:rPr lang="en-US" dirty="0" err="1"/>
              <a:t>perbedaan</a:t>
            </a:r>
            <a:r>
              <a:rPr lang="en-US" dirty="0"/>
              <a:t>. </a:t>
            </a:r>
          </a:p>
          <a:p>
            <a:r>
              <a:rPr lang="en-US" dirty="0" err="1"/>
              <a:t>Secara</a:t>
            </a:r>
            <a:r>
              <a:rPr lang="en-US" dirty="0"/>
              <a:t> </a:t>
            </a:r>
            <a:r>
              <a:rPr lang="en-US" dirty="0" err="1"/>
              <a:t>umum</a:t>
            </a:r>
            <a:r>
              <a:rPr lang="en-US" dirty="0"/>
              <a:t>, </a:t>
            </a:r>
            <a:r>
              <a:rPr lang="en-US" dirty="0" err="1"/>
              <a:t>dimensi</a:t>
            </a:r>
            <a:r>
              <a:rPr lang="en-US" dirty="0"/>
              <a:t> </a:t>
            </a:r>
            <a:r>
              <a:rPr lang="en-US" dirty="0" err="1"/>
              <a:t>efektivitas</a:t>
            </a:r>
            <a:r>
              <a:rPr lang="en-US" dirty="0"/>
              <a:t> </a:t>
            </a:r>
            <a:r>
              <a:rPr lang="en-US" dirty="0" err="1"/>
              <a:t>lingkungan</a:t>
            </a:r>
            <a:r>
              <a:rPr lang="en-US" dirty="0"/>
              <a:t> </a:t>
            </a:r>
            <a:r>
              <a:rPr lang="en-US" dirty="0" err="1"/>
              <a:t>terdiri</a:t>
            </a:r>
            <a:r>
              <a:rPr lang="en-US" dirty="0"/>
              <a:t> </a:t>
            </a:r>
            <a:r>
              <a:rPr lang="en-US" dirty="0" err="1"/>
              <a:t>dari</a:t>
            </a:r>
            <a:r>
              <a:rPr lang="en-US" dirty="0"/>
              <a:t> </a:t>
            </a:r>
            <a:r>
              <a:rPr lang="en-US" dirty="0" err="1"/>
              <a:t>dua</a:t>
            </a:r>
            <a:r>
              <a:rPr lang="en-US" dirty="0"/>
              <a:t> </a:t>
            </a:r>
            <a:r>
              <a:rPr lang="en-US" dirty="0" err="1"/>
              <a:t>bagian</a:t>
            </a:r>
            <a:r>
              <a:rPr lang="en-US" dirty="0"/>
              <a:t>, </a:t>
            </a:r>
            <a:r>
              <a:rPr lang="en-US" dirty="0" err="1"/>
              <a:t>yaitu</a:t>
            </a:r>
            <a:r>
              <a:rPr lang="en-US" dirty="0"/>
              <a:t> </a:t>
            </a:r>
            <a:r>
              <a:rPr lang="en-US" dirty="0" err="1"/>
              <a:t>dimensi</a:t>
            </a:r>
            <a:r>
              <a:rPr lang="en-US" dirty="0"/>
              <a:t> </a:t>
            </a:r>
            <a:r>
              <a:rPr lang="en-US" dirty="0" err="1"/>
              <a:t>lingkungan</a:t>
            </a:r>
            <a:r>
              <a:rPr lang="en-US" dirty="0"/>
              <a:t> yang </a:t>
            </a:r>
            <a:r>
              <a:rPr lang="en-US" dirty="0" err="1"/>
              <a:t>tidak</a:t>
            </a:r>
            <a:r>
              <a:rPr lang="en-US" dirty="0"/>
              <a:t> </a:t>
            </a:r>
            <a:r>
              <a:rPr lang="en-US" dirty="0" err="1"/>
              <a:t>efektif</a:t>
            </a:r>
            <a:r>
              <a:rPr lang="en-US" dirty="0"/>
              <a:t> </a:t>
            </a:r>
            <a:r>
              <a:rPr lang="en-US" dirty="0" err="1"/>
              <a:t>dan</a:t>
            </a:r>
            <a:r>
              <a:rPr lang="en-US" dirty="0"/>
              <a:t> </a:t>
            </a:r>
            <a:r>
              <a:rPr lang="en-US" dirty="0" err="1"/>
              <a:t>efektif</a:t>
            </a:r>
            <a:r>
              <a:rPr lang="en-US" dirty="0"/>
              <a:t>. </a:t>
            </a:r>
          </a:p>
        </p:txBody>
      </p:sp>
    </p:spTree>
    <p:extLst>
      <p:ext uri="{BB962C8B-B14F-4D97-AF65-F5344CB8AC3E}">
        <p14:creationId xmlns:p14="http://schemas.microsoft.com/office/powerpoint/2010/main" val="2788315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Model </a:t>
            </a:r>
            <a:r>
              <a:rPr lang="en-US" sz="3600" dirty="0" err="1"/>
              <a:t>kepemimpinan</a:t>
            </a:r>
            <a:r>
              <a:rPr lang="en-US" sz="3600" dirty="0"/>
              <a:t> yang </a:t>
            </a:r>
            <a:r>
              <a:rPr lang="en-US" sz="3600" dirty="0" err="1"/>
              <a:t>baru</a:t>
            </a:r>
            <a:r>
              <a:rPr lang="en-US" sz="3600" dirty="0"/>
              <a:t> :</a:t>
            </a:r>
            <a:br>
              <a:rPr lang="en-US" sz="3600" dirty="0"/>
            </a:br>
            <a:r>
              <a:rPr lang="en-US" sz="3600" b="1" dirty="0"/>
              <a:t>model </a:t>
            </a:r>
            <a:r>
              <a:rPr lang="en-US" sz="3600" b="1" dirty="0" err="1"/>
              <a:t>kepemimpinan</a:t>
            </a:r>
            <a:r>
              <a:rPr lang="en-US" sz="3600" b="1" dirty="0"/>
              <a:t> </a:t>
            </a:r>
            <a:r>
              <a:rPr lang="en-US" sz="3600" b="1" dirty="0" err="1"/>
              <a:t>transformasional</a:t>
            </a:r>
            <a:endParaRPr lang="en-US" sz="3600" dirty="0"/>
          </a:p>
        </p:txBody>
      </p:sp>
      <p:sp>
        <p:nvSpPr>
          <p:cNvPr id="3" name="Content Placeholder 2"/>
          <p:cNvSpPr>
            <a:spLocks noGrp="1"/>
          </p:cNvSpPr>
          <p:nvPr>
            <p:ph idx="1"/>
          </p:nvPr>
        </p:nvSpPr>
        <p:spPr/>
        <p:txBody>
          <a:bodyPr>
            <a:normAutofit fontScale="70000" lnSpcReduction="20000"/>
          </a:bodyPr>
          <a:lstStyle/>
          <a:p>
            <a:pPr fontAlgn="base"/>
            <a:r>
              <a:rPr lang="en-US" dirty="0" err="1"/>
              <a:t>Studi-studi</a:t>
            </a:r>
            <a:r>
              <a:rPr lang="en-US" dirty="0"/>
              <a:t> </a:t>
            </a:r>
            <a:r>
              <a:rPr lang="en-US" dirty="0" err="1"/>
              <a:t>tentang</a:t>
            </a:r>
            <a:r>
              <a:rPr lang="en-US" dirty="0"/>
              <a:t> </a:t>
            </a:r>
            <a:r>
              <a:rPr lang="en-US" dirty="0" err="1"/>
              <a:t>kepemimpinan</a:t>
            </a:r>
            <a:r>
              <a:rPr lang="en-US" dirty="0"/>
              <a:t> </a:t>
            </a:r>
            <a:r>
              <a:rPr lang="en-US" dirty="0" err="1"/>
              <a:t>pada</a:t>
            </a:r>
            <a:r>
              <a:rPr lang="en-US" dirty="0"/>
              <a:t> </a:t>
            </a:r>
            <a:r>
              <a:rPr lang="en-US" dirty="0" err="1"/>
              <a:t>tahun</a:t>
            </a:r>
            <a:r>
              <a:rPr lang="en-US" dirty="0"/>
              <a:t> 1970-an </a:t>
            </a:r>
            <a:r>
              <a:rPr lang="en-US" dirty="0" err="1"/>
              <a:t>dan</a:t>
            </a:r>
            <a:r>
              <a:rPr lang="en-US" dirty="0"/>
              <a:t> 1980-an, </a:t>
            </a:r>
            <a:r>
              <a:rPr lang="en-US" dirty="0" err="1"/>
              <a:t>sekali</a:t>
            </a:r>
            <a:r>
              <a:rPr lang="en-US" dirty="0"/>
              <a:t> </a:t>
            </a:r>
            <a:r>
              <a:rPr lang="en-US" dirty="0" err="1"/>
              <a:t>lagi</a:t>
            </a:r>
            <a:r>
              <a:rPr lang="en-US" dirty="0"/>
              <a:t> </a:t>
            </a:r>
            <a:r>
              <a:rPr lang="en-US" dirty="0" err="1"/>
              <a:t>memfokuskan</a:t>
            </a:r>
            <a:r>
              <a:rPr lang="en-US" dirty="0"/>
              <a:t> </a:t>
            </a:r>
            <a:r>
              <a:rPr lang="en-US" dirty="0" err="1"/>
              <a:t>perhatiannya</a:t>
            </a:r>
            <a:r>
              <a:rPr lang="en-US" dirty="0"/>
              <a:t> </a:t>
            </a:r>
            <a:r>
              <a:rPr lang="en-US" dirty="0" err="1"/>
              <a:t>kepada</a:t>
            </a:r>
            <a:r>
              <a:rPr lang="en-US" dirty="0"/>
              <a:t> </a:t>
            </a:r>
            <a:r>
              <a:rPr lang="en-US" dirty="0" err="1"/>
              <a:t>karakteristik</a:t>
            </a:r>
            <a:r>
              <a:rPr lang="en-US" dirty="0"/>
              <a:t> individual para </a:t>
            </a:r>
            <a:r>
              <a:rPr lang="en-US" dirty="0" err="1"/>
              <a:t>pemimpin</a:t>
            </a:r>
            <a:r>
              <a:rPr lang="en-US" dirty="0"/>
              <a:t> yang </a:t>
            </a:r>
            <a:r>
              <a:rPr lang="en-US" dirty="0" err="1"/>
              <a:t>mempengaruhi</a:t>
            </a:r>
            <a:r>
              <a:rPr lang="en-US" dirty="0"/>
              <a:t> </a:t>
            </a:r>
            <a:r>
              <a:rPr lang="en-US" dirty="0" err="1"/>
              <a:t>keefektifan</a:t>
            </a:r>
            <a:r>
              <a:rPr lang="en-US" dirty="0"/>
              <a:t> </a:t>
            </a:r>
            <a:r>
              <a:rPr lang="en-US" dirty="0" err="1"/>
              <a:t>mereka</a:t>
            </a:r>
            <a:r>
              <a:rPr lang="en-US" dirty="0"/>
              <a:t> </a:t>
            </a:r>
            <a:r>
              <a:rPr lang="en-US" dirty="0" err="1"/>
              <a:t>dan</a:t>
            </a:r>
            <a:r>
              <a:rPr lang="en-US" dirty="0"/>
              <a:t> </a:t>
            </a:r>
            <a:r>
              <a:rPr lang="en-US" dirty="0" err="1"/>
              <a:t>keberhasilan</a:t>
            </a:r>
            <a:r>
              <a:rPr lang="en-US" dirty="0"/>
              <a:t> </a:t>
            </a:r>
            <a:r>
              <a:rPr lang="en-US" dirty="0" err="1"/>
              <a:t>organisasi</a:t>
            </a:r>
            <a:r>
              <a:rPr lang="en-US" dirty="0"/>
              <a:t> yang </a:t>
            </a:r>
            <a:r>
              <a:rPr lang="en-US" dirty="0" err="1"/>
              <a:t>mereka</a:t>
            </a:r>
            <a:r>
              <a:rPr lang="en-US" dirty="0"/>
              <a:t> </a:t>
            </a:r>
            <a:r>
              <a:rPr lang="en-US" dirty="0" err="1"/>
              <a:t>pimpin</a:t>
            </a:r>
            <a:r>
              <a:rPr lang="en-US" dirty="0"/>
              <a:t>. </a:t>
            </a:r>
            <a:r>
              <a:rPr lang="en-US" dirty="0" err="1"/>
              <a:t>Hasil-hasil</a:t>
            </a:r>
            <a:r>
              <a:rPr lang="en-US" dirty="0"/>
              <a:t> </a:t>
            </a:r>
            <a:r>
              <a:rPr lang="en-US" dirty="0" err="1"/>
              <a:t>penelitian</a:t>
            </a:r>
            <a:r>
              <a:rPr lang="en-US" dirty="0"/>
              <a:t> </a:t>
            </a:r>
            <a:r>
              <a:rPr lang="en-US" dirty="0" err="1"/>
              <a:t>pada</a:t>
            </a:r>
            <a:r>
              <a:rPr lang="en-US" dirty="0"/>
              <a:t> </a:t>
            </a:r>
            <a:r>
              <a:rPr lang="en-US" dirty="0" err="1"/>
              <a:t>periode</a:t>
            </a:r>
            <a:r>
              <a:rPr lang="en-US" dirty="0"/>
              <a:t> </a:t>
            </a:r>
            <a:r>
              <a:rPr lang="en-US" dirty="0" err="1"/>
              <a:t>tahun</a:t>
            </a:r>
            <a:r>
              <a:rPr lang="en-US" dirty="0"/>
              <a:t> 1970-an </a:t>
            </a:r>
            <a:r>
              <a:rPr lang="en-US" dirty="0" err="1"/>
              <a:t>dan</a:t>
            </a:r>
            <a:r>
              <a:rPr lang="en-US" dirty="0"/>
              <a:t> 1980-an </a:t>
            </a:r>
            <a:r>
              <a:rPr lang="en-US" dirty="0" err="1"/>
              <a:t>mengarah</a:t>
            </a:r>
            <a:r>
              <a:rPr lang="en-US" dirty="0"/>
              <a:t> </a:t>
            </a:r>
            <a:r>
              <a:rPr lang="en-US" dirty="0" err="1"/>
              <a:t>kepada</a:t>
            </a:r>
            <a:r>
              <a:rPr lang="en-US" dirty="0"/>
              <a:t> </a:t>
            </a:r>
            <a:r>
              <a:rPr lang="en-US" dirty="0" err="1"/>
              <a:t>kesimpulan</a:t>
            </a:r>
            <a:r>
              <a:rPr lang="en-US" dirty="0"/>
              <a:t> </a:t>
            </a:r>
            <a:r>
              <a:rPr lang="en-US" dirty="0" err="1"/>
              <a:t>bahwa</a:t>
            </a:r>
            <a:r>
              <a:rPr lang="en-US" dirty="0"/>
              <a:t> </a:t>
            </a:r>
            <a:r>
              <a:rPr lang="en-US" dirty="0" err="1"/>
              <a:t>pemimpin</a:t>
            </a:r>
            <a:r>
              <a:rPr lang="en-US" dirty="0"/>
              <a:t> </a:t>
            </a:r>
            <a:r>
              <a:rPr lang="en-US" dirty="0" err="1"/>
              <a:t>dan</a:t>
            </a:r>
            <a:r>
              <a:rPr lang="en-US" dirty="0"/>
              <a:t> </a:t>
            </a:r>
            <a:r>
              <a:rPr lang="en-US" dirty="0" err="1"/>
              <a:t>kepemimpinan</a:t>
            </a:r>
            <a:r>
              <a:rPr lang="en-US" dirty="0"/>
              <a:t> </a:t>
            </a:r>
            <a:r>
              <a:rPr lang="en-US" dirty="0" err="1"/>
              <a:t>adalah</a:t>
            </a:r>
            <a:r>
              <a:rPr lang="en-US" dirty="0"/>
              <a:t> </a:t>
            </a:r>
            <a:r>
              <a:rPr lang="en-US" dirty="0" err="1"/>
              <a:t>persoalan</a:t>
            </a:r>
            <a:r>
              <a:rPr lang="en-US" dirty="0"/>
              <a:t> yang </a:t>
            </a:r>
            <a:r>
              <a:rPr lang="en-US" dirty="0" err="1"/>
              <a:t>sangat</a:t>
            </a:r>
            <a:r>
              <a:rPr lang="en-US" dirty="0"/>
              <a:t> </a:t>
            </a:r>
            <a:r>
              <a:rPr lang="en-US" dirty="0" err="1"/>
              <a:t>penting</a:t>
            </a:r>
            <a:r>
              <a:rPr lang="en-US" dirty="0"/>
              <a:t> </a:t>
            </a:r>
            <a:r>
              <a:rPr lang="en-US" dirty="0" err="1"/>
              <a:t>untuk</a:t>
            </a:r>
            <a:r>
              <a:rPr lang="en-US" dirty="0"/>
              <a:t> </a:t>
            </a:r>
            <a:r>
              <a:rPr lang="en-US" dirty="0" err="1"/>
              <a:t>dipelajari</a:t>
            </a:r>
            <a:r>
              <a:rPr lang="en-US" dirty="0"/>
              <a:t> (crucial), </a:t>
            </a:r>
            <a:r>
              <a:rPr lang="en-US" dirty="0" err="1"/>
              <a:t>namun</a:t>
            </a:r>
            <a:r>
              <a:rPr lang="en-US" dirty="0"/>
              <a:t> </a:t>
            </a:r>
            <a:r>
              <a:rPr lang="en-US" dirty="0" err="1"/>
              <a:t>kedua</a:t>
            </a:r>
            <a:r>
              <a:rPr lang="en-US" dirty="0"/>
              <a:t> </a:t>
            </a:r>
            <a:r>
              <a:rPr lang="en-US" dirty="0" err="1"/>
              <a:t>hal</a:t>
            </a:r>
            <a:r>
              <a:rPr lang="en-US" dirty="0"/>
              <a:t> </a:t>
            </a:r>
            <a:r>
              <a:rPr lang="en-US" dirty="0" err="1"/>
              <a:t>tersebut</a:t>
            </a:r>
            <a:r>
              <a:rPr lang="en-US" dirty="0"/>
              <a:t> </a:t>
            </a:r>
            <a:r>
              <a:rPr lang="en-US" dirty="0" err="1"/>
              <a:t>disadari</a:t>
            </a:r>
            <a:r>
              <a:rPr lang="en-US" dirty="0"/>
              <a:t> </a:t>
            </a:r>
            <a:r>
              <a:rPr lang="en-US" dirty="0" err="1"/>
              <a:t>sebagai</a:t>
            </a:r>
            <a:r>
              <a:rPr lang="en-US" dirty="0"/>
              <a:t> </a:t>
            </a:r>
            <a:r>
              <a:rPr lang="en-US" dirty="0" err="1"/>
              <a:t>komponen</a:t>
            </a:r>
            <a:r>
              <a:rPr lang="en-US" dirty="0"/>
              <a:t> </a:t>
            </a:r>
            <a:r>
              <a:rPr lang="en-US" dirty="0" err="1"/>
              <a:t>organisasi</a:t>
            </a:r>
            <a:r>
              <a:rPr lang="en-US" dirty="0"/>
              <a:t> yang </a:t>
            </a:r>
            <a:r>
              <a:rPr lang="en-US" dirty="0" err="1"/>
              <a:t>sangat</a:t>
            </a:r>
            <a:r>
              <a:rPr lang="en-US" dirty="0"/>
              <a:t> </a:t>
            </a:r>
            <a:r>
              <a:rPr lang="en-US" dirty="0" err="1"/>
              <a:t>komplek</a:t>
            </a:r>
            <a:r>
              <a:rPr lang="en-US" dirty="0"/>
              <a:t>.</a:t>
            </a:r>
          </a:p>
          <a:p>
            <a:r>
              <a:rPr lang="en-US" dirty="0" err="1"/>
              <a:t>Dalam</a:t>
            </a:r>
            <a:r>
              <a:rPr lang="en-US" dirty="0"/>
              <a:t> </a:t>
            </a:r>
            <a:r>
              <a:rPr lang="en-US" dirty="0" err="1"/>
              <a:t>perkembangannya</a:t>
            </a:r>
            <a:r>
              <a:rPr lang="en-US" dirty="0"/>
              <a:t>, model yang </a:t>
            </a:r>
            <a:r>
              <a:rPr lang="en-US" dirty="0" err="1"/>
              <a:t>relatif</a:t>
            </a:r>
            <a:r>
              <a:rPr lang="en-US" dirty="0"/>
              <a:t> </a:t>
            </a:r>
            <a:r>
              <a:rPr lang="en-US" dirty="0" err="1"/>
              <a:t>baru</a:t>
            </a:r>
            <a:r>
              <a:rPr lang="en-US" dirty="0"/>
              <a:t> </a:t>
            </a:r>
            <a:r>
              <a:rPr lang="en-US" dirty="0" err="1"/>
              <a:t>dalam</a:t>
            </a:r>
            <a:r>
              <a:rPr lang="en-US" dirty="0"/>
              <a:t> </a:t>
            </a:r>
            <a:r>
              <a:rPr lang="en-US" dirty="0" err="1"/>
              <a:t>studi</a:t>
            </a:r>
            <a:r>
              <a:rPr lang="en-US" dirty="0"/>
              <a:t> </a:t>
            </a:r>
            <a:r>
              <a:rPr lang="en-US" dirty="0" err="1"/>
              <a:t>kepemimpinan</a:t>
            </a:r>
            <a:r>
              <a:rPr lang="en-US" dirty="0"/>
              <a:t> </a:t>
            </a:r>
            <a:r>
              <a:rPr lang="en-US" dirty="0" err="1"/>
              <a:t>disebut</a:t>
            </a:r>
            <a:r>
              <a:rPr lang="en-US" dirty="0"/>
              <a:t> </a:t>
            </a:r>
            <a:r>
              <a:rPr lang="en-US" dirty="0" err="1"/>
              <a:t>sebagai</a:t>
            </a:r>
            <a:r>
              <a:rPr lang="en-US" sz="4000" b="1" dirty="0"/>
              <a:t> model </a:t>
            </a:r>
            <a:r>
              <a:rPr lang="en-US" sz="4000" b="1" dirty="0" err="1"/>
              <a:t>kepemimpinan</a:t>
            </a:r>
            <a:r>
              <a:rPr lang="en-US" sz="4000" b="1" dirty="0"/>
              <a:t> </a:t>
            </a:r>
            <a:r>
              <a:rPr lang="en-US" sz="4000" b="1" dirty="0" err="1"/>
              <a:t>transformasional</a:t>
            </a:r>
            <a:r>
              <a:rPr lang="en-US" sz="4000" b="1" dirty="0"/>
              <a:t>.</a:t>
            </a:r>
            <a:r>
              <a:rPr lang="en-US" dirty="0"/>
              <a:t> Model </a:t>
            </a:r>
            <a:r>
              <a:rPr lang="en-US" dirty="0" err="1"/>
              <a:t>ini</a:t>
            </a:r>
            <a:r>
              <a:rPr lang="en-US" dirty="0"/>
              <a:t> </a:t>
            </a:r>
            <a:r>
              <a:rPr lang="en-US" dirty="0" err="1"/>
              <a:t>dianggap</a:t>
            </a:r>
            <a:r>
              <a:rPr lang="en-US" dirty="0"/>
              <a:t> </a:t>
            </a:r>
            <a:r>
              <a:rPr lang="en-US" dirty="0" err="1"/>
              <a:t>sebagai</a:t>
            </a:r>
            <a:r>
              <a:rPr lang="en-US" dirty="0"/>
              <a:t> model yang </a:t>
            </a:r>
            <a:r>
              <a:rPr lang="en-US" dirty="0" err="1"/>
              <a:t>terbaik</a:t>
            </a:r>
            <a:r>
              <a:rPr lang="en-US" dirty="0"/>
              <a:t> </a:t>
            </a:r>
            <a:r>
              <a:rPr lang="en-US" dirty="0" err="1"/>
              <a:t>dalam</a:t>
            </a:r>
            <a:r>
              <a:rPr lang="en-US" dirty="0"/>
              <a:t> </a:t>
            </a:r>
            <a:r>
              <a:rPr lang="en-US" dirty="0" err="1"/>
              <a:t>menjelaskan</a:t>
            </a:r>
            <a:r>
              <a:rPr lang="en-US" dirty="0"/>
              <a:t> </a:t>
            </a:r>
            <a:r>
              <a:rPr lang="en-US" dirty="0" err="1"/>
              <a:t>karakteristik</a:t>
            </a:r>
            <a:r>
              <a:rPr lang="en-US" dirty="0"/>
              <a:t> </a:t>
            </a:r>
            <a:r>
              <a:rPr lang="en-US" dirty="0" err="1"/>
              <a:t>pemimpin</a:t>
            </a:r>
            <a:r>
              <a:rPr lang="en-US" dirty="0"/>
              <a:t>. </a:t>
            </a:r>
            <a:r>
              <a:rPr lang="en-US" dirty="0" err="1"/>
              <a:t>Konsep</a:t>
            </a:r>
            <a:r>
              <a:rPr lang="en-US" dirty="0"/>
              <a:t> </a:t>
            </a:r>
            <a:r>
              <a:rPr lang="en-US" dirty="0" err="1"/>
              <a:t>kepemimpinan</a:t>
            </a:r>
            <a:r>
              <a:rPr lang="en-US" dirty="0"/>
              <a:t> </a:t>
            </a:r>
            <a:r>
              <a:rPr lang="en-US" dirty="0" err="1"/>
              <a:t>transformasional</a:t>
            </a:r>
            <a:r>
              <a:rPr lang="en-US" dirty="0"/>
              <a:t> </a:t>
            </a:r>
            <a:r>
              <a:rPr lang="en-US" dirty="0" err="1"/>
              <a:t>ini</a:t>
            </a:r>
            <a:r>
              <a:rPr lang="en-US" dirty="0"/>
              <a:t> </a:t>
            </a:r>
            <a:r>
              <a:rPr lang="en-US" dirty="0" err="1"/>
              <a:t>mengintegrasikan</a:t>
            </a:r>
            <a:r>
              <a:rPr lang="en-US" dirty="0"/>
              <a:t> ide-ide yang </a:t>
            </a:r>
            <a:r>
              <a:rPr lang="en-US" dirty="0" err="1"/>
              <a:t>dikembangkan</a:t>
            </a:r>
            <a:r>
              <a:rPr lang="en-US" dirty="0"/>
              <a:t> </a:t>
            </a:r>
            <a:r>
              <a:rPr lang="en-US" dirty="0" err="1"/>
              <a:t>dalam</a:t>
            </a:r>
            <a:r>
              <a:rPr lang="en-US" dirty="0"/>
              <a:t> </a:t>
            </a:r>
            <a:r>
              <a:rPr lang="en-US" dirty="0" err="1"/>
              <a:t>pendekatan</a:t>
            </a:r>
            <a:r>
              <a:rPr lang="en-US" dirty="0"/>
              <a:t> </a:t>
            </a:r>
            <a:r>
              <a:rPr lang="en-US" dirty="0" err="1"/>
              <a:t>watak</a:t>
            </a:r>
            <a:r>
              <a:rPr lang="en-US" dirty="0"/>
              <a:t>, </a:t>
            </a:r>
            <a:r>
              <a:rPr lang="en-US" dirty="0" err="1"/>
              <a:t>gaya</a:t>
            </a:r>
            <a:r>
              <a:rPr lang="en-US" dirty="0"/>
              <a:t> </a:t>
            </a:r>
            <a:r>
              <a:rPr lang="en-US" dirty="0" err="1"/>
              <a:t>dan</a:t>
            </a:r>
            <a:r>
              <a:rPr lang="en-US" dirty="0"/>
              <a:t> </a:t>
            </a:r>
            <a:r>
              <a:rPr lang="en-US" dirty="0" err="1"/>
              <a:t>kontingensi</a:t>
            </a:r>
            <a:r>
              <a:rPr lang="en-US" dirty="0"/>
              <a:t>. </a:t>
            </a:r>
          </a:p>
        </p:txBody>
      </p:sp>
    </p:spTree>
    <p:extLst>
      <p:ext uri="{BB962C8B-B14F-4D97-AF65-F5344CB8AC3E}">
        <p14:creationId xmlns:p14="http://schemas.microsoft.com/office/powerpoint/2010/main" val="2380991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t>Etimologis</a:t>
            </a:r>
            <a:endParaRPr lang="id-ID" i="1" dirty="0"/>
          </a:p>
        </p:txBody>
      </p:sp>
      <p:sp>
        <p:nvSpPr>
          <p:cNvPr id="3" name="Content Placeholder 2"/>
          <p:cNvSpPr>
            <a:spLocks noGrp="1"/>
          </p:cNvSpPr>
          <p:nvPr>
            <p:ph idx="1"/>
          </p:nvPr>
        </p:nvSpPr>
        <p:spPr/>
        <p:txBody>
          <a:bodyPr>
            <a:normAutofit fontScale="92500"/>
          </a:bodyPr>
          <a:lstStyle/>
          <a:p>
            <a:r>
              <a:rPr lang="id-ID" dirty="0"/>
              <a:t>Kepemimpinan transformational dibangun dari dua kata yaitu kepemimpinan (</a:t>
            </a:r>
            <a:r>
              <a:rPr lang="id-ID" i="1" dirty="0"/>
              <a:t>leadership</a:t>
            </a:r>
            <a:r>
              <a:rPr lang="id-ID" dirty="0"/>
              <a:t>) dan transformasional. </a:t>
            </a:r>
            <a:endParaRPr lang="en-US" dirty="0"/>
          </a:p>
          <a:p>
            <a:r>
              <a:rPr lang="id-ID" dirty="0"/>
              <a:t>Istilah tranformasional berasal dari kata </a:t>
            </a:r>
            <a:r>
              <a:rPr lang="id-ID" i="1" dirty="0"/>
              <a:t>to transform</a:t>
            </a:r>
            <a:r>
              <a:rPr lang="id-ID" dirty="0"/>
              <a:t>, yang bermakna mentransformasikan atau mengubah sesuatu sesuatu menjadi lebih baru dan berbeda, misalnya mentransformasikan visi menjadi realita, atau mengubah sesuatu yang potensial menjadi aktual.</a:t>
            </a:r>
          </a:p>
          <a:p>
            <a:endParaRPr lang="id-ID" dirty="0"/>
          </a:p>
        </p:txBody>
      </p:sp>
    </p:spTree>
    <p:extLst>
      <p:ext uri="{BB962C8B-B14F-4D97-AF65-F5344CB8AC3E}">
        <p14:creationId xmlns:p14="http://schemas.microsoft.com/office/powerpoint/2010/main" val="1582606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Beberapa</a:t>
            </a:r>
            <a:r>
              <a:rPr lang="en-US" dirty="0"/>
              <a:t> </a:t>
            </a:r>
            <a:r>
              <a:rPr lang="en-US" dirty="0" err="1"/>
              <a:t>pendapat</a:t>
            </a:r>
            <a:endParaRPr lang="id-ID" dirty="0"/>
          </a:p>
        </p:txBody>
      </p:sp>
      <p:sp>
        <p:nvSpPr>
          <p:cNvPr id="3" name="Content Placeholder 2"/>
          <p:cNvSpPr>
            <a:spLocks noGrp="1"/>
          </p:cNvSpPr>
          <p:nvPr>
            <p:ph idx="1"/>
          </p:nvPr>
        </p:nvSpPr>
        <p:spPr/>
        <p:txBody>
          <a:bodyPr>
            <a:normAutofit fontScale="55000" lnSpcReduction="20000"/>
          </a:bodyPr>
          <a:lstStyle/>
          <a:p>
            <a:r>
              <a:rPr lang="id-ID" dirty="0"/>
              <a:t>Komariah dan Triatna (2008 :80) menyebutkan bahwa kepemimpinan transformasional dapat dilihat secara mikro maupun makro. Secara mikro kepemimpinan transformasional merupakan proses mempengaruhi antar individu, sementara secara makro merupakan proses memobilisasi kekuatan untuk mengubah sistem sosial dan mereformasi kelembagaan. </a:t>
            </a:r>
            <a:endParaRPr lang="en-US" dirty="0"/>
          </a:p>
          <a:p>
            <a:r>
              <a:rPr lang="id-ID" dirty="0"/>
              <a:t>Bass (1998) dalam Swandari (2003) mendefinisikan bahwa kepemimpinan transformasional sebagai pemimpin yang mempunyai kekuatan untuk mempengaruhi bawahan dengan cara-cara tertentu. Dengan penerapan kepemimpinan transformasional bawahan akan merasa dipercaya, dihargai, loyal dan respek kepada pimpinannya. Pada akhirnya bawahan akan termotivasi untuk melakukan lebih dari yang diharapkan.</a:t>
            </a:r>
          </a:p>
          <a:p>
            <a:r>
              <a:rPr lang="id-ID" dirty="0"/>
              <a:t>Menurut  O‟Leary  (2001) kepemimpinan  transformasional adalah  gaya kepemimpinan yang digunakan oleh seseorang manajer bila ia ingin suatu kelompok melebarkan batas dan memiliki kinerja melampaui </a:t>
            </a:r>
            <a:r>
              <a:rPr lang="id-ID" i="1" dirty="0"/>
              <a:t>status quo </a:t>
            </a:r>
            <a:r>
              <a:rPr lang="id-ID" dirty="0"/>
              <a:t>atau mencapai serangkaian sasaran organisasi yang sepenuhnya baru. Kepemimpinan transformasional pada prinsipnya memotivasi bawahan untuk berbuat lebih baik dari apa yang bisa dilakukan, dengan kata lain dapat meningkatkan kepercayaan atau keyakinan diri bawahan yang akan berpengaruh terhadap peningkatan kinerja.</a:t>
            </a:r>
          </a:p>
          <a:p>
            <a:endParaRPr lang="id-ID" dirty="0"/>
          </a:p>
        </p:txBody>
      </p:sp>
    </p:spTree>
    <p:extLst>
      <p:ext uri="{BB962C8B-B14F-4D97-AF65-F5344CB8AC3E}">
        <p14:creationId xmlns:p14="http://schemas.microsoft.com/office/powerpoint/2010/main" val="2390760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pengertian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a:t>Model </a:t>
            </a:r>
            <a:r>
              <a:rPr lang="en-US" b="1" dirty="0" err="1"/>
              <a:t>kepemimpinan</a:t>
            </a:r>
            <a:r>
              <a:rPr lang="en-US" dirty="0"/>
              <a:t> </a:t>
            </a:r>
            <a:r>
              <a:rPr lang="en-US" dirty="0" err="1"/>
              <a:t>lebih</a:t>
            </a:r>
            <a:r>
              <a:rPr lang="en-US" dirty="0"/>
              <a:t> </a:t>
            </a:r>
            <a:r>
              <a:rPr lang="en-US" dirty="0" err="1"/>
              <a:t>didasarkan</a:t>
            </a:r>
            <a:r>
              <a:rPr lang="en-US" dirty="0"/>
              <a:t> </a:t>
            </a:r>
            <a:r>
              <a:rPr lang="en-US" dirty="0" err="1"/>
              <a:t>pada</a:t>
            </a:r>
            <a:r>
              <a:rPr lang="en-US" dirty="0"/>
              <a:t> </a:t>
            </a:r>
            <a:r>
              <a:rPr lang="en-US" dirty="0" err="1"/>
              <a:t>pendekatan</a:t>
            </a:r>
            <a:r>
              <a:rPr lang="en-US" dirty="0"/>
              <a:t> yang </a:t>
            </a:r>
            <a:r>
              <a:rPr lang="en-US" dirty="0" err="1"/>
              <a:t>mengacu</a:t>
            </a:r>
            <a:r>
              <a:rPr lang="en-US" dirty="0"/>
              <a:t> </a:t>
            </a:r>
            <a:r>
              <a:rPr lang="en-US" dirty="0" err="1"/>
              <a:t>kepada</a:t>
            </a:r>
            <a:r>
              <a:rPr lang="en-US" dirty="0"/>
              <a:t> </a:t>
            </a:r>
            <a:r>
              <a:rPr lang="en-US" dirty="0" err="1"/>
              <a:t>hakikat</a:t>
            </a:r>
            <a:r>
              <a:rPr lang="en-US" dirty="0"/>
              <a:t> </a:t>
            </a:r>
            <a:r>
              <a:rPr lang="en-US" dirty="0" err="1"/>
              <a:t>kepemimpinan</a:t>
            </a:r>
            <a:r>
              <a:rPr lang="en-US" dirty="0"/>
              <a:t> yang </a:t>
            </a:r>
            <a:r>
              <a:rPr lang="en-US" dirty="0" err="1"/>
              <a:t>berlandaskan</a:t>
            </a:r>
            <a:r>
              <a:rPr lang="en-US" dirty="0"/>
              <a:t> </a:t>
            </a:r>
            <a:r>
              <a:rPr lang="en-US" dirty="0" err="1"/>
              <a:t>pada</a:t>
            </a:r>
            <a:r>
              <a:rPr lang="en-US" dirty="0"/>
              <a:t> </a:t>
            </a:r>
            <a:r>
              <a:rPr lang="en-US" dirty="0" err="1"/>
              <a:t>perilaku</a:t>
            </a:r>
            <a:r>
              <a:rPr lang="en-US" dirty="0"/>
              <a:t> </a:t>
            </a:r>
            <a:r>
              <a:rPr lang="en-US" dirty="0" err="1"/>
              <a:t>dan</a:t>
            </a:r>
            <a:r>
              <a:rPr lang="en-US" dirty="0"/>
              <a:t> </a:t>
            </a:r>
            <a:r>
              <a:rPr lang="en-US" dirty="0" err="1"/>
              <a:t>keterampilan</a:t>
            </a:r>
            <a:r>
              <a:rPr lang="en-US" dirty="0"/>
              <a:t> </a:t>
            </a:r>
            <a:r>
              <a:rPr lang="en-US" dirty="0" err="1"/>
              <a:t>seseorang</a:t>
            </a:r>
            <a:r>
              <a:rPr lang="en-US" dirty="0"/>
              <a:t> </a:t>
            </a:r>
            <a:r>
              <a:rPr lang="en-US" u="sng" dirty="0"/>
              <a:t>yang </a:t>
            </a:r>
            <a:r>
              <a:rPr lang="en-US" u="sng" dirty="0" err="1"/>
              <a:t>berbaur</a:t>
            </a:r>
            <a:r>
              <a:rPr lang="en-US" u="sng" dirty="0"/>
              <a:t> </a:t>
            </a:r>
            <a:r>
              <a:rPr lang="en-US" dirty="0" err="1"/>
              <a:t>kemudian</a:t>
            </a:r>
            <a:r>
              <a:rPr lang="en-US" dirty="0"/>
              <a:t> </a:t>
            </a:r>
            <a:r>
              <a:rPr lang="en-US" dirty="0" err="1"/>
              <a:t>membentuk</a:t>
            </a:r>
            <a:r>
              <a:rPr lang="en-US" dirty="0"/>
              <a:t> model </a:t>
            </a:r>
            <a:r>
              <a:rPr lang="en-US" dirty="0" err="1"/>
              <a:t>kepemimpinan</a:t>
            </a:r>
            <a:r>
              <a:rPr lang="en-US" dirty="0"/>
              <a:t> yang </a:t>
            </a:r>
            <a:r>
              <a:rPr lang="en-US" dirty="0" err="1"/>
              <a:t>berbeda</a:t>
            </a:r>
            <a:r>
              <a:rPr lang="en-US" dirty="0"/>
              <a:t>.</a:t>
            </a:r>
          </a:p>
          <a:p>
            <a:pPr algn="just"/>
            <a:r>
              <a:rPr lang="en-US" b="1" dirty="0" err="1"/>
              <a:t>Tipe</a:t>
            </a:r>
            <a:r>
              <a:rPr lang="en-US" b="1" dirty="0"/>
              <a:t> </a:t>
            </a:r>
            <a:r>
              <a:rPr lang="en-US" b="1" dirty="0" err="1"/>
              <a:t>kepemimpinan</a:t>
            </a:r>
            <a:r>
              <a:rPr lang="en-US" dirty="0"/>
              <a:t> </a:t>
            </a:r>
            <a:r>
              <a:rPr lang="en-US" dirty="0" err="1"/>
              <a:t>lebih</a:t>
            </a:r>
            <a:r>
              <a:rPr lang="en-US" dirty="0"/>
              <a:t> </a:t>
            </a:r>
            <a:r>
              <a:rPr lang="en-US" dirty="0" err="1"/>
              <a:t>didasarkan</a:t>
            </a:r>
            <a:r>
              <a:rPr lang="en-US" dirty="0"/>
              <a:t> </a:t>
            </a:r>
            <a:r>
              <a:rPr lang="en-US" dirty="0" err="1"/>
              <a:t>pada</a:t>
            </a:r>
            <a:r>
              <a:rPr lang="en-US" dirty="0"/>
              <a:t> </a:t>
            </a:r>
            <a:r>
              <a:rPr lang="en-US" dirty="0" err="1"/>
              <a:t>bentuk</a:t>
            </a:r>
            <a:r>
              <a:rPr lang="en-US" dirty="0"/>
              <a:t> </a:t>
            </a:r>
            <a:r>
              <a:rPr lang="en-US" dirty="0" err="1"/>
              <a:t>atau</a:t>
            </a:r>
            <a:r>
              <a:rPr lang="en-US" dirty="0"/>
              <a:t> </a:t>
            </a:r>
            <a:r>
              <a:rPr lang="en-US" dirty="0" err="1"/>
              <a:t>jenis</a:t>
            </a:r>
            <a:r>
              <a:rPr lang="en-US" dirty="0"/>
              <a:t> </a:t>
            </a:r>
            <a:r>
              <a:rPr lang="en-US" dirty="0" err="1"/>
              <a:t>kepemimpinan</a:t>
            </a:r>
            <a:r>
              <a:rPr lang="en-US" dirty="0"/>
              <a:t>, yang </a:t>
            </a:r>
            <a:r>
              <a:rPr lang="en-US" dirty="0" err="1"/>
              <a:t>didalamnya</a:t>
            </a:r>
            <a:r>
              <a:rPr lang="en-US" dirty="0"/>
              <a:t> </a:t>
            </a:r>
            <a:r>
              <a:rPr lang="en-US" dirty="0" err="1"/>
              <a:t>diimplementasikan</a:t>
            </a:r>
            <a:r>
              <a:rPr lang="en-US" dirty="0"/>
              <a:t> </a:t>
            </a:r>
            <a:r>
              <a:rPr lang="en-US" dirty="0" err="1"/>
              <a:t>satu</a:t>
            </a:r>
            <a:r>
              <a:rPr lang="en-US" dirty="0"/>
              <a:t> </a:t>
            </a:r>
            <a:r>
              <a:rPr lang="en-US" dirty="0" err="1"/>
              <a:t>atau</a:t>
            </a:r>
            <a:r>
              <a:rPr lang="en-US" dirty="0"/>
              <a:t> </a:t>
            </a:r>
            <a:r>
              <a:rPr lang="en-US" dirty="0" err="1"/>
              <a:t>lebihperilaku</a:t>
            </a:r>
            <a:r>
              <a:rPr lang="en-US" dirty="0"/>
              <a:t> </a:t>
            </a:r>
            <a:r>
              <a:rPr lang="en-US" dirty="0" err="1"/>
              <a:t>atau</a:t>
            </a:r>
            <a:r>
              <a:rPr lang="en-US" dirty="0"/>
              <a:t> </a:t>
            </a:r>
            <a:r>
              <a:rPr lang="en-US" dirty="0" err="1"/>
              <a:t>gaya</a:t>
            </a:r>
            <a:r>
              <a:rPr lang="en-US" dirty="0"/>
              <a:t> </a:t>
            </a:r>
            <a:r>
              <a:rPr lang="en-US" dirty="0" err="1"/>
              <a:t>kepemimpinan</a:t>
            </a:r>
            <a:r>
              <a:rPr lang="en-US" dirty="0"/>
              <a:t> </a:t>
            </a:r>
            <a:r>
              <a:rPr lang="en-US" dirty="0" err="1"/>
              <a:t>sebagai</a:t>
            </a:r>
            <a:r>
              <a:rPr lang="en-US" dirty="0"/>
              <a:t> </a:t>
            </a:r>
            <a:r>
              <a:rPr lang="en-US" dirty="0" err="1"/>
              <a:t>pendukungnya</a:t>
            </a:r>
            <a:r>
              <a:rPr lang="en-US" dirty="0"/>
              <a:t>.</a:t>
            </a:r>
          </a:p>
          <a:p>
            <a:pPr algn="just"/>
            <a:r>
              <a:rPr lang="en-US" b="1" dirty="0"/>
              <a:t>Gaya </a:t>
            </a:r>
            <a:r>
              <a:rPr lang="en-US" b="1" dirty="0" err="1"/>
              <a:t>kepemimpinan</a:t>
            </a:r>
            <a:r>
              <a:rPr lang="en-US" b="1" dirty="0"/>
              <a:t> </a:t>
            </a:r>
            <a:r>
              <a:rPr lang="en-US" dirty="0" err="1"/>
              <a:t>lebih</a:t>
            </a:r>
            <a:r>
              <a:rPr lang="en-US" dirty="0"/>
              <a:t> </a:t>
            </a:r>
            <a:r>
              <a:rPr lang="en-US" dirty="0" err="1"/>
              <a:t>didasarkan</a:t>
            </a:r>
            <a:r>
              <a:rPr lang="en-US" dirty="0"/>
              <a:t> </a:t>
            </a:r>
            <a:r>
              <a:rPr lang="en-US" dirty="0" err="1"/>
              <a:t>pada</a:t>
            </a:r>
            <a:r>
              <a:rPr lang="en-US" dirty="0"/>
              <a:t> </a:t>
            </a:r>
            <a:r>
              <a:rPr lang="en-US" dirty="0" err="1"/>
              <a:t>perilaku</a:t>
            </a:r>
            <a:r>
              <a:rPr lang="en-US" dirty="0"/>
              <a:t> </a:t>
            </a:r>
            <a:r>
              <a:rPr lang="en-US" dirty="0" err="1"/>
              <a:t>atau</a:t>
            </a:r>
            <a:r>
              <a:rPr lang="en-US" dirty="0"/>
              <a:t> </a:t>
            </a:r>
            <a:r>
              <a:rPr lang="en-US" dirty="0" err="1"/>
              <a:t>cara</a:t>
            </a:r>
            <a:r>
              <a:rPr lang="en-US" dirty="0"/>
              <a:t> yang </a:t>
            </a:r>
            <a:r>
              <a:rPr lang="en-US" dirty="0" err="1"/>
              <a:t>dipilih</a:t>
            </a:r>
            <a:r>
              <a:rPr lang="en-US" dirty="0"/>
              <a:t> </a:t>
            </a:r>
            <a:r>
              <a:rPr lang="en-US" dirty="0" err="1"/>
              <a:t>dan</a:t>
            </a:r>
            <a:r>
              <a:rPr lang="en-US" dirty="0"/>
              <a:t> </a:t>
            </a:r>
            <a:r>
              <a:rPr lang="en-US" dirty="0" err="1"/>
              <a:t>digunakan</a:t>
            </a:r>
            <a:r>
              <a:rPr lang="en-US" dirty="0"/>
              <a:t> </a:t>
            </a:r>
            <a:r>
              <a:rPr lang="en-US" dirty="0" err="1"/>
              <a:t>pemimpin</a:t>
            </a:r>
            <a:r>
              <a:rPr lang="en-US" dirty="0"/>
              <a:t> </a:t>
            </a:r>
            <a:r>
              <a:rPr lang="en-US" dirty="0" err="1"/>
              <a:t>dalam</a:t>
            </a:r>
            <a:r>
              <a:rPr lang="en-US" dirty="0"/>
              <a:t> </a:t>
            </a:r>
            <a:r>
              <a:rPr lang="en-US" dirty="0" err="1"/>
              <a:t>mempengaruhi</a:t>
            </a:r>
            <a:r>
              <a:rPr lang="en-US" dirty="0"/>
              <a:t> </a:t>
            </a:r>
            <a:r>
              <a:rPr lang="en-US" dirty="0" err="1"/>
              <a:t>pikiran</a:t>
            </a:r>
            <a:r>
              <a:rPr lang="en-US" dirty="0"/>
              <a:t>, </a:t>
            </a:r>
            <a:r>
              <a:rPr lang="en-US" dirty="0" err="1"/>
              <a:t>perasaan</a:t>
            </a:r>
            <a:r>
              <a:rPr lang="en-US" dirty="0"/>
              <a:t>, </a:t>
            </a:r>
            <a:r>
              <a:rPr lang="en-US" dirty="0" err="1"/>
              <a:t>sikap</a:t>
            </a:r>
            <a:r>
              <a:rPr lang="en-US" dirty="0"/>
              <a:t> </a:t>
            </a:r>
            <a:r>
              <a:rPr lang="en-US" dirty="0" err="1"/>
              <a:t>dan</a:t>
            </a:r>
            <a:r>
              <a:rPr lang="en-US" dirty="0"/>
              <a:t> </a:t>
            </a:r>
            <a:r>
              <a:rPr lang="en-US" dirty="0" err="1"/>
              <a:t>perilaku</a:t>
            </a:r>
            <a:r>
              <a:rPr lang="en-US" dirty="0"/>
              <a:t> para </a:t>
            </a:r>
            <a:r>
              <a:rPr lang="en-US" dirty="0" err="1"/>
              <a:t>anggota</a:t>
            </a:r>
            <a:r>
              <a:rPr lang="en-US" dirty="0"/>
              <a:t> </a:t>
            </a:r>
            <a:r>
              <a:rPr lang="en-US" dirty="0" err="1"/>
              <a:t>organisasi</a:t>
            </a:r>
            <a:r>
              <a:rPr lang="en-US" dirty="0"/>
              <a:t>/ </a:t>
            </a:r>
            <a:r>
              <a:rPr lang="en-US" dirty="0" err="1"/>
              <a:t>bawahannya</a:t>
            </a:r>
            <a:r>
              <a:rPr lang="en-US" dirty="0"/>
              <a:t>. </a:t>
            </a:r>
          </a:p>
          <a:p>
            <a:pPr marL="0" indent="0" algn="just">
              <a:buNone/>
            </a:pPr>
            <a:endParaRPr lang="en-US" dirty="0"/>
          </a:p>
        </p:txBody>
      </p:sp>
    </p:spTree>
    <p:extLst>
      <p:ext uri="{BB962C8B-B14F-4D97-AF65-F5344CB8AC3E}">
        <p14:creationId xmlns:p14="http://schemas.microsoft.com/office/powerpoint/2010/main" val="346405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Kepemimpinan transformasional dapat diukur dari efek hubungan/ relasi</a:t>
            </a:r>
            <a:r>
              <a:rPr lang="en-US" dirty="0"/>
              <a:t> </a:t>
            </a:r>
            <a:r>
              <a:rPr lang="id-ID" dirty="0"/>
              <a:t>yang dijalin antara pimpinan tersebut dengan para bawahannya. </a:t>
            </a:r>
            <a:endParaRPr lang="en-US" dirty="0"/>
          </a:p>
          <a:p>
            <a:r>
              <a:rPr lang="id-ID" dirty="0"/>
              <a:t>Para pengikut kepemimpinan transformasional merasa adanya kepercayaan, kekaguman, kesetiaan, hormat, terhadap pemimpin tersebut serta mereka termotivasi untuk melakukan lebih baik daripada yang awalnya diharapkan terhadap mereka. </a:t>
            </a:r>
            <a:endParaRPr lang="en-US" dirty="0"/>
          </a:p>
        </p:txBody>
      </p:sp>
    </p:spTree>
    <p:extLst>
      <p:ext uri="{BB962C8B-B14F-4D97-AF65-F5344CB8AC3E}">
        <p14:creationId xmlns:p14="http://schemas.microsoft.com/office/powerpoint/2010/main" val="3965426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5750-9BBB-4C0B-901A-FF3F93571A60}"/>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FEE543F2-EFF1-4D11-8E11-434786172413}"/>
              </a:ext>
            </a:extLst>
          </p:cNvPr>
          <p:cNvSpPr>
            <a:spLocks noGrp="1"/>
          </p:cNvSpPr>
          <p:nvPr>
            <p:ph idx="1"/>
          </p:nvPr>
        </p:nvSpPr>
        <p:spPr/>
        <p:txBody>
          <a:bodyPr>
            <a:normAutofit fontScale="92500" lnSpcReduction="10000"/>
          </a:bodyPr>
          <a:lstStyle/>
          <a:p>
            <a:r>
              <a:rPr lang="id-ID" dirty="0"/>
              <a:t>Pemimpin tersebut mentransformasi dan memotivasi bawahannya dengan: </a:t>
            </a:r>
            <a:endParaRPr lang="en-US" dirty="0"/>
          </a:p>
          <a:p>
            <a:pPr marL="514350" indent="-514350">
              <a:buFont typeface="+mj-lt"/>
              <a:buAutoNum type="arabicPeriod"/>
            </a:pPr>
            <a:r>
              <a:rPr lang="id-ID" dirty="0"/>
              <a:t>membuat mereka sadar akan hasil pekerjaannya,</a:t>
            </a:r>
            <a:endParaRPr lang="en-US" dirty="0"/>
          </a:p>
          <a:p>
            <a:pPr marL="514350" indent="-514350">
              <a:buFont typeface="+mj-lt"/>
              <a:buAutoNum type="arabicPeriod"/>
            </a:pPr>
            <a:r>
              <a:rPr lang="id-ID" dirty="0"/>
              <a:t>mendorong    mereka    untuk    lebih    mementingkan    </a:t>
            </a:r>
            <a:r>
              <a:rPr lang="en-US" dirty="0"/>
              <a:t>	     </a:t>
            </a:r>
            <a:r>
              <a:rPr lang="id-ID" dirty="0"/>
              <a:t>organisasi    atau tim</a:t>
            </a:r>
            <a:r>
              <a:rPr lang="en-US" dirty="0"/>
              <a:t> </a:t>
            </a:r>
            <a:r>
              <a:rPr lang="id-ID" dirty="0"/>
              <a:t>dibandingkan dengan kepentingan diri </a:t>
            </a:r>
            <a:r>
              <a:rPr lang="en-US" dirty="0"/>
              <a:t>	     </a:t>
            </a:r>
            <a:r>
              <a:rPr lang="id-ID" dirty="0"/>
              <a:t>sendiri, </a:t>
            </a:r>
            <a:endParaRPr lang="en-US" dirty="0"/>
          </a:p>
          <a:p>
            <a:pPr marL="514350" indent="-514350">
              <a:buFont typeface="+mj-lt"/>
              <a:buAutoNum type="arabicPeriod"/>
            </a:pPr>
            <a:r>
              <a:rPr lang="id-ID" dirty="0"/>
              <a:t>mengaktifkan kebutuhan- kebutuhan mereka yang lebih </a:t>
            </a:r>
            <a:r>
              <a:rPr lang="en-US" dirty="0"/>
              <a:t>      	    </a:t>
            </a:r>
            <a:r>
              <a:rPr lang="id-ID" dirty="0"/>
              <a:t>tinggi. </a:t>
            </a:r>
          </a:p>
          <a:p>
            <a:endParaRPr lang="en-ID" dirty="0"/>
          </a:p>
        </p:txBody>
      </p:sp>
    </p:spTree>
    <p:extLst>
      <p:ext uri="{BB962C8B-B14F-4D97-AF65-F5344CB8AC3E}">
        <p14:creationId xmlns:p14="http://schemas.microsoft.com/office/powerpoint/2010/main" val="19750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6.png"/>
          <p:cNvPicPr/>
          <p:nvPr/>
        </p:nvPicPr>
        <p:blipFill>
          <a:blip r:embed="rId2" cstate="print"/>
          <a:stretch>
            <a:fillRect/>
          </a:stretch>
        </p:blipFill>
        <p:spPr>
          <a:xfrm>
            <a:off x="1619672" y="476672"/>
            <a:ext cx="6696744" cy="5976664"/>
          </a:xfrm>
          <a:prstGeom prst="rect">
            <a:avLst/>
          </a:prstGeom>
        </p:spPr>
      </p:pic>
    </p:spTree>
    <p:extLst>
      <p:ext uri="{BB962C8B-B14F-4D97-AF65-F5344CB8AC3E}">
        <p14:creationId xmlns:p14="http://schemas.microsoft.com/office/powerpoint/2010/main" val="3350797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4 (</a:t>
            </a:r>
            <a:r>
              <a:rPr lang="en-US" dirty="0" err="1"/>
              <a:t>empat</a:t>
            </a:r>
            <a:r>
              <a:rPr lang="en-US" dirty="0"/>
              <a:t>) </a:t>
            </a:r>
            <a:r>
              <a:rPr lang="en-US" dirty="0" err="1"/>
              <a:t>perilaku</a:t>
            </a:r>
            <a:r>
              <a:rPr lang="en-US" dirty="0"/>
              <a:t> </a:t>
            </a:r>
            <a:r>
              <a:rPr lang="en-US" dirty="0" err="1"/>
              <a:t>spesifik</a:t>
            </a:r>
            <a:r>
              <a:rPr lang="en-US" dirty="0"/>
              <a:t> </a:t>
            </a:r>
            <a:r>
              <a:rPr lang="en-US" dirty="0" err="1"/>
              <a:t>dari</a:t>
            </a:r>
            <a:r>
              <a:rPr lang="en-US" dirty="0"/>
              <a:t> </a:t>
            </a:r>
            <a:r>
              <a:rPr lang="en-US" dirty="0" err="1"/>
              <a:t>Kepemimpinan</a:t>
            </a:r>
            <a:r>
              <a:rPr lang="en-US" dirty="0"/>
              <a:t> </a:t>
            </a:r>
            <a:r>
              <a:rPr lang="en-US" dirty="0" err="1"/>
              <a:t>Transformasional</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err="1"/>
              <a:t>Seorang</a:t>
            </a:r>
            <a:r>
              <a:rPr lang="en-US" dirty="0"/>
              <a:t> </a:t>
            </a:r>
            <a:r>
              <a:rPr lang="en-US" dirty="0" err="1"/>
              <a:t>pemimpin</a:t>
            </a:r>
            <a:r>
              <a:rPr lang="en-US" dirty="0"/>
              <a:t> </a:t>
            </a:r>
            <a:r>
              <a:rPr lang="en-US" dirty="0" err="1"/>
              <a:t>dapat</a:t>
            </a:r>
            <a:r>
              <a:rPr lang="en-US" dirty="0"/>
              <a:t> </a:t>
            </a:r>
            <a:r>
              <a:rPr lang="en-US" dirty="0" err="1"/>
              <a:t>dikategorikan</a:t>
            </a:r>
            <a:r>
              <a:rPr lang="en-US" dirty="0"/>
              <a:t> </a:t>
            </a:r>
            <a:r>
              <a:rPr lang="en-US" dirty="0" err="1"/>
              <a:t>mempunyai</a:t>
            </a:r>
            <a:r>
              <a:rPr lang="en-US" dirty="0"/>
              <a:t> </a:t>
            </a:r>
            <a:r>
              <a:rPr lang="en-US" dirty="0" err="1"/>
              <a:t>sifat</a:t>
            </a:r>
            <a:r>
              <a:rPr lang="en-US" dirty="0"/>
              <a:t> </a:t>
            </a:r>
            <a:r>
              <a:rPr lang="en-US" dirty="0" err="1"/>
              <a:t>kepemimpinan</a:t>
            </a:r>
            <a:r>
              <a:rPr lang="en-US" dirty="0"/>
              <a:t> </a:t>
            </a:r>
            <a:r>
              <a:rPr lang="en-US" dirty="0" err="1"/>
              <a:t>trasformasional</a:t>
            </a:r>
            <a:r>
              <a:rPr lang="en-US" dirty="0"/>
              <a:t> </a:t>
            </a:r>
            <a:r>
              <a:rPr lang="en-US" dirty="0" err="1"/>
              <a:t>manakala</a:t>
            </a:r>
            <a:r>
              <a:rPr lang="en-US" dirty="0"/>
              <a:t> </a:t>
            </a:r>
            <a:r>
              <a:rPr lang="en-US" dirty="0" err="1"/>
              <a:t>memiliki</a:t>
            </a:r>
            <a:r>
              <a:rPr lang="en-US" dirty="0"/>
              <a:t> </a:t>
            </a:r>
            <a:r>
              <a:rPr lang="en-US" dirty="0" err="1"/>
              <a:t>perilaku</a:t>
            </a:r>
            <a:r>
              <a:rPr lang="en-US" dirty="0"/>
              <a:t> </a:t>
            </a:r>
            <a:r>
              <a:rPr lang="en-US" dirty="0" err="1"/>
              <a:t>sebagai</a:t>
            </a:r>
            <a:r>
              <a:rPr lang="en-US" dirty="0"/>
              <a:t> </a:t>
            </a:r>
            <a:r>
              <a:rPr lang="en-US" dirty="0" err="1"/>
              <a:t>berikut</a:t>
            </a:r>
            <a:r>
              <a:rPr lang="en-US" dirty="0"/>
              <a:t> :</a:t>
            </a:r>
          </a:p>
          <a:p>
            <a:pPr marL="514350" indent="-514350">
              <a:buFont typeface="+mj-lt"/>
              <a:buAutoNum type="arabicPeriod"/>
            </a:pPr>
            <a:r>
              <a:rPr lang="en-US" i="1" dirty="0"/>
              <a:t>Credible</a:t>
            </a:r>
            <a:r>
              <a:rPr lang="en-US" dirty="0"/>
              <a:t>, </a:t>
            </a:r>
            <a:r>
              <a:rPr lang="en-US" dirty="0" err="1"/>
              <a:t>artinya</a:t>
            </a:r>
            <a:r>
              <a:rPr lang="en-US" dirty="0"/>
              <a:t> </a:t>
            </a:r>
            <a:r>
              <a:rPr lang="en-US" dirty="0" err="1"/>
              <a:t>mempunyai</a:t>
            </a:r>
            <a:r>
              <a:rPr lang="en-US" dirty="0"/>
              <a:t> </a:t>
            </a:r>
            <a:r>
              <a:rPr lang="en-US" dirty="0" err="1"/>
              <a:t>sifat</a:t>
            </a:r>
            <a:r>
              <a:rPr lang="en-US" dirty="0"/>
              <a:t> </a:t>
            </a:r>
            <a:r>
              <a:rPr lang="en-US" dirty="0" err="1"/>
              <a:t>konsisten</a:t>
            </a:r>
            <a:r>
              <a:rPr lang="en-US" dirty="0"/>
              <a:t> dan </a:t>
            </a:r>
            <a:r>
              <a:rPr lang="en-US" dirty="0" err="1"/>
              <a:t>komitmen</a:t>
            </a:r>
            <a:r>
              <a:rPr lang="en-US" dirty="0"/>
              <a:t> yang </a:t>
            </a:r>
            <a:r>
              <a:rPr lang="en-US" dirty="0" err="1"/>
              <a:t>tinggi</a:t>
            </a:r>
            <a:r>
              <a:rPr lang="en-US" dirty="0"/>
              <a:t> </a:t>
            </a:r>
            <a:r>
              <a:rPr lang="en-US" dirty="0" err="1"/>
              <a:t>apa</a:t>
            </a:r>
            <a:r>
              <a:rPr lang="en-US" dirty="0"/>
              <a:t> yang </a:t>
            </a:r>
            <a:r>
              <a:rPr lang="en-US" dirty="0" err="1"/>
              <a:t>diucapkannya</a:t>
            </a:r>
            <a:r>
              <a:rPr lang="en-US" dirty="0"/>
              <a:t> </a:t>
            </a:r>
            <a:r>
              <a:rPr lang="en-US" dirty="0" err="1"/>
              <a:t>dengan</a:t>
            </a:r>
            <a:r>
              <a:rPr lang="en-US" dirty="0"/>
              <a:t> yang </a:t>
            </a:r>
            <a:r>
              <a:rPr lang="en-US" dirty="0" err="1"/>
              <a:t>diperbuat</a:t>
            </a:r>
            <a:r>
              <a:rPr lang="en-US" dirty="0"/>
              <a:t>.</a:t>
            </a:r>
          </a:p>
          <a:p>
            <a:pPr marL="514350" indent="-514350">
              <a:buFont typeface="+mj-lt"/>
              <a:buAutoNum type="arabicPeriod"/>
            </a:pPr>
            <a:r>
              <a:rPr lang="en-US" i="1" dirty="0"/>
              <a:t>Creation Opportunities</a:t>
            </a:r>
            <a:r>
              <a:rPr lang="en-US" dirty="0"/>
              <a:t>, </a:t>
            </a:r>
            <a:r>
              <a:rPr lang="en-US" dirty="0" err="1"/>
              <a:t>artinya</a:t>
            </a:r>
            <a:r>
              <a:rPr lang="en-US" dirty="0"/>
              <a:t> </a:t>
            </a:r>
            <a:r>
              <a:rPr lang="en-US" dirty="0" err="1"/>
              <a:t>menciptakan</a:t>
            </a:r>
            <a:r>
              <a:rPr lang="en-US" dirty="0"/>
              <a:t> </a:t>
            </a:r>
            <a:r>
              <a:rPr lang="en-US" dirty="0" err="1"/>
              <a:t>peluang</a:t>
            </a:r>
            <a:r>
              <a:rPr lang="en-US" dirty="0"/>
              <a:t> </a:t>
            </a:r>
            <a:r>
              <a:rPr lang="en-US" dirty="0" err="1"/>
              <a:t>bagi</a:t>
            </a:r>
            <a:r>
              <a:rPr lang="en-US" dirty="0"/>
              <a:t> orang lain </a:t>
            </a:r>
            <a:r>
              <a:rPr lang="en-US" dirty="0" err="1"/>
              <a:t>untuk</a:t>
            </a:r>
            <a:r>
              <a:rPr lang="en-US" dirty="0"/>
              <a:t> </a:t>
            </a:r>
            <a:r>
              <a:rPr lang="en-US" dirty="0" err="1"/>
              <a:t>meningkatkan</a:t>
            </a:r>
            <a:r>
              <a:rPr lang="en-US" dirty="0"/>
              <a:t> </a:t>
            </a:r>
            <a:r>
              <a:rPr lang="en-US" dirty="0" err="1"/>
              <a:t>pengetahuan</a:t>
            </a:r>
            <a:r>
              <a:rPr lang="en-US" dirty="0"/>
              <a:t> dan </a:t>
            </a:r>
            <a:r>
              <a:rPr lang="en-US" dirty="0" err="1"/>
              <a:t>ketrampilan</a:t>
            </a:r>
            <a:r>
              <a:rPr lang="en-US" dirty="0"/>
              <a:t>.</a:t>
            </a:r>
          </a:p>
          <a:p>
            <a:pPr marL="514350" indent="-514350">
              <a:buFont typeface="+mj-lt"/>
              <a:buAutoNum type="arabicPeriod"/>
            </a:pPr>
            <a:r>
              <a:rPr lang="en-US" i="1" dirty="0" err="1"/>
              <a:t>Carying</a:t>
            </a:r>
            <a:r>
              <a:rPr lang="en-US" i="1" dirty="0"/>
              <a:t>,</a:t>
            </a:r>
            <a:r>
              <a:rPr lang="en-US" dirty="0"/>
              <a:t> </a:t>
            </a:r>
            <a:r>
              <a:rPr lang="en-US" dirty="0" err="1"/>
              <a:t>artinya</a:t>
            </a:r>
            <a:r>
              <a:rPr lang="en-US" dirty="0"/>
              <a:t> </a:t>
            </a:r>
            <a:r>
              <a:rPr lang="en-US" dirty="0" err="1"/>
              <a:t>menunjukkan</a:t>
            </a:r>
            <a:r>
              <a:rPr lang="en-US" dirty="0"/>
              <a:t> </a:t>
            </a:r>
            <a:r>
              <a:rPr lang="en-US" dirty="0" err="1"/>
              <a:t>kepedulian</a:t>
            </a:r>
            <a:r>
              <a:rPr lang="en-US" dirty="0"/>
              <a:t> </a:t>
            </a:r>
            <a:r>
              <a:rPr lang="en-US" dirty="0" err="1"/>
              <a:t>kepada</a:t>
            </a:r>
            <a:r>
              <a:rPr lang="en-US" dirty="0"/>
              <a:t> orang lain </a:t>
            </a:r>
            <a:r>
              <a:rPr lang="en-US" dirty="0" err="1"/>
              <a:t>sehingga</a:t>
            </a:r>
            <a:r>
              <a:rPr lang="en-US" dirty="0"/>
              <a:t> </a:t>
            </a:r>
            <a:r>
              <a:rPr lang="en-US" dirty="0" err="1"/>
              <a:t>membuat</a:t>
            </a:r>
            <a:r>
              <a:rPr lang="en-US" dirty="0"/>
              <a:t> </a:t>
            </a:r>
            <a:r>
              <a:rPr lang="en-US" dirty="0" err="1"/>
              <a:t>bawahan</a:t>
            </a:r>
            <a:r>
              <a:rPr lang="en-US" dirty="0"/>
              <a:t> </a:t>
            </a:r>
            <a:r>
              <a:rPr lang="en-US" dirty="0" err="1"/>
              <a:t>merasa</a:t>
            </a:r>
            <a:r>
              <a:rPr lang="en-US" dirty="0"/>
              <a:t> </a:t>
            </a:r>
            <a:r>
              <a:rPr lang="en-US" dirty="0" err="1"/>
              <a:t>diakui</a:t>
            </a:r>
            <a:r>
              <a:rPr lang="en-US" dirty="0"/>
              <a:t> </a:t>
            </a:r>
            <a:r>
              <a:rPr lang="en-US" dirty="0" err="1"/>
              <a:t>menjadi</a:t>
            </a:r>
            <a:r>
              <a:rPr lang="en-US" dirty="0"/>
              <a:t> </a:t>
            </a:r>
            <a:r>
              <a:rPr lang="en-US" dirty="0" err="1"/>
              <a:t>bagian</a:t>
            </a:r>
            <a:r>
              <a:rPr lang="en-US" dirty="0"/>
              <a:t> </a:t>
            </a:r>
            <a:r>
              <a:rPr lang="en-US" dirty="0" err="1"/>
              <a:t>dari</a:t>
            </a:r>
            <a:r>
              <a:rPr lang="en-US" dirty="0"/>
              <a:t> </a:t>
            </a:r>
            <a:r>
              <a:rPr lang="en-US" dirty="0" err="1"/>
              <a:t>organisasi</a:t>
            </a:r>
            <a:r>
              <a:rPr lang="en-US" dirty="0"/>
              <a:t>.</a:t>
            </a:r>
          </a:p>
          <a:p>
            <a:pPr marL="514350" indent="-514350">
              <a:buFont typeface="+mj-lt"/>
              <a:buAutoNum type="arabicPeriod"/>
            </a:pPr>
            <a:r>
              <a:rPr lang="en-US" i="1" dirty="0"/>
              <a:t>Communication</a:t>
            </a:r>
            <a:r>
              <a:rPr lang="en-US" dirty="0"/>
              <a:t>, </a:t>
            </a:r>
            <a:r>
              <a:rPr lang="en-US" dirty="0" err="1"/>
              <a:t>artinya</a:t>
            </a:r>
            <a:r>
              <a:rPr lang="en-US" dirty="0"/>
              <a:t> </a:t>
            </a:r>
            <a:r>
              <a:rPr lang="en-US" dirty="0" err="1"/>
              <a:t>mempunyai</a:t>
            </a:r>
            <a:r>
              <a:rPr lang="en-US" dirty="0"/>
              <a:t> </a:t>
            </a:r>
            <a:r>
              <a:rPr lang="en-US" dirty="0" err="1"/>
              <a:t>ketrampilan</a:t>
            </a:r>
            <a:r>
              <a:rPr lang="en-US" dirty="0"/>
              <a:t> </a:t>
            </a:r>
            <a:r>
              <a:rPr lang="en-US" dirty="0" err="1"/>
              <a:t>komunikasi</a:t>
            </a:r>
            <a:r>
              <a:rPr lang="en-US" dirty="0"/>
              <a:t> yang </a:t>
            </a:r>
            <a:r>
              <a:rPr lang="en-US" dirty="0" err="1"/>
              <a:t>baik</a:t>
            </a:r>
            <a:r>
              <a:rPr lang="en-US" dirty="0"/>
              <a:t> </a:t>
            </a:r>
            <a:r>
              <a:rPr lang="en-US" dirty="0" err="1"/>
              <a:t>dengan</a:t>
            </a:r>
            <a:r>
              <a:rPr lang="en-US" dirty="0"/>
              <a:t> orang lain.</a:t>
            </a:r>
          </a:p>
          <a:p>
            <a:endParaRPr lang="en-US" dirty="0"/>
          </a:p>
        </p:txBody>
      </p:sp>
    </p:spTree>
    <p:extLst>
      <p:ext uri="{BB962C8B-B14F-4D97-AF65-F5344CB8AC3E}">
        <p14:creationId xmlns:p14="http://schemas.microsoft.com/office/powerpoint/2010/main" val="1890447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dirty="0" err="1"/>
              <a:t>tiga</a:t>
            </a:r>
            <a:r>
              <a:rPr lang="en-US" dirty="0"/>
              <a:t>) </a:t>
            </a:r>
            <a:r>
              <a:rPr lang="en-US" dirty="0" err="1"/>
              <a:t>aspek</a:t>
            </a:r>
            <a:r>
              <a:rPr lang="en-US" dirty="0"/>
              <a:t> </a:t>
            </a:r>
            <a:r>
              <a:rPr lang="en-US" dirty="0" err="1"/>
              <a:t>dalam</a:t>
            </a:r>
            <a:r>
              <a:rPr lang="en-US" dirty="0"/>
              <a:t> </a:t>
            </a:r>
            <a:r>
              <a:rPr lang="en-US" dirty="0" err="1"/>
              <a:t>Kepemimpinan</a:t>
            </a:r>
            <a:r>
              <a:rPr lang="en-US" dirty="0"/>
              <a:t> </a:t>
            </a:r>
            <a:r>
              <a:rPr lang="en-US" dirty="0" err="1"/>
              <a:t>Transformasional</a:t>
            </a:r>
            <a:r>
              <a:rPr lang="en-US" dirty="0"/>
              <a:t>, </a:t>
            </a:r>
            <a:r>
              <a:rPr lang="en-US" dirty="0" err="1"/>
              <a:t>yakni</a:t>
            </a:r>
            <a:r>
              <a:rPr lang="en-US" dirty="0"/>
              <a:t>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i="1" dirty="0"/>
              <a:t>Vision</a:t>
            </a:r>
            <a:r>
              <a:rPr lang="en-US" dirty="0"/>
              <a:t> </a:t>
            </a:r>
            <a:r>
              <a:rPr lang="en-US" dirty="0" err="1"/>
              <a:t>adalah</a:t>
            </a:r>
            <a:r>
              <a:rPr lang="en-US" dirty="0"/>
              <a:t> </a:t>
            </a:r>
            <a:r>
              <a:rPr lang="en-US" dirty="0" err="1"/>
              <a:t>kemampuan</a:t>
            </a:r>
            <a:r>
              <a:rPr lang="en-US" dirty="0"/>
              <a:t> </a:t>
            </a:r>
            <a:r>
              <a:rPr lang="en-US" dirty="0" err="1"/>
              <a:t>diri</a:t>
            </a:r>
            <a:r>
              <a:rPr lang="en-US" dirty="0"/>
              <a:t> </a:t>
            </a:r>
            <a:r>
              <a:rPr lang="en-US" dirty="0" err="1"/>
              <a:t>untuk</a:t>
            </a:r>
            <a:r>
              <a:rPr lang="en-US" dirty="0"/>
              <a:t> </a:t>
            </a:r>
            <a:r>
              <a:rPr lang="en-US" dirty="0" err="1"/>
              <a:t>menggambarkan</a:t>
            </a:r>
            <a:r>
              <a:rPr lang="en-US" dirty="0"/>
              <a:t>, </a:t>
            </a:r>
            <a:r>
              <a:rPr lang="en-US" dirty="0" err="1"/>
              <a:t>menjelaskan</a:t>
            </a:r>
            <a:r>
              <a:rPr lang="en-US" dirty="0"/>
              <a:t> dan </a:t>
            </a:r>
            <a:r>
              <a:rPr lang="en-US" dirty="0" err="1"/>
              <a:t>meyakinkan</a:t>
            </a:r>
            <a:r>
              <a:rPr lang="en-US" dirty="0"/>
              <a:t> </a:t>
            </a:r>
            <a:r>
              <a:rPr lang="en-US" dirty="0" err="1"/>
              <a:t>bawahan</a:t>
            </a:r>
            <a:r>
              <a:rPr lang="en-US" dirty="0"/>
              <a:t> </a:t>
            </a:r>
            <a:r>
              <a:rPr lang="en-US" dirty="0" err="1"/>
              <a:t>tentang</a:t>
            </a:r>
            <a:r>
              <a:rPr lang="en-US" dirty="0"/>
              <a:t> </a:t>
            </a:r>
            <a:r>
              <a:rPr lang="en-US" dirty="0" err="1"/>
              <a:t>kondisi</a:t>
            </a:r>
            <a:r>
              <a:rPr lang="en-US" dirty="0"/>
              <a:t> masa </a:t>
            </a:r>
            <a:r>
              <a:rPr lang="en-US" dirty="0" err="1"/>
              <a:t>depan</a:t>
            </a:r>
            <a:r>
              <a:rPr lang="en-US" dirty="0"/>
              <a:t> yang </a:t>
            </a:r>
            <a:r>
              <a:rPr lang="en-US" dirty="0" err="1"/>
              <a:t>diinginkannya</a:t>
            </a:r>
            <a:r>
              <a:rPr lang="en-US" dirty="0"/>
              <a:t> </a:t>
            </a:r>
            <a:r>
              <a:rPr lang="en-US" dirty="0" err="1"/>
              <a:t>sekaligus</a:t>
            </a:r>
            <a:r>
              <a:rPr lang="en-US" dirty="0"/>
              <a:t> </a:t>
            </a:r>
            <a:r>
              <a:rPr lang="en-US" dirty="0" err="1"/>
              <a:t>mewujudkannya</a:t>
            </a:r>
            <a:r>
              <a:rPr lang="en-US" dirty="0"/>
              <a:t>.</a:t>
            </a:r>
          </a:p>
          <a:p>
            <a:pPr marL="514350" indent="-514350">
              <a:buFont typeface="+mj-lt"/>
              <a:buAutoNum type="arabicPeriod"/>
            </a:pPr>
            <a:r>
              <a:rPr lang="en-US" i="1" dirty="0"/>
              <a:t>Power</a:t>
            </a:r>
            <a:r>
              <a:rPr lang="en-US" dirty="0"/>
              <a:t> </a:t>
            </a:r>
            <a:r>
              <a:rPr lang="en-US" dirty="0" err="1"/>
              <a:t>adalah</a:t>
            </a:r>
            <a:r>
              <a:rPr lang="en-US" dirty="0"/>
              <a:t> </a:t>
            </a:r>
            <a:r>
              <a:rPr lang="en-US" dirty="0" err="1"/>
              <a:t>memiliki</a:t>
            </a:r>
            <a:r>
              <a:rPr lang="en-US" dirty="0"/>
              <a:t> </a:t>
            </a:r>
            <a:r>
              <a:rPr lang="en-US" dirty="0" err="1"/>
              <a:t>pengaruh</a:t>
            </a:r>
            <a:r>
              <a:rPr lang="en-US" dirty="0"/>
              <a:t>, </a:t>
            </a:r>
            <a:r>
              <a:rPr lang="en-US" dirty="0" err="1"/>
              <a:t>kendali</a:t>
            </a:r>
            <a:r>
              <a:rPr lang="en-US" dirty="0"/>
              <a:t> dan </a:t>
            </a:r>
            <a:r>
              <a:rPr lang="en-US" dirty="0" err="1"/>
              <a:t>kuasa</a:t>
            </a:r>
            <a:r>
              <a:rPr lang="en-US" dirty="0"/>
              <a:t> </a:t>
            </a:r>
            <a:r>
              <a:rPr lang="en-US" dirty="0" err="1"/>
              <a:t>terhadap</a:t>
            </a:r>
            <a:r>
              <a:rPr lang="en-US" dirty="0"/>
              <a:t> orang lain </a:t>
            </a:r>
            <a:r>
              <a:rPr lang="en-US" dirty="0" err="1"/>
              <a:t>atau</a:t>
            </a:r>
            <a:r>
              <a:rPr lang="en-US" dirty="0"/>
              <a:t> </a:t>
            </a:r>
            <a:r>
              <a:rPr lang="en-US" dirty="0" err="1"/>
              <a:t>kelompok</a:t>
            </a:r>
            <a:r>
              <a:rPr lang="en-US" dirty="0"/>
              <a:t> </a:t>
            </a:r>
            <a:r>
              <a:rPr lang="en-US" dirty="0" err="1"/>
              <a:t>sehingga</a:t>
            </a:r>
            <a:r>
              <a:rPr lang="en-US" dirty="0"/>
              <a:t> </a:t>
            </a:r>
            <a:r>
              <a:rPr lang="en-US" dirty="0" err="1"/>
              <a:t>mendapatkan</a:t>
            </a:r>
            <a:r>
              <a:rPr lang="en-US" dirty="0"/>
              <a:t> </a:t>
            </a:r>
            <a:r>
              <a:rPr lang="en-US" dirty="0" err="1"/>
              <a:t>dukungan</a:t>
            </a:r>
            <a:r>
              <a:rPr lang="en-US" dirty="0"/>
              <a:t> yang </a:t>
            </a:r>
            <a:r>
              <a:rPr lang="en-US" dirty="0" err="1"/>
              <a:t>kuat</a:t>
            </a:r>
            <a:r>
              <a:rPr lang="en-US" dirty="0"/>
              <a:t> </a:t>
            </a:r>
            <a:r>
              <a:rPr lang="en-US" dirty="0" err="1"/>
              <a:t>untuk</a:t>
            </a:r>
            <a:r>
              <a:rPr lang="en-US" dirty="0"/>
              <a:t> </a:t>
            </a:r>
            <a:r>
              <a:rPr lang="en-US" dirty="0" err="1"/>
              <a:t>mencapai</a:t>
            </a:r>
            <a:r>
              <a:rPr lang="en-US" dirty="0"/>
              <a:t> </a:t>
            </a:r>
            <a:r>
              <a:rPr lang="en-US" dirty="0" err="1"/>
              <a:t>tujuannya</a:t>
            </a:r>
            <a:r>
              <a:rPr lang="en-US" dirty="0"/>
              <a:t>.</a:t>
            </a:r>
          </a:p>
          <a:p>
            <a:pPr marL="514350" indent="-514350">
              <a:buFont typeface="+mj-lt"/>
              <a:buAutoNum type="arabicPeriod"/>
            </a:pPr>
            <a:r>
              <a:rPr lang="en-US" i="1" dirty="0"/>
              <a:t>Self Confidence</a:t>
            </a:r>
            <a:r>
              <a:rPr lang="en-US" dirty="0"/>
              <a:t> </a:t>
            </a:r>
            <a:r>
              <a:rPr lang="en-US" dirty="0" err="1"/>
              <a:t>adalah</a:t>
            </a:r>
            <a:r>
              <a:rPr lang="en-US" dirty="0"/>
              <a:t> </a:t>
            </a:r>
            <a:r>
              <a:rPr lang="en-US" dirty="0" err="1"/>
              <a:t>kepercayaan</a:t>
            </a:r>
            <a:r>
              <a:rPr lang="en-US" dirty="0"/>
              <a:t> </a:t>
            </a:r>
            <a:r>
              <a:rPr lang="en-US" dirty="0" err="1"/>
              <a:t>diri</a:t>
            </a:r>
            <a:r>
              <a:rPr lang="en-US" dirty="0"/>
              <a:t> </a:t>
            </a:r>
            <a:r>
              <a:rPr lang="en-US" dirty="0" err="1"/>
              <a:t>untuk</a:t>
            </a:r>
            <a:r>
              <a:rPr lang="en-US" dirty="0"/>
              <a:t> </a:t>
            </a:r>
            <a:r>
              <a:rPr lang="en-US" dirty="0" err="1"/>
              <a:t>bertindak</a:t>
            </a:r>
            <a:r>
              <a:rPr lang="en-US" dirty="0"/>
              <a:t> yang </a:t>
            </a:r>
            <a:r>
              <a:rPr lang="en-US" dirty="0" err="1"/>
              <a:t>bersumber</a:t>
            </a:r>
            <a:r>
              <a:rPr lang="en-US" dirty="0"/>
              <a:t> </a:t>
            </a:r>
            <a:r>
              <a:rPr lang="en-US" dirty="0" err="1"/>
              <a:t>dari</a:t>
            </a:r>
            <a:r>
              <a:rPr lang="en-US" dirty="0"/>
              <a:t> </a:t>
            </a:r>
            <a:r>
              <a:rPr lang="en-US" dirty="0" err="1"/>
              <a:t>pengalaman</a:t>
            </a:r>
            <a:r>
              <a:rPr lang="en-US" dirty="0"/>
              <a:t> </a:t>
            </a:r>
            <a:r>
              <a:rPr lang="en-US" dirty="0" err="1"/>
              <a:t>atas</a:t>
            </a:r>
            <a:r>
              <a:rPr lang="en-US" dirty="0"/>
              <a:t> </a:t>
            </a:r>
            <a:r>
              <a:rPr lang="en-US" dirty="0" err="1"/>
              <a:t>hal-hal</a:t>
            </a:r>
            <a:r>
              <a:rPr lang="en-US" dirty="0"/>
              <a:t> yang </a:t>
            </a:r>
            <a:r>
              <a:rPr lang="en-US" dirty="0" err="1"/>
              <a:t>terjadi</a:t>
            </a:r>
            <a:r>
              <a:rPr lang="en-US" dirty="0"/>
              <a:t> pada </a:t>
            </a:r>
            <a:r>
              <a:rPr lang="en-US" dirty="0" err="1"/>
              <a:t>kehidupannya</a:t>
            </a:r>
            <a:r>
              <a:rPr lang="en-US" dirty="0"/>
              <a:t>.</a:t>
            </a:r>
          </a:p>
          <a:p>
            <a:endParaRPr lang="en-US" dirty="0"/>
          </a:p>
        </p:txBody>
      </p:sp>
    </p:spTree>
    <p:extLst>
      <p:ext uri="{BB962C8B-B14F-4D97-AF65-F5344CB8AC3E}">
        <p14:creationId xmlns:p14="http://schemas.microsoft.com/office/powerpoint/2010/main" val="2941780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Unsur</a:t>
            </a:r>
            <a:r>
              <a:rPr lang="en-US" dirty="0"/>
              <a:t> </a:t>
            </a:r>
            <a:r>
              <a:rPr lang="en-US" dirty="0" err="1"/>
              <a:t>Kepeminpinan</a:t>
            </a:r>
            <a:r>
              <a:rPr lang="en-US" dirty="0"/>
              <a:t> </a:t>
            </a:r>
            <a:r>
              <a:rPr lang="en-US" dirty="0" err="1"/>
              <a:t>Transformasional</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err="1"/>
              <a:t>Terdapat</a:t>
            </a:r>
            <a:r>
              <a:rPr lang="en-US" dirty="0"/>
              <a:t> 8 (</a:t>
            </a:r>
            <a:r>
              <a:rPr lang="en-US" dirty="0" err="1"/>
              <a:t>delapan</a:t>
            </a:r>
            <a:r>
              <a:rPr lang="en-US" dirty="0"/>
              <a:t>) </a:t>
            </a:r>
            <a:r>
              <a:rPr lang="en-US" dirty="0" err="1"/>
              <a:t>unsur</a:t>
            </a:r>
            <a:r>
              <a:rPr lang="en-US" dirty="0"/>
              <a:t> </a:t>
            </a:r>
            <a:r>
              <a:rPr lang="en-US" dirty="0" err="1"/>
              <a:t>dalam</a:t>
            </a:r>
            <a:r>
              <a:rPr lang="en-US" dirty="0"/>
              <a:t> </a:t>
            </a:r>
            <a:r>
              <a:rPr lang="en-US" dirty="0" err="1"/>
              <a:t>Kepemimpinan</a:t>
            </a:r>
            <a:r>
              <a:rPr lang="en-US" dirty="0"/>
              <a:t> </a:t>
            </a:r>
            <a:r>
              <a:rPr lang="en-US" dirty="0" err="1"/>
              <a:t>Transformasional</a:t>
            </a:r>
            <a:r>
              <a:rPr lang="en-US" dirty="0"/>
              <a:t> yang </a:t>
            </a:r>
            <a:r>
              <a:rPr lang="en-US" dirty="0" err="1"/>
              <a:t>berpengaruh</a:t>
            </a:r>
            <a:r>
              <a:rPr lang="en-US" dirty="0"/>
              <a:t> </a:t>
            </a:r>
            <a:r>
              <a:rPr lang="en-US" dirty="0" err="1"/>
              <a:t>bagi</a:t>
            </a:r>
            <a:r>
              <a:rPr lang="en-US" dirty="0"/>
              <a:t> </a:t>
            </a:r>
            <a:r>
              <a:rPr lang="en-US" dirty="0" err="1"/>
              <a:t>seorang</a:t>
            </a:r>
            <a:r>
              <a:rPr lang="en-US" dirty="0"/>
              <a:t> </a:t>
            </a:r>
            <a:r>
              <a:rPr lang="en-US" dirty="0" err="1"/>
              <a:t>manajer</a:t>
            </a:r>
            <a:r>
              <a:rPr lang="en-US" dirty="0"/>
              <a:t> </a:t>
            </a:r>
            <a:r>
              <a:rPr lang="en-US" dirty="0" err="1"/>
              <a:t>atau</a:t>
            </a:r>
            <a:r>
              <a:rPr lang="en-US" dirty="0"/>
              <a:t> leader </a:t>
            </a:r>
            <a:r>
              <a:rPr lang="en-US" dirty="0" err="1"/>
              <a:t>dalam</a:t>
            </a:r>
            <a:r>
              <a:rPr lang="en-US" dirty="0"/>
              <a:t> </a:t>
            </a:r>
            <a:r>
              <a:rPr lang="en-US" dirty="0" err="1"/>
              <a:t>mencapai</a:t>
            </a:r>
            <a:r>
              <a:rPr lang="en-US" dirty="0"/>
              <a:t> </a:t>
            </a:r>
            <a:r>
              <a:rPr lang="en-US" dirty="0" err="1"/>
              <a:t>tujuan</a:t>
            </a:r>
            <a:r>
              <a:rPr lang="en-US" dirty="0"/>
              <a:t>  </a:t>
            </a:r>
            <a:r>
              <a:rPr lang="en-US" dirty="0" err="1"/>
              <a:t>organisasi</a:t>
            </a:r>
            <a:r>
              <a:rPr lang="en-US" dirty="0"/>
              <a:t>:</a:t>
            </a:r>
          </a:p>
          <a:p>
            <a:pPr marL="514350" indent="-514350">
              <a:buFont typeface="+mj-lt"/>
              <a:buAutoNum type="arabicPeriod"/>
            </a:pPr>
            <a:r>
              <a:rPr lang="en-US" dirty="0" err="1"/>
              <a:t>Budaya</a:t>
            </a:r>
            <a:r>
              <a:rPr lang="en-US" dirty="0"/>
              <a:t> </a:t>
            </a:r>
            <a:r>
              <a:rPr lang="en-US" dirty="0" err="1"/>
              <a:t>Organisasi</a:t>
            </a:r>
            <a:endParaRPr lang="en-US" dirty="0"/>
          </a:p>
          <a:p>
            <a:pPr marL="514350" indent="-514350">
              <a:buFont typeface="+mj-lt"/>
              <a:buAutoNum type="arabicPeriod"/>
            </a:pPr>
            <a:r>
              <a:rPr lang="en-US" dirty="0"/>
              <a:t>Integrity</a:t>
            </a:r>
          </a:p>
          <a:p>
            <a:pPr marL="514350" indent="-514350">
              <a:buFont typeface="+mj-lt"/>
              <a:buAutoNum type="arabicPeriod"/>
            </a:pPr>
            <a:r>
              <a:rPr lang="en-US" i="1" dirty="0"/>
              <a:t>Continuous Improvement</a:t>
            </a:r>
          </a:p>
          <a:p>
            <a:pPr marL="514350" indent="-514350">
              <a:buFont typeface="+mj-lt"/>
              <a:buAutoNum type="arabicPeriod"/>
            </a:pPr>
            <a:r>
              <a:rPr lang="en-US" i="1" dirty="0"/>
              <a:t>Continuous Learning</a:t>
            </a:r>
          </a:p>
          <a:p>
            <a:pPr marL="514350" indent="-514350">
              <a:buFont typeface="+mj-lt"/>
              <a:buAutoNum type="arabicPeriod"/>
            </a:pPr>
            <a:r>
              <a:rPr lang="en-US" i="1" dirty="0"/>
              <a:t>Managing Others</a:t>
            </a:r>
          </a:p>
          <a:p>
            <a:pPr marL="514350" indent="-514350">
              <a:buFont typeface="+mj-lt"/>
              <a:buAutoNum type="arabicPeriod"/>
            </a:pPr>
            <a:r>
              <a:rPr lang="en-US" i="1" dirty="0"/>
              <a:t>6. Interpersonal Communication</a:t>
            </a:r>
          </a:p>
          <a:p>
            <a:pPr marL="514350" indent="-514350">
              <a:buFont typeface="+mj-lt"/>
              <a:buAutoNum type="arabicPeriod"/>
            </a:pPr>
            <a:r>
              <a:rPr lang="en-US" i="1" dirty="0"/>
              <a:t>Stakeholder Service</a:t>
            </a:r>
          </a:p>
          <a:p>
            <a:pPr marL="514350" indent="-514350">
              <a:buFont typeface="+mj-lt"/>
              <a:buAutoNum type="arabicPeriod"/>
            </a:pPr>
            <a:r>
              <a:rPr lang="en-US" dirty="0" err="1"/>
              <a:t>Mengelola</a:t>
            </a:r>
            <a:r>
              <a:rPr lang="en-US" dirty="0"/>
              <a:t> </a:t>
            </a:r>
            <a:r>
              <a:rPr lang="en-US" dirty="0" err="1"/>
              <a:t>Bawahan</a:t>
            </a:r>
            <a:endParaRPr lang="en-US" b="1" i="1" dirty="0"/>
          </a:p>
          <a:p>
            <a:pPr marL="514350" indent="-514350">
              <a:buFont typeface="+mj-lt"/>
              <a:buAutoNum type="arabicPeriod"/>
            </a:pPr>
            <a:endParaRPr lang="en-US" i="1" dirty="0"/>
          </a:p>
          <a:p>
            <a:pPr marL="514350" indent="-514350">
              <a:buFont typeface="+mj-lt"/>
              <a:buAutoNum type="arabicPeriod"/>
            </a:pPr>
            <a:endParaRPr lang="en-US" i="1" dirty="0"/>
          </a:p>
          <a:p>
            <a:pPr marL="514350" indent="-514350">
              <a:buFont typeface="+mj-lt"/>
              <a:buAutoNum type="arabicPeriod"/>
            </a:pPr>
            <a:endParaRPr lang="en-US" i="1" dirty="0"/>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en-US" dirty="0"/>
          </a:p>
        </p:txBody>
      </p:sp>
    </p:spTree>
    <p:extLst>
      <p:ext uri="{BB962C8B-B14F-4D97-AF65-F5344CB8AC3E}">
        <p14:creationId xmlns:p14="http://schemas.microsoft.com/office/powerpoint/2010/main" val="4189117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1. </a:t>
            </a:r>
            <a:r>
              <a:rPr lang="en-US" dirty="0" err="1"/>
              <a:t>Budaya</a:t>
            </a:r>
            <a:r>
              <a:rPr lang="en-US" dirty="0"/>
              <a:t> </a:t>
            </a:r>
            <a:r>
              <a:rPr lang="en-US" dirty="0" err="1"/>
              <a:t>Organisasi</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Yang </a:t>
            </a:r>
            <a:r>
              <a:rPr lang="en-US" dirty="0" err="1"/>
              <a:t>dimaksud</a:t>
            </a:r>
            <a:r>
              <a:rPr lang="en-US" dirty="0"/>
              <a:t> </a:t>
            </a:r>
            <a:r>
              <a:rPr lang="en-US" dirty="0" err="1"/>
              <a:t>dengan</a:t>
            </a:r>
            <a:r>
              <a:rPr lang="en-US" dirty="0"/>
              <a:t> </a:t>
            </a:r>
            <a:r>
              <a:rPr lang="en-US" dirty="0" err="1"/>
              <a:t>budaya</a:t>
            </a:r>
            <a:r>
              <a:rPr lang="en-US" dirty="0"/>
              <a:t> </a:t>
            </a:r>
            <a:r>
              <a:rPr lang="en-US" dirty="0" err="1"/>
              <a:t>organisasi</a:t>
            </a:r>
            <a:r>
              <a:rPr lang="en-US" dirty="0"/>
              <a:t> </a:t>
            </a:r>
            <a:r>
              <a:rPr lang="en-US" dirty="0" err="1"/>
              <a:t>disini</a:t>
            </a:r>
            <a:r>
              <a:rPr lang="en-US" dirty="0"/>
              <a:t> </a:t>
            </a:r>
            <a:r>
              <a:rPr lang="en-US" dirty="0" err="1"/>
              <a:t>adalah</a:t>
            </a:r>
            <a:r>
              <a:rPr lang="en-US" dirty="0"/>
              <a:t> :</a:t>
            </a:r>
          </a:p>
          <a:p>
            <a:pPr marL="514350" indent="-514350">
              <a:buFont typeface="+mj-lt"/>
              <a:buAutoNum type="alphaLcParenR"/>
            </a:pPr>
            <a:r>
              <a:rPr lang="en-US" dirty="0" err="1"/>
              <a:t>Nilai-nilai</a:t>
            </a:r>
            <a:r>
              <a:rPr lang="en-US" dirty="0"/>
              <a:t> </a:t>
            </a:r>
            <a:r>
              <a:rPr lang="en-US" dirty="0" err="1"/>
              <a:t>dominan</a:t>
            </a:r>
            <a:r>
              <a:rPr lang="en-US" dirty="0"/>
              <a:t> yang </a:t>
            </a:r>
            <a:r>
              <a:rPr lang="en-US" dirty="0" err="1"/>
              <a:t>didukung</a:t>
            </a:r>
            <a:r>
              <a:rPr lang="en-US" dirty="0"/>
              <a:t> </a:t>
            </a:r>
            <a:r>
              <a:rPr lang="en-US" dirty="0" err="1"/>
              <a:t>oleh</a:t>
            </a:r>
            <a:r>
              <a:rPr lang="en-US" dirty="0"/>
              <a:t> </a:t>
            </a:r>
            <a:r>
              <a:rPr lang="en-US" dirty="0" err="1"/>
              <a:t>organisasi</a:t>
            </a:r>
            <a:endParaRPr lang="en-US" dirty="0"/>
          </a:p>
          <a:p>
            <a:pPr marL="514350" indent="-514350">
              <a:buFont typeface="+mj-lt"/>
              <a:buAutoNum type="alphaLcParenR"/>
            </a:pPr>
            <a:r>
              <a:rPr lang="en-US" dirty="0"/>
              <a:t>Norma-</a:t>
            </a:r>
            <a:r>
              <a:rPr lang="en-US" dirty="0" err="1"/>
              <a:t>norma</a:t>
            </a:r>
            <a:r>
              <a:rPr lang="en-US" dirty="0"/>
              <a:t> yang </a:t>
            </a:r>
            <a:r>
              <a:rPr lang="en-US" dirty="0" err="1"/>
              <a:t>mengarahkan</a:t>
            </a:r>
            <a:r>
              <a:rPr lang="en-US" dirty="0"/>
              <a:t> </a:t>
            </a:r>
            <a:r>
              <a:rPr lang="en-US" dirty="0" err="1"/>
              <a:t>bagaimana</a:t>
            </a:r>
            <a:r>
              <a:rPr lang="en-US" dirty="0"/>
              <a:t> para </a:t>
            </a:r>
            <a:r>
              <a:rPr lang="en-US" dirty="0" err="1"/>
              <a:t>anggota</a:t>
            </a:r>
            <a:r>
              <a:rPr lang="en-US" dirty="0"/>
              <a:t> </a:t>
            </a:r>
            <a:r>
              <a:rPr lang="en-US" dirty="0" err="1"/>
              <a:t>seharusnya</a:t>
            </a:r>
            <a:r>
              <a:rPr lang="en-US" dirty="0"/>
              <a:t> </a:t>
            </a:r>
            <a:r>
              <a:rPr lang="en-US" dirty="0" err="1"/>
              <a:t>berperilaku</a:t>
            </a:r>
            <a:endParaRPr lang="en-US" dirty="0"/>
          </a:p>
          <a:p>
            <a:pPr marL="514350" indent="-514350">
              <a:buFont typeface="+mj-lt"/>
              <a:buAutoNum type="alphaLcParenR"/>
            </a:pPr>
            <a:r>
              <a:rPr lang="en-US" dirty="0" err="1"/>
              <a:t>Nilai-nilai</a:t>
            </a:r>
            <a:r>
              <a:rPr lang="en-US" dirty="0"/>
              <a:t> </a:t>
            </a:r>
            <a:r>
              <a:rPr lang="en-US" dirty="0" err="1"/>
              <a:t>tentang</a:t>
            </a:r>
            <a:r>
              <a:rPr lang="en-US" dirty="0"/>
              <a:t> </a:t>
            </a:r>
            <a:r>
              <a:rPr lang="en-US" dirty="0" err="1"/>
              <a:t>apa</a:t>
            </a:r>
            <a:r>
              <a:rPr lang="en-US" dirty="0"/>
              <a:t> yang </a:t>
            </a:r>
            <a:r>
              <a:rPr lang="en-US" dirty="0" err="1"/>
              <a:t>seharusnya</a:t>
            </a:r>
            <a:r>
              <a:rPr lang="en-US" dirty="0"/>
              <a:t> </a:t>
            </a:r>
            <a:r>
              <a:rPr lang="en-US" dirty="0" err="1"/>
              <a:t>ada</a:t>
            </a:r>
            <a:r>
              <a:rPr lang="en-US" dirty="0"/>
              <a:t> </a:t>
            </a:r>
            <a:r>
              <a:rPr lang="en-US" dirty="0" err="1"/>
              <a:t>dan</a:t>
            </a:r>
            <a:r>
              <a:rPr lang="en-US" dirty="0"/>
              <a:t> </a:t>
            </a:r>
            <a:r>
              <a:rPr lang="en-US" dirty="0" err="1"/>
              <a:t>diterapkan</a:t>
            </a:r>
            <a:r>
              <a:rPr lang="en-US" dirty="0"/>
              <a:t> di </a:t>
            </a:r>
            <a:r>
              <a:rPr lang="en-US" dirty="0" err="1"/>
              <a:t>dalam</a:t>
            </a:r>
            <a:r>
              <a:rPr lang="en-US" dirty="0"/>
              <a:t> </a:t>
            </a:r>
            <a:r>
              <a:rPr lang="en-US" dirty="0" err="1"/>
              <a:t>organisasi</a:t>
            </a:r>
            <a:endParaRPr lang="en-US" dirty="0"/>
          </a:p>
          <a:p>
            <a:pPr marL="0" indent="0">
              <a:buNone/>
            </a:pPr>
            <a:r>
              <a:rPr lang="en-US" dirty="0" err="1"/>
              <a:t>Contoh</a:t>
            </a:r>
            <a:r>
              <a:rPr lang="en-US" dirty="0"/>
              <a:t>  </a:t>
            </a:r>
            <a:r>
              <a:rPr lang="en-US" dirty="0" err="1"/>
              <a:t>budaya</a:t>
            </a:r>
            <a:r>
              <a:rPr lang="en-US" dirty="0"/>
              <a:t> </a:t>
            </a:r>
            <a:r>
              <a:rPr lang="en-US" dirty="0" err="1"/>
              <a:t>organisasi</a:t>
            </a:r>
            <a:r>
              <a:rPr lang="en-US" dirty="0"/>
              <a:t> :</a:t>
            </a:r>
            <a:r>
              <a:rPr lang="en-US" dirty="0" err="1"/>
              <a:t>Integritas</a:t>
            </a:r>
            <a:r>
              <a:rPr lang="en-US" dirty="0"/>
              <a:t>, </a:t>
            </a:r>
            <a:r>
              <a:rPr lang="en-US" dirty="0" err="1"/>
              <a:t>Profesionalisme</a:t>
            </a:r>
            <a:r>
              <a:rPr lang="en-US" dirty="0"/>
              <a:t>, </a:t>
            </a:r>
            <a:r>
              <a:rPr lang="en-US" dirty="0" err="1"/>
              <a:t>Sinergi</a:t>
            </a:r>
            <a:r>
              <a:rPr lang="en-US" dirty="0"/>
              <a:t>, </a:t>
            </a:r>
            <a:r>
              <a:rPr lang="en-US" dirty="0" err="1"/>
              <a:t>Pelayanan</a:t>
            </a:r>
            <a:r>
              <a:rPr lang="en-US" dirty="0"/>
              <a:t>, </a:t>
            </a:r>
            <a:r>
              <a:rPr lang="en-US" dirty="0" err="1"/>
              <a:t>Kesempurnaan</a:t>
            </a:r>
            <a:r>
              <a:rPr lang="en-US" dirty="0"/>
              <a:t>. </a:t>
            </a:r>
            <a:r>
              <a:rPr lang="en-US" dirty="0" err="1"/>
              <a:t>Komitmen</a:t>
            </a:r>
            <a:r>
              <a:rPr lang="en-US" dirty="0"/>
              <a:t>, </a:t>
            </a:r>
            <a:r>
              <a:rPr lang="en-US" dirty="0" err="1"/>
              <a:t>Ketulusan</a:t>
            </a:r>
            <a:r>
              <a:rPr lang="en-US" dirty="0"/>
              <a:t>. </a:t>
            </a:r>
          </a:p>
        </p:txBody>
      </p:sp>
    </p:spTree>
    <p:extLst>
      <p:ext uri="{BB962C8B-B14F-4D97-AF65-F5344CB8AC3E}">
        <p14:creationId xmlns:p14="http://schemas.microsoft.com/office/powerpoint/2010/main" val="2680114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a:t>
            </a:r>
            <a:r>
              <a:rPr lang="en-US" i="1" dirty="0"/>
              <a:t>Integrity</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err="1"/>
              <a:t>Pengertian</a:t>
            </a:r>
            <a:r>
              <a:rPr lang="en-US" dirty="0"/>
              <a:t> </a:t>
            </a:r>
            <a:r>
              <a:rPr lang="en-US" dirty="0" err="1"/>
              <a:t>secara</a:t>
            </a:r>
            <a:r>
              <a:rPr lang="en-US" dirty="0"/>
              <a:t> </a:t>
            </a:r>
            <a:r>
              <a:rPr lang="en-US" dirty="0" err="1"/>
              <a:t>sederhana</a:t>
            </a:r>
            <a:r>
              <a:rPr lang="en-US" dirty="0"/>
              <a:t> </a:t>
            </a:r>
            <a:r>
              <a:rPr lang="en-US" dirty="0" err="1"/>
              <a:t>dari</a:t>
            </a:r>
            <a:r>
              <a:rPr lang="en-US" dirty="0"/>
              <a:t> integrity </a:t>
            </a:r>
            <a:r>
              <a:rPr lang="en-US" dirty="0" err="1"/>
              <a:t>adalah</a:t>
            </a:r>
            <a:r>
              <a:rPr lang="en-US" dirty="0"/>
              <a:t> </a:t>
            </a:r>
            <a:r>
              <a:rPr lang="en-US" dirty="0" err="1"/>
              <a:t>mempertahankan</a:t>
            </a:r>
            <a:r>
              <a:rPr lang="en-US" dirty="0"/>
              <a:t> </a:t>
            </a:r>
            <a:r>
              <a:rPr lang="en-US" dirty="0" err="1"/>
              <a:t>tingkat</a:t>
            </a:r>
            <a:r>
              <a:rPr lang="en-US" dirty="0"/>
              <a:t> </a:t>
            </a:r>
            <a:r>
              <a:rPr lang="en-US" dirty="0" err="1"/>
              <a:t>kejujuran</a:t>
            </a:r>
            <a:r>
              <a:rPr lang="en-US" dirty="0"/>
              <a:t> </a:t>
            </a:r>
            <a:r>
              <a:rPr lang="en-US" dirty="0" err="1"/>
              <a:t>dan</a:t>
            </a:r>
            <a:r>
              <a:rPr lang="en-US" dirty="0"/>
              <a:t> </a:t>
            </a:r>
            <a:r>
              <a:rPr lang="en-US" dirty="0" err="1"/>
              <a:t>etika</a:t>
            </a:r>
            <a:r>
              <a:rPr lang="en-US" dirty="0"/>
              <a:t> yang </a:t>
            </a:r>
            <a:r>
              <a:rPr lang="en-US" dirty="0" err="1"/>
              <a:t>tinggi</a:t>
            </a:r>
            <a:r>
              <a:rPr lang="en-US" dirty="0"/>
              <a:t> </a:t>
            </a:r>
            <a:r>
              <a:rPr lang="en-US" dirty="0" err="1"/>
              <a:t>dalam</a:t>
            </a:r>
            <a:r>
              <a:rPr lang="en-US" dirty="0"/>
              <a:t> </a:t>
            </a:r>
            <a:r>
              <a:rPr lang="en-US" dirty="0" err="1"/>
              <a:t>perkataan</a:t>
            </a:r>
            <a:r>
              <a:rPr lang="en-US" dirty="0"/>
              <a:t> </a:t>
            </a:r>
            <a:r>
              <a:rPr lang="en-US" dirty="0" err="1"/>
              <a:t>dan</a:t>
            </a:r>
            <a:r>
              <a:rPr lang="en-US" dirty="0"/>
              <a:t> </a:t>
            </a:r>
            <a:r>
              <a:rPr lang="en-US" dirty="0" err="1"/>
              <a:t>tindakan</a:t>
            </a:r>
            <a:r>
              <a:rPr lang="en-US" dirty="0"/>
              <a:t> </a:t>
            </a:r>
            <a:r>
              <a:rPr lang="en-US" dirty="0" err="1"/>
              <a:t>sehari-hari</a:t>
            </a:r>
            <a:r>
              <a:rPr lang="en-US" dirty="0"/>
              <a:t>. Integrity </a:t>
            </a:r>
            <a:r>
              <a:rPr lang="en-US" dirty="0" err="1"/>
              <a:t>ini</a:t>
            </a:r>
            <a:r>
              <a:rPr lang="en-US" dirty="0"/>
              <a:t> </a:t>
            </a:r>
            <a:r>
              <a:rPr lang="en-US" dirty="0" err="1"/>
              <a:t>memiliki</a:t>
            </a:r>
            <a:r>
              <a:rPr lang="en-US" dirty="0"/>
              <a:t> 4 level, </a:t>
            </a:r>
            <a:r>
              <a:rPr lang="en-US" dirty="0" err="1"/>
              <a:t>yakni</a:t>
            </a:r>
            <a:r>
              <a:rPr lang="en-US" dirty="0"/>
              <a:t> :</a:t>
            </a:r>
          </a:p>
          <a:p>
            <a:pPr marL="914400" lvl="1" indent="-514350">
              <a:buFont typeface="+mj-lt"/>
              <a:buAutoNum type="alphaLcParenR"/>
            </a:pPr>
            <a:r>
              <a:rPr lang="en-US" dirty="0" err="1"/>
              <a:t>Dapat</a:t>
            </a:r>
            <a:r>
              <a:rPr lang="en-US" dirty="0"/>
              <a:t> </a:t>
            </a:r>
            <a:r>
              <a:rPr lang="en-US" dirty="0" err="1"/>
              <a:t>dipercaya</a:t>
            </a:r>
            <a:r>
              <a:rPr lang="en-US" dirty="0"/>
              <a:t> ( </a:t>
            </a:r>
            <a:r>
              <a:rPr lang="en-US" dirty="0" err="1"/>
              <a:t>sama</a:t>
            </a:r>
            <a:r>
              <a:rPr lang="en-US" dirty="0"/>
              <a:t> </a:t>
            </a:r>
            <a:r>
              <a:rPr lang="en-US" dirty="0" err="1"/>
              <a:t>dalam</a:t>
            </a:r>
            <a:r>
              <a:rPr lang="en-US" dirty="0"/>
              <a:t> kata dan </a:t>
            </a:r>
            <a:r>
              <a:rPr lang="en-US" dirty="0" err="1"/>
              <a:t>perbuatan</a:t>
            </a:r>
            <a:r>
              <a:rPr lang="en-US" dirty="0"/>
              <a:t> ).</a:t>
            </a:r>
          </a:p>
          <a:p>
            <a:pPr marL="914400" lvl="1" indent="-514350">
              <a:buFont typeface="+mj-lt"/>
              <a:buAutoNum type="alphaLcParenR"/>
            </a:pPr>
            <a:r>
              <a:rPr lang="en-US" dirty="0" err="1"/>
              <a:t>Sebagai</a:t>
            </a:r>
            <a:r>
              <a:rPr lang="en-US" dirty="0"/>
              <a:t> </a:t>
            </a:r>
            <a:r>
              <a:rPr lang="en-US" dirty="0" err="1"/>
              <a:t>sumber</a:t>
            </a:r>
            <a:r>
              <a:rPr lang="en-US" dirty="0"/>
              <a:t> </a:t>
            </a:r>
            <a:r>
              <a:rPr lang="en-US" dirty="0" err="1"/>
              <a:t>informasi</a:t>
            </a:r>
            <a:r>
              <a:rPr lang="en-US" dirty="0"/>
              <a:t> yang </a:t>
            </a:r>
            <a:r>
              <a:rPr lang="en-US" dirty="0" err="1"/>
              <a:t>dapat</a:t>
            </a:r>
            <a:r>
              <a:rPr lang="en-US" dirty="0"/>
              <a:t> </a:t>
            </a:r>
            <a:r>
              <a:rPr lang="en-US" dirty="0" err="1"/>
              <a:t>dipercaya</a:t>
            </a:r>
            <a:r>
              <a:rPr lang="en-US" dirty="0"/>
              <a:t> </a:t>
            </a:r>
            <a:r>
              <a:rPr lang="en-US" dirty="0" err="1"/>
              <a:t>kebenarannya</a:t>
            </a:r>
            <a:r>
              <a:rPr lang="en-US" dirty="0"/>
              <a:t>.</a:t>
            </a:r>
          </a:p>
          <a:p>
            <a:pPr marL="914400" lvl="1" indent="-514350">
              <a:buFont typeface="+mj-lt"/>
              <a:buAutoNum type="alphaLcParenR"/>
            </a:pPr>
            <a:r>
              <a:rPr lang="en-US" dirty="0" err="1"/>
              <a:t>Konsisten</a:t>
            </a:r>
            <a:r>
              <a:rPr lang="en-US" dirty="0"/>
              <a:t> </a:t>
            </a:r>
            <a:r>
              <a:rPr lang="en-US" dirty="0" err="1"/>
              <a:t>menerapkan</a:t>
            </a:r>
            <a:r>
              <a:rPr lang="en-US" dirty="0"/>
              <a:t> </a:t>
            </a:r>
            <a:r>
              <a:rPr lang="en-US" dirty="0" err="1"/>
              <a:t>norma-norma</a:t>
            </a:r>
            <a:r>
              <a:rPr lang="en-US" dirty="0"/>
              <a:t> yang </a:t>
            </a:r>
            <a:r>
              <a:rPr lang="en-US" dirty="0" err="1"/>
              <a:t>ada</a:t>
            </a:r>
            <a:r>
              <a:rPr lang="en-US" dirty="0"/>
              <a:t>.</a:t>
            </a:r>
          </a:p>
          <a:p>
            <a:pPr marL="914400" lvl="1" indent="-514350">
              <a:buFont typeface="+mj-lt"/>
              <a:buAutoNum type="alphaLcParenR"/>
            </a:pPr>
            <a:r>
              <a:rPr lang="en-US" dirty="0" err="1"/>
              <a:t>Bertindak</a:t>
            </a:r>
            <a:r>
              <a:rPr lang="en-US" dirty="0"/>
              <a:t> </a:t>
            </a:r>
            <a:r>
              <a:rPr lang="en-US" dirty="0" err="1"/>
              <a:t>sesuai</a:t>
            </a:r>
            <a:r>
              <a:rPr lang="en-US" dirty="0"/>
              <a:t> </a:t>
            </a:r>
            <a:r>
              <a:rPr lang="en-US" dirty="0" err="1"/>
              <a:t>kode</a:t>
            </a:r>
            <a:r>
              <a:rPr lang="en-US" dirty="0"/>
              <a:t> </a:t>
            </a:r>
            <a:r>
              <a:rPr lang="en-US" dirty="0" err="1"/>
              <a:t>etik</a:t>
            </a:r>
            <a:r>
              <a:rPr lang="en-US" dirty="0"/>
              <a:t> dan </a:t>
            </a:r>
            <a:r>
              <a:rPr lang="en-US" dirty="0" err="1"/>
              <a:t>prinsip</a:t>
            </a:r>
            <a:r>
              <a:rPr lang="en-US" dirty="0"/>
              <a:t> moral.</a:t>
            </a:r>
          </a:p>
          <a:p>
            <a:pPr marL="0" indent="0">
              <a:buNone/>
            </a:pPr>
            <a:r>
              <a:rPr lang="en-US" dirty="0" err="1"/>
              <a:t>Intinya</a:t>
            </a:r>
            <a:r>
              <a:rPr lang="en-US" dirty="0"/>
              <a:t> </a:t>
            </a:r>
            <a:r>
              <a:rPr lang="en-US" dirty="0" err="1"/>
              <a:t>adalah</a:t>
            </a:r>
            <a:r>
              <a:rPr lang="en-US" dirty="0"/>
              <a:t> </a:t>
            </a:r>
            <a:r>
              <a:rPr lang="en-US" dirty="0" err="1"/>
              <a:t>kualitas</a:t>
            </a:r>
            <a:r>
              <a:rPr lang="en-US" dirty="0"/>
              <a:t> </a:t>
            </a:r>
            <a:r>
              <a:rPr lang="en-US" dirty="0" err="1"/>
              <a:t>untuk</a:t>
            </a:r>
            <a:r>
              <a:rPr lang="en-US" dirty="0"/>
              <a:t> </a:t>
            </a:r>
            <a:r>
              <a:rPr lang="en-US" dirty="0" err="1"/>
              <a:t>bertindak</a:t>
            </a:r>
            <a:r>
              <a:rPr lang="en-US" dirty="0"/>
              <a:t> </a:t>
            </a:r>
            <a:r>
              <a:rPr lang="en-US" dirty="0" err="1"/>
              <a:t>jujur</a:t>
            </a:r>
            <a:r>
              <a:rPr lang="en-US" dirty="0"/>
              <a:t> </a:t>
            </a:r>
            <a:r>
              <a:rPr lang="en-US" dirty="0" err="1"/>
              <a:t>dan</a:t>
            </a:r>
            <a:r>
              <a:rPr lang="en-US" dirty="0"/>
              <a:t> </a:t>
            </a:r>
            <a:r>
              <a:rPr lang="en-US" dirty="0" err="1"/>
              <a:t>memiliki</a:t>
            </a:r>
            <a:r>
              <a:rPr lang="en-US" dirty="0"/>
              <a:t> </a:t>
            </a:r>
            <a:r>
              <a:rPr lang="en-US" dirty="0" err="1"/>
              <a:t>prinsip</a:t>
            </a:r>
            <a:r>
              <a:rPr lang="en-US" dirty="0"/>
              <a:t> moral yang </a:t>
            </a:r>
            <a:r>
              <a:rPr lang="en-US" dirty="0" err="1"/>
              <a:t>kuat</a:t>
            </a:r>
            <a:endParaRPr lang="en-US" dirty="0"/>
          </a:p>
          <a:p>
            <a:endParaRPr lang="en-US" dirty="0"/>
          </a:p>
        </p:txBody>
      </p:sp>
    </p:spTree>
    <p:extLst>
      <p:ext uri="{BB962C8B-B14F-4D97-AF65-F5344CB8AC3E}">
        <p14:creationId xmlns:p14="http://schemas.microsoft.com/office/powerpoint/2010/main" val="898200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3. Continuous Improvement</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lphaLcParenR"/>
            </a:pPr>
            <a:r>
              <a:rPr lang="en-US" dirty="0" err="1"/>
              <a:t>Perbaikan</a:t>
            </a:r>
            <a:r>
              <a:rPr lang="en-US" dirty="0"/>
              <a:t> yang </a:t>
            </a:r>
            <a:r>
              <a:rPr lang="en-US" dirty="0" err="1"/>
              <a:t>berkesinambungan</a:t>
            </a:r>
            <a:r>
              <a:rPr lang="en-US" dirty="0"/>
              <a:t> ( </a:t>
            </a:r>
            <a:r>
              <a:rPr lang="en-US" dirty="0" err="1"/>
              <a:t>terus</a:t>
            </a:r>
            <a:r>
              <a:rPr lang="en-US" dirty="0"/>
              <a:t> </a:t>
            </a:r>
            <a:r>
              <a:rPr lang="en-US" dirty="0" err="1"/>
              <a:t>menerus</a:t>
            </a:r>
            <a:r>
              <a:rPr lang="en-US" dirty="0"/>
              <a:t> ) yang </a:t>
            </a:r>
            <a:r>
              <a:rPr lang="en-US" dirty="0" err="1"/>
              <a:t>bertujuan</a:t>
            </a:r>
            <a:r>
              <a:rPr lang="en-US" dirty="0"/>
              <a:t> </a:t>
            </a:r>
            <a:r>
              <a:rPr lang="en-US" dirty="0" err="1"/>
              <a:t>untuk</a:t>
            </a:r>
            <a:r>
              <a:rPr lang="en-US" dirty="0"/>
              <a:t> </a:t>
            </a:r>
            <a:r>
              <a:rPr lang="en-US" dirty="0" err="1"/>
              <a:t>peningkatan</a:t>
            </a:r>
            <a:r>
              <a:rPr lang="en-US" dirty="0"/>
              <a:t> proses </a:t>
            </a:r>
            <a:r>
              <a:rPr lang="en-US" dirty="0" err="1"/>
              <a:t>kerja</a:t>
            </a:r>
            <a:r>
              <a:rPr lang="en-US" dirty="0"/>
              <a:t> </a:t>
            </a:r>
            <a:r>
              <a:rPr lang="en-US" dirty="0" err="1"/>
              <a:t>organisasi</a:t>
            </a:r>
            <a:r>
              <a:rPr lang="en-US" dirty="0"/>
              <a:t>, </a:t>
            </a:r>
            <a:r>
              <a:rPr lang="en-US" dirty="0" err="1"/>
              <a:t>peningkatan</a:t>
            </a:r>
            <a:r>
              <a:rPr lang="en-US" dirty="0"/>
              <a:t> </a:t>
            </a:r>
            <a:r>
              <a:rPr lang="en-US" dirty="0" err="1"/>
              <a:t>kualitas</a:t>
            </a:r>
            <a:r>
              <a:rPr lang="en-US" dirty="0"/>
              <a:t>, </a:t>
            </a:r>
            <a:r>
              <a:rPr lang="en-US" dirty="0" err="1"/>
              <a:t>efisiensi</a:t>
            </a:r>
            <a:r>
              <a:rPr lang="en-US" dirty="0"/>
              <a:t>, </a:t>
            </a:r>
            <a:r>
              <a:rPr lang="en-US" dirty="0" err="1"/>
              <a:t>atau</a:t>
            </a:r>
            <a:r>
              <a:rPr lang="en-US" dirty="0"/>
              <a:t> </a:t>
            </a:r>
            <a:r>
              <a:rPr lang="en-US" dirty="0" err="1"/>
              <a:t>efektivitas</a:t>
            </a:r>
            <a:r>
              <a:rPr lang="en-US" dirty="0"/>
              <a:t> .</a:t>
            </a:r>
          </a:p>
          <a:p>
            <a:pPr marL="514350" indent="-514350">
              <a:buFont typeface="+mj-lt"/>
              <a:buAutoNum type="alphaLcParenR"/>
            </a:pPr>
            <a:r>
              <a:rPr lang="en-US" dirty="0" err="1"/>
              <a:t>Seorang</a:t>
            </a:r>
            <a:r>
              <a:rPr lang="en-US" dirty="0"/>
              <a:t> </a:t>
            </a:r>
            <a:r>
              <a:rPr lang="en-US" dirty="0" err="1"/>
              <a:t>pemimpin</a:t>
            </a:r>
            <a:r>
              <a:rPr lang="en-US" dirty="0"/>
              <a:t> </a:t>
            </a:r>
            <a:r>
              <a:rPr lang="en-US" dirty="0" err="1"/>
              <a:t>harus</a:t>
            </a:r>
            <a:r>
              <a:rPr lang="en-US" dirty="0"/>
              <a:t> </a:t>
            </a:r>
            <a:r>
              <a:rPr lang="en-US" dirty="0" err="1"/>
              <a:t>secara</a:t>
            </a:r>
            <a:r>
              <a:rPr lang="en-US" dirty="0"/>
              <a:t> </a:t>
            </a:r>
            <a:r>
              <a:rPr lang="en-US" dirty="0" err="1"/>
              <a:t>aktif</a:t>
            </a:r>
            <a:r>
              <a:rPr lang="en-US" dirty="0"/>
              <a:t> </a:t>
            </a:r>
            <a:r>
              <a:rPr lang="en-US" dirty="0" err="1"/>
              <a:t>mampu</a:t>
            </a:r>
            <a:r>
              <a:rPr lang="en-US" dirty="0"/>
              <a:t> </a:t>
            </a:r>
            <a:r>
              <a:rPr lang="en-US" dirty="0" err="1"/>
              <a:t>mendorong</a:t>
            </a:r>
            <a:r>
              <a:rPr lang="en-US" dirty="0"/>
              <a:t> </a:t>
            </a:r>
            <a:r>
              <a:rPr lang="en-US" dirty="0" err="1"/>
              <a:t>setiap</a:t>
            </a:r>
            <a:r>
              <a:rPr lang="en-US" dirty="0"/>
              <a:t> </a:t>
            </a:r>
            <a:r>
              <a:rPr lang="en-US" dirty="0" err="1"/>
              <a:t>bawahan</a:t>
            </a:r>
            <a:r>
              <a:rPr lang="en-US" dirty="0"/>
              <a:t> </a:t>
            </a:r>
            <a:r>
              <a:rPr lang="en-US" dirty="0" err="1"/>
              <a:t>untuk</a:t>
            </a:r>
            <a:r>
              <a:rPr lang="en-US" dirty="0"/>
              <a:t> </a:t>
            </a:r>
            <a:r>
              <a:rPr lang="en-US" dirty="0" err="1"/>
              <a:t>melakukan</a:t>
            </a:r>
            <a:r>
              <a:rPr lang="en-US" dirty="0"/>
              <a:t> </a:t>
            </a:r>
            <a:r>
              <a:rPr lang="en-US" dirty="0" err="1"/>
              <a:t>peningkatan</a:t>
            </a:r>
            <a:r>
              <a:rPr lang="en-US" dirty="0"/>
              <a:t> </a:t>
            </a:r>
            <a:r>
              <a:rPr lang="en-US" dirty="0" err="1"/>
              <a:t>hasil</a:t>
            </a:r>
            <a:r>
              <a:rPr lang="en-US" dirty="0"/>
              <a:t> </a:t>
            </a:r>
            <a:r>
              <a:rPr lang="en-US" dirty="0" err="1"/>
              <a:t>dan</a:t>
            </a:r>
            <a:r>
              <a:rPr lang="en-US" dirty="0"/>
              <a:t> proses </a:t>
            </a:r>
            <a:r>
              <a:rPr lang="en-US" dirty="0" err="1"/>
              <a:t>kerja</a:t>
            </a:r>
            <a:r>
              <a:rPr lang="en-US" dirty="0"/>
              <a:t> </a:t>
            </a:r>
            <a:r>
              <a:rPr lang="en-US" dirty="0" err="1"/>
              <a:t>melalui</a:t>
            </a:r>
            <a:r>
              <a:rPr lang="en-US" dirty="0"/>
              <a:t> </a:t>
            </a:r>
            <a:r>
              <a:rPr lang="en-US" dirty="0" err="1"/>
              <a:t>perbaikan-perbaikan</a:t>
            </a:r>
            <a:r>
              <a:rPr lang="en-US" dirty="0"/>
              <a:t> .</a:t>
            </a:r>
          </a:p>
          <a:p>
            <a:pPr marL="514350" indent="-514350">
              <a:buFont typeface="+mj-lt"/>
              <a:buAutoNum type="alphaLcParenR"/>
            </a:pPr>
            <a:r>
              <a:rPr lang="en-US" dirty="0" err="1"/>
              <a:t>Mampu</a:t>
            </a:r>
            <a:r>
              <a:rPr lang="en-US" dirty="0"/>
              <a:t> </a:t>
            </a:r>
            <a:r>
              <a:rPr lang="en-US" dirty="0" err="1"/>
              <a:t>menciptakan</a:t>
            </a:r>
            <a:r>
              <a:rPr lang="en-US" dirty="0"/>
              <a:t> </a:t>
            </a:r>
            <a:r>
              <a:rPr lang="en-US" dirty="0" err="1"/>
              <a:t>lingkungan</a:t>
            </a:r>
            <a:r>
              <a:rPr lang="en-US" dirty="0"/>
              <a:t> yang </a:t>
            </a:r>
            <a:r>
              <a:rPr lang="en-US" dirty="0" err="1"/>
              <a:t>terus</a:t>
            </a:r>
            <a:r>
              <a:rPr lang="en-US" dirty="0"/>
              <a:t> </a:t>
            </a:r>
            <a:r>
              <a:rPr lang="en-US" dirty="0" err="1"/>
              <a:t>menerus</a:t>
            </a:r>
            <a:r>
              <a:rPr lang="en-US" dirty="0"/>
              <a:t> </a:t>
            </a:r>
            <a:r>
              <a:rPr lang="en-US" dirty="0" err="1"/>
              <a:t>melakukan</a:t>
            </a:r>
            <a:r>
              <a:rPr lang="en-US" dirty="0"/>
              <a:t> </a:t>
            </a:r>
            <a:r>
              <a:rPr lang="en-US" dirty="0" err="1"/>
              <a:t>perbaikan</a:t>
            </a:r>
            <a:r>
              <a:rPr lang="en-US" dirty="0"/>
              <a:t> proses </a:t>
            </a:r>
            <a:r>
              <a:rPr lang="en-US" dirty="0" err="1"/>
              <a:t>kerja</a:t>
            </a:r>
            <a:r>
              <a:rPr lang="en-US" dirty="0"/>
              <a:t>.</a:t>
            </a:r>
          </a:p>
          <a:p>
            <a:endParaRPr lang="en-US" dirty="0"/>
          </a:p>
        </p:txBody>
      </p:sp>
    </p:spTree>
    <p:extLst>
      <p:ext uri="{BB962C8B-B14F-4D97-AF65-F5344CB8AC3E}">
        <p14:creationId xmlns:p14="http://schemas.microsoft.com/office/powerpoint/2010/main" val="803082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a:t>
            </a:r>
            <a:r>
              <a:rPr lang="en-US" i="1" dirty="0"/>
              <a:t>Continuous Learning</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lphaLcParenR"/>
            </a:pPr>
            <a:r>
              <a:rPr lang="en-US" dirty="0"/>
              <a:t> </a:t>
            </a:r>
            <a:r>
              <a:rPr lang="en-US" dirty="0" err="1"/>
              <a:t>Pembelajaran</a:t>
            </a:r>
            <a:r>
              <a:rPr lang="en-US" dirty="0"/>
              <a:t> </a:t>
            </a:r>
            <a:r>
              <a:rPr lang="en-US" dirty="0" err="1"/>
              <a:t>berkesinambungan</a:t>
            </a:r>
            <a:r>
              <a:rPr lang="en-US" dirty="0"/>
              <a:t> </a:t>
            </a:r>
            <a:r>
              <a:rPr lang="en-US" dirty="0" err="1"/>
              <a:t>yakni</a:t>
            </a:r>
            <a:r>
              <a:rPr lang="en-US" dirty="0"/>
              <a:t> </a:t>
            </a:r>
            <a:r>
              <a:rPr lang="en-US" dirty="0" err="1"/>
              <a:t>belajar</a:t>
            </a:r>
            <a:r>
              <a:rPr lang="en-US" dirty="0"/>
              <a:t> </a:t>
            </a:r>
            <a:r>
              <a:rPr lang="en-US" dirty="0" err="1"/>
              <a:t>memperluas</a:t>
            </a:r>
            <a:r>
              <a:rPr lang="en-US" dirty="0"/>
              <a:t> </a:t>
            </a:r>
            <a:r>
              <a:rPr lang="en-US" dirty="0" err="1"/>
              <a:t>pengetahuan</a:t>
            </a:r>
            <a:r>
              <a:rPr lang="en-US" dirty="0"/>
              <a:t> </a:t>
            </a:r>
            <a:r>
              <a:rPr lang="en-US" dirty="0" err="1"/>
              <a:t>dan</a:t>
            </a:r>
            <a:r>
              <a:rPr lang="en-US" dirty="0"/>
              <a:t> </a:t>
            </a:r>
            <a:r>
              <a:rPr lang="en-US" dirty="0" err="1"/>
              <a:t>ketrampilan</a:t>
            </a:r>
            <a:r>
              <a:rPr lang="en-US" dirty="0"/>
              <a:t> </a:t>
            </a:r>
            <a:r>
              <a:rPr lang="en-US" dirty="0" err="1"/>
              <a:t>baik</a:t>
            </a:r>
            <a:r>
              <a:rPr lang="en-US" dirty="0"/>
              <a:t> </a:t>
            </a:r>
            <a:r>
              <a:rPr lang="en-US" dirty="0" err="1"/>
              <a:t>melalui</a:t>
            </a:r>
            <a:r>
              <a:rPr lang="en-US" dirty="0"/>
              <a:t> proses </a:t>
            </a:r>
            <a:r>
              <a:rPr lang="en-US" dirty="0" err="1"/>
              <a:t>pembelajaran</a:t>
            </a:r>
            <a:r>
              <a:rPr lang="en-US" dirty="0"/>
              <a:t> formal </a:t>
            </a:r>
            <a:r>
              <a:rPr lang="en-US" dirty="0" err="1"/>
              <a:t>maupun</a:t>
            </a:r>
            <a:r>
              <a:rPr lang="en-US" dirty="0"/>
              <a:t> informal.</a:t>
            </a:r>
          </a:p>
          <a:p>
            <a:pPr marL="514350" indent="-514350">
              <a:buFont typeface="+mj-lt"/>
              <a:buAutoNum type="alphaLcParenR"/>
            </a:pPr>
            <a:r>
              <a:rPr lang="en-US" dirty="0" err="1"/>
              <a:t>Mampu</a:t>
            </a:r>
            <a:r>
              <a:rPr lang="en-US" dirty="0"/>
              <a:t> </a:t>
            </a:r>
            <a:r>
              <a:rPr lang="en-US" dirty="0" err="1"/>
              <a:t>memberi</a:t>
            </a:r>
            <a:r>
              <a:rPr lang="en-US" dirty="0"/>
              <a:t> </a:t>
            </a:r>
            <a:r>
              <a:rPr lang="en-US" dirty="0" err="1"/>
              <a:t>inspirasi</a:t>
            </a:r>
            <a:r>
              <a:rPr lang="en-US" dirty="0"/>
              <a:t> </a:t>
            </a:r>
            <a:r>
              <a:rPr lang="en-US" dirty="0" err="1"/>
              <a:t>kepada</a:t>
            </a:r>
            <a:r>
              <a:rPr lang="en-US" dirty="0"/>
              <a:t> </a:t>
            </a:r>
            <a:r>
              <a:rPr lang="en-US" dirty="0" err="1"/>
              <a:t>bawahan</a:t>
            </a:r>
            <a:r>
              <a:rPr lang="en-US" dirty="0"/>
              <a:t> </a:t>
            </a:r>
            <a:r>
              <a:rPr lang="en-US" dirty="0" err="1"/>
              <a:t>untuk</a:t>
            </a:r>
            <a:r>
              <a:rPr lang="en-US" dirty="0"/>
              <a:t> </a:t>
            </a:r>
            <a:r>
              <a:rPr lang="en-US" dirty="0" err="1"/>
              <a:t>mengembangkan</a:t>
            </a:r>
            <a:r>
              <a:rPr lang="en-US" dirty="0"/>
              <a:t> </a:t>
            </a:r>
            <a:r>
              <a:rPr lang="en-US" dirty="0" err="1"/>
              <a:t>pengetahuan</a:t>
            </a:r>
            <a:r>
              <a:rPr lang="en-US" dirty="0"/>
              <a:t> </a:t>
            </a:r>
            <a:r>
              <a:rPr lang="en-US" dirty="0" err="1"/>
              <a:t>dan</a:t>
            </a:r>
            <a:r>
              <a:rPr lang="en-US" dirty="0"/>
              <a:t> </a:t>
            </a:r>
            <a:r>
              <a:rPr lang="en-US" dirty="0" err="1"/>
              <a:t>ketrampilan</a:t>
            </a:r>
            <a:r>
              <a:rPr lang="en-US" dirty="0"/>
              <a:t> yang </a:t>
            </a:r>
            <a:r>
              <a:rPr lang="en-US" dirty="0" err="1"/>
              <a:t>relevan</a:t>
            </a:r>
            <a:r>
              <a:rPr lang="en-US" dirty="0"/>
              <a:t> </a:t>
            </a:r>
            <a:r>
              <a:rPr lang="en-US" dirty="0" err="1"/>
              <a:t>dengan</a:t>
            </a:r>
            <a:r>
              <a:rPr lang="en-US" dirty="0"/>
              <a:t> </a:t>
            </a:r>
            <a:r>
              <a:rPr lang="en-US" dirty="0" err="1"/>
              <a:t>pekerjaan</a:t>
            </a:r>
            <a:endParaRPr lang="en-US" dirty="0"/>
          </a:p>
          <a:p>
            <a:pPr marL="514350" indent="-514350">
              <a:buFont typeface="+mj-lt"/>
              <a:buAutoNum type="alphaLcParenR"/>
            </a:pPr>
            <a:r>
              <a:rPr lang="en-US" dirty="0"/>
              <a:t>Orang yang </a:t>
            </a:r>
            <a:r>
              <a:rPr lang="en-US" dirty="0" err="1"/>
              <a:t>selalu</a:t>
            </a:r>
            <a:r>
              <a:rPr lang="en-US" dirty="0"/>
              <a:t> </a:t>
            </a:r>
            <a:r>
              <a:rPr lang="en-US" dirty="0" err="1"/>
              <a:t>berusaha</a:t>
            </a:r>
            <a:r>
              <a:rPr lang="en-US" dirty="0"/>
              <a:t> </a:t>
            </a:r>
            <a:r>
              <a:rPr lang="en-US" dirty="0" err="1"/>
              <a:t>meningkatkan</a:t>
            </a:r>
            <a:r>
              <a:rPr lang="en-US" dirty="0"/>
              <a:t> </a:t>
            </a:r>
            <a:r>
              <a:rPr lang="en-US" dirty="0" err="1"/>
              <a:t>pengetahuan</a:t>
            </a:r>
            <a:r>
              <a:rPr lang="en-US" dirty="0"/>
              <a:t> </a:t>
            </a:r>
            <a:r>
              <a:rPr lang="en-US" dirty="0" err="1"/>
              <a:t>dan</a:t>
            </a:r>
            <a:r>
              <a:rPr lang="en-US" dirty="0"/>
              <a:t> </a:t>
            </a:r>
            <a:r>
              <a:rPr lang="en-US" dirty="0" err="1"/>
              <a:t>ketrampilan</a:t>
            </a:r>
            <a:r>
              <a:rPr lang="en-US" dirty="0"/>
              <a:t> </a:t>
            </a:r>
            <a:r>
              <a:rPr lang="en-US" dirty="0" err="1"/>
              <a:t>sepanjang</a:t>
            </a:r>
            <a:r>
              <a:rPr lang="en-US" dirty="0"/>
              <a:t> </a:t>
            </a:r>
            <a:r>
              <a:rPr lang="en-US" dirty="0" err="1"/>
              <a:t>masa</a:t>
            </a:r>
            <a:r>
              <a:rPr lang="en-US" dirty="0"/>
              <a:t> </a:t>
            </a:r>
            <a:r>
              <a:rPr lang="en-US" dirty="0" err="1"/>
              <a:t>kerja</a:t>
            </a:r>
            <a:endParaRPr lang="en-US" dirty="0"/>
          </a:p>
          <a:p>
            <a:r>
              <a:rPr lang="en-US" dirty="0" err="1"/>
              <a:t>Pemimpin</a:t>
            </a:r>
            <a:r>
              <a:rPr lang="en-US" dirty="0"/>
              <a:t> </a:t>
            </a:r>
            <a:r>
              <a:rPr lang="en-US" dirty="0" err="1"/>
              <a:t>ini</a:t>
            </a:r>
            <a:r>
              <a:rPr lang="en-US" dirty="0"/>
              <a:t> </a:t>
            </a:r>
            <a:r>
              <a:rPr lang="en-US" dirty="0" err="1"/>
              <a:t>mampu</a:t>
            </a:r>
            <a:r>
              <a:rPr lang="en-US" dirty="0"/>
              <a:t> </a:t>
            </a:r>
            <a:r>
              <a:rPr lang="en-US" dirty="0" err="1"/>
              <a:t>memberi</a:t>
            </a:r>
            <a:r>
              <a:rPr lang="en-US" dirty="0"/>
              <a:t> </a:t>
            </a:r>
            <a:r>
              <a:rPr lang="en-US" dirty="0" err="1"/>
              <a:t>contoh</a:t>
            </a:r>
            <a:r>
              <a:rPr lang="en-US" dirty="0"/>
              <a:t> </a:t>
            </a:r>
            <a:r>
              <a:rPr lang="en-US" dirty="0" err="1"/>
              <a:t>dan</a:t>
            </a:r>
            <a:r>
              <a:rPr lang="en-US" dirty="0"/>
              <a:t> </a:t>
            </a:r>
            <a:r>
              <a:rPr lang="en-US" dirty="0" err="1"/>
              <a:t>dorongan</a:t>
            </a:r>
            <a:r>
              <a:rPr lang="en-US" dirty="0"/>
              <a:t> </a:t>
            </a:r>
            <a:r>
              <a:rPr lang="en-US" dirty="0" err="1"/>
              <a:t>kepada</a:t>
            </a:r>
            <a:r>
              <a:rPr lang="en-US" dirty="0"/>
              <a:t> orang lain </a:t>
            </a:r>
            <a:r>
              <a:rPr lang="en-US" dirty="0" err="1"/>
              <a:t>untuk</a:t>
            </a:r>
            <a:r>
              <a:rPr lang="en-US" dirty="0"/>
              <a:t> </a:t>
            </a:r>
            <a:r>
              <a:rPr lang="en-US" dirty="0" err="1"/>
              <a:t>belajar</a:t>
            </a:r>
            <a:r>
              <a:rPr lang="en-US" dirty="0"/>
              <a:t> </a:t>
            </a:r>
            <a:r>
              <a:rPr lang="en-US" dirty="0" err="1"/>
              <a:t>terus</a:t>
            </a:r>
            <a:r>
              <a:rPr lang="en-US" dirty="0"/>
              <a:t> </a:t>
            </a:r>
            <a:r>
              <a:rPr lang="en-US" dirty="0" err="1"/>
              <a:t>menerus</a:t>
            </a:r>
            <a:r>
              <a:rPr lang="en-US" dirty="0"/>
              <a:t>.</a:t>
            </a:r>
          </a:p>
          <a:p>
            <a:endParaRPr lang="en-US" dirty="0"/>
          </a:p>
        </p:txBody>
      </p:sp>
    </p:spTree>
    <p:extLst>
      <p:ext uri="{BB962C8B-B14F-4D97-AF65-F5344CB8AC3E}">
        <p14:creationId xmlns:p14="http://schemas.microsoft.com/office/powerpoint/2010/main" val="3557471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B08F1-C01F-4EF9-9D97-345D06E40CAF}"/>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A372153C-B424-494F-9B4B-5EEC0F077D3B}"/>
              </a:ext>
            </a:extLst>
          </p:cNvPr>
          <p:cNvSpPr>
            <a:spLocks noGrp="1"/>
          </p:cNvSpPr>
          <p:nvPr>
            <p:ph idx="1"/>
          </p:nvPr>
        </p:nvSpPr>
        <p:spPr/>
        <p:txBody>
          <a:bodyPr>
            <a:normAutofit fontScale="85000" lnSpcReduction="10000"/>
          </a:bodyPr>
          <a:lstStyle/>
          <a:p>
            <a:r>
              <a:rPr lang="en-US" dirty="0"/>
              <a:t>Model </a:t>
            </a:r>
            <a:r>
              <a:rPr lang="en-US" dirty="0" err="1"/>
              <a:t>Kepemimpinan</a:t>
            </a:r>
            <a:r>
              <a:rPr lang="en-US" dirty="0"/>
              <a:t> </a:t>
            </a:r>
            <a:r>
              <a:rPr lang="en-US" dirty="0" err="1"/>
              <a:t>Kontinum</a:t>
            </a:r>
            <a:r>
              <a:rPr lang="en-US" dirty="0"/>
              <a:t> (</a:t>
            </a:r>
            <a:r>
              <a:rPr lang="en-US" dirty="0" err="1"/>
              <a:t>Otokratis-Demokratis</a:t>
            </a:r>
            <a:r>
              <a:rPr lang="en-US" dirty="0"/>
              <a:t>).</a:t>
            </a:r>
          </a:p>
          <a:p>
            <a:r>
              <a:rPr lang="fi-FI" dirty="0"/>
              <a:t>Model Kepemimpinan Ohio.</a:t>
            </a:r>
          </a:p>
          <a:p>
            <a:r>
              <a:rPr lang="fi-FI" dirty="0"/>
              <a:t>Model Kepemimpinan Likert </a:t>
            </a:r>
            <a:br>
              <a:rPr lang="fi-FI" dirty="0"/>
            </a:br>
            <a:r>
              <a:rPr lang="fi-FI" dirty="0"/>
              <a:t>(Likert’s Management System).</a:t>
            </a:r>
            <a:r>
              <a:rPr lang="en-US" dirty="0">
                <a:solidFill>
                  <a:srgbClr val="FFFF00"/>
                </a:solidFill>
                <a:latin typeface="Apple Casual"/>
                <a:cs typeface="Apple Casual"/>
              </a:rPr>
              <a:t> </a:t>
            </a:r>
            <a:br>
              <a:rPr lang="en-US" dirty="0">
                <a:solidFill>
                  <a:srgbClr val="FFFF00"/>
                </a:solidFill>
                <a:latin typeface="Apple Casual"/>
                <a:cs typeface="Apple Casual"/>
              </a:rPr>
            </a:br>
            <a:r>
              <a:rPr lang="en-US" sz="2000" dirty="0">
                <a:latin typeface="Apple Casual"/>
                <a:cs typeface="Apple Casual"/>
              </a:rPr>
              <a:t>STUDI THE UNIVERSITY OF MICHIGAN </a:t>
            </a:r>
          </a:p>
          <a:p>
            <a:r>
              <a:rPr lang="fi-FI" dirty="0"/>
              <a:t>Model Kepemimpinan Managerial Grid.</a:t>
            </a:r>
          </a:p>
          <a:p>
            <a:r>
              <a:rPr lang="en-US" dirty="0"/>
              <a:t>M</a:t>
            </a:r>
            <a:r>
              <a:rPr lang="fi-FI" dirty="0"/>
              <a:t>odel Kepemimpinan Kontingensi. </a:t>
            </a:r>
            <a:br>
              <a:rPr lang="fi-FI" dirty="0"/>
            </a:br>
            <a:r>
              <a:rPr lang="en-US" dirty="0">
                <a:latin typeface="Apple Casual"/>
                <a:cs typeface="Apple Casual"/>
              </a:rPr>
              <a:t>FIEDLER</a:t>
            </a:r>
          </a:p>
          <a:p>
            <a:r>
              <a:rPr lang="en-US" dirty="0"/>
              <a:t>Model </a:t>
            </a:r>
            <a:r>
              <a:rPr lang="en-US" dirty="0" err="1"/>
              <a:t>Kepemimpinan</a:t>
            </a:r>
            <a:r>
              <a:rPr lang="en-US" dirty="0"/>
              <a:t> </a:t>
            </a:r>
            <a:r>
              <a:rPr lang="en-US" dirty="0" err="1"/>
              <a:t>Tiga</a:t>
            </a:r>
            <a:r>
              <a:rPr lang="en-US" dirty="0"/>
              <a:t> </a:t>
            </a:r>
            <a:r>
              <a:rPr lang="en-US" dirty="0" err="1"/>
              <a:t>Dimensi</a:t>
            </a:r>
            <a:r>
              <a:rPr lang="en-US" dirty="0"/>
              <a:t>.</a:t>
            </a:r>
          </a:p>
          <a:p>
            <a:r>
              <a:rPr lang="en-US" dirty="0"/>
              <a:t>Model </a:t>
            </a:r>
            <a:r>
              <a:rPr lang="en-US" dirty="0" err="1"/>
              <a:t>kepemimpinan</a:t>
            </a:r>
            <a:r>
              <a:rPr lang="en-US" dirty="0"/>
              <a:t> </a:t>
            </a:r>
            <a:r>
              <a:rPr lang="en-US" dirty="0" err="1"/>
              <a:t>transformasional</a:t>
            </a:r>
            <a:endParaRPr lang="en-US" dirty="0"/>
          </a:p>
        </p:txBody>
      </p:sp>
    </p:spTree>
    <p:extLst>
      <p:ext uri="{BB962C8B-B14F-4D97-AF65-F5344CB8AC3E}">
        <p14:creationId xmlns:p14="http://schemas.microsoft.com/office/powerpoint/2010/main" val="20300329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 </a:t>
            </a:r>
            <a:r>
              <a:rPr lang="en-US" i="1" dirty="0"/>
              <a:t>Managing Others</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lphaLcParenR"/>
            </a:pPr>
            <a:r>
              <a:rPr lang="en-US" dirty="0" err="1"/>
              <a:t>Mengarahkan</a:t>
            </a:r>
            <a:r>
              <a:rPr lang="en-US" dirty="0"/>
              <a:t> </a:t>
            </a:r>
            <a:r>
              <a:rPr lang="en-US" dirty="0" err="1"/>
              <a:t>dan</a:t>
            </a:r>
            <a:r>
              <a:rPr lang="en-US" dirty="0"/>
              <a:t> </a:t>
            </a:r>
            <a:r>
              <a:rPr lang="en-US" dirty="0" err="1"/>
              <a:t>memimpin</a:t>
            </a:r>
            <a:r>
              <a:rPr lang="en-US" dirty="0"/>
              <a:t> orang lain </a:t>
            </a:r>
            <a:r>
              <a:rPr lang="en-US" dirty="0" err="1"/>
              <a:t>untuk</a:t>
            </a:r>
            <a:r>
              <a:rPr lang="en-US" dirty="0"/>
              <a:t> </a:t>
            </a:r>
            <a:r>
              <a:rPr lang="en-US" dirty="0" err="1"/>
              <a:t>mencapai</a:t>
            </a:r>
            <a:r>
              <a:rPr lang="en-US" dirty="0"/>
              <a:t> </a:t>
            </a:r>
            <a:r>
              <a:rPr lang="en-US" dirty="0" err="1"/>
              <a:t>sasaran</a:t>
            </a:r>
            <a:r>
              <a:rPr lang="en-US" dirty="0"/>
              <a:t> </a:t>
            </a:r>
            <a:r>
              <a:rPr lang="en-US" dirty="0" err="1"/>
              <a:t>dan</a:t>
            </a:r>
            <a:r>
              <a:rPr lang="en-US" dirty="0"/>
              <a:t> </a:t>
            </a:r>
            <a:r>
              <a:rPr lang="en-US" dirty="0" err="1"/>
              <a:t>tujuan</a:t>
            </a:r>
            <a:r>
              <a:rPr lang="en-US" dirty="0"/>
              <a:t> </a:t>
            </a:r>
            <a:r>
              <a:rPr lang="en-US" dirty="0" err="1"/>
              <a:t>organisasi</a:t>
            </a:r>
            <a:endParaRPr lang="en-US" dirty="0"/>
          </a:p>
          <a:p>
            <a:pPr marL="514350" indent="-514350">
              <a:buFont typeface="+mj-lt"/>
              <a:buAutoNum type="alphaLcParenR"/>
            </a:pPr>
            <a:r>
              <a:rPr lang="en-US" dirty="0" err="1"/>
              <a:t>Pemimpin</a:t>
            </a:r>
            <a:r>
              <a:rPr lang="en-US" dirty="0"/>
              <a:t> </a:t>
            </a:r>
            <a:r>
              <a:rPr lang="en-US" dirty="0" err="1"/>
              <a:t>ini</a:t>
            </a:r>
            <a:r>
              <a:rPr lang="en-US" dirty="0"/>
              <a:t> </a:t>
            </a:r>
            <a:r>
              <a:rPr lang="en-US" dirty="0" err="1"/>
              <a:t>mampu</a:t>
            </a:r>
            <a:r>
              <a:rPr lang="en-US" dirty="0"/>
              <a:t> </a:t>
            </a:r>
            <a:r>
              <a:rPr lang="en-US" dirty="0" err="1"/>
              <a:t>secara</a:t>
            </a:r>
            <a:r>
              <a:rPr lang="en-US" dirty="0"/>
              <a:t> </a:t>
            </a:r>
            <a:r>
              <a:rPr lang="en-US" dirty="0" err="1"/>
              <a:t>efektif</a:t>
            </a:r>
            <a:r>
              <a:rPr lang="en-US" dirty="0"/>
              <a:t> </a:t>
            </a:r>
            <a:r>
              <a:rPr lang="en-US" dirty="0" err="1"/>
              <a:t>mengelola</a:t>
            </a:r>
            <a:r>
              <a:rPr lang="en-US" dirty="0"/>
              <a:t> </a:t>
            </a:r>
            <a:r>
              <a:rPr lang="en-US" dirty="0" err="1"/>
              <a:t>dan</a:t>
            </a:r>
            <a:r>
              <a:rPr lang="en-US" dirty="0"/>
              <a:t> </a:t>
            </a:r>
            <a:r>
              <a:rPr lang="en-US" dirty="0" err="1"/>
              <a:t>mengarahkan</a:t>
            </a:r>
            <a:r>
              <a:rPr lang="en-US" dirty="0"/>
              <a:t> </a:t>
            </a:r>
            <a:r>
              <a:rPr lang="en-US" dirty="0" err="1"/>
              <a:t>kegiatan</a:t>
            </a:r>
            <a:r>
              <a:rPr lang="en-US" dirty="0"/>
              <a:t> orang lain</a:t>
            </a:r>
          </a:p>
          <a:p>
            <a:pPr marL="514350" indent="-514350">
              <a:buFont typeface="+mj-lt"/>
              <a:buAutoNum type="alphaLcParenR"/>
            </a:pPr>
            <a:r>
              <a:rPr lang="en-US" dirty="0" err="1"/>
              <a:t>Mereka</a:t>
            </a:r>
            <a:r>
              <a:rPr lang="en-US" dirty="0"/>
              <a:t> </a:t>
            </a:r>
            <a:r>
              <a:rPr lang="en-US" dirty="0" err="1"/>
              <a:t>bekerja</a:t>
            </a:r>
            <a:r>
              <a:rPr lang="en-US" dirty="0"/>
              <a:t> </a:t>
            </a:r>
            <a:r>
              <a:rPr lang="en-US" dirty="0" err="1"/>
              <a:t>melalui</a:t>
            </a:r>
            <a:r>
              <a:rPr lang="en-US" dirty="0"/>
              <a:t> orang lain </a:t>
            </a:r>
            <a:r>
              <a:rPr lang="en-US" dirty="0" err="1"/>
              <a:t>untuk</a:t>
            </a:r>
            <a:r>
              <a:rPr lang="en-US" dirty="0"/>
              <a:t> </a:t>
            </a:r>
            <a:r>
              <a:rPr lang="en-US" dirty="0" err="1"/>
              <a:t>mencapai</a:t>
            </a:r>
            <a:r>
              <a:rPr lang="en-US" dirty="0"/>
              <a:t> </a:t>
            </a:r>
            <a:r>
              <a:rPr lang="en-US" dirty="0" err="1"/>
              <a:t>tujuan</a:t>
            </a:r>
            <a:r>
              <a:rPr lang="en-US" dirty="0"/>
              <a:t> </a:t>
            </a:r>
            <a:r>
              <a:rPr lang="en-US" dirty="0" err="1"/>
              <a:t>dan</a:t>
            </a:r>
            <a:r>
              <a:rPr lang="en-US" dirty="0"/>
              <a:t> </a:t>
            </a:r>
            <a:r>
              <a:rPr lang="en-US" dirty="0" err="1"/>
              <a:t>mendorong</a:t>
            </a:r>
            <a:r>
              <a:rPr lang="en-US" dirty="0"/>
              <a:t> </a:t>
            </a:r>
            <a:r>
              <a:rPr lang="en-US" dirty="0" err="1"/>
              <a:t>kinerja</a:t>
            </a:r>
            <a:r>
              <a:rPr lang="en-US" dirty="0"/>
              <a:t> </a:t>
            </a:r>
            <a:r>
              <a:rPr lang="en-US" dirty="0" err="1"/>
              <a:t>melalui</a:t>
            </a:r>
            <a:r>
              <a:rPr lang="en-US" dirty="0"/>
              <a:t> </a:t>
            </a:r>
            <a:r>
              <a:rPr lang="en-US" dirty="0" err="1"/>
              <a:t>motivasi</a:t>
            </a:r>
            <a:endParaRPr lang="en-US" dirty="0"/>
          </a:p>
          <a:p>
            <a:pPr marL="514350" indent="-514350">
              <a:buFont typeface="+mj-lt"/>
              <a:buAutoNum type="alphaLcParenR"/>
            </a:pPr>
            <a:r>
              <a:rPr lang="en-US" dirty="0" err="1"/>
              <a:t>Pemimpin</a:t>
            </a:r>
            <a:r>
              <a:rPr lang="en-US" dirty="0"/>
              <a:t> </a:t>
            </a:r>
            <a:r>
              <a:rPr lang="en-US" dirty="0" err="1"/>
              <a:t>ini</a:t>
            </a:r>
            <a:r>
              <a:rPr lang="en-US" dirty="0"/>
              <a:t> </a:t>
            </a:r>
            <a:r>
              <a:rPr lang="en-US" dirty="0" err="1"/>
              <a:t>memberi</a:t>
            </a:r>
            <a:r>
              <a:rPr lang="en-US" dirty="0"/>
              <a:t> </a:t>
            </a:r>
            <a:r>
              <a:rPr lang="en-US" dirty="0" err="1"/>
              <a:t>kesempatan</a:t>
            </a:r>
            <a:r>
              <a:rPr lang="en-US" dirty="0"/>
              <a:t> </a:t>
            </a:r>
            <a:r>
              <a:rPr lang="en-US" dirty="0" err="1"/>
              <a:t>kepada</a:t>
            </a:r>
            <a:r>
              <a:rPr lang="en-US" dirty="0"/>
              <a:t> </a:t>
            </a:r>
            <a:r>
              <a:rPr lang="en-US" dirty="0" err="1"/>
              <a:t>bawahan</a:t>
            </a:r>
            <a:r>
              <a:rPr lang="en-US" dirty="0"/>
              <a:t> </a:t>
            </a:r>
            <a:r>
              <a:rPr lang="en-US" dirty="0" err="1"/>
              <a:t>untuk</a:t>
            </a:r>
            <a:r>
              <a:rPr lang="en-US" dirty="0"/>
              <a:t> </a:t>
            </a:r>
            <a:r>
              <a:rPr lang="en-US" dirty="0" err="1"/>
              <a:t>mengambil</a:t>
            </a:r>
            <a:r>
              <a:rPr lang="en-US" dirty="0"/>
              <a:t> </a:t>
            </a:r>
            <a:r>
              <a:rPr lang="en-US" dirty="0" err="1"/>
              <a:t>keputusan</a:t>
            </a:r>
            <a:r>
              <a:rPr lang="en-US" dirty="0"/>
              <a:t> </a:t>
            </a:r>
            <a:r>
              <a:rPr lang="en-US" dirty="0" err="1"/>
              <a:t>atau</a:t>
            </a:r>
            <a:r>
              <a:rPr lang="en-US" dirty="0"/>
              <a:t> </a:t>
            </a:r>
            <a:r>
              <a:rPr lang="en-US" dirty="0" err="1"/>
              <a:t>melakukan</a:t>
            </a:r>
            <a:r>
              <a:rPr lang="en-US" dirty="0"/>
              <a:t> </a:t>
            </a:r>
            <a:r>
              <a:rPr lang="en-US" dirty="0" err="1"/>
              <a:t>tugas-tugas</a:t>
            </a:r>
            <a:r>
              <a:rPr lang="en-US" dirty="0"/>
              <a:t> yang </a:t>
            </a:r>
            <a:r>
              <a:rPr lang="en-US" dirty="0" err="1"/>
              <a:t>menantang</a:t>
            </a:r>
            <a:r>
              <a:rPr lang="en-US" dirty="0"/>
              <a:t> </a:t>
            </a:r>
            <a:r>
              <a:rPr lang="en-US" dirty="0" err="1"/>
              <a:t>ini</a:t>
            </a:r>
            <a:r>
              <a:rPr lang="en-US" dirty="0"/>
              <a:t> </a:t>
            </a:r>
            <a:r>
              <a:rPr lang="en-US" dirty="0" err="1"/>
              <a:t>terjadi</a:t>
            </a:r>
            <a:r>
              <a:rPr lang="en-US" dirty="0"/>
              <a:t> </a:t>
            </a:r>
            <a:r>
              <a:rPr lang="en-US" dirty="0" err="1"/>
              <a:t>saat</a:t>
            </a:r>
            <a:r>
              <a:rPr lang="en-US" dirty="0"/>
              <a:t> orang yang </a:t>
            </a:r>
            <a:r>
              <a:rPr lang="en-US" dirty="0" err="1"/>
              <a:t>dipimpinnya</a:t>
            </a:r>
            <a:r>
              <a:rPr lang="en-US" dirty="0"/>
              <a:t> </a:t>
            </a:r>
            <a:r>
              <a:rPr lang="en-US" dirty="0" err="1"/>
              <a:t>sangat</a:t>
            </a:r>
            <a:r>
              <a:rPr lang="en-US" dirty="0"/>
              <a:t> </a:t>
            </a:r>
            <a:r>
              <a:rPr lang="en-US" dirty="0" err="1"/>
              <a:t>mampu</a:t>
            </a:r>
            <a:r>
              <a:rPr lang="en-US" dirty="0"/>
              <a:t> </a:t>
            </a:r>
            <a:r>
              <a:rPr lang="en-US" dirty="0" err="1"/>
              <a:t>dan</a:t>
            </a:r>
            <a:r>
              <a:rPr lang="en-US" dirty="0"/>
              <a:t> </a:t>
            </a:r>
            <a:r>
              <a:rPr lang="en-US" dirty="0" err="1"/>
              <a:t>termotivasi</a:t>
            </a:r>
            <a:r>
              <a:rPr lang="en-US" dirty="0"/>
              <a:t> ( Laissez-Faire )</a:t>
            </a:r>
          </a:p>
          <a:p>
            <a:pPr marL="514350" indent="-514350">
              <a:buFont typeface="+mj-lt"/>
              <a:buAutoNum type="alphaLcParenR"/>
            </a:pPr>
            <a:r>
              <a:rPr lang="en-US" dirty="0" err="1"/>
              <a:t>Mereka</a:t>
            </a:r>
            <a:r>
              <a:rPr lang="en-US" dirty="0"/>
              <a:t>  </a:t>
            </a:r>
            <a:r>
              <a:rPr lang="en-US" dirty="0" err="1"/>
              <a:t>memiliki</a:t>
            </a:r>
            <a:r>
              <a:rPr lang="en-US" dirty="0"/>
              <a:t> </a:t>
            </a:r>
            <a:r>
              <a:rPr lang="en-US" dirty="0" err="1"/>
              <a:t>tipe</a:t>
            </a:r>
            <a:r>
              <a:rPr lang="en-US" dirty="0"/>
              <a:t> </a:t>
            </a:r>
            <a:r>
              <a:rPr lang="en-US" dirty="0" err="1"/>
              <a:t>pendidik</a:t>
            </a:r>
            <a:r>
              <a:rPr lang="en-US" dirty="0"/>
              <a:t> </a:t>
            </a:r>
            <a:r>
              <a:rPr lang="en-US" dirty="0" err="1"/>
              <a:t>dan</a:t>
            </a:r>
            <a:r>
              <a:rPr lang="en-US" dirty="0"/>
              <a:t> </a:t>
            </a:r>
            <a:r>
              <a:rPr lang="en-US" dirty="0" err="1"/>
              <a:t>pelatih</a:t>
            </a:r>
            <a:r>
              <a:rPr lang="en-US" i="1" dirty="0"/>
              <a:t>.</a:t>
            </a:r>
            <a:r>
              <a:rPr lang="en-US" dirty="0"/>
              <a:t>     </a:t>
            </a:r>
          </a:p>
        </p:txBody>
      </p:sp>
    </p:spTree>
    <p:extLst>
      <p:ext uri="{BB962C8B-B14F-4D97-AF65-F5344CB8AC3E}">
        <p14:creationId xmlns:p14="http://schemas.microsoft.com/office/powerpoint/2010/main" val="1057086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6. Interpersonal Communication</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lphaLcParenR"/>
            </a:pPr>
            <a:r>
              <a:rPr lang="en-US" dirty="0" err="1"/>
              <a:t>Berkomunikasi</a:t>
            </a:r>
            <a:r>
              <a:rPr lang="en-US" dirty="0"/>
              <a:t> </a:t>
            </a:r>
            <a:r>
              <a:rPr lang="en-US" dirty="0" err="1"/>
              <a:t>secara</a:t>
            </a:r>
            <a:r>
              <a:rPr lang="en-US" dirty="0"/>
              <a:t> </a:t>
            </a:r>
            <a:r>
              <a:rPr lang="en-US" dirty="0" err="1"/>
              <a:t>jelas</a:t>
            </a:r>
            <a:r>
              <a:rPr lang="en-US" dirty="0"/>
              <a:t> </a:t>
            </a:r>
            <a:r>
              <a:rPr lang="en-US" dirty="0" err="1"/>
              <a:t>dan</a:t>
            </a:r>
            <a:r>
              <a:rPr lang="en-US" dirty="0"/>
              <a:t> </a:t>
            </a:r>
            <a:r>
              <a:rPr lang="en-US" dirty="0" err="1"/>
              <a:t>efektif</a:t>
            </a:r>
            <a:r>
              <a:rPr lang="en-US" dirty="0"/>
              <a:t> </a:t>
            </a:r>
            <a:r>
              <a:rPr lang="en-US" dirty="0" err="1"/>
              <a:t>dengan</a:t>
            </a:r>
            <a:r>
              <a:rPr lang="en-US" dirty="0"/>
              <a:t> orang-orang di </a:t>
            </a:r>
            <a:r>
              <a:rPr lang="en-US" dirty="0" err="1"/>
              <a:t>dalam</a:t>
            </a:r>
            <a:r>
              <a:rPr lang="en-US" dirty="0"/>
              <a:t> </a:t>
            </a:r>
            <a:r>
              <a:rPr lang="en-US" dirty="0" err="1"/>
              <a:t>dan</a:t>
            </a:r>
            <a:r>
              <a:rPr lang="en-US" dirty="0"/>
              <a:t> di </a:t>
            </a:r>
            <a:r>
              <a:rPr lang="en-US" dirty="0" err="1"/>
              <a:t>luar</a:t>
            </a:r>
            <a:r>
              <a:rPr lang="en-US" dirty="0"/>
              <a:t> </a:t>
            </a:r>
            <a:r>
              <a:rPr lang="en-US" dirty="0" err="1"/>
              <a:t>organisasi</a:t>
            </a:r>
            <a:endParaRPr lang="en-US" dirty="0"/>
          </a:p>
          <a:p>
            <a:pPr marL="514350" indent="-514350">
              <a:buFont typeface="+mj-lt"/>
              <a:buAutoNum type="alphaLcParenR"/>
            </a:pPr>
            <a:r>
              <a:rPr lang="en-US" dirty="0" err="1"/>
              <a:t>Menyampaikan</a:t>
            </a:r>
            <a:r>
              <a:rPr lang="en-US" dirty="0"/>
              <a:t> </a:t>
            </a:r>
            <a:r>
              <a:rPr lang="en-US" dirty="0" err="1"/>
              <a:t>informasi</a:t>
            </a:r>
            <a:r>
              <a:rPr lang="en-US" dirty="0"/>
              <a:t>, </a:t>
            </a:r>
            <a:r>
              <a:rPr lang="en-US" dirty="0" err="1"/>
              <a:t>pikiran</a:t>
            </a:r>
            <a:r>
              <a:rPr lang="en-US" dirty="0"/>
              <a:t>, </a:t>
            </a:r>
            <a:r>
              <a:rPr lang="en-US" dirty="0" err="1"/>
              <a:t>atau</a:t>
            </a:r>
            <a:r>
              <a:rPr lang="en-US" dirty="0"/>
              <a:t> </a:t>
            </a:r>
            <a:r>
              <a:rPr lang="en-US" dirty="0" err="1"/>
              <a:t>pendapat</a:t>
            </a:r>
            <a:r>
              <a:rPr lang="en-US" dirty="0"/>
              <a:t> </a:t>
            </a:r>
            <a:r>
              <a:rPr lang="en-US" dirty="0" err="1"/>
              <a:t>dengan</a:t>
            </a:r>
            <a:r>
              <a:rPr lang="en-US" dirty="0"/>
              <a:t> </a:t>
            </a:r>
            <a:r>
              <a:rPr lang="en-US" dirty="0" err="1"/>
              <a:t>jelas</a:t>
            </a:r>
            <a:r>
              <a:rPr lang="en-US" dirty="0"/>
              <a:t>, </a:t>
            </a:r>
            <a:r>
              <a:rPr lang="en-US" dirty="0" err="1"/>
              <a:t>singkat</a:t>
            </a:r>
            <a:r>
              <a:rPr lang="en-US" dirty="0"/>
              <a:t>, </a:t>
            </a:r>
            <a:r>
              <a:rPr lang="en-US" dirty="0" err="1"/>
              <a:t>dan</a:t>
            </a:r>
            <a:r>
              <a:rPr lang="en-US" dirty="0"/>
              <a:t> </a:t>
            </a:r>
            <a:r>
              <a:rPr lang="en-US" dirty="0" err="1"/>
              <a:t>tepat</a:t>
            </a:r>
            <a:r>
              <a:rPr lang="en-US" dirty="0"/>
              <a:t> </a:t>
            </a:r>
            <a:r>
              <a:rPr lang="en-US" dirty="0" err="1"/>
              <a:t>serta</a:t>
            </a:r>
            <a:r>
              <a:rPr lang="en-US" dirty="0"/>
              <a:t> </a:t>
            </a:r>
            <a:r>
              <a:rPr lang="en-US" dirty="0" err="1"/>
              <a:t>menggunakan</a:t>
            </a:r>
            <a:r>
              <a:rPr lang="en-US" dirty="0"/>
              <a:t> </a:t>
            </a:r>
            <a:r>
              <a:rPr lang="en-US" dirty="0" err="1"/>
              <a:t>tata</a:t>
            </a:r>
            <a:r>
              <a:rPr lang="en-US" dirty="0"/>
              <a:t> </a:t>
            </a:r>
            <a:r>
              <a:rPr lang="en-US" dirty="0" err="1"/>
              <a:t>bahasa</a:t>
            </a:r>
            <a:r>
              <a:rPr lang="en-US" dirty="0"/>
              <a:t> yang </a:t>
            </a:r>
            <a:r>
              <a:rPr lang="en-US" dirty="0" err="1"/>
              <a:t>baik</a:t>
            </a:r>
            <a:endParaRPr lang="en-US" dirty="0"/>
          </a:p>
          <a:p>
            <a:pPr marL="514350" indent="-514350">
              <a:buFont typeface="+mj-lt"/>
              <a:buAutoNum type="alphaLcParenR"/>
            </a:pPr>
            <a:r>
              <a:rPr lang="en-US" dirty="0" err="1"/>
              <a:t>Bersikap</a:t>
            </a:r>
            <a:r>
              <a:rPr lang="en-US" dirty="0"/>
              <a:t> </a:t>
            </a:r>
            <a:r>
              <a:rPr lang="en-US" dirty="0" err="1"/>
              <a:t>terbuka</a:t>
            </a:r>
            <a:r>
              <a:rPr lang="en-US" dirty="0"/>
              <a:t> </a:t>
            </a:r>
            <a:r>
              <a:rPr lang="en-US" dirty="0" err="1"/>
              <a:t>dan</a:t>
            </a:r>
            <a:r>
              <a:rPr lang="en-US" dirty="0"/>
              <a:t> </a:t>
            </a:r>
            <a:r>
              <a:rPr lang="en-US" dirty="0" err="1"/>
              <a:t>mendengarkan</a:t>
            </a:r>
            <a:r>
              <a:rPr lang="en-US" dirty="0"/>
              <a:t> orang lain</a:t>
            </a:r>
          </a:p>
          <a:p>
            <a:pPr marL="514350" indent="-514350">
              <a:buFont typeface="+mj-lt"/>
              <a:buAutoNum type="alphaLcParenR"/>
            </a:pPr>
            <a:r>
              <a:rPr lang="en-US" dirty="0" err="1"/>
              <a:t>Menyampaikan</a:t>
            </a:r>
            <a:r>
              <a:rPr lang="en-US" dirty="0"/>
              <a:t> </a:t>
            </a:r>
            <a:r>
              <a:rPr lang="en-US" dirty="0" err="1"/>
              <a:t>suatu</a:t>
            </a:r>
            <a:r>
              <a:rPr lang="en-US" dirty="0"/>
              <a:t> </a:t>
            </a:r>
            <a:r>
              <a:rPr lang="en-US" dirty="0" err="1"/>
              <a:t>informasi</a:t>
            </a:r>
            <a:r>
              <a:rPr lang="en-US" dirty="0"/>
              <a:t> yang </a:t>
            </a:r>
            <a:r>
              <a:rPr lang="en-US" dirty="0" err="1"/>
              <a:t>sensitif</a:t>
            </a:r>
            <a:r>
              <a:rPr lang="en-US" dirty="0"/>
              <a:t> </a:t>
            </a:r>
            <a:r>
              <a:rPr lang="en-US" dirty="0" err="1"/>
              <a:t>dan</a:t>
            </a:r>
            <a:r>
              <a:rPr lang="en-US" dirty="0"/>
              <a:t>/</a:t>
            </a:r>
            <a:r>
              <a:rPr lang="en-US" dirty="0" err="1"/>
              <a:t>atau</a:t>
            </a:r>
            <a:r>
              <a:rPr lang="en-US" dirty="0"/>
              <a:t> </a:t>
            </a:r>
            <a:r>
              <a:rPr lang="en-US" dirty="0" err="1"/>
              <a:t>rumit</a:t>
            </a:r>
            <a:r>
              <a:rPr lang="en-US" dirty="0"/>
              <a:t> </a:t>
            </a:r>
            <a:r>
              <a:rPr lang="en-US" dirty="0" err="1"/>
              <a:t>dengan</a:t>
            </a:r>
            <a:r>
              <a:rPr lang="en-US" dirty="0"/>
              <a:t> </a:t>
            </a:r>
            <a:r>
              <a:rPr lang="en-US" dirty="0" err="1"/>
              <a:t>cara</a:t>
            </a:r>
            <a:r>
              <a:rPr lang="en-US" dirty="0"/>
              <a:t> </a:t>
            </a:r>
            <a:r>
              <a:rPr lang="en-US" dirty="0" err="1"/>
              <a:t>penyampaian</a:t>
            </a:r>
            <a:r>
              <a:rPr lang="en-US" dirty="0"/>
              <a:t> </a:t>
            </a:r>
            <a:r>
              <a:rPr lang="en-US" dirty="0" err="1"/>
              <a:t>dan</a:t>
            </a:r>
            <a:r>
              <a:rPr lang="en-US" dirty="0"/>
              <a:t> </a:t>
            </a:r>
            <a:r>
              <a:rPr lang="en-US" dirty="0" err="1"/>
              <a:t>kondisi</a:t>
            </a:r>
            <a:r>
              <a:rPr lang="en-US" dirty="0"/>
              <a:t> yang </a:t>
            </a:r>
            <a:r>
              <a:rPr lang="en-US" dirty="0" err="1"/>
              <a:t>tepat</a:t>
            </a:r>
            <a:r>
              <a:rPr lang="en-US" dirty="0"/>
              <a:t> </a:t>
            </a:r>
            <a:r>
              <a:rPr lang="en-US" dirty="0" err="1"/>
              <a:t>sehingga</a:t>
            </a:r>
            <a:r>
              <a:rPr lang="en-US" dirty="0"/>
              <a:t> </a:t>
            </a:r>
            <a:r>
              <a:rPr lang="en-US" dirty="0" err="1"/>
              <a:t>dapat</a:t>
            </a:r>
            <a:r>
              <a:rPr lang="en-US" dirty="0"/>
              <a:t> </a:t>
            </a:r>
            <a:r>
              <a:rPr lang="en-US" dirty="0" err="1"/>
              <a:t>dipahami</a:t>
            </a:r>
            <a:r>
              <a:rPr lang="en-US" dirty="0"/>
              <a:t> </a:t>
            </a:r>
            <a:r>
              <a:rPr lang="en-US" dirty="0" err="1"/>
              <a:t>pihak</a:t>
            </a:r>
            <a:r>
              <a:rPr lang="en-US" dirty="0"/>
              <a:t> lain\</a:t>
            </a:r>
          </a:p>
          <a:p>
            <a:pPr marL="514350" indent="-514350">
              <a:buFont typeface="+mj-lt"/>
              <a:buAutoNum type="alphaLcParenR"/>
            </a:pPr>
            <a:r>
              <a:rPr lang="en-US" dirty="0" err="1"/>
              <a:t>Menyampaikan</a:t>
            </a:r>
            <a:r>
              <a:rPr lang="en-US" dirty="0"/>
              <a:t> </a:t>
            </a:r>
            <a:r>
              <a:rPr lang="en-US" dirty="0" err="1"/>
              <a:t>informasi</a:t>
            </a:r>
            <a:r>
              <a:rPr lang="en-US" dirty="0"/>
              <a:t> </a:t>
            </a:r>
            <a:r>
              <a:rPr lang="en-US" dirty="0" err="1"/>
              <a:t>kepada</a:t>
            </a:r>
            <a:r>
              <a:rPr lang="en-US" dirty="0"/>
              <a:t> </a:t>
            </a:r>
            <a:r>
              <a:rPr lang="en-US" dirty="0" err="1"/>
              <a:t>pihak</a:t>
            </a:r>
            <a:r>
              <a:rPr lang="en-US" dirty="0"/>
              <a:t> lain </a:t>
            </a:r>
            <a:r>
              <a:rPr lang="en-US" dirty="0" err="1"/>
              <a:t>dengan</a:t>
            </a:r>
            <a:r>
              <a:rPr lang="en-US" dirty="0"/>
              <a:t> </a:t>
            </a:r>
            <a:r>
              <a:rPr lang="en-US" dirty="0" err="1"/>
              <a:t>cara-cara</a:t>
            </a:r>
            <a:r>
              <a:rPr lang="en-US" dirty="0"/>
              <a:t> </a:t>
            </a:r>
            <a:r>
              <a:rPr lang="en-US" dirty="0" err="1"/>
              <a:t>menarik</a:t>
            </a:r>
            <a:r>
              <a:rPr lang="en-US" dirty="0"/>
              <a:t> </a:t>
            </a:r>
            <a:r>
              <a:rPr lang="en-US" dirty="0" err="1"/>
              <a:t>dan</a:t>
            </a:r>
            <a:r>
              <a:rPr lang="en-US" dirty="0"/>
              <a:t> </a:t>
            </a:r>
            <a:r>
              <a:rPr lang="en-US" dirty="0" err="1"/>
              <a:t>mudah</a:t>
            </a:r>
            <a:r>
              <a:rPr lang="en-US" dirty="0"/>
              <a:t> </a:t>
            </a:r>
            <a:r>
              <a:rPr lang="en-US" dirty="0" err="1"/>
              <a:t>dimengerti</a:t>
            </a:r>
            <a:endParaRPr lang="en-US" dirty="0"/>
          </a:p>
          <a:p>
            <a:endParaRPr lang="en-US" dirty="0"/>
          </a:p>
        </p:txBody>
      </p:sp>
    </p:spTree>
    <p:extLst>
      <p:ext uri="{BB962C8B-B14F-4D97-AF65-F5344CB8AC3E}">
        <p14:creationId xmlns:p14="http://schemas.microsoft.com/office/powerpoint/2010/main" val="6008764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7. Stakeholder Service</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lphaLcParenR"/>
            </a:pPr>
            <a:r>
              <a:rPr lang="en-US" i="1" dirty="0"/>
              <a:t>Stakeholder</a:t>
            </a:r>
            <a:r>
              <a:rPr lang="en-US" dirty="0"/>
              <a:t> </a:t>
            </a:r>
            <a:r>
              <a:rPr lang="en-US" dirty="0" err="1"/>
              <a:t>adalah</a:t>
            </a:r>
            <a:r>
              <a:rPr lang="en-US" dirty="0"/>
              <a:t> </a:t>
            </a:r>
            <a:r>
              <a:rPr lang="en-US" dirty="0" err="1"/>
              <a:t>setiap</a:t>
            </a:r>
            <a:r>
              <a:rPr lang="en-US" dirty="0"/>
              <a:t> </a:t>
            </a:r>
            <a:r>
              <a:rPr lang="en-US" dirty="0" err="1"/>
              <a:t>kelompok</a:t>
            </a:r>
            <a:r>
              <a:rPr lang="en-US" dirty="0"/>
              <a:t> yang </a:t>
            </a:r>
            <a:r>
              <a:rPr lang="en-US" dirty="0" err="1"/>
              <a:t>berada</a:t>
            </a:r>
            <a:r>
              <a:rPr lang="en-US" dirty="0"/>
              <a:t> di </a:t>
            </a:r>
            <a:r>
              <a:rPr lang="en-US" dirty="0" err="1"/>
              <a:t>dalam</a:t>
            </a:r>
            <a:r>
              <a:rPr lang="en-US" dirty="0"/>
              <a:t> </a:t>
            </a:r>
            <a:r>
              <a:rPr lang="en-US" dirty="0" err="1"/>
              <a:t>maupun</a:t>
            </a:r>
            <a:r>
              <a:rPr lang="en-US" dirty="0"/>
              <a:t> di </a:t>
            </a:r>
            <a:r>
              <a:rPr lang="en-US" dirty="0" err="1"/>
              <a:t>luar</a:t>
            </a:r>
            <a:r>
              <a:rPr lang="en-US" dirty="0"/>
              <a:t> </a:t>
            </a:r>
            <a:r>
              <a:rPr lang="en-US" dirty="0" err="1"/>
              <a:t>perusahaan</a:t>
            </a:r>
            <a:r>
              <a:rPr lang="en-US" dirty="0"/>
              <a:t> yang </a:t>
            </a:r>
            <a:r>
              <a:rPr lang="en-US" dirty="0" err="1"/>
              <a:t>mempunyai</a:t>
            </a:r>
            <a:r>
              <a:rPr lang="en-US" dirty="0"/>
              <a:t> </a:t>
            </a:r>
            <a:r>
              <a:rPr lang="en-US" dirty="0" err="1"/>
              <a:t>peran</a:t>
            </a:r>
            <a:r>
              <a:rPr lang="en-US" dirty="0"/>
              <a:t> </a:t>
            </a:r>
            <a:r>
              <a:rPr lang="en-US" dirty="0" err="1"/>
              <a:t>dalam</a:t>
            </a:r>
            <a:r>
              <a:rPr lang="en-US" dirty="0"/>
              <a:t> </a:t>
            </a:r>
            <a:r>
              <a:rPr lang="en-US" dirty="0" err="1"/>
              <a:t>menentukan</a:t>
            </a:r>
            <a:r>
              <a:rPr lang="en-US" dirty="0"/>
              <a:t> </a:t>
            </a:r>
            <a:r>
              <a:rPr lang="en-US" dirty="0" err="1"/>
              <a:t>perusahaan</a:t>
            </a:r>
            <a:endParaRPr lang="en-US" dirty="0"/>
          </a:p>
          <a:p>
            <a:pPr marL="514350" indent="-514350">
              <a:buFont typeface="+mj-lt"/>
              <a:buAutoNum type="alphaLcParenR"/>
            </a:pPr>
            <a:r>
              <a:rPr lang="en-US" dirty="0"/>
              <a:t> </a:t>
            </a:r>
            <a:r>
              <a:rPr lang="en-US" i="1" dirty="0"/>
              <a:t>Stakeholder service</a:t>
            </a:r>
            <a:r>
              <a:rPr lang="en-US" dirty="0"/>
              <a:t> </a:t>
            </a:r>
            <a:r>
              <a:rPr lang="en-US" dirty="0" err="1"/>
              <a:t>adalah</a:t>
            </a:r>
            <a:r>
              <a:rPr lang="en-US" dirty="0"/>
              <a:t> </a:t>
            </a:r>
            <a:r>
              <a:rPr lang="en-US" dirty="0" err="1"/>
              <a:t>mengenali</a:t>
            </a:r>
            <a:r>
              <a:rPr lang="en-US" dirty="0"/>
              <a:t> </a:t>
            </a:r>
            <a:r>
              <a:rPr lang="en-US" dirty="0" err="1"/>
              <a:t>dan</a:t>
            </a:r>
            <a:r>
              <a:rPr lang="en-US" dirty="0"/>
              <a:t> </a:t>
            </a:r>
            <a:r>
              <a:rPr lang="en-US" dirty="0" err="1"/>
              <a:t>memahami</a:t>
            </a:r>
            <a:r>
              <a:rPr lang="en-US" dirty="0"/>
              <a:t> </a:t>
            </a:r>
            <a:r>
              <a:rPr lang="en-US" dirty="0" err="1"/>
              <a:t>kebutuhan</a:t>
            </a:r>
            <a:r>
              <a:rPr lang="en-US" dirty="0"/>
              <a:t> </a:t>
            </a:r>
            <a:r>
              <a:rPr lang="en-US" dirty="0" err="1"/>
              <a:t>pemangku</a:t>
            </a:r>
            <a:r>
              <a:rPr lang="en-US" dirty="0"/>
              <a:t> </a:t>
            </a:r>
            <a:r>
              <a:rPr lang="en-US" dirty="0" err="1"/>
              <a:t>kepentingan</a:t>
            </a:r>
            <a:r>
              <a:rPr lang="en-US" dirty="0"/>
              <a:t> ( </a:t>
            </a:r>
            <a:r>
              <a:rPr lang="en-US" i="1" dirty="0"/>
              <a:t>stakeholders</a:t>
            </a:r>
            <a:r>
              <a:rPr lang="en-US" dirty="0"/>
              <a:t> ) </a:t>
            </a:r>
            <a:r>
              <a:rPr lang="en-US" dirty="0" err="1"/>
              <a:t>dan</a:t>
            </a:r>
            <a:r>
              <a:rPr lang="en-US" dirty="0"/>
              <a:t> </a:t>
            </a:r>
            <a:r>
              <a:rPr lang="en-US" dirty="0" err="1"/>
              <a:t>menyampaiakn</a:t>
            </a:r>
            <a:r>
              <a:rPr lang="en-US" dirty="0"/>
              <a:t> </a:t>
            </a:r>
            <a:r>
              <a:rPr lang="en-US" dirty="0" err="1"/>
              <a:t>hasil</a:t>
            </a:r>
            <a:r>
              <a:rPr lang="en-US" dirty="0"/>
              <a:t> yang </a:t>
            </a:r>
            <a:r>
              <a:rPr lang="en-US" dirty="0" err="1"/>
              <a:t>melebihi</a:t>
            </a:r>
            <a:r>
              <a:rPr lang="en-US" dirty="0"/>
              <a:t> </a:t>
            </a:r>
            <a:r>
              <a:rPr lang="en-US" dirty="0" err="1"/>
              <a:t>harapan</a:t>
            </a:r>
            <a:r>
              <a:rPr lang="en-US" dirty="0"/>
              <a:t> </a:t>
            </a:r>
            <a:r>
              <a:rPr lang="en-US" dirty="0" err="1"/>
              <a:t>pemangku</a:t>
            </a:r>
            <a:r>
              <a:rPr lang="en-US" dirty="0"/>
              <a:t> </a:t>
            </a:r>
            <a:r>
              <a:rPr lang="en-US" dirty="0" err="1"/>
              <a:t>kepentingan</a:t>
            </a:r>
            <a:endParaRPr lang="en-US" dirty="0"/>
          </a:p>
          <a:p>
            <a:pPr marL="514350" indent="-514350">
              <a:buFont typeface="+mj-lt"/>
              <a:buAutoNum type="alphaLcParenR"/>
            </a:pPr>
            <a:r>
              <a:rPr lang="en-US" dirty="0"/>
              <a:t>Orang </a:t>
            </a:r>
            <a:r>
              <a:rPr lang="en-US" dirty="0" err="1"/>
              <a:t>ini</a:t>
            </a:r>
            <a:r>
              <a:rPr lang="en-US" dirty="0"/>
              <a:t> </a:t>
            </a:r>
            <a:r>
              <a:rPr lang="en-US" dirty="0" err="1"/>
              <a:t>cenderung</a:t>
            </a:r>
            <a:r>
              <a:rPr lang="en-US" dirty="0"/>
              <a:t> </a:t>
            </a:r>
            <a:r>
              <a:rPr lang="en-US" dirty="0" err="1"/>
              <a:t>memiliki</a:t>
            </a:r>
            <a:r>
              <a:rPr lang="en-US" dirty="0"/>
              <a:t> </a:t>
            </a:r>
            <a:r>
              <a:rPr lang="en-US" dirty="0" err="1"/>
              <a:t>keinginan</a:t>
            </a:r>
            <a:r>
              <a:rPr lang="en-US" dirty="0"/>
              <a:t> </a:t>
            </a:r>
            <a:r>
              <a:rPr lang="en-US" dirty="0" err="1"/>
              <a:t>untuk</a:t>
            </a:r>
            <a:r>
              <a:rPr lang="en-US" dirty="0"/>
              <a:t> </a:t>
            </a:r>
            <a:r>
              <a:rPr lang="en-US" dirty="0" err="1"/>
              <a:t>menyenangkan</a:t>
            </a:r>
            <a:r>
              <a:rPr lang="en-US" dirty="0"/>
              <a:t> </a:t>
            </a:r>
            <a:r>
              <a:rPr lang="en-US" dirty="0" err="1"/>
              <a:t>pemangku</a:t>
            </a:r>
            <a:r>
              <a:rPr lang="en-US" dirty="0"/>
              <a:t> </a:t>
            </a:r>
            <a:r>
              <a:rPr lang="en-US" dirty="0" err="1"/>
              <a:t>kepentingan</a:t>
            </a:r>
            <a:r>
              <a:rPr lang="en-US" dirty="0"/>
              <a:t> </a:t>
            </a:r>
            <a:r>
              <a:rPr lang="en-US" dirty="0" err="1"/>
              <a:t>sebaik-baiknya</a:t>
            </a:r>
            <a:r>
              <a:rPr lang="en-US" dirty="0"/>
              <a:t> </a:t>
            </a:r>
            <a:r>
              <a:rPr lang="en-US" dirty="0" err="1"/>
              <a:t>dengan</a:t>
            </a:r>
            <a:r>
              <a:rPr lang="en-US" dirty="0"/>
              <a:t> </a:t>
            </a:r>
            <a:r>
              <a:rPr lang="en-US" dirty="0" err="1"/>
              <a:t>cara</a:t>
            </a:r>
            <a:r>
              <a:rPr lang="en-US" dirty="0"/>
              <a:t> </a:t>
            </a:r>
            <a:r>
              <a:rPr lang="en-US" dirty="0" err="1"/>
              <a:t>mengenali</a:t>
            </a:r>
            <a:r>
              <a:rPr lang="en-US" dirty="0"/>
              <a:t> </a:t>
            </a:r>
            <a:r>
              <a:rPr lang="en-US" dirty="0" err="1"/>
              <a:t>kebutuhan</a:t>
            </a:r>
            <a:r>
              <a:rPr lang="en-US" dirty="0"/>
              <a:t> </a:t>
            </a:r>
            <a:r>
              <a:rPr lang="en-US" dirty="0" err="1"/>
              <a:t>pemangku</a:t>
            </a:r>
            <a:r>
              <a:rPr lang="en-US" dirty="0"/>
              <a:t> </a:t>
            </a:r>
            <a:r>
              <a:rPr lang="en-US" dirty="0" err="1"/>
              <a:t>kepentingan</a:t>
            </a:r>
            <a:r>
              <a:rPr lang="en-US" dirty="0"/>
              <a:t> dan </a:t>
            </a:r>
            <a:r>
              <a:rPr lang="en-US" dirty="0" err="1"/>
              <a:t>memastikan</a:t>
            </a:r>
            <a:r>
              <a:rPr lang="en-US" dirty="0"/>
              <a:t> </a:t>
            </a:r>
            <a:r>
              <a:rPr lang="en-US" dirty="0" err="1"/>
              <a:t>bahwa</a:t>
            </a:r>
            <a:r>
              <a:rPr lang="en-US" dirty="0"/>
              <a:t> </a:t>
            </a:r>
            <a:r>
              <a:rPr lang="en-US" dirty="0" err="1"/>
              <a:t>pemangku</a:t>
            </a:r>
            <a:r>
              <a:rPr lang="en-US" dirty="0"/>
              <a:t> </a:t>
            </a:r>
            <a:r>
              <a:rPr lang="en-US" dirty="0" err="1"/>
              <a:t>kepentingan</a:t>
            </a:r>
            <a:r>
              <a:rPr lang="en-US" dirty="0"/>
              <a:t> </a:t>
            </a:r>
            <a:r>
              <a:rPr lang="en-US" dirty="0" err="1"/>
              <a:t>akan</a:t>
            </a:r>
            <a:r>
              <a:rPr lang="en-US" dirty="0"/>
              <a:t> </a:t>
            </a:r>
            <a:r>
              <a:rPr lang="en-US" dirty="0" err="1"/>
              <a:t>merasa</a:t>
            </a:r>
            <a:r>
              <a:rPr lang="en-US" dirty="0"/>
              <a:t> </a:t>
            </a:r>
            <a:r>
              <a:rPr lang="en-US" dirty="0" err="1"/>
              <a:t>puas</a:t>
            </a:r>
            <a:endParaRPr lang="en-US" dirty="0"/>
          </a:p>
          <a:p>
            <a:pPr marL="514350" indent="-514350">
              <a:buFont typeface="+mj-lt"/>
              <a:buAutoNum type="alphaLcParenR"/>
            </a:pPr>
            <a:r>
              <a:rPr lang="en-US" dirty="0" err="1"/>
              <a:t>Prinsip</a:t>
            </a:r>
            <a:r>
              <a:rPr lang="en-US" dirty="0"/>
              <a:t> </a:t>
            </a:r>
            <a:r>
              <a:rPr lang="en-US" i="1" dirty="0"/>
              <a:t>: Better, Faster, Newer, Cheaper, More Simple</a:t>
            </a:r>
            <a:endParaRPr lang="en-US" dirty="0"/>
          </a:p>
          <a:p>
            <a:pPr marL="514350" indent="-514350">
              <a:buFont typeface="+mj-lt"/>
              <a:buAutoNum type="alphaLcParenR"/>
            </a:pPr>
            <a:endParaRPr lang="en-US" dirty="0"/>
          </a:p>
        </p:txBody>
      </p:sp>
    </p:spTree>
    <p:extLst>
      <p:ext uri="{BB962C8B-B14F-4D97-AF65-F5344CB8AC3E}">
        <p14:creationId xmlns:p14="http://schemas.microsoft.com/office/powerpoint/2010/main" val="20766483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8. </a:t>
            </a:r>
            <a:r>
              <a:rPr lang="en-US" dirty="0" err="1"/>
              <a:t>Mengelola</a:t>
            </a:r>
            <a:r>
              <a:rPr lang="en-US" dirty="0"/>
              <a:t> </a:t>
            </a:r>
            <a:r>
              <a:rPr lang="en-US" dirty="0" err="1"/>
              <a:t>Bawahan</a:t>
            </a:r>
            <a:endParaRPr lang="en-US" dirty="0"/>
          </a:p>
        </p:txBody>
      </p:sp>
      <p:sp>
        <p:nvSpPr>
          <p:cNvPr id="3" name="Content Placeholder 2"/>
          <p:cNvSpPr>
            <a:spLocks noGrp="1"/>
          </p:cNvSpPr>
          <p:nvPr>
            <p:ph idx="1"/>
          </p:nvPr>
        </p:nvSpPr>
        <p:spPr/>
        <p:txBody>
          <a:bodyPr>
            <a:normAutofit/>
          </a:bodyPr>
          <a:lstStyle/>
          <a:p>
            <a:pPr marL="0" indent="0">
              <a:buNone/>
            </a:pPr>
            <a:r>
              <a:rPr lang="en-US" dirty="0" err="1"/>
              <a:t>Dalam</a:t>
            </a:r>
            <a:r>
              <a:rPr lang="en-US" dirty="0"/>
              <a:t> </a:t>
            </a:r>
            <a:r>
              <a:rPr lang="en-US" dirty="0" err="1"/>
              <a:t>mengelola</a:t>
            </a:r>
            <a:r>
              <a:rPr lang="en-US" dirty="0"/>
              <a:t> </a:t>
            </a:r>
            <a:r>
              <a:rPr lang="en-US" dirty="0" err="1"/>
              <a:t>bawahan</a:t>
            </a:r>
            <a:r>
              <a:rPr lang="en-US" dirty="0"/>
              <a:t> </a:t>
            </a:r>
            <a:r>
              <a:rPr lang="en-US" dirty="0" err="1"/>
              <a:t>pada</a:t>
            </a:r>
            <a:r>
              <a:rPr lang="en-US" dirty="0"/>
              <a:t> </a:t>
            </a:r>
            <a:r>
              <a:rPr lang="en-US" dirty="0" err="1"/>
              <a:t>dasarnya</a:t>
            </a:r>
            <a:r>
              <a:rPr lang="en-US" dirty="0"/>
              <a:t> </a:t>
            </a:r>
            <a:r>
              <a:rPr lang="en-US" dirty="0" err="1"/>
              <a:t>terdapat</a:t>
            </a:r>
            <a:r>
              <a:rPr lang="en-US" dirty="0"/>
              <a:t> 4 (</a:t>
            </a:r>
            <a:r>
              <a:rPr lang="en-US" dirty="0" err="1"/>
              <a:t>empat</a:t>
            </a:r>
            <a:r>
              <a:rPr lang="en-US" dirty="0"/>
              <a:t>) </a:t>
            </a:r>
            <a:r>
              <a:rPr lang="en-US" dirty="0" err="1"/>
              <a:t>tipe</a:t>
            </a:r>
            <a:r>
              <a:rPr lang="en-US" dirty="0"/>
              <a:t> </a:t>
            </a:r>
            <a:r>
              <a:rPr lang="en-US" dirty="0" err="1"/>
              <a:t>bawahan</a:t>
            </a:r>
            <a:r>
              <a:rPr lang="en-US" dirty="0"/>
              <a:t>, </a:t>
            </a:r>
            <a:r>
              <a:rPr lang="en-US" dirty="0" err="1"/>
              <a:t>yakni</a:t>
            </a:r>
            <a:r>
              <a:rPr lang="en-US" dirty="0"/>
              <a:t> </a:t>
            </a:r>
            <a:r>
              <a:rPr lang="en-US" dirty="0" err="1"/>
              <a:t>sebagai</a:t>
            </a:r>
            <a:r>
              <a:rPr lang="en-US" dirty="0"/>
              <a:t> </a:t>
            </a:r>
            <a:r>
              <a:rPr lang="en-US" dirty="0" err="1"/>
              <a:t>berikut</a:t>
            </a:r>
            <a:r>
              <a:rPr lang="en-US" dirty="0"/>
              <a:t> : </a:t>
            </a:r>
          </a:p>
          <a:p>
            <a:pPr marL="514350" indent="-514350">
              <a:buFont typeface="+mj-lt"/>
              <a:buAutoNum type="alphaLcParenR"/>
            </a:pPr>
            <a:r>
              <a:rPr lang="en-US" dirty="0" err="1"/>
              <a:t>Tipe</a:t>
            </a:r>
            <a:r>
              <a:rPr lang="en-US" dirty="0"/>
              <a:t> </a:t>
            </a:r>
            <a:r>
              <a:rPr lang="en-US" dirty="0" err="1"/>
              <a:t>bawahan</a:t>
            </a:r>
            <a:r>
              <a:rPr lang="en-US" dirty="0"/>
              <a:t> </a:t>
            </a:r>
            <a:r>
              <a:rPr lang="en-US" dirty="0" err="1"/>
              <a:t>Konstruktif</a:t>
            </a:r>
            <a:r>
              <a:rPr lang="en-US" dirty="0"/>
              <a:t>, </a:t>
            </a:r>
          </a:p>
          <a:p>
            <a:pPr marL="514350" indent="-514350">
              <a:buFont typeface="+mj-lt"/>
              <a:buAutoNum type="alphaLcParenR"/>
            </a:pPr>
            <a:r>
              <a:rPr lang="en-US" dirty="0" err="1"/>
              <a:t>Tipe</a:t>
            </a:r>
            <a:r>
              <a:rPr lang="en-US" dirty="0"/>
              <a:t> </a:t>
            </a:r>
            <a:r>
              <a:rPr lang="en-US" dirty="0" err="1"/>
              <a:t>bawahan</a:t>
            </a:r>
            <a:r>
              <a:rPr lang="en-US" dirty="0"/>
              <a:t> </a:t>
            </a:r>
            <a:r>
              <a:rPr lang="en-US" dirty="0" err="1"/>
              <a:t>Impulsif</a:t>
            </a:r>
            <a:r>
              <a:rPr lang="en-US" dirty="0"/>
              <a:t>, </a:t>
            </a:r>
          </a:p>
          <a:p>
            <a:pPr marL="514350" indent="-514350">
              <a:buFont typeface="+mj-lt"/>
              <a:buAutoNum type="alphaLcParenR"/>
            </a:pPr>
            <a:r>
              <a:rPr lang="en-US" dirty="0" err="1"/>
              <a:t>Tipe</a:t>
            </a:r>
            <a:r>
              <a:rPr lang="en-US" dirty="0"/>
              <a:t> </a:t>
            </a:r>
            <a:r>
              <a:rPr lang="en-US" dirty="0" err="1"/>
              <a:t>bawahan</a:t>
            </a:r>
            <a:r>
              <a:rPr lang="en-US" dirty="0"/>
              <a:t> </a:t>
            </a:r>
            <a:r>
              <a:rPr lang="en-US" dirty="0" err="1"/>
              <a:t>Rutin</a:t>
            </a:r>
            <a:r>
              <a:rPr lang="en-US" dirty="0"/>
              <a:t>, </a:t>
            </a:r>
          </a:p>
          <a:p>
            <a:pPr marL="514350" indent="-514350">
              <a:buFont typeface="+mj-lt"/>
              <a:buAutoNum type="alphaLcParenR"/>
            </a:pPr>
            <a:r>
              <a:rPr lang="en-US" dirty="0" err="1"/>
              <a:t>Tipe</a:t>
            </a:r>
            <a:r>
              <a:rPr lang="en-US" dirty="0"/>
              <a:t> </a:t>
            </a:r>
            <a:r>
              <a:rPr lang="en-US" dirty="0" err="1"/>
              <a:t>bawahan</a:t>
            </a:r>
            <a:r>
              <a:rPr lang="en-US" dirty="0"/>
              <a:t> </a:t>
            </a:r>
            <a:r>
              <a:rPr lang="en-US" dirty="0" err="1"/>
              <a:t>Subversi</a:t>
            </a:r>
            <a:endParaRPr lang="en-US" dirty="0"/>
          </a:p>
        </p:txBody>
      </p:sp>
    </p:spTree>
    <p:extLst>
      <p:ext uri="{BB962C8B-B14F-4D97-AF65-F5344CB8AC3E}">
        <p14:creationId xmlns:p14="http://schemas.microsoft.com/office/powerpoint/2010/main" val="2265585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dirty="0"/>
              <a:t>a.  </a:t>
            </a:r>
            <a:r>
              <a:rPr lang="en-US" b="1" dirty="0"/>
              <a:t> </a:t>
            </a:r>
            <a:r>
              <a:rPr lang="en-US" b="1" dirty="0" err="1"/>
              <a:t>Tipe</a:t>
            </a:r>
            <a:r>
              <a:rPr lang="en-US" b="1" dirty="0"/>
              <a:t> </a:t>
            </a:r>
            <a:r>
              <a:rPr lang="en-US" b="1" dirty="0" err="1"/>
              <a:t>Bawahan</a:t>
            </a:r>
            <a:r>
              <a:rPr lang="en-US" b="1" dirty="0"/>
              <a:t> </a:t>
            </a:r>
            <a:r>
              <a:rPr lang="en-US" b="1" dirty="0" err="1"/>
              <a:t>Konstruktif</a:t>
            </a:r>
            <a:endParaRPr lang="en-US" b="1" dirty="0"/>
          </a:p>
          <a:p>
            <a:pPr marL="400050" lvl="1" indent="0">
              <a:buNone/>
            </a:pPr>
            <a:r>
              <a:rPr lang="en-US" dirty="0" err="1"/>
              <a:t>Berani</a:t>
            </a:r>
            <a:r>
              <a:rPr lang="en-US" dirty="0"/>
              <a:t> </a:t>
            </a:r>
            <a:r>
              <a:rPr lang="en-US" dirty="0" err="1"/>
              <a:t>mengemban</a:t>
            </a:r>
            <a:r>
              <a:rPr lang="en-US" dirty="0"/>
              <a:t> </a:t>
            </a:r>
            <a:r>
              <a:rPr lang="en-US" dirty="0" err="1"/>
              <a:t>tanggung</a:t>
            </a:r>
            <a:r>
              <a:rPr lang="en-US" dirty="0"/>
              <a:t> </a:t>
            </a:r>
            <a:r>
              <a:rPr lang="en-US" dirty="0" err="1"/>
              <a:t>jawab</a:t>
            </a:r>
            <a:r>
              <a:rPr lang="en-US" dirty="0"/>
              <a:t>, </a:t>
            </a:r>
            <a:r>
              <a:rPr lang="en-US" dirty="0" err="1"/>
              <a:t>dapat</a:t>
            </a:r>
            <a:r>
              <a:rPr lang="en-US" dirty="0"/>
              <a:t> </a:t>
            </a:r>
            <a:r>
              <a:rPr lang="en-US" dirty="0" err="1"/>
              <a:t>dipercaya</a:t>
            </a:r>
            <a:r>
              <a:rPr lang="en-US" dirty="0"/>
              <a:t>, </a:t>
            </a:r>
            <a:r>
              <a:rPr lang="en-US" dirty="0" err="1"/>
              <a:t>mampu</a:t>
            </a:r>
            <a:r>
              <a:rPr lang="en-US" dirty="0"/>
              <a:t> </a:t>
            </a:r>
            <a:r>
              <a:rPr lang="en-US" dirty="0" err="1"/>
              <a:t>memahami</a:t>
            </a:r>
            <a:r>
              <a:rPr lang="en-US" dirty="0"/>
              <a:t> </a:t>
            </a:r>
            <a:r>
              <a:rPr lang="en-US" dirty="0" err="1"/>
              <a:t>dan</a:t>
            </a:r>
            <a:r>
              <a:rPr lang="en-US" dirty="0"/>
              <a:t> </a:t>
            </a:r>
            <a:r>
              <a:rPr lang="en-US" dirty="0" err="1"/>
              <a:t>menginterpretasikan</a:t>
            </a:r>
            <a:r>
              <a:rPr lang="en-US" dirty="0"/>
              <a:t> </a:t>
            </a:r>
            <a:r>
              <a:rPr lang="en-US" dirty="0" err="1"/>
              <a:t>keinginan</a:t>
            </a:r>
            <a:r>
              <a:rPr lang="en-US" dirty="0"/>
              <a:t> </a:t>
            </a:r>
            <a:r>
              <a:rPr lang="en-US" dirty="0" err="1"/>
              <a:t>atasan</a:t>
            </a:r>
            <a:r>
              <a:rPr lang="en-US" dirty="0"/>
              <a:t>, </a:t>
            </a:r>
            <a:r>
              <a:rPr lang="en-US" dirty="0" err="1"/>
              <a:t>tidak</a:t>
            </a:r>
            <a:r>
              <a:rPr lang="en-US" dirty="0"/>
              <a:t> </a:t>
            </a:r>
            <a:r>
              <a:rPr lang="en-US" dirty="0" err="1"/>
              <a:t>sekadar</a:t>
            </a:r>
            <a:r>
              <a:rPr lang="en-US" dirty="0"/>
              <a:t> </a:t>
            </a:r>
            <a:r>
              <a:rPr lang="en-US" dirty="0" err="1"/>
              <a:t>meniru</a:t>
            </a:r>
            <a:r>
              <a:rPr lang="en-US" dirty="0"/>
              <a:t> </a:t>
            </a:r>
            <a:r>
              <a:rPr lang="en-US" dirty="0" err="1"/>
              <a:t>atasan</a:t>
            </a:r>
            <a:r>
              <a:rPr lang="en-US" dirty="0"/>
              <a:t>, </a:t>
            </a:r>
            <a:r>
              <a:rPr lang="en-US" dirty="0" err="1"/>
              <a:t>tetapi</a:t>
            </a:r>
            <a:r>
              <a:rPr lang="en-US" dirty="0"/>
              <a:t> </a:t>
            </a:r>
            <a:r>
              <a:rPr lang="en-US" dirty="0" err="1"/>
              <a:t>memiliki</a:t>
            </a:r>
            <a:r>
              <a:rPr lang="en-US" dirty="0"/>
              <a:t> </a:t>
            </a:r>
            <a:r>
              <a:rPr lang="en-US" dirty="0" err="1"/>
              <a:t>pemikiran</a:t>
            </a:r>
            <a:r>
              <a:rPr lang="en-US" dirty="0"/>
              <a:t> </a:t>
            </a:r>
            <a:r>
              <a:rPr lang="en-US" dirty="0" err="1"/>
              <a:t>kreatif</a:t>
            </a:r>
            <a:r>
              <a:rPr lang="en-US" dirty="0"/>
              <a:t>, </a:t>
            </a:r>
            <a:r>
              <a:rPr lang="en-US" dirty="0" err="1"/>
              <a:t>berpandangan</a:t>
            </a:r>
            <a:r>
              <a:rPr lang="en-US" dirty="0"/>
              <a:t> </a:t>
            </a:r>
            <a:r>
              <a:rPr lang="en-US" dirty="0" err="1"/>
              <a:t>kedepan</a:t>
            </a:r>
            <a:r>
              <a:rPr lang="en-US" dirty="0"/>
              <a:t>, </a:t>
            </a:r>
            <a:r>
              <a:rPr lang="en-US" dirty="0" err="1"/>
              <a:t>memiliki</a:t>
            </a:r>
            <a:r>
              <a:rPr lang="en-US" dirty="0"/>
              <a:t> </a:t>
            </a:r>
            <a:r>
              <a:rPr lang="en-US" dirty="0" err="1"/>
              <a:t>ambisi</a:t>
            </a:r>
            <a:r>
              <a:rPr lang="en-US" dirty="0"/>
              <a:t> </a:t>
            </a:r>
            <a:r>
              <a:rPr lang="en-US" dirty="0" err="1"/>
              <a:t>serta</a:t>
            </a:r>
            <a:r>
              <a:rPr lang="en-US" dirty="0"/>
              <a:t> </a:t>
            </a:r>
            <a:r>
              <a:rPr lang="en-US" dirty="0" err="1"/>
              <a:t>tanggap</a:t>
            </a:r>
            <a:r>
              <a:rPr lang="en-US" dirty="0"/>
              <a:t> </a:t>
            </a:r>
            <a:r>
              <a:rPr lang="en-US" dirty="0" err="1"/>
              <a:t>terhadap</a:t>
            </a:r>
            <a:r>
              <a:rPr lang="en-US" dirty="0"/>
              <a:t> </a:t>
            </a:r>
            <a:r>
              <a:rPr lang="en-US" dirty="0" err="1"/>
              <a:t>berbagai</a:t>
            </a:r>
            <a:r>
              <a:rPr lang="en-US" dirty="0"/>
              <a:t> </a:t>
            </a:r>
            <a:r>
              <a:rPr lang="en-US" dirty="0" err="1"/>
              <a:t>situasi</a:t>
            </a:r>
            <a:r>
              <a:rPr lang="en-US" dirty="0"/>
              <a:t>.</a:t>
            </a:r>
          </a:p>
          <a:p>
            <a:pPr marL="400050" lvl="1" indent="0">
              <a:buNone/>
            </a:pPr>
            <a:r>
              <a:rPr lang="en-US" dirty="0"/>
              <a:t>TIPS    :</a:t>
            </a:r>
          </a:p>
          <a:p>
            <a:pPr marL="400050" lvl="1" indent="0">
              <a:buNone/>
            </a:pPr>
            <a:r>
              <a:rPr lang="en-US" dirty="0" err="1"/>
              <a:t>Bawahan</a:t>
            </a:r>
            <a:r>
              <a:rPr lang="en-US" dirty="0"/>
              <a:t> </a:t>
            </a:r>
            <a:r>
              <a:rPr lang="en-US" dirty="0" err="1"/>
              <a:t>tipe</a:t>
            </a:r>
            <a:r>
              <a:rPr lang="en-US" dirty="0"/>
              <a:t> </a:t>
            </a:r>
            <a:r>
              <a:rPr lang="en-US" dirty="0" err="1"/>
              <a:t>konstruktif</a:t>
            </a:r>
            <a:r>
              <a:rPr lang="en-US" dirty="0"/>
              <a:t> </a:t>
            </a:r>
            <a:r>
              <a:rPr lang="en-US" dirty="0" err="1"/>
              <a:t>sangat</a:t>
            </a:r>
            <a:r>
              <a:rPr lang="en-US" dirty="0"/>
              <a:t> </a:t>
            </a:r>
            <a:r>
              <a:rPr lang="en-US" dirty="0" err="1"/>
              <a:t>potensial</a:t>
            </a:r>
            <a:r>
              <a:rPr lang="en-US" dirty="0"/>
              <a:t> </a:t>
            </a:r>
            <a:r>
              <a:rPr lang="en-US" dirty="0" err="1"/>
              <a:t>untuk</a:t>
            </a:r>
            <a:r>
              <a:rPr lang="en-US" dirty="0"/>
              <a:t> </a:t>
            </a:r>
            <a:r>
              <a:rPr lang="en-US" dirty="0" err="1"/>
              <a:t>dikembangkan</a:t>
            </a:r>
            <a:r>
              <a:rPr lang="en-US" dirty="0"/>
              <a:t>, </a:t>
            </a:r>
            <a:r>
              <a:rPr lang="en-US" dirty="0" err="1"/>
              <a:t>berikan</a:t>
            </a:r>
            <a:r>
              <a:rPr lang="en-US" dirty="0"/>
              <a:t> </a:t>
            </a:r>
            <a:r>
              <a:rPr lang="en-US" dirty="0" err="1"/>
              <a:t>sasaran</a:t>
            </a:r>
            <a:r>
              <a:rPr lang="en-US" dirty="0"/>
              <a:t> yang </a:t>
            </a:r>
            <a:r>
              <a:rPr lang="en-US" dirty="0" err="1"/>
              <a:t>ingin</a:t>
            </a:r>
            <a:r>
              <a:rPr lang="en-US" dirty="0"/>
              <a:t> </a:t>
            </a:r>
            <a:r>
              <a:rPr lang="en-US" dirty="0" err="1"/>
              <a:t>dicapai</a:t>
            </a:r>
            <a:r>
              <a:rPr lang="en-US" dirty="0"/>
              <a:t>, </a:t>
            </a:r>
            <a:r>
              <a:rPr lang="en-US" dirty="0" err="1"/>
              <a:t>kemudian</a:t>
            </a:r>
            <a:r>
              <a:rPr lang="en-US" dirty="0"/>
              <a:t> </a:t>
            </a:r>
            <a:r>
              <a:rPr lang="en-US" dirty="0" err="1"/>
              <a:t>menyerahkan</a:t>
            </a:r>
            <a:r>
              <a:rPr lang="en-US" dirty="0"/>
              <a:t> </a:t>
            </a:r>
            <a:r>
              <a:rPr lang="en-US" dirty="0" err="1"/>
              <a:t>teknis</a:t>
            </a:r>
            <a:r>
              <a:rPr lang="en-US" dirty="0"/>
              <a:t> </a:t>
            </a:r>
            <a:r>
              <a:rPr lang="en-US" dirty="0" err="1"/>
              <a:t>pelaksanaan</a:t>
            </a:r>
            <a:r>
              <a:rPr lang="en-US" dirty="0"/>
              <a:t> </a:t>
            </a:r>
            <a:r>
              <a:rPr lang="en-US" dirty="0" err="1"/>
              <a:t>tugas</a:t>
            </a:r>
            <a:r>
              <a:rPr lang="en-US" dirty="0"/>
              <a:t> </a:t>
            </a:r>
            <a:r>
              <a:rPr lang="en-US" dirty="0" err="1"/>
              <a:t>kepada</a:t>
            </a:r>
            <a:r>
              <a:rPr lang="en-US" dirty="0"/>
              <a:t> </a:t>
            </a:r>
            <a:r>
              <a:rPr lang="en-US" dirty="0" err="1"/>
              <a:t>bawahan</a:t>
            </a:r>
            <a:r>
              <a:rPr lang="en-US" dirty="0"/>
              <a:t> </a:t>
            </a:r>
            <a:r>
              <a:rPr lang="en-US" dirty="0" err="1"/>
              <a:t>tersebut</a:t>
            </a:r>
            <a:r>
              <a:rPr lang="en-US" dirty="0"/>
              <a:t>.</a:t>
            </a:r>
          </a:p>
          <a:p>
            <a:pPr marL="0" indent="0">
              <a:buNone/>
            </a:pPr>
            <a:r>
              <a:rPr lang="en-US" dirty="0"/>
              <a:t>b.   </a:t>
            </a:r>
            <a:r>
              <a:rPr lang="en-US" b="1" dirty="0" err="1"/>
              <a:t>Bawahan</a:t>
            </a:r>
            <a:r>
              <a:rPr lang="en-US" b="1" dirty="0"/>
              <a:t> </a:t>
            </a:r>
            <a:r>
              <a:rPr lang="en-US" b="1" dirty="0" err="1"/>
              <a:t>Tipe</a:t>
            </a:r>
            <a:r>
              <a:rPr lang="en-US" b="1" dirty="0"/>
              <a:t> </a:t>
            </a:r>
            <a:r>
              <a:rPr lang="en-US" b="1" dirty="0" err="1"/>
              <a:t>Rutin</a:t>
            </a:r>
            <a:endParaRPr lang="en-US" b="1" dirty="0"/>
          </a:p>
          <a:p>
            <a:pPr marL="400050" lvl="1" indent="0">
              <a:buNone/>
            </a:pPr>
            <a:r>
              <a:rPr lang="en-US" dirty="0"/>
              <a:t>Tingkat </a:t>
            </a:r>
            <a:r>
              <a:rPr lang="en-US" dirty="0" err="1"/>
              <a:t>kemampuan</a:t>
            </a:r>
            <a:r>
              <a:rPr lang="en-US" dirty="0"/>
              <a:t> </a:t>
            </a:r>
            <a:r>
              <a:rPr lang="en-US" dirty="0" err="1"/>
              <a:t>intelektual</a:t>
            </a:r>
            <a:r>
              <a:rPr lang="en-US" dirty="0"/>
              <a:t> </a:t>
            </a:r>
            <a:r>
              <a:rPr lang="en-US" dirty="0" err="1"/>
              <a:t>dan</a:t>
            </a:r>
            <a:r>
              <a:rPr lang="en-US" dirty="0"/>
              <a:t> </a:t>
            </a:r>
            <a:r>
              <a:rPr lang="en-US" dirty="0" err="1"/>
              <a:t>daya</a:t>
            </a:r>
            <a:r>
              <a:rPr lang="en-US" dirty="0"/>
              <a:t> </a:t>
            </a:r>
            <a:r>
              <a:rPr lang="en-US" dirty="0" err="1"/>
              <a:t>imajinasi</a:t>
            </a:r>
            <a:r>
              <a:rPr lang="en-US" dirty="0"/>
              <a:t> di </a:t>
            </a:r>
            <a:r>
              <a:rPr lang="en-US" dirty="0" err="1"/>
              <a:t>bawah</a:t>
            </a:r>
            <a:r>
              <a:rPr lang="en-US" dirty="0"/>
              <a:t> </a:t>
            </a:r>
            <a:r>
              <a:rPr lang="en-US" dirty="0" err="1"/>
              <a:t>tipe</a:t>
            </a:r>
            <a:r>
              <a:rPr lang="en-US" dirty="0"/>
              <a:t> </a:t>
            </a:r>
            <a:r>
              <a:rPr lang="en-US" dirty="0" err="1"/>
              <a:t>konstruktif</a:t>
            </a:r>
            <a:r>
              <a:rPr lang="en-US" dirty="0"/>
              <a:t>, </a:t>
            </a:r>
            <a:r>
              <a:rPr lang="en-US" dirty="0" err="1"/>
              <a:t>kurang</a:t>
            </a:r>
            <a:r>
              <a:rPr lang="en-US" dirty="0"/>
              <a:t> </a:t>
            </a:r>
            <a:r>
              <a:rPr lang="en-US" dirty="0" err="1"/>
              <a:t>memiliki</a:t>
            </a:r>
            <a:r>
              <a:rPr lang="en-US" dirty="0"/>
              <a:t> </a:t>
            </a:r>
            <a:r>
              <a:rPr lang="en-US" dirty="0" err="1"/>
              <a:t>inisiatif</a:t>
            </a:r>
            <a:r>
              <a:rPr lang="en-US" dirty="0"/>
              <a:t>, </a:t>
            </a:r>
            <a:r>
              <a:rPr lang="en-US" dirty="0" err="1"/>
              <a:t>cenderung</a:t>
            </a:r>
            <a:r>
              <a:rPr lang="en-US" dirty="0"/>
              <a:t> </a:t>
            </a:r>
            <a:r>
              <a:rPr lang="en-US" dirty="0" err="1"/>
              <a:t>gamang</a:t>
            </a:r>
            <a:r>
              <a:rPr lang="en-US" dirty="0"/>
              <a:t> </a:t>
            </a:r>
            <a:r>
              <a:rPr lang="en-US" dirty="0" err="1"/>
              <a:t>jika</a:t>
            </a:r>
            <a:r>
              <a:rPr lang="en-US" dirty="0"/>
              <a:t> </a:t>
            </a:r>
            <a:r>
              <a:rPr lang="en-US" dirty="0" err="1"/>
              <a:t>tanpa</a:t>
            </a:r>
            <a:r>
              <a:rPr lang="en-US" dirty="0"/>
              <a:t> </a:t>
            </a:r>
            <a:r>
              <a:rPr lang="en-US" dirty="0" err="1"/>
              <a:t>petunjuk</a:t>
            </a:r>
            <a:r>
              <a:rPr lang="en-US" dirty="0"/>
              <a:t> </a:t>
            </a:r>
            <a:r>
              <a:rPr lang="en-US" dirty="0" err="1"/>
              <a:t>dan</a:t>
            </a:r>
            <a:r>
              <a:rPr lang="en-US" dirty="0"/>
              <a:t> </a:t>
            </a:r>
            <a:r>
              <a:rPr lang="en-US" dirty="0" err="1"/>
              <a:t>arahan</a:t>
            </a:r>
            <a:r>
              <a:rPr lang="en-US" dirty="0"/>
              <a:t> yang </a:t>
            </a:r>
            <a:r>
              <a:rPr lang="en-US" dirty="0" err="1"/>
              <a:t>jelas</a:t>
            </a:r>
            <a:r>
              <a:rPr lang="en-US" dirty="0"/>
              <a:t>, </a:t>
            </a:r>
            <a:r>
              <a:rPr lang="en-US" dirty="0" err="1"/>
              <a:t>namun</a:t>
            </a:r>
            <a:r>
              <a:rPr lang="en-US" dirty="0"/>
              <a:t> </a:t>
            </a:r>
            <a:r>
              <a:rPr lang="en-US" dirty="0" err="1"/>
              <a:t>jika</a:t>
            </a:r>
            <a:r>
              <a:rPr lang="en-US" dirty="0"/>
              <a:t> </a:t>
            </a:r>
            <a:r>
              <a:rPr lang="en-US" dirty="0" err="1"/>
              <a:t>diarahkan</a:t>
            </a:r>
            <a:r>
              <a:rPr lang="en-US" dirty="0"/>
              <a:t> </a:t>
            </a:r>
            <a:r>
              <a:rPr lang="en-US" dirty="0" err="1"/>
              <a:t>dengan</a:t>
            </a:r>
            <a:r>
              <a:rPr lang="en-US" dirty="0"/>
              <a:t> </a:t>
            </a:r>
            <a:r>
              <a:rPr lang="en-US" dirty="0" err="1"/>
              <a:t>benar</a:t>
            </a:r>
            <a:r>
              <a:rPr lang="en-US" dirty="0"/>
              <a:t>, </a:t>
            </a:r>
            <a:r>
              <a:rPr lang="en-US" dirty="0" err="1"/>
              <a:t>ia</a:t>
            </a:r>
            <a:r>
              <a:rPr lang="en-US" dirty="0"/>
              <a:t> </a:t>
            </a:r>
            <a:r>
              <a:rPr lang="en-US" dirty="0" err="1"/>
              <a:t>dapat</a:t>
            </a:r>
            <a:r>
              <a:rPr lang="en-US" dirty="0"/>
              <a:t> </a:t>
            </a:r>
            <a:r>
              <a:rPr lang="en-US" dirty="0" err="1"/>
              <a:t>bekerja</a:t>
            </a:r>
            <a:r>
              <a:rPr lang="en-US" dirty="0"/>
              <a:t> </a:t>
            </a:r>
            <a:r>
              <a:rPr lang="en-US" dirty="0" err="1"/>
              <a:t>dengan</a:t>
            </a:r>
            <a:r>
              <a:rPr lang="en-US" dirty="0"/>
              <a:t> loyal </a:t>
            </a:r>
            <a:r>
              <a:rPr lang="en-US" dirty="0" err="1"/>
              <a:t>dan</a:t>
            </a:r>
            <a:r>
              <a:rPr lang="en-US" dirty="0"/>
              <a:t> </a:t>
            </a:r>
            <a:r>
              <a:rPr lang="en-US" dirty="0" err="1"/>
              <a:t>sepenuh</a:t>
            </a:r>
            <a:r>
              <a:rPr lang="en-US" dirty="0"/>
              <a:t> </a:t>
            </a:r>
            <a:r>
              <a:rPr lang="en-US" dirty="0" err="1"/>
              <a:t>hati</a:t>
            </a:r>
            <a:endParaRPr lang="en-US" dirty="0"/>
          </a:p>
          <a:p>
            <a:pPr marL="400050" lvl="1" indent="0">
              <a:buNone/>
            </a:pPr>
            <a:r>
              <a:rPr lang="en-US" dirty="0"/>
              <a:t>TIPS  :</a:t>
            </a:r>
          </a:p>
          <a:p>
            <a:pPr marL="400050" lvl="1" indent="0">
              <a:buNone/>
            </a:pPr>
            <a:r>
              <a:rPr lang="en-US" dirty="0" err="1"/>
              <a:t>Bawahan</a:t>
            </a:r>
            <a:r>
              <a:rPr lang="en-US" dirty="0"/>
              <a:t> </a:t>
            </a:r>
            <a:r>
              <a:rPr lang="en-US" dirty="0" err="1"/>
              <a:t>tipe</a:t>
            </a:r>
            <a:r>
              <a:rPr lang="en-US" dirty="0"/>
              <a:t> </a:t>
            </a:r>
            <a:r>
              <a:rPr lang="en-US" dirty="0" err="1"/>
              <a:t>rutin</a:t>
            </a:r>
            <a:r>
              <a:rPr lang="en-US" dirty="0"/>
              <a:t> </a:t>
            </a:r>
            <a:r>
              <a:rPr lang="en-US" dirty="0" err="1"/>
              <a:t>dapat</a:t>
            </a:r>
            <a:r>
              <a:rPr lang="en-US" dirty="0"/>
              <a:t> </a:t>
            </a:r>
            <a:r>
              <a:rPr lang="en-US" dirty="0" err="1"/>
              <a:t>bekerja</a:t>
            </a:r>
            <a:r>
              <a:rPr lang="en-US" dirty="0"/>
              <a:t> </a:t>
            </a:r>
            <a:r>
              <a:rPr lang="en-US" dirty="0" err="1"/>
              <a:t>efektif</a:t>
            </a:r>
            <a:r>
              <a:rPr lang="en-US" dirty="0"/>
              <a:t> </a:t>
            </a:r>
            <a:r>
              <a:rPr lang="en-US" dirty="0" err="1"/>
              <a:t>jika</a:t>
            </a:r>
            <a:r>
              <a:rPr lang="en-US" dirty="0"/>
              <a:t> </a:t>
            </a:r>
            <a:r>
              <a:rPr lang="en-US" dirty="0" err="1"/>
              <a:t>diberi</a:t>
            </a:r>
            <a:r>
              <a:rPr lang="en-US" dirty="0"/>
              <a:t> </a:t>
            </a:r>
            <a:r>
              <a:rPr lang="en-US" dirty="0" err="1"/>
              <a:t>arahan</a:t>
            </a:r>
            <a:r>
              <a:rPr lang="en-US" dirty="0"/>
              <a:t> yang </a:t>
            </a:r>
            <a:r>
              <a:rPr lang="en-US" dirty="0" err="1"/>
              <a:t>jelas</a:t>
            </a:r>
            <a:r>
              <a:rPr lang="en-US" dirty="0"/>
              <a:t>, </a:t>
            </a:r>
            <a:r>
              <a:rPr lang="en-US" dirty="0" err="1"/>
              <a:t>berikan</a:t>
            </a:r>
            <a:r>
              <a:rPr lang="en-US" dirty="0"/>
              <a:t> saran yang </a:t>
            </a:r>
            <a:r>
              <a:rPr lang="en-US" dirty="0" err="1"/>
              <a:t>hendak</a:t>
            </a:r>
            <a:r>
              <a:rPr lang="en-US" dirty="0"/>
              <a:t> </a:t>
            </a:r>
            <a:r>
              <a:rPr lang="en-US" dirty="0" err="1"/>
              <a:t>dicapai</a:t>
            </a:r>
            <a:r>
              <a:rPr lang="en-US" dirty="0"/>
              <a:t>, </a:t>
            </a:r>
            <a:r>
              <a:rPr lang="en-US" dirty="0" err="1"/>
              <a:t>kemudian</a:t>
            </a:r>
            <a:r>
              <a:rPr lang="en-US" dirty="0"/>
              <a:t> </a:t>
            </a:r>
            <a:r>
              <a:rPr lang="en-US" dirty="0" err="1"/>
              <a:t>memberikan</a:t>
            </a:r>
            <a:r>
              <a:rPr lang="en-US" dirty="0"/>
              <a:t> </a:t>
            </a:r>
            <a:r>
              <a:rPr lang="en-US" dirty="0" err="1"/>
              <a:t>arahan</a:t>
            </a:r>
            <a:r>
              <a:rPr lang="en-US" dirty="0"/>
              <a:t> </a:t>
            </a:r>
            <a:r>
              <a:rPr lang="en-US" dirty="0" err="1"/>
              <a:t>dan</a:t>
            </a:r>
            <a:r>
              <a:rPr lang="en-US" dirty="0"/>
              <a:t> </a:t>
            </a:r>
            <a:r>
              <a:rPr lang="en-US" dirty="0" err="1"/>
              <a:t>prosedur</a:t>
            </a:r>
            <a:r>
              <a:rPr lang="en-US" dirty="0"/>
              <a:t> yang </a:t>
            </a:r>
            <a:r>
              <a:rPr lang="en-US" dirty="0" err="1"/>
              <a:t>jelas</a:t>
            </a:r>
            <a:r>
              <a:rPr lang="en-US" dirty="0"/>
              <a:t>. </a:t>
            </a:r>
            <a:r>
              <a:rPr lang="en-US" dirty="0" err="1"/>
              <a:t>Jika</a:t>
            </a:r>
            <a:r>
              <a:rPr lang="en-US" dirty="0"/>
              <a:t> </a:t>
            </a:r>
            <a:r>
              <a:rPr lang="en-US" dirty="0" err="1"/>
              <a:t>perlu</a:t>
            </a:r>
            <a:r>
              <a:rPr lang="en-US" dirty="0"/>
              <a:t> </a:t>
            </a:r>
            <a:r>
              <a:rPr lang="en-US" dirty="0" err="1"/>
              <a:t>dengan</a:t>
            </a:r>
            <a:r>
              <a:rPr lang="en-US" dirty="0"/>
              <a:t> target </a:t>
            </a:r>
            <a:r>
              <a:rPr lang="en-US" dirty="0" err="1"/>
              <a:t>waktu</a:t>
            </a:r>
            <a:r>
              <a:rPr lang="en-US" dirty="0"/>
              <a:t>.</a:t>
            </a:r>
          </a:p>
          <a:p>
            <a:endParaRPr lang="en-US" dirty="0"/>
          </a:p>
          <a:p>
            <a:endParaRPr lang="en-US" dirty="0"/>
          </a:p>
        </p:txBody>
      </p:sp>
    </p:spTree>
    <p:extLst>
      <p:ext uri="{BB962C8B-B14F-4D97-AF65-F5344CB8AC3E}">
        <p14:creationId xmlns:p14="http://schemas.microsoft.com/office/powerpoint/2010/main" val="109919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dirty="0"/>
              <a:t>c. </a:t>
            </a:r>
            <a:r>
              <a:rPr lang="en-US" b="1" dirty="0" err="1"/>
              <a:t>Bawahan</a:t>
            </a:r>
            <a:r>
              <a:rPr lang="en-US" b="1" dirty="0"/>
              <a:t> </a:t>
            </a:r>
            <a:r>
              <a:rPr lang="en-US" b="1" dirty="0" err="1"/>
              <a:t>Tipe</a:t>
            </a:r>
            <a:r>
              <a:rPr lang="en-US" b="1" dirty="0"/>
              <a:t> </a:t>
            </a:r>
            <a:r>
              <a:rPr lang="en-US" b="1" dirty="0" err="1"/>
              <a:t>Impulsif</a:t>
            </a:r>
            <a:endParaRPr lang="en-US" b="1" dirty="0"/>
          </a:p>
          <a:p>
            <a:pPr marL="400050" lvl="1" indent="0">
              <a:buNone/>
            </a:pPr>
            <a:r>
              <a:rPr lang="en-US" dirty="0" err="1"/>
              <a:t>Cenderung</a:t>
            </a:r>
            <a:r>
              <a:rPr lang="en-US" dirty="0"/>
              <a:t> </a:t>
            </a:r>
            <a:r>
              <a:rPr lang="en-US" dirty="0" err="1"/>
              <a:t>mudah</a:t>
            </a:r>
            <a:r>
              <a:rPr lang="en-US" dirty="0"/>
              <a:t> </a:t>
            </a:r>
            <a:r>
              <a:rPr lang="en-US" dirty="0" err="1"/>
              <a:t>berubah</a:t>
            </a:r>
            <a:r>
              <a:rPr lang="en-US" dirty="0"/>
              <a:t> </a:t>
            </a:r>
            <a:r>
              <a:rPr lang="en-US" dirty="0" err="1"/>
              <a:t>mengikuti</a:t>
            </a:r>
            <a:r>
              <a:rPr lang="en-US" dirty="0"/>
              <a:t> </a:t>
            </a:r>
            <a:r>
              <a:rPr lang="en-US" dirty="0" err="1"/>
              <a:t>lingkungan</a:t>
            </a:r>
            <a:r>
              <a:rPr lang="en-US" dirty="0"/>
              <a:t> (</a:t>
            </a:r>
            <a:r>
              <a:rPr lang="en-US" dirty="0" err="1"/>
              <a:t>seperti</a:t>
            </a:r>
            <a:r>
              <a:rPr lang="en-US" dirty="0"/>
              <a:t> </a:t>
            </a:r>
            <a:r>
              <a:rPr lang="en-US" dirty="0" err="1"/>
              <a:t>bunglon</a:t>
            </a:r>
            <a:r>
              <a:rPr lang="en-US" dirty="0"/>
              <a:t>), </a:t>
            </a:r>
            <a:r>
              <a:rPr lang="en-US" dirty="0" err="1"/>
              <a:t>melakukan</a:t>
            </a:r>
            <a:r>
              <a:rPr lang="en-US" dirty="0"/>
              <a:t> </a:t>
            </a:r>
            <a:r>
              <a:rPr lang="en-US" dirty="0" err="1"/>
              <a:t>tugas</a:t>
            </a:r>
            <a:r>
              <a:rPr lang="en-US" dirty="0"/>
              <a:t> </a:t>
            </a:r>
            <a:r>
              <a:rPr lang="en-US" dirty="0" err="1"/>
              <a:t>atas</a:t>
            </a:r>
            <a:r>
              <a:rPr lang="en-US" dirty="0"/>
              <a:t> </a:t>
            </a:r>
            <a:r>
              <a:rPr lang="en-US" dirty="0" err="1"/>
              <a:t>dasar</a:t>
            </a:r>
            <a:r>
              <a:rPr lang="en-US" dirty="0"/>
              <a:t> </a:t>
            </a:r>
            <a:r>
              <a:rPr lang="en-US" dirty="0" err="1"/>
              <a:t>suka</a:t>
            </a:r>
            <a:r>
              <a:rPr lang="en-US" dirty="0"/>
              <a:t> </a:t>
            </a:r>
            <a:r>
              <a:rPr lang="en-US" dirty="0" err="1"/>
              <a:t>atau</a:t>
            </a:r>
            <a:r>
              <a:rPr lang="en-US" dirty="0"/>
              <a:t> </a:t>
            </a:r>
            <a:r>
              <a:rPr lang="en-US" dirty="0" err="1"/>
              <a:t>tidak</a:t>
            </a:r>
            <a:r>
              <a:rPr lang="en-US" dirty="0"/>
              <a:t> </a:t>
            </a:r>
            <a:r>
              <a:rPr lang="en-US" dirty="0" err="1"/>
              <a:t>suka</a:t>
            </a:r>
            <a:r>
              <a:rPr lang="en-US" dirty="0"/>
              <a:t> </a:t>
            </a:r>
            <a:r>
              <a:rPr lang="en-US" dirty="0" err="1"/>
              <a:t>pada</a:t>
            </a:r>
            <a:r>
              <a:rPr lang="en-US" dirty="0"/>
              <a:t> </a:t>
            </a:r>
            <a:r>
              <a:rPr lang="en-US" dirty="0" err="1"/>
              <a:t>pimpinan</a:t>
            </a:r>
            <a:r>
              <a:rPr lang="en-US" dirty="0"/>
              <a:t>, </a:t>
            </a:r>
            <a:r>
              <a:rPr lang="en-US" dirty="0" err="1"/>
              <a:t>sangat</a:t>
            </a:r>
            <a:r>
              <a:rPr lang="en-US" dirty="0"/>
              <a:t> </a:t>
            </a:r>
            <a:r>
              <a:rPr lang="en-US" dirty="0" err="1"/>
              <a:t>tidak</a:t>
            </a:r>
            <a:r>
              <a:rPr lang="en-US" dirty="0"/>
              <a:t> </a:t>
            </a:r>
            <a:r>
              <a:rPr lang="en-US" dirty="0" err="1"/>
              <a:t>imajinatif</a:t>
            </a:r>
            <a:endParaRPr lang="en-US" dirty="0"/>
          </a:p>
          <a:p>
            <a:pPr marL="400050" lvl="1" indent="0">
              <a:buNone/>
            </a:pPr>
            <a:r>
              <a:rPr lang="en-US" dirty="0"/>
              <a:t>TIPS    :</a:t>
            </a:r>
          </a:p>
          <a:p>
            <a:pPr marL="400050" lvl="1" indent="0">
              <a:buNone/>
            </a:pPr>
            <a:r>
              <a:rPr lang="en-US" dirty="0" err="1"/>
              <a:t>Utamakan</a:t>
            </a:r>
            <a:r>
              <a:rPr lang="en-US" dirty="0"/>
              <a:t> </a:t>
            </a:r>
            <a:r>
              <a:rPr lang="en-US" dirty="0" err="1"/>
              <a:t>pendekatan</a:t>
            </a:r>
            <a:r>
              <a:rPr lang="en-US" dirty="0"/>
              <a:t> personal </a:t>
            </a:r>
            <a:r>
              <a:rPr lang="en-US" dirty="0" err="1"/>
              <a:t>serta</a:t>
            </a:r>
            <a:r>
              <a:rPr lang="en-US" dirty="0"/>
              <a:t> </a:t>
            </a:r>
            <a:r>
              <a:rPr lang="en-US" dirty="0" err="1"/>
              <a:t>berikan</a:t>
            </a:r>
            <a:r>
              <a:rPr lang="en-US" dirty="0"/>
              <a:t> </a:t>
            </a:r>
            <a:r>
              <a:rPr lang="en-US" dirty="0" err="1"/>
              <a:t>arahan</a:t>
            </a:r>
            <a:r>
              <a:rPr lang="en-US" dirty="0"/>
              <a:t> </a:t>
            </a:r>
            <a:r>
              <a:rPr lang="en-US" dirty="0" err="1"/>
              <a:t>dan</a:t>
            </a:r>
            <a:r>
              <a:rPr lang="en-US" dirty="0"/>
              <a:t> </a:t>
            </a:r>
            <a:r>
              <a:rPr lang="en-US" dirty="0" err="1"/>
              <a:t>petunjuk</a:t>
            </a:r>
            <a:r>
              <a:rPr lang="en-US" dirty="0"/>
              <a:t> yang </a:t>
            </a:r>
            <a:r>
              <a:rPr lang="en-US" dirty="0" err="1"/>
              <a:t>lengkap</a:t>
            </a:r>
            <a:r>
              <a:rPr lang="en-US" dirty="0"/>
              <a:t> </a:t>
            </a:r>
            <a:r>
              <a:rPr lang="en-US" dirty="0" err="1"/>
              <a:t>beserta</a:t>
            </a:r>
            <a:r>
              <a:rPr lang="en-US" dirty="0"/>
              <a:t> target, gar </a:t>
            </a:r>
            <a:r>
              <a:rPr lang="en-US" dirty="0" err="1"/>
              <a:t>bekerja</a:t>
            </a:r>
            <a:r>
              <a:rPr lang="en-US" dirty="0"/>
              <a:t> </a:t>
            </a:r>
            <a:r>
              <a:rPr lang="en-US" dirty="0" err="1"/>
              <a:t>dengan</a:t>
            </a:r>
            <a:r>
              <a:rPr lang="en-US" dirty="0"/>
              <a:t> </a:t>
            </a:r>
            <a:r>
              <a:rPr lang="en-US" dirty="0" err="1"/>
              <a:t>baik</a:t>
            </a:r>
            <a:r>
              <a:rPr lang="en-US" dirty="0"/>
              <a:t> </a:t>
            </a:r>
            <a:r>
              <a:rPr lang="en-US" dirty="0" err="1"/>
              <a:t>pimpinan</a:t>
            </a:r>
            <a:r>
              <a:rPr lang="en-US" dirty="0"/>
              <a:t> </a:t>
            </a:r>
            <a:r>
              <a:rPr lang="en-US" dirty="0" err="1"/>
              <a:t>harus</a:t>
            </a:r>
            <a:r>
              <a:rPr lang="en-US" dirty="0"/>
              <a:t> </a:t>
            </a:r>
            <a:r>
              <a:rPr lang="en-US" dirty="0" err="1"/>
              <a:t>berikan</a:t>
            </a:r>
            <a:r>
              <a:rPr lang="en-US" dirty="0"/>
              <a:t> </a:t>
            </a:r>
            <a:r>
              <a:rPr lang="en-US" dirty="0" err="1"/>
              <a:t>perhatian</a:t>
            </a:r>
            <a:r>
              <a:rPr lang="en-US" dirty="0"/>
              <a:t> </a:t>
            </a:r>
            <a:r>
              <a:rPr lang="en-US" dirty="0" err="1"/>
              <a:t>dan</a:t>
            </a:r>
            <a:r>
              <a:rPr lang="en-US" dirty="0"/>
              <a:t> </a:t>
            </a:r>
            <a:r>
              <a:rPr lang="en-US" dirty="0" err="1"/>
              <a:t>teladan</a:t>
            </a:r>
            <a:r>
              <a:rPr lang="en-US" dirty="0"/>
              <a:t>.</a:t>
            </a:r>
          </a:p>
          <a:p>
            <a:pPr marL="400050" lvl="1" indent="0">
              <a:buNone/>
            </a:pPr>
            <a:endParaRPr lang="en-US" dirty="0"/>
          </a:p>
          <a:p>
            <a:pPr marL="0" indent="0">
              <a:buNone/>
            </a:pPr>
            <a:r>
              <a:rPr lang="en-US" dirty="0"/>
              <a:t>d.   </a:t>
            </a:r>
            <a:r>
              <a:rPr lang="en-US" b="1" dirty="0" err="1"/>
              <a:t>Bawahan</a:t>
            </a:r>
            <a:r>
              <a:rPr lang="en-US" b="1" dirty="0"/>
              <a:t> </a:t>
            </a:r>
            <a:r>
              <a:rPr lang="en-US" b="1" dirty="0" err="1"/>
              <a:t>Tipe</a:t>
            </a:r>
            <a:r>
              <a:rPr lang="en-US" b="1" dirty="0"/>
              <a:t> </a:t>
            </a:r>
            <a:r>
              <a:rPr lang="en-US" b="1" dirty="0" err="1"/>
              <a:t>Subversif</a:t>
            </a:r>
            <a:endParaRPr lang="en-US" b="1" dirty="0"/>
          </a:p>
          <a:p>
            <a:pPr marL="400050" lvl="1" indent="0">
              <a:buNone/>
            </a:pPr>
            <a:r>
              <a:rPr lang="en-US" dirty="0" err="1"/>
              <a:t>Sulit</a:t>
            </a:r>
            <a:r>
              <a:rPr lang="en-US" dirty="0"/>
              <a:t> </a:t>
            </a:r>
            <a:r>
              <a:rPr lang="en-US" dirty="0" err="1"/>
              <a:t>dikontrol</a:t>
            </a:r>
            <a:r>
              <a:rPr lang="en-US" dirty="0"/>
              <a:t>, </a:t>
            </a:r>
            <a:r>
              <a:rPr lang="en-US" dirty="0" err="1"/>
              <a:t>tidak</a:t>
            </a:r>
            <a:r>
              <a:rPr lang="en-US" dirty="0"/>
              <a:t> </a:t>
            </a:r>
            <a:r>
              <a:rPr lang="en-US" dirty="0" err="1"/>
              <a:t>memiliki</a:t>
            </a:r>
            <a:r>
              <a:rPr lang="en-US" dirty="0"/>
              <a:t> </a:t>
            </a:r>
            <a:r>
              <a:rPr lang="en-US" dirty="0" err="1"/>
              <a:t>prinsip</a:t>
            </a:r>
            <a:r>
              <a:rPr lang="en-US" dirty="0"/>
              <a:t> yang </a:t>
            </a:r>
            <a:r>
              <a:rPr lang="en-US" dirty="0" err="1"/>
              <a:t>kuat</a:t>
            </a:r>
            <a:r>
              <a:rPr lang="en-US" dirty="0"/>
              <a:t>, </a:t>
            </a:r>
            <a:r>
              <a:rPr lang="en-US" dirty="0" err="1"/>
              <a:t>cenderung</a:t>
            </a:r>
            <a:r>
              <a:rPr lang="en-US" dirty="0"/>
              <a:t> </a:t>
            </a:r>
            <a:r>
              <a:rPr lang="en-US" dirty="0" err="1"/>
              <a:t>memikirkan</a:t>
            </a:r>
            <a:r>
              <a:rPr lang="en-US" dirty="0"/>
              <a:t> </a:t>
            </a:r>
            <a:r>
              <a:rPr lang="en-US" dirty="0" err="1"/>
              <a:t>keuntungan</a:t>
            </a:r>
            <a:r>
              <a:rPr lang="en-US" dirty="0"/>
              <a:t> </a:t>
            </a:r>
            <a:r>
              <a:rPr lang="en-US" dirty="0" err="1"/>
              <a:t>pribadi</a:t>
            </a:r>
            <a:r>
              <a:rPr lang="en-US" dirty="0"/>
              <a:t>, </a:t>
            </a:r>
            <a:r>
              <a:rPr lang="en-US" dirty="0" err="1"/>
              <a:t>dapat</a:t>
            </a:r>
            <a:r>
              <a:rPr lang="en-US" dirty="0"/>
              <a:t> </a:t>
            </a:r>
            <a:r>
              <a:rPr lang="en-US" dirty="0" err="1"/>
              <a:t>menghalalkan</a:t>
            </a:r>
            <a:r>
              <a:rPr lang="en-US" dirty="0"/>
              <a:t> </a:t>
            </a:r>
            <a:r>
              <a:rPr lang="en-US" dirty="0" err="1"/>
              <a:t>berbagai</a:t>
            </a:r>
            <a:r>
              <a:rPr lang="en-US" dirty="0"/>
              <a:t> </a:t>
            </a:r>
            <a:r>
              <a:rPr lang="en-US" dirty="0" err="1"/>
              <a:t>cara</a:t>
            </a:r>
            <a:r>
              <a:rPr lang="en-US" dirty="0"/>
              <a:t> </a:t>
            </a:r>
            <a:r>
              <a:rPr lang="en-US" dirty="0" err="1"/>
              <a:t>untuk</a:t>
            </a:r>
            <a:r>
              <a:rPr lang="en-US" dirty="0"/>
              <a:t> </a:t>
            </a:r>
            <a:r>
              <a:rPr lang="en-US" dirty="0" err="1"/>
              <a:t>mencapai</a:t>
            </a:r>
            <a:r>
              <a:rPr lang="en-US" dirty="0"/>
              <a:t> </a:t>
            </a:r>
            <a:r>
              <a:rPr lang="en-US" dirty="0" err="1"/>
              <a:t>keinginan</a:t>
            </a:r>
            <a:r>
              <a:rPr lang="en-US" dirty="0"/>
              <a:t>   ( </a:t>
            </a:r>
            <a:r>
              <a:rPr lang="en-US" dirty="0" err="1"/>
              <a:t>misal</a:t>
            </a:r>
            <a:r>
              <a:rPr lang="en-US" dirty="0"/>
              <a:t>: </a:t>
            </a:r>
            <a:r>
              <a:rPr lang="en-US" dirty="0" err="1"/>
              <a:t>provokasi</a:t>
            </a:r>
            <a:r>
              <a:rPr lang="en-US" dirty="0"/>
              <a:t>, </a:t>
            </a:r>
            <a:r>
              <a:rPr lang="en-US" dirty="0" err="1"/>
              <a:t>menjilat</a:t>
            </a:r>
            <a:r>
              <a:rPr lang="en-US" dirty="0"/>
              <a:t>, </a:t>
            </a:r>
            <a:r>
              <a:rPr lang="en-US" dirty="0" err="1"/>
              <a:t>dsb</a:t>
            </a:r>
            <a:endParaRPr lang="en-US" dirty="0"/>
          </a:p>
          <a:p>
            <a:pPr marL="400050" lvl="1" indent="0">
              <a:buNone/>
            </a:pPr>
            <a:r>
              <a:rPr lang="en-US" dirty="0"/>
              <a:t>TIPS    :</a:t>
            </a:r>
          </a:p>
          <a:p>
            <a:pPr marL="400050" lvl="1" indent="0">
              <a:buNone/>
            </a:pPr>
            <a:r>
              <a:rPr lang="en-US" dirty="0" err="1"/>
              <a:t>Berikan</a:t>
            </a:r>
            <a:r>
              <a:rPr lang="en-US" dirty="0"/>
              <a:t> </a:t>
            </a:r>
            <a:r>
              <a:rPr lang="en-US" dirty="0" err="1"/>
              <a:t>tugas</a:t>
            </a:r>
            <a:r>
              <a:rPr lang="en-US" dirty="0"/>
              <a:t> </a:t>
            </a:r>
            <a:r>
              <a:rPr lang="en-US" dirty="0" err="1"/>
              <a:t>dengan</a:t>
            </a:r>
            <a:r>
              <a:rPr lang="en-US" dirty="0"/>
              <a:t> </a:t>
            </a:r>
            <a:r>
              <a:rPr lang="en-US" dirty="0" err="1"/>
              <a:t>penekanan</a:t>
            </a:r>
            <a:r>
              <a:rPr lang="en-US" dirty="0"/>
              <a:t> </a:t>
            </a:r>
            <a:r>
              <a:rPr lang="en-US" dirty="0" err="1"/>
              <a:t>pada</a:t>
            </a:r>
            <a:r>
              <a:rPr lang="en-US" dirty="0"/>
              <a:t> </a:t>
            </a:r>
            <a:r>
              <a:rPr lang="en-US" dirty="0" err="1"/>
              <a:t>sasaran</a:t>
            </a:r>
            <a:r>
              <a:rPr lang="en-US" dirty="0"/>
              <a:t> yang </a:t>
            </a:r>
            <a:r>
              <a:rPr lang="en-US" dirty="0" err="1"/>
              <a:t>hendak</a:t>
            </a:r>
            <a:r>
              <a:rPr lang="en-US" dirty="0"/>
              <a:t> </a:t>
            </a:r>
            <a:r>
              <a:rPr lang="en-US" dirty="0" err="1"/>
              <a:t>dicapai</a:t>
            </a:r>
            <a:r>
              <a:rPr lang="en-US" dirty="0"/>
              <a:t>, </a:t>
            </a:r>
            <a:r>
              <a:rPr lang="en-US" dirty="0" err="1"/>
              <a:t>jika</a:t>
            </a:r>
            <a:r>
              <a:rPr lang="en-US" dirty="0"/>
              <a:t> </a:t>
            </a:r>
            <a:r>
              <a:rPr lang="en-US" dirty="0" err="1"/>
              <a:t>memungkinkan</a:t>
            </a:r>
            <a:r>
              <a:rPr lang="en-US" dirty="0"/>
              <a:t>, </a:t>
            </a:r>
            <a:r>
              <a:rPr lang="en-US" dirty="0" err="1"/>
              <a:t>janjikan</a:t>
            </a:r>
            <a:r>
              <a:rPr lang="en-US" dirty="0"/>
              <a:t> </a:t>
            </a:r>
            <a:r>
              <a:rPr lang="en-US" dirty="0" err="1"/>
              <a:t>imbalan</a:t>
            </a:r>
            <a:r>
              <a:rPr lang="en-US" dirty="0"/>
              <a:t> </a:t>
            </a:r>
            <a:r>
              <a:rPr lang="en-US" dirty="0" err="1"/>
              <a:t>atau</a:t>
            </a:r>
            <a:r>
              <a:rPr lang="en-US" dirty="0"/>
              <a:t> </a:t>
            </a:r>
            <a:r>
              <a:rPr lang="en-US" dirty="0" err="1"/>
              <a:t>hukuman</a:t>
            </a:r>
            <a:r>
              <a:rPr lang="en-US" dirty="0"/>
              <a:t> yang </a:t>
            </a:r>
            <a:r>
              <a:rPr lang="en-US" dirty="0" err="1"/>
              <a:t>sesuai</a:t>
            </a:r>
            <a:r>
              <a:rPr lang="en-US" dirty="0"/>
              <a:t>.</a:t>
            </a:r>
          </a:p>
          <a:p>
            <a:endParaRPr lang="en-US" dirty="0"/>
          </a:p>
        </p:txBody>
      </p:sp>
    </p:spTree>
    <p:extLst>
      <p:ext uri="{BB962C8B-B14F-4D97-AF65-F5344CB8AC3E}">
        <p14:creationId xmlns:p14="http://schemas.microsoft.com/office/powerpoint/2010/main" val="29756076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Prinsip</a:t>
            </a:r>
            <a:r>
              <a:rPr lang="en-US" dirty="0"/>
              <a:t> </a:t>
            </a:r>
            <a:r>
              <a:rPr lang="en-US" dirty="0" err="1"/>
              <a:t>dalam</a:t>
            </a:r>
            <a:r>
              <a:rPr lang="en-US" dirty="0"/>
              <a:t> </a:t>
            </a:r>
            <a:r>
              <a:rPr lang="en-US" dirty="0" err="1"/>
              <a:t>kepemimpinan</a:t>
            </a:r>
            <a:r>
              <a:rPr lang="en-US" dirty="0"/>
              <a:t> </a:t>
            </a:r>
            <a:r>
              <a:rPr lang="en-US" dirty="0" err="1"/>
              <a:t>Transformasional</a:t>
            </a:r>
            <a:endParaRPr lang="id-ID" dirty="0"/>
          </a:p>
        </p:txBody>
      </p:sp>
      <p:sp>
        <p:nvSpPr>
          <p:cNvPr id="3" name="Content Placeholder 2"/>
          <p:cNvSpPr>
            <a:spLocks noGrp="1"/>
          </p:cNvSpPr>
          <p:nvPr>
            <p:ph idx="1"/>
          </p:nvPr>
        </p:nvSpPr>
        <p:spPr/>
        <p:txBody>
          <a:bodyPr>
            <a:normAutofit fontScale="70000" lnSpcReduction="20000"/>
          </a:bodyPr>
          <a:lstStyle/>
          <a:p>
            <a:pPr marL="0" indent="0">
              <a:buNone/>
            </a:pPr>
            <a:r>
              <a:rPr lang="id-ID" dirty="0"/>
              <a:t>Kepemimpinan transformasional sebagai paradigma barudalam implementasinya perlu memperhatikan prinsip-prinsip berikut</a:t>
            </a:r>
            <a:r>
              <a:rPr lang="en-US" dirty="0"/>
              <a:t>:</a:t>
            </a:r>
          </a:p>
          <a:p>
            <a:pPr lvl="1"/>
            <a:r>
              <a:rPr lang="id-ID" i="1" dirty="0"/>
              <a:t>Simplikasi</a:t>
            </a:r>
            <a:r>
              <a:rPr lang="id-ID" dirty="0"/>
              <a:t>, kemampuan dan keterampilan dalam mengungkapkan visi secara jelas, praktis dan transformasional.</a:t>
            </a:r>
            <a:endParaRPr lang="id-ID" sz="3600" dirty="0"/>
          </a:p>
          <a:p>
            <a:pPr lvl="1"/>
            <a:r>
              <a:rPr lang="id-ID" i="1" dirty="0"/>
              <a:t>Motivasi</a:t>
            </a:r>
            <a:r>
              <a:rPr lang="id-ID" dirty="0"/>
              <a:t>, kemampuan untuk mendapatkan komitmen dari setiap orang yang terlibat terhadap visi yang sudah ditetapkan.</a:t>
            </a:r>
            <a:endParaRPr lang="id-ID" sz="3600" dirty="0"/>
          </a:p>
          <a:p>
            <a:pPr lvl="1"/>
            <a:r>
              <a:rPr lang="id-ID" i="1" dirty="0"/>
              <a:t>Fasilitasi</a:t>
            </a:r>
            <a:r>
              <a:rPr lang="id-ID" dirty="0"/>
              <a:t>, kemampuan untuk secara efektif menfasilitasi pertumbuhan dan perkembangan organisasi.</a:t>
            </a:r>
            <a:endParaRPr lang="id-ID" sz="3600" dirty="0"/>
          </a:p>
          <a:p>
            <a:pPr lvl="1"/>
            <a:r>
              <a:rPr lang="id-ID" i="1" dirty="0"/>
              <a:t>Inovasi, </a:t>
            </a:r>
            <a:r>
              <a:rPr lang="id-ID" dirty="0"/>
              <a:t>kemampuan untuk berani dan bertanggung jawab melakukan suatu perubahan-perubahan secara baru.</a:t>
            </a:r>
            <a:endParaRPr lang="id-ID" sz="3600" dirty="0"/>
          </a:p>
          <a:p>
            <a:pPr lvl="1"/>
            <a:r>
              <a:rPr lang="id-ID" i="1" dirty="0"/>
              <a:t>Mobilitas</a:t>
            </a:r>
            <a:r>
              <a:rPr lang="id-ID" dirty="0"/>
              <a:t>, yaitu pengerahan semua sumber daya yang ada untuk mencapai tujuan-tujuan organisasi.</a:t>
            </a:r>
            <a:endParaRPr lang="id-ID" sz="3600" dirty="0"/>
          </a:p>
          <a:p>
            <a:pPr lvl="1"/>
            <a:r>
              <a:rPr lang="id-ID" i="1" dirty="0"/>
              <a:t>Tekad</a:t>
            </a:r>
            <a:r>
              <a:rPr lang="id-ID" dirty="0"/>
              <a:t>, yaitu tekad bulat untuk menyelesaikan sesuatu dengan mengembangkan disiplin spiritualitas, emosi dan fisik serta komitmen.</a:t>
            </a:r>
            <a:endParaRPr lang="id-ID" sz="3600" dirty="0"/>
          </a:p>
          <a:p>
            <a:endParaRPr lang="id-ID" dirty="0"/>
          </a:p>
        </p:txBody>
      </p:sp>
    </p:spTree>
    <p:extLst>
      <p:ext uri="{BB962C8B-B14F-4D97-AF65-F5344CB8AC3E}">
        <p14:creationId xmlns:p14="http://schemas.microsoft.com/office/powerpoint/2010/main" val="5603953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3600" b="1" dirty="0"/>
              <a:t>Model </a:t>
            </a:r>
            <a:r>
              <a:rPr lang="id-ID" sz="3600" b="1" dirty="0"/>
              <a:t>Kepemimpinan Situasional</a:t>
            </a:r>
            <a:endParaRPr lang="id-ID" sz="3600" dirty="0"/>
          </a:p>
        </p:txBody>
      </p:sp>
      <p:sp>
        <p:nvSpPr>
          <p:cNvPr id="3" name="Content Placeholder 2"/>
          <p:cNvSpPr>
            <a:spLocks noGrp="1"/>
          </p:cNvSpPr>
          <p:nvPr>
            <p:ph idx="1"/>
          </p:nvPr>
        </p:nvSpPr>
        <p:spPr/>
        <p:txBody>
          <a:bodyPr>
            <a:normAutofit fontScale="85000" lnSpcReduction="20000"/>
          </a:bodyPr>
          <a:lstStyle/>
          <a:p>
            <a:r>
              <a:rPr lang="id-ID" dirty="0"/>
              <a:t>Model kepemimpinan situasional ketiga dikembangkan oleh Hersey dan Blanchard. Robbins dan Judge (2007) menyatakan bahwa pada dasarnya pendekatan kepemimpinan situasional dari Hersey dan Blanchard mengidentifikasi empat perilaku kepemimpinan yang khusus dari sangat direktif, partisipatif, supportif sampai </a:t>
            </a:r>
            <a:r>
              <a:rPr lang="id-ID" i="1" dirty="0"/>
              <a:t>laissez-faire</a:t>
            </a:r>
            <a:r>
              <a:rPr lang="id-ID" dirty="0"/>
              <a:t>. </a:t>
            </a:r>
            <a:endParaRPr lang="en-US" dirty="0"/>
          </a:p>
          <a:p>
            <a:r>
              <a:rPr lang="id-ID" dirty="0"/>
              <a:t>Perilaku mana yang paling efektif tergantung pada kemampuan dan kesiapan pengikut. Sedangkan kesiapan dalam konteks ini adalah merujuk pada sampai dimana pengikut memiliki kemampuan dan kesediaan untuk menyelesaikan tugas tertentu.</a:t>
            </a:r>
          </a:p>
          <a:p>
            <a:endParaRPr lang="id-ID" dirty="0"/>
          </a:p>
        </p:txBody>
      </p:sp>
    </p:spTree>
    <p:extLst>
      <p:ext uri="{BB962C8B-B14F-4D97-AF65-F5344CB8AC3E}">
        <p14:creationId xmlns:p14="http://schemas.microsoft.com/office/powerpoint/2010/main" val="27168527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86E4-5B2D-4D5D-848E-0975EF96AD2A}"/>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D03AABF8-C937-4736-B277-7C5F3C735D03}"/>
              </a:ext>
            </a:extLst>
          </p:cNvPr>
          <p:cNvSpPr>
            <a:spLocks noGrp="1"/>
          </p:cNvSpPr>
          <p:nvPr>
            <p:ph idx="1"/>
          </p:nvPr>
        </p:nvSpPr>
        <p:spPr/>
        <p:txBody>
          <a:bodyPr>
            <a:normAutofit fontScale="92500" lnSpcReduction="20000"/>
          </a:bodyPr>
          <a:lstStyle/>
          <a:p>
            <a:r>
              <a:rPr lang="id-ID" i="1" dirty="0"/>
              <a:t>Situational leadership model </a:t>
            </a:r>
            <a:r>
              <a:rPr lang="id-ID" dirty="0"/>
              <a:t>(SLM) memberi penekanan lebih pada pengikut dan tingkat kematangan mereka. </a:t>
            </a:r>
            <a:endParaRPr lang="en-US" dirty="0"/>
          </a:p>
          <a:p>
            <a:r>
              <a:rPr lang="id-ID" dirty="0"/>
              <a:t>Para pemimpin harus bisa menilai dengan tepat atau menilai secara intuitif tingkat kematangan pengikut mereka dan menggunakan gaya kepemimpinan yang sesuai dengan tingkat kematangan tersebut. Kesiapan di sini didefinisikan sebagai kemampuan dan kesediaan seorang peng</a:t>
            </a:r>
            <a:r>
              <a:rPr lang="en-US" dirty="0" err="1"/>
              <a:t>i</a:t>
            </a:r>
            <a:r>
              <a:rPr lang="id-ID" dirty="0"/>
              <a:t>kut untuk mengambil tanggung jawab perilaku mereka.</a:t>
            </a:r>
          </a:p>
          <a:p>
            <a:endParaRPr lang="en-ID" dirty="0"/>
          </a:p>
        </p:txBody>
      </p:sp>
    </p:spTree>
    <p:extLst>
      <p:ext uri="{BB962C8B-B14F-4D97-AF65-F5344CB8AC3E}">
        <p14:creationId xmlns:p14="http://schemas.microsoft.com/office/powerpoint/2010/main" val="10998090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dirty="0"/>
              <a:t>Ada dua tipe kesiapan yang dipandang penting: pekerjaan dan psikologis. </a:t>
            </a:r>
            <a:endParaRPr lang="en-US" dirty="0"/>
          </a:p>
          <a:p>
            <a:r>
              <a:rPr lang="id-ID" dirty="0"/>
              <a:t>Seorang yang memiliki kesiapan kerja tinggi memiliki pengetahuan dan kemampuan melakukan tugas mereka tanpa perlu arahan dari manajer. </a:t>
            </a:r>
            <a:endParaRPr lang="en-US" dirty="0"/>
          </a:p>
          <a:p>
            <a:r>
              <a:rPr lang="id-ID" dirty="0"/>
              <a:t>Seorang yang tingkat kesiapan psikologis yang tinggi memiliki tingkat motivasi diri dan keinginan untuk melakukan kerja berkualitas tinggi. Orang ini juga tidak membutuhkan supervisi.</a:t>
            </a:r>
          </a:p>
          <a:p>
            <a:endParaRPr lang="id-ID" dirty="0"/>
          </a:p>
        </p:txBody>
      </p:sp>
    </p:spTree>
    <p:extLst>
      <p:ext uri="{BB962C8B-B14F-4D97-AF65-F5344CB8AC3E}">
        <p14:creationId xmlns:p14="http://schemas.microsoft.com/office/powerpoint/2010/main" val="43656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Model </a:t>
            </a:r>
            <a:r>
              <a:rPr lang="en-US" i="1" dirty="0" err="1"/>
              <a:t>Kepemimpinan</a:t>
            </a:r>
            <a:r>
              <a:rPr lang="en-US" i="1" dirty="0"/>
              <a:t> </a:t>
            </a:r>
            <a:r>
              <a:rPr lang="en-US" i="1" dirty="0" err="1"/>
              <a:t>Kontinum</a:t>
            </a:r>
            <a:r>
              <a:rPr lang="en-US" dirty="0"/>
              <a:t> (</a:t>
            </a:r>
            <a:r>
              <a:rPr lang="en-US" dirty="0" err="1"/>
              <a:t>Otokratis-Demokratis</a:t>
            </a:r>
            <a:r>
              <a:rPr lang="en-US" dirty="0"/>
              <a:t>).</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err="1"/>
              <a:t>Tannenbaun</a:t>
            </a:r>
            <a:r>
              <a:rPr lang="en-US" dirty="0"/>
              <a:t> </a:t>
            </a:r>
            <a:r>
              <a:rPr lang="en-US" dirty="0" err="1"/>
              <a:t>dan</a:t>
            </a:r>
            <a:r>
              <a:rPr lang="en-US" dirty="0"/>
              <a:t> Schmidt </a:t>
            </a:r>
            <a:r>
              <a:rPr lang="en-US" dirty="0" err="1"/>
              <a:t>dalam</a:t>
            </a:r>
            <a:r>
              <a:rPr lang="en-US" dirty="0"/>
              <a:t> Hersey </a:t>
            </a:r>
            <a:r>
              <a:rPr lang="en-US" dirty="0" err="1"/>
              <a:t>dan</a:t>
            </a:r>
            <a:r>
              <a:rPr lang="en-US" dirty="0"/>
              <a:t> Blanchard (1994) </a:t>
            </a:r>
            <a:r>
              <a:rPr lang="en-US" dirty="0" err="1"/>
              <a:t>berpendapat</a:t>
            </a:r>
            <a:r>
              <a:rPr lang="en-US" dirty="0"/>
              <a:t> </a:t>
            </a:r>
            <a:r>
              <a:rPr lang="en-US" dirty="0" err="1"/>
              <a:t>bahwa</a:t>
            </a:r>
            <a:r>
              <a:rPr lang="en-US" dirty="0"/>
              <a:t> </a:t>
            </a:r>
            <a:r>
              <a:rPr lang="en-US" dirty="0" err="1"/>
              <a:t>pemimpin</a:t>
            </a:r>
            <a:r>
              <a:rPr lang="en-US" dirty="0"/>
              <a:t> </a:t>
            </a:r>
            <a:r>
              <a:rPr lang="en-US" dirty="0" err="1"/>
              <a:t>mempengaruhi</a:t>
            </a:r>
            <a:r>
              <a:rPr lang="en-US" dirty="0"/>
              <a:t> </a:t>
            </a:r>
            <a:r>
              <a:rPr lang="en-US" dirty="0" err="1"/>
              <a:t>pengikutnya</a:t>
            </a:r>
            <a:r>
              <a:rPr lang="en-US" dirty="0"/>
              <a:t> </a:t>
            </a:r>
            <a:r>
              <a:rPr lang="en-US" dirty="0" err="1"/>
              <a:t>melalui</a:t>
            </a:r>
            <a:r>
              <a:rPr lang="en-US" dirty="0"/>
              <a:t> </a:t>
            </a:r>
            <a:r>
              <a:rPr lang="en-US" dirty="0" err="1"/>
              <a:t>beberapa</a:t>
            </a:r>
            <a:r>
              <a:rPr lang="en-US" dirty="0"/>
              <a:t> </a:t>
            </a:r>
            <a:r>
              <a:rPr lang="en-US" dirty="0" err="1"/>
              <a:t>cara</a:t>
            </a:r>
            <a:r>
              <a:rPr lang="en-US" dirty="0"/>
              <a:t>, </a:t>
            </a:r>
            <a:r>
              <a:rPr lang="en-US" dirty="0" err="1"/>
              <a:t>yaitu</a:t>
            </a:r>
            <a:r>
              <a:rPr lang="en-US" dirty="0"/>
              <a:t> </a:t>
            </a:r>
            <a:r>
              <a:rPr lang="en-US" dirty="0" err="1"/>
              <a:t>dari</a:t>
            </a:r>
            <a:r>
              <a:rPr lang="en-US" dirty="0"/>
              <a:t> </a:t>
            </a:r>
            <a:r>
              <a:rPr lang="en-US" dirty="0" err="1"/>
              <a:t>cara</a:t>
            </a:r>
            <a:r>
              <a:rPr lang="en-US" dirty="0"/>
              <a:t> yang </a:t>
            </a:r>
            <a:r>
              <a:rPr lang="en-US" dirty="0" err="1"/>
              <a:t>menonjolkan</a:t>
            </a:r>
            <a:r>
              <a:rPr lang="en-US" dirty="0"/>
              <a:t> </a:t>
            </a:r>
            <a:r>
              <a:rPr lang="en-US" dirty="0" err="1"/>
              <a:t>sisi</a:t>
            </a:r>
            <a:r>
              <a:rPr lang="en-US" dirty="0"/>
              <a:t> </a:t>
            </a:r>
            <a:r>
              <a:rPr lang="en-US" dirty="0" err="1"/>
              <a:t>ekstrim</a:t>
            </a:r>
            <a:r>
              <a:rPr lang="en-US" dirty="0"/>
              <a:t> yang </a:t>
            </a:r>
            <a:r>
              <a:rPr lang="en-US" dirty="0" err="1"/>
              <a:t>disebut</a:t>
            </a:r>
            <a:r>
              <a:rPr lang="en-US" dirty="0"/>
              <a:t> </a:t>
            </a:r>
            <a:r>
              <a:rPr lang="en-US" dirty="0" err="1"/>
              <a:t>dengan</a:t>
            </a:r>
            <a:r>
              <a:rPr lang="en-US" dirty="0"/>
              <a:t> </a:t>
            </a:r>
            <a:r>
              <a:rPr lang="en-US" dirty="0" err="1"/>
              <a:t>perilaku</a:t>
            </a:r>
            <a:r>
              <a:rPr lang="en-US" dirty="0"/>
              <a:t> </a:t>
            </a:r>
            <a:r>
              <a:rPr lang="en-US" dirty="0" err="1"/>
              <a:t>otokratis</a:t>
            </a:r>
            <a:r>
              <a:rPr lang="en-US" dirty="0"/>
              <a:t> </a:t>
            </a:r>
            <a:r>
              <a:rPr lang="en-US" dirty="0" err="1"/>
              <a:t>sampai</a:t>
            </a:r>
            <a:r>
              <a:rPr lang="en-US" dirty="0"/>
              <a:t> </a:t>
            </a:r>
            <a:r>
              <a:rPr lang="en-US" dirty="0" err="1"/>
              <a:t>dengan</a:t>
            </a:r>
            <a:r>
              <a:rPr lang="en-US" dirty="0"/>
              <a:t> </a:t>
            </a:r>
            <a:r>
              <a:rPr lang="en-US" dirty="0" err="1"/>
              <a:t>cara</a:t>
            </a:r>
            <a:r>
              <a:rPr lang="en-US" dirty="0"/>
              <a:t> yang </a:t>
            </a:r>
            <a:r>
              <a:rPr lang="en-US" dirty="0" err="1"/>
              <a:t>menonjolkan</a:t>
            </a:r>
            <a:r>
              <a:rPr lang="en-US" dirty="0"/>
              <a:t> </a:t>
            </a:r>
            <a:r>
              <a:rPr lang="en-US" dirty="0" err="1"/>
              <a:t>sisi</a:t>
            </a:r>
            <a:r>
              <a:rPr lang="en-US" dirty="0"/>
              <a:t> </a:t>
            </a:r>
            <a:r>
              <a:rPr lang="en-US" dirty="0" err="1"/>
              <a:t>ekstrim</a:t>
            </a:r>
            <a:r>
              <a:rPr lang="en-US" dirty="0"/>
              <a:t> </a:t>
            </a:r>
            <a:r>
              <a:rPr lang="en-US" dirty="0" err="1"/>
              <a:t>lainnya</a:t>
            </a:r>
            <a:r>
              <a:rPr lang="en-US" dirty="0"/>
              <a:t> yang </a:t>
            </a:r>
            <a:r>
              <a:rPr lang="en-US" dirty="0" err="1"/>
              <a:t>disebut</a:t>
            </a:r>
            <a:r>
              <a:rPr lang="en-US" dirty="0"/>
              <a:t> </a:t>
            </a:r>
            <a:r>
              <a:rPr lang="en-US" dirty="0" err="1"/>
              <a:t>dengan</a:t>
            </a:r>
            <a:r>
              <a:rPr lang="en-US" dirty="0"/>
              <a:t> </a:t>
            </a:r>
            <a:r>
              <a:rPr lang="en-US" dirty="0" err="1"/>
              <a:t>perilaku</a:t>
            </a:r>
            <a:r>
              <a:rPr lang="en-US" dirty="0"/>
              <a:t> </a:t>
            </a:r>
            <a:r>
              <a:rPr lang="en-US" dirty="0" err="1"/>
              <a:t>demokratis</a:t>
            </a:r>
            <a:r>
              <a:rPr lang="en-US" dirty="0"/>
              <a:t>.</a:t>
            </a:r>
          </a:p>
          <a:p>
            <a:r>
              <a:rPr lang="fi-FI" dirty="0"/>
              <a:t>Namun, kenyataannya perilaku kepemimpinan ini tidak mengacu pada dua model perilaku kepemimpinan yang ekstrim di atas, melainkan memiliki kecenderungan yang terdapat di antara dua sisi ekstrim tersebut. Tannenbaun dan Schmidt dalam Hersey dan Blanchard (1994) mengelompokkannya menjadi tujuh kecenderungan perilaku kepemimpinan. </a:t>
            </a:r>
          </a:p>
          <a:p>
            <a:endParaRPr lang="en-US" dirty="0"/>
          </a:p>
        </p:txBody>
      </p:sp>
    </p:spTree>
    <p:extLst>
      <p:ext uri="{BB962C8B-B14F-4D97-AF65-F5344CB8AC3E}">
        <p14:creationId xmlns:p14="http://schemas.microsoft.com/office/powerpoint/2010/main" val="39587908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id-ID" sz="4000" b="1" dirty="0"/>
              <a:t>Kepemimpinan Visioner</a:t>
            </a:r>
            <a:endParaRPr lang="id-ID" sz="4000" dirty="0"/>
          </a:p>
        </p:txBody>
      </p:sp>
      <p:sp>
        <p:nvSpPr>
          <p:cNvPr id="3" name="Content Placeholder 2"/>
          <p:cNvSpPr>
            <a:spLocks noGrp="1"/>
          </p:cNvSpPr>
          <p:nvPr>
            <p:ph idx="1"/>
          </p:nvPr>
        </p:nvSpPr>
        <p:spPr/>
        <p:txBody>
          <a:bodyPr>
            <a:normAutofit fontScale="85000" lnSpcReduction="20000"/>
          </a:bodyPr>
          <a:lstStyle/>
          <a:p>
            <a:r>
              <a:rPr lang="id-ID" dirty="0"/>
              <a:t>Secara umum dapat kita katakan bahwa visi adalah suatu gambaran mengenai masa depan yang kita inginkan bersama. </a:t>
            </a:r>
            <a:endParaRPr lang="en-US" dirty="0"/>
          </a:p>
          <a:p>
            <a:r>
              <a:rPr lang="id-ID" dirty="0"/>
              <a:t>Kepemimpinan visioner adalah kemampuan pemimpin dalam mencipta, merumuskan, mengkomunikasikan/mensosialisasikan/mentransformasikan dan mengimplementasikan pemikiran-pemikiran ideal yang berasal dari dirinya atau sebagai hasil interaksi sosial di antara anggota organisasi dan </a:t>
            </a:r>
            <a:r>
              <a:rPr lang="id-ID" i="1" dirty="0"/>
              <a:t>stakeholders </a:t>
            </a:r>
            <a:r>
              <a:rPr lang="id-ID" dirty="0"/>
              <a:t>yang diyakini sebagai cita-cita organisasi di masa depan yang harus diraih atau diwujudkan melalui komitmen semua personil.</a:t>
            </a:r>
          </a:p>
          <a:p>
            <a:pPr marL="0" indent="0">
              <a:buNone/>
            </a:pPr>
            <a:endParaRPr lang="en-US" dirty="0"/>
          </a:p>
        </p:txBody>
      </p:sp>
    </p:spTree>
    <p:extLst>
      <p:ext uri="{BB962C8B-B14F-4D97-AF65-F5344CB8AC3E}">
        <p14:creationId xmlns:p14="http://schemas.microsoft.com/office/powerpoint/2010/main" val="12691251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Visi adalah gambaran mental suatu organisasi secara nyata dan yang diinginkan di masa depan. Memiliki visi sendiri dalam pimpinan, tentu saja tidak. Visi dalam kepemimpinan yang efektif adalah membentuk komitmen dengan pihak-pihak terkait untuk bersama menggenggam visi, kemudian memastikan bentuk strategi, rencana, dan aksi mewujudkan visi tersebut dalam suatu organisasi. </a:t>
            </a:r>
          </a:p>
        </p:txBody>
      </p:sp>
    </p:spTree>
    <p:extLst>
      <p:ext uri="{BB962C8B-B14F-4D97-AF65-F5344CB8AC3E}">
        <p14:creationId xmlns:p14="http://schemas.microsoft.com/office/powerpoint/2010/main" val="3823476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Suatu visi memiliki karakteristik sebagai berikut:</a:t>
            </a:r>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id-ID" dirty="0"/>
              <a:t>memperjelas arah dan tujuan, mudah dimengerti dan diartikulasikan, </a:t>
            </a:r>
            <a:endParaRPr lang="en-US" dirty="0"/>
          </a:p>
          <a:p>
            <a:pPr marL="514350" indent="-514350">
              <a:buFont typeface="+mj-lt"/>
              <a:buAutoNum type="arabicPeriod"/>
            </a:pPr>
            <a:r>
              <a:rPr lang="id-ID" dirty="0"/>
              <a:t>mencerminkan cita- cita yang tinggi dan menetapkan </a:t>
            </a:r>
            <a:r>
              <a:rPr lang="id-ID" i="1" dirty="0"/>
              <a:t>standar of excellence</a:t>
            </a:r>
            <a:r>
              <a:rPr lang="id-ID" dirty="0"/>
              <a:t>, </a:t>
            </a:r>
            <a:endParaRPr lang="en-US" dirty="0"/>
          </a:p>
          <a:p>
            <a:pPr marL="514350" indent="-514350">
              <a:buFont typeface="+mj-lt"/>
              <a:buAutoNum type="arabicPeriod"/>
            </a:pPr>
            <a:r>
              <a:rPr lang="id-ID" dirty="0"/>
              <a:t>menumbuhkan inspirasi, semangat, kegairahan dan komitmen, </a:t>
            </a:r>
            <a:endParaRPr lang="en-US" dirty="0"/>
          </a:p>
          <a:p>
            <a:pPr marL="514350" indent="-514350">
              <a:buFont typeface="+mj-lt"/>
              <a:buAutoNum type="arabicPeriod"/>
            </a:pPr>
            <a:r>
              <a:rPr lang="id-ID" dirty="0"/>
              <a:t>menciptakan makna bagi anggota organisasi, </a:t>
            </a:r>
            <a:endParaRPr lang="en-US" dirty="0"/>
          </a:p>
          <a:p>
            <a:pPr marL="514350" indent="-514350">
              <a:buFont typeface="+mj-lt"/>
              <a:buAutoNum type="arabicPeriod"/>
            </a:pPr>
            <a:r>
              <a:rPr lang="id-ID" dirty="0"/>
              <a:t>merefleksikan keunikan atau  keistimewaan organisasi, </a:t>
            </a:r>
            <a:endParaRPr lang="en-US" dirty="0"/>
          </a:p>
          <a:p>
            <a:pPr marL="514350" indent="-514350">
              <a:buFont typeface="+mj-lt"/>
              <a:buAutoNum type="arabicPeriod"/>
            </a:pPr>
            <a:r>
              <a:rPr lang="id-ID" dirty="0"/>
              <a:t>menyiratkan nilai-nilai yang dijunjung tinggi oleh organisasi,</a:t>
            </a:r>
          </a:p>
          <a:p>
            <a:pPr marL="514350" indent="-514350">
              <a:buFont typeface="+mj-lt"/>
              <a:buAutoNum type="arabicPeriod"/>
            </a:pPr>
            <a:r>
              <a:rPr lang="id-ID" dirty="0"/>
              <a:t>konstektual dalam arti memperhatikan secara seksama hubungan organisasi dengan lingkungan dan sejarah perkembangan organisasi yang bersangkutan. (</a:t>
            </a:r>
            <a:endParaRPr lang="en-US" dirty="0"/>
          </a:p>
          <a:p>
            <a:endParaRPr lang="id-ID" dirty="0"/>
          </a:p>
        </p:txBody>
      </p:sp>
    </p:spTree>
    <p:extLst>
      <p:ext uri="{BB962C8B-B14F-4D97-AF65-F5344CB8AC3E}">
        <p14:creationId xmlns:p14="http://schemas.microsoft.com/office/powerpoint/2010/main" val="214953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617"/>
            <a:ext cx="8229600" cy="522989"/>
          </a:xfrm>
        </p:spPr>
        <p:txBody>
          <a:bodyPr>
            <a:normAutofit fontScale="90000"/>
          </a:bodyPr>
          <a:lstStyle/>
          <a:p>
            <a:r>
              <a:rPr lang="en-US" sz="3200" dirty="0" err="1"/>
              <a:t>Gambar</a:t>
            </a:r>
            <a:r>
              <a:rPr lang="en-US" sz="3200" dirty="0"/>
              <a:t>: </a:t>
            </a:r>
            <a:r>
              <a:rPr lang="en-US" sz="3200" dirty="0" err="1"/>
              <a:t>Perilaku</a:t>
            </a:r>
            <a:r>
              <a:rPr lang="en-US" sz="3200" dirty="0"/>
              <a:t> </a:t>
            </a:r>
            <a:r>
              <a:rPr lang="en-US" sz="3200" dirty="0" err="1"/>
              <a:t>Kontinum</a:t>
            </a:r>
            <a:r>
              <a:rPr lang="en-US" sz="3200" dirty="0"/>
              <a:t> </a:t>
            </a:r>
            <a:r>
              <a:rPr lang="en-US" sz="3200" dirty="0" err="1"/>
              <a:t>Pemimpin</a:t>
            </a:r>
            <a:endParaRPr lang="en-US" sz="3200" dirty="0"/>
          </a:p>
        </p:txBody>
      </p:sp>
      <p:sp>
        <p:nvSpPr>
          <p:cNvPr id="3" name="Content Placeholder 2"/>
          <p:cNvSpPr>
            <a:spLocks noGrp="1"/>
          </p:cNvSpPr>
          <p:nvPr>
            <p:ph idx="1"/>
          </p:nvPr>
        </p:nvSpPr>
        <p:spPr>
          <a:xfrm>
            <a:off x="99611" y="884101"/>
            <a:ext cx="8927657" cy="5837374"/>
          </a:xfrm>
        </p:spPr>
        <p:txBody>
          <a:bodyPr>
            <a:normAutofit/>
          </a:bodyPr>
          <a:lstStyle/>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7831138" indent="-7831138">
              <a:buNone/>
              <a:tabLst>
                <a:tab pos="909638" algn="l"/>
                <a:tab pos="2005013" algn="l"/>
                <a:tab pos="3200400" algn="l"/>
                <a:tab pos="4395788" algn="l"/>
                <a:tab pos="5540375" algn="l"/>
                <a:tab pos="6748463" algn="l"/>
              </a:tabLst>
            </a:pPr>
            <a:r>
              <a:rPr lang="en-US" sz="1800" dirty="0"/>
              <a:t>	1	2	3	4	5	6	7</a:t>
            </a:r>
          </a:p>
          <a:p>
            <a:pPr marL="7831138" indent="-7831138">
              <a:buNone/>
              <a:tabLst>
                <a:tab pos="909638" algn="l"/>
                <a:tab pos="2005013" algn="l"/>
                <a:tab pos="3200400" algn="l"/>
                <a:tab pos="4395788" algn="l"/>
                <a:tab pos="5540375" algn="l"/>
                <a:tab pos="6748463" algn="l"/>
              </a:tabLst>
            </a:pPr>
            <a:endParaRPr lang="en-US" sz="1400" dirty="0"/>
          </a:p>
          <a:p>
            <a:pPr marL="7831138" indent="-7831138">
              <a:buNone/>
              <a:tabLst>
                <a:tab pos="909638" algn="l"/>
                <a:tab pos="2005013" algn="l"/>
                <a:tab pos="3200400" algn="l"/>
                <a:tab pos="4395788" algn="l"/>
                <a:tab pos="5540375" algn="l"/>
                <a:tab pos="6748463" algn="l"/>
              </a:tabLst>
            </a:pPr>
            <a:r>
              <a:rPr lang="en-US" sz="1400" dirty="0" err="1"/>
              <a:t>Keterangan</a:t>
            </a:r>
            <a:r>
              <a:rPr lang="en-US" sz="1400" dirty="0"/>
              <a:t>:</a:t>
            </a:r>
          </a:p>
          <a:p>
            <a:pPr marL="7831138" indent="-7831138">
              <a:buNone/>
              <a:tabLst>
                <a:tab pos="909638" algn="l"/>
                <a:tab pos="2005013" algn="l"/>
                <a:tab pos="3200400" algn="l"/>
                <a:tab pos="4395788" algn="l"/>
                <a:tab pos="5540375" algn="l"/>
                <a:tab pos="6748463" algn="l"/>
              </a:tabLst>
            </a:pPr>
            <a:r>
              <a:rPr lang="en-US" sz="1400" dirty="0"/>
              <a:t>1. </a:t>
            </a:r>
            <a:r>
              <a:rPr lang="en-US" sz="1400" dirty="0" err="1"/>
              <a:t>Pimpinan</a:t>
            </a:r>
            <a:r>
              <a:rPr lang="en-US" sz="1400" dirty="0"/>
              <a:t> </a:t>
            </a:r>
            <a:r>
              <a:rPr lang="en-US" sz="1400" dirty="0" err="1"/>
              <a:t>membuat</a:t>
            </a:r>
            <a:r>
              <a:rPr lang="en-US" sz="1400" dirty="0"/>
              <a:t> </a:t>
            </a:r>
            <a:r>
              <a:rPr lang="en-US" sz="1400" dirty="0" err="1"/>
              <a:t>dan</a:t>
            </a:r>
            <a:r>
              <a:rPr lang="en-US" sz="1400" dirty="0"/>
              <a:t> </a:t>
            </a:r>
            <a:r>
              <a:rPr lang="en-US" sz="1400" dirty="0" err="1"/>
              <a:t>mengumumkan</a:t>
            </a:r>
            <a:r>
              <a:rPr lang="en-US" sz="1400" dirty="0"/>
              <a:t> </a:t>
            </a:r>
            <a:r>
              <a:rPr lang="en-US" sz="1400" dirty="0" err="1"/>
              <a:t>keputusan</a:t>
            </a:r>
            <a:endParaRPr lang="en-US" sz="1400" dirty="0"/>
          </a:p>
          <a:p>
            <a:pPr marL="7831138" indent="-7831138">
              <a:buNone/>
              <a:tabLst>
                <a:tab pos="909638" algn="l"/>
                <a:tab pos="2005013" algn="l"/>
                <a:tab pos="3200400" algn="l"/>
                <a:tab pos="4395788" algn="l"/>
                <a:tab pos="5540375" algn="l"/>
                <a:tab pos="6748463" algn="l"/>
              </a:tabLst>
            </a:pPr>
            <a:r>
              <a:rPr lang="en-US" sz="1400" dirty="0"/>
              <a:t>2. </a:t>
            </a:r>
            <a:r>
              <a:rPr lang="en-US" sz="1400" dirty="0" err="1"/>
              <a:t>Pimpinan</a:t>
            </a:r>
            <a:r>
              <a:rPr lang="en-US" sz="1400" dirty="0"/>
              <a:t> </a:t>
            </a:r>
            <a:r>
              <a:rPr lang="en-US" sz="1400" dirty="0" err="1"/>
              <a:t>menjual</a:t>
            </a:r>
            <a:r>
              <a:rPr lang="en-US" sz="1400" dirty="0"/>
              <a:t> </a:t>
            </a:r>
            <a:r>
              <a:rPr lang="en-US" sz="1400" dirty="0" err="1"/>
              <a:t>keputusan</a:t>
            </a:r>
            <a:endParaRPr lang="en-US" sz="1400" dirty="0"/>
          </a:p>
          <a:p>
            <a:pPr marL="7831138" indent="-7831138">
              <a:buNone/>
              <a:tabLst>
                <a:tab pos="909638" algn="l"/>
                <a:tab pos="2005013" algn="l"/>
                <a:tab pos="3200400" algn="l"/>
                <a:tab pos="4395788" algn="l"/>
                <a:tab pos="5540375" algn="l"/>
                <a:tab pos="6748463" algn="l"/>
              </a:tabLst>
            </a:pPr>
            <a:r>
              <a:rPr lang="en-US" sz="1400" dirty="0"/>
              <a:t>3. </a:t>
            </a:r>
            <a:r>
              <a:rPr lang="en-US" sz="1400" dirty="0" err="1"/>
              <a:t>Pimpinan</a:t>
            </a:r>
            <a:r>
              <a:rPr lang="en-US" sz="1400" dirty="0"/>
              <a:t> </a:t>
            </a:r>
            <a:r>
              <a:rPr lang="en-US" sz="1400" dirty="0" err="1"/>
              <a:t>memberi</a:t>
            </a:r>
            <a:r>
              <a:rPr lang="en-US" sz="1400" dirty="0"/>
              <a:t> ide </a:t>
            </a:r>
            <a:r>
              <a:rPr lang="en-US" sz="1400" dirty="0" err="1"/>
              <a:t>dan</a:t>
            </a:r>
            <a:r>
              <a:rPr lang="en-US" sz="1400" dirty="0"/>
              <a:t> </a:t>
            </a:r>
            <a:r>
              <a:rPr lang="en-US" sz="1400" dirty="0" err="1"/>
              <a:t>mengundang</a:t>
            </a:r>
            <a:r>
              <a:rPr lang="en-US" sz="1400" dirty="0"/>
              <a:t> </a:t>
            </a:r>
            <a:r>
              <a:rPr lang="en-US" sz="1400" dirty="0" err="1"/>
              <a:t>pertanyaan</a:t>
            </a:r>
            <a:endParaRPr lang="en-US" sz="1400" dirty="0"/>
          </a:p>
          <a:p>
            <a:pPr marL="7831138" indent="-7831138">
              <a:buNone/>
              <a:tabLst>
                <a:tab pos="909638" algn="l"/>
                <a:tab pos="2005013" algn="l"/>
                <a:tab pos="3200400" algn="l"/>
                <a:tab pos="4395788" algn="l"/>
                <a:tab pos="5540375" algn="l"/>
                <a:tab pos="6748463" algn="l"/>
              </a:tabLst>
            </a:pPr>
            <a:r>
              <a:rPr lang="en-US" sz="1400" dirty="0"/>
              <a:t>4. </a:t>
            </a:r>
            <a:r>
              <a:rPr lang="en-US" sz="1400" dirty="0" err="1"/>
              <a:t>Pimpinan</a:t>
            </a:r>
            <a:r>
              <a:rPr lang="en-US" sz="1400" dirty="0"/>
              <a:t> </a:t>
            </a:r>
            <a:r>
              <a:rPr lang="en-US" sz="1400" dirty="0" err="1"/>
              <a:t>memberi</a:t>
            </a:r>
            <a:r>
              <a:rPr lang="en-US" sz="1400" dirty="0"/>
              <a:t> </a:t>
            </a:r>
            <a:r>
              <a:rPr lang="en-US" sz="1400" dirty="0" err="1"/>
              <a:t>keputusan</a:t>
            </a:r>
            <a:r>
              <a:rPr lang="en-US" sz="1400" dirty="0"/>
              <a:t> </a:t>
            </a:r>
            <a:r>
              <a:rPr lang="en-US" sz="1400" dirty="0" err="1"/>
              <a:t>sementara</a:t>
            </a:r>
            <a:r>
              <a:rPr lang="en-US" sz="1400" dirty="0"/>
              <a:t> </a:t>
            </a:r>
            <a:r>
              <a:rPr lang="en-US" sz="1400" dirty="0" err="1"/>
              <a:t>yg</a:t>
            </a:r>
            <a:r>
              <a:rPr lang="en-US" sz="1400" dirty="0"/>
              <a:t> </a:t>
            </a:r>
            <a:r>
              <a:rPr lang="en-US" sz="1400" dirty="0" err="1"/>
              <a:t>bisa</a:t>
            </a:r>
            <a:r>
              <a:rPr lang="en-US" sz="1400" dirty="0"/>
              <a:t> </a:t>
            </a:r>
            <a:r>
              <a:rPr lang="en-US" sz="1400" dirty="0" err="1"/>
              <a:t>diubah</a:t>
            </a:r>
            <a:endParaRPr lang="en-US" sz="1400" dirty="0"/>
          </a:p>
          <a:p>
            <a:pPr marL="7831138" indent="-7831138">
              <a:buNone/>
              <a:tabLst>
                <a:tab pos="909638" algn="l"/>
                <a:tab pos="2005013" algn="l"/>
                <a:tab pos="3200400" algn="l"/>
                <a:tab pos="4395788" algn="l"/>
                <a:tab pos="5540375" algn="l"/>
                <a:tab pos="6748463" algn="l"/>
              </a:tabLst>
            </a:pPr>
            <a:r>
              <a:rPr lang="en-US" sz="1400" dirty="0"/>
              <a:t>5. </a:t>
            </a:r>
            <a:r>
              <a:rPr lang="en-US" sz="1400" dirty="0" err="1"/>
              <a:t>Pimpinan</a:t>
            </a:r>
            <a:r>
              <a:rPr lang="en-US" sz="1400" dirty="0"/>
              <a:t> </a:t>
            </a:r>
            <a:r>
              <a:rPr lang="en-US" sz="1400" dirty="0" err="1"/>
              <a:t>memberi</a:t>
            </a:r>
            <a:r>
              <a:rPr lang="en-US" sz="1400" dirty="0"/>
              <a:t> </a:t>
            </a:r>
            <a:r>
              <a:rPr lang="en-US" sz="1400" dirty="0" err="1"/>
              <a:t>persoalan</a:t>
            </a:r>
            <a:r>
              <a:rPr lang="en-US" sz="1400" dirty="0"/>
              <a:t>, </a:t>
            </a:r>
            <a:r>
              <a:rPr lang="en-US" sz="1400" dirty="0" err="1"/>
              <a:t>minta</a:t>
            </a:r>
            <a:r>
              <a:rPr lang="en-US" sz="1400" dirty="0"/>
              <a:t> saran </a:t>
            </a:r>
            <a:r>
              <a:rPr lang="en-US" sz="1400" dirty="0" err="1"/>
              <a:t>kepada</a:t>
            </a:r>
            <a:r>
              <a:rPr lang="en-US" sz="1400" dirty="0"/>
              <a:t> </a:t>
            </a:r>
            <a:r>
              <a:rPr lang="en-US" sz="1400" dirty="0" err="1"/>
              <a:t>bawahan</a:t>
            </a:r>
            <a:r>
              <a:rPr lang="en-US" sz="1400" dirty="0"/>
              <a:t>, </a:t>
            </a:r>
            <a:r>
              <a:rPr lang="en-US" sz="1400" dirty="0" err="1"/>
              <a:t>dan</a:t>
            </a:r>
            <a:r>
              <a:rPr lang="en-US" sz="1400" dirty="0"/>
              <a:t> </a:t>
            </a:r>
            <a:r>
              <a:rPr lang="en-US" sz="1400" dirty="0" err="1"/>
              <a:t>membuat</a:t>
            </a:r>
            <a:r>
              <a:rPr lang="en-US" sz="1400" dirty="0"/>
              <a:t> </a:t>
            </a:r>
            <a:r>
              <a:rPr lang="en-US" sz="1400" dirty="0" err="1"/>
              <a:t>keputusan</a:t>
            </a:r>
            <a:endParaRPr lang="en-US" sz="1400" dirty="0"/>
          </a:p>
          <a:p>
            <a:pPr marL="7831138" indent="-7831138">
              <a:buNone/>
              <a:tabLst>
                <a:tab pos="909638" algn="l"/>
                <a:tab pos="2005013" algn="l"/>
                <a:tab pos="3200400" algn="l"/>
                <a:tab pos="4395788" algn="l"/>
                <a:tab pos="5540375" algn="l"/>
                <a:tab pos="6748463" algn="l"/>
              </a:tabLst>
            </a:pPr>
            <a:r>
              <a:rPr lang="en-US" sz="1400" dirty="0"/>
              <a:t>6. </a:t>
            </a:r>
            <a:r>
              <a:rPr lang="en-US" sz="1400" dirty="0" err="1"/>
              <a:t>Pimpinan</a:t>
            </a:r>
            <a:r>
              <a:rPr lang="en-US" sz="1400" dirty="0"/>
              <a:t> </a:t>
            </a:r>
            <a:r>
              <a:rPr lang="en-US" sz="1400" dirty="0" err="1"/>
              <a:t>merumuskan</a:t>
            </a:r>
            <a:r>
              <a:rPr lang="en-US" sz="1400" dirty="0"/>
              <a:t> </a:t>
            </a:r>
            <a:r>
              <a:rPr lang="en-US" sz="1400" dirty="0" err="1"/>
              <a:t>batas-batasnya</a:t>
            </a:r>
            <a:r>
              <a:rPr lang="en-US" sz="1400" dirty="0"/>
              <a:t> </a:t>
            </a:r>
            <a:r>
              <a:rPr lang="en-US" sz="1400" dirty="0" err="1"/>
              <a:t>dan</a:t>
            </a:r>
            <a:r>
              <a:rPr lang="en-US" sz="1400" dirty="0"/>
              <a:t> </a:t>
            </a:r>
            <a:r>
              <a:rPr lang="en-US" sz="1400" dirty="0" err="1"/>
              <a:t>minta</a:t>
            </a:r>
            <a:r>
              <a:rPr lang="en-US" sz="1400" dirty="0"/>
              <a:t> </a:t>
            </a:r>
            <a:r>
              <a:rPr lang="en-US" sz="1400" dirty="0" err="1"/>
              <a:t>kepada</a:t>
            </a:r>
            <a:r>
              <a:rPr lang="en-US" sz="1400" dirty="0"/>
              <a:t> </a:t>
            </a:r>
            <a:r>
              <a:rPr lang="en-US" sz="1400" dirty="0" err="1"/>
              <a:t>kelompok</a:t>
            </a:r>
            <a:r>
              <a:rPr lang="en-US" sz="1400" dirty="0"/>
              <a:t> (</a:t>
            </a:r>
            <a:r>
              <a:rPr lang="en-US" sz="1400" dirty="0" err="1"/>
              <a:t>bawahan</a:t>
            </a:r>
            <a:r>
              <a:rPr lang="en-US" sz="1400" dirty="0"/>
              <a:t>) </a:t>
            </a:r>
            <a:r>
              <a:rPr lang="en-US" sz="1400" dirty="0" err="1"/>
              <a:t>untuk</a:t>
            </a:r>
            <a:r>
              <a:rPr lang="en-US" sz="1400" dirty="0"/>
              <a:t> </a:t>
            </a:r>
            <a:r>
              <a:rPr lang="en-US" sz="1400" dirty="0" err="1"/>
              <a:t>membuat</a:t>
            </a:r>
            <a:r>
              <a:rPr lang="en-US" sz="1400" dirty="0"/>
              <a:t> </a:t>
            </a:r>
            <a:r>
              <a:rPr lang="en-US" sz="1400" dirty="0" err="1"/>
              <a:t>keputusan</a:t>
            </a:r>
            <a:endParaRPr lang="en-US" sz="1400" dirty="0"/>
          </a:p>
          <a:p>
            <a:pPr marL="7831138" indent="-7831138">
              <a:buNone/>
              <a:tabLst>
                <a:tab pos="909638" algn="l"/>
                <a:tab pos="2005013" algn="l"/>
                <a:tab pos="3200400" algn="l"/>
                <a:tab pos="4395788" algn="l"/>
                <a:tab pos="5540375" algn="l"/>
                <a:tab pos="6748463" algn="l"/>
              </a:tabLst>
            </a:pPr>
            <a:r>
              <a:rPr lang="en-US" sz="1400" dirty="0"/>
              <a:t>7. </a:t>
            </a:r>
            <a:r>
              <a:rPr lang="en-US" sz="1400" dirty="0" err="1"/>
              <a:t>Pimpinan</a:t>
            </a:r>
            <a:r>
              <a:rPr lang="en-US" sz="1400" dirty="0"/>
              <a:t> </a:t>
            </a:r>
            <a:r>
              <a:rPr lang="en-US" sz="1400" dirty="0" err="1"/>
              <a:t>mengijinkan</a:t>
            </a:r>
            <a:r>
              <a:rPr lang="en-US" sz="1400" dirty="0"/>
              <a:t> </a:t>
            </a:r>
            <a:r>
              <a:rPr lang="en-US" sz="1400" dirty="0" err="1"/>
              <a:t>bawahan</a:t>
            </a:r>
            <a:r>
              <a:rPr lang="en-US" sz="1400" dirty="0"/>
              <a:t> </a:t>
            </a:r>
            <a:r>
              <a:rPr lang="en-US" sz="1400" dirty="0" err="1"/>
              <a:t>untuk</a:t>
            </a:r>
            <a:r>
              <a:rPr lang="en-US" sz="1400" dirty="0"/>
              <a:t> </a:t>
            </a:r>
            <a:r>
              <a:rPr lang="en-US" sz="1400" dirty="0" err="1"/>
              <a:t>melakukan</a:t>
            </a:r>
            <a:r>
              <a:rPr lang="en-US" sz="1400" dirty="0"/>
              <a:t> </a:t>
            </a:r>
            <a:r>
              <a:rPr lang="en-US" sz="1400" dirty="0" err="1"/>
              <a:t>fungsi</a:t>
            </a:r>
            <a:r>
              <a:rPr lang="en-US" sz="1400" dirty="0"/>
              <a:t> </a:t>
            </a:r>
            <a:r>
              <a:rPr lang="en-US" sz="1400" dirty="0" err="1"/>
              <a:t>dlm</a:t>
            </a:r>
            <a:r>
              <a:rPr lang="en-US" sz="1400" dirty="0"/>
              <a:t> </a:t>
            </a:r>
            <a:r>
              <a:rPr lang="en-US" sz="1400" dirty="0" err="1"/>
              <a:t>batas-batas</a:t>
            </a:r>
            <a:r>
              <a:rPr lang="en-US" sz="1400" dirty="0"/>
              <a:t> </a:t>
            </a:r>
            <a:r>
              <a:rPr lang="en-US" sz="1400" dirty="0" err="1"/>
              <a:t>yg</a:t>
            </a:r>
            <a:r>
              <a:rPr lang="en-US" sz="1400" dirty="0"/>
              <a:t> </a:t>
            </a:r>
            <a:r>
              <a:rPr lang="en-US" sz="1400" dirty="0" err="1"/>
              <a:t>telah</a:t>
            </a:r>
            <a:r>
              <a:rPr lang="en-US" sz="1400" dirty="0"/>
              <a:t> </a:t>
            </a:r>
            <a:r>
              <a:rPr lang="en-US" sz="1400" dirty="0" err="1"/>
              <a:t>ditentukan</a:t>
            </a:r>
            <a:r>
              <a:rPr lang="en-US" sz="1400" dirty="0"/>
              <a:t> </a:t>
            </a:r>
            <a:r>
              <a:rPr lang="en-US" sz="1400" dirty="0" err="1"/>
              <a:t>atasan</a:t>
            </a:r>
            <a:endParaRPr lang="en-US" sz="1400" dirty="0"/>
          </a:p>
        </p:txBody>
      </p:sp>
      <p:sp>
        <p:nvSpPr>
          <p:cNvPr id="4" name="Date Placeholder 3"/>
          <p:cNvSpPr>
            <a:spLocks noGrp="1"/>
          </p:cNvSpPr>
          <p:nvPr>
            <p:ph type="dt" sz="half" idx="10"/>
          </p:nvPr>
        </p:nvSpPr>
        <p:spPr>
          <a:xfrm>
            <a:off x="457199" y="6450193"/>
            <a:ext cx="7549053" cy="271282"/>
          </a:xfrm>
        </p:spPr>
        <p:txBody>
          <a:bodyPr/>
          <a:lstStyle/>
          <a:p>
            <a:r>
              <a:rPr lang="en-US" dirty="0" err="1"/>
              <a:t>Sumber</a:t>
            </a:r>
            <a:r>
              <a:rPr lang="en-US" dirty="0"/>
              <a:t>: </a:t>
            </a:r>
            <a:r>
              <a:rPr lang="en-US" dirty="0" err="1"/>
              <a:t>Miftah</a:t>
            </a:r>
            <a:r>
              <a:rPr lang="en-US" dirty="0"/>
              <a:t> </a:t>
            </a:r>
            <a:r>
              <a:rPr lang="en-US" dirty="0" err="1"/>
              <a:t>Thoha</a:t>
            </a:r>
            <a:r>
              <a:rPr lang="en-US" dirty="0"/>
              <a:t>. 2012. </a:t>
            </a:r>
            <a:r>
              <a:rPr lang="en-US" dirty="0" err="1"/>
              <a:t>Kepemimpinan</a:t>
            </a:r>
            <a:r>
              <a:rPr lang="en-US" dirty="0"/>
              <a:t> </a:t>
            </a:r>
            <a:r>
              <a:rPr lang="en-US" dirty="0" err="1"/>
              <a:t>Dalam</a:t>
            </a:r>
            <a:r>
              <a:rPr lang="en-US" dirty="0"/>
              <a:t> </a:t>
            </a:r>
            <a:r>
              <a:rPr lang="en-US" dirty="0" err="1"/>
              <a:t>Manjemen</a:t>
            </a:r>
            <a:r>
              <a:rPr lang="en-US" dirty="0"/>
              <a:t>. </a:t>
            </a:r>
            <a:r>
              <a:rPr lang="en-US" dirty="0" err="1"/>
              <a:t>Hlm</a:t>
            </a:r>
            <a:r>
              <a:rPr lang="en-US" dirty="0"/>
              <a:t>: 51.</a:t>
            </a:r>
          </a:p>
        </p:txBody>
      </p:sp>
      <p:sp>
        <p:nvSpPr>
          <p:cNvPr id="5" name="TextBox 4"/>
          <p:cNvSpPr txBox="1"/>
          <p:nvPr/>
        </p:nvSpPr>
        <p:spPr>
          <a:xfrm>
            <a:off x="6474731" y="882922"/>
            <a:ext cx="2552538" cy="646331"/>
          </a:xfrm>
          <a:prstGeom prst="rect">
            <a:avLst/>
          </a:prstGeom>
          <a:noFill/>
        </p:spPr>
        <p:txBody>
          <a:bodyPr wrap="square" rtlCol="0">
            <a:spAutoFit/>
          </a:bodyPr>
          <a:lstStyle/>
          <a:p>
            <a:r>
              <a:rPr lang="en-US" dirty="0" err="1"/>
              <a:t>Kepemimpinan</a:t>
            </a:r>
            <a:r>
              <a:rPr lang="en-US" dirty="0"/>
              <a:t> </a:t>
            </a:r>
            <a:r>
              <a:rPr lang="en-US" dirty="0" err="1"/>
              <a:t>terpusat</a:t>
            </a:r>
            <a:r>
              <a:rPr lang="en-US" dirty="0"/>
              <a:t> </a:t>
            </a:r>
            <a:r>
              <a:rPr lang="en-US" dirty="0" err="1"/>
              <a:t>pada</a:t>
            </a:r>
            <a:r>
              <a:rPr lang="en-US" dirty="0"/>
              <a:t> </a:t>
            </a:r>
            <a:r>
              <a:rPr lang="en-US" dirty="0" err="1"/>
              <a:t>bawahan</a:t>
            </a:r>
            <a:endParaRPr lang="en-US" dirty="0"/>
          </a:p>
        </p:txBody>
      </p:sp>
      <p:sp>
        <p:nvSpPr>
          <p:cNvPr id="6" name="TextBox 5"/>
          <p:cNvSpPr txBox="1"/>
          <p:nvPr/>
        </p:nvSpPr>
        <p:spPr>
          <a:xfrm>
            <a:off x="224127" y="884101"/>
            <a:ext cx="2527634" cy="646331"/>
          </a:xfrm>
          <a:prstGeom prst="rect">
            <a:avLst/>
          </a:prstGeom>
          <a:noFill/>
        </p:spPr>
        <p:txBody>
          <a:bodyPr wrap="square" rtlCol="0">
            <a:spAutoFit/>
          </a:bodyPr>
          <a:lstStyle/>
          <a:p>
            <a:r>
              <a:rPr lang="en-US" dirty="0" err="1"/>
              <a:t>Kepemimpinan</a:t>
            </a:r>
            <a:r>
              <a:rPr lang="en-US" dirty="0"/>
              <a:t> </a:t>
            </a:r>
            <a:r>
              <a:rPr lang="en-US" dirty="0" err="1"/>
              <a:t>terpusat</a:t>
            </a:r>
            <a:r>
              <a:rPr lang="en-US" dirty="0"/>
              <a:t> </a:t>
            </a:r>
            <a:r>
              <a:rPr lang="en-US" dirty="0" err="1"/>
              <a:t>pada</a:t>
            </a:r>
            <a:r>
              <a:rPr lang="en-US" dirty="0"/>
              <a:t> </a:t>
            </a:r>
            <a:r>
              <a:rPr lang="en-US" dirty="0" err="1"/>
              <a:t>atasan</a:t>
            </a:r>
            <a:endParaRPr lang="en-US" dirty="0"/>
          </a:p>
        </p:txBody>
      </p:sp>
      <p:cxnSp>
        <p:nvCxnSpPr>
          <p:cNvPr id="8" name="Straight Arrow Connector 7"/>
          <p:cNvCxnSpPr/>
          <p:nvPr/>
        </p:nvCxnSpPr>
        <p:spPr>
          <a:xfrm flipH="1">
            <a:off x="2751761" y="1083334"/>
            <a:ext cx="3722970" cy="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2029579" y="1429637"/>
            <a:ext cx="4445152" cy="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348639" y="1698883"/>
            <a:ext cx="8504309" cy="1688091"/>
          </a:xfrm>
          <a:prstGeom prst="rect">
            <a:avLst/>
          </a:prstGeom>
          <a:solidFill>
            <a:schemeClr val="bg1"/>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flipV="1">
            <a:off x="348639" y="1979886"/>
            <a:ext cx="8504309" cy="1113634"/>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57200" y="1979886"/>
            <a:ext cx="2197674" cy="646331"/>
          </a:xfrm>
          <a:prstGeom prst="rect">
            <a:avLst/>
          </a:prstGeom>
          <a:noFill/>
        </p:spPr>
        <p:txBody>
          <a:bodyPr wrap="square" rtlCol="0">
            <a:spAutoFit/>
          </a:bodyPr>
          <a:lstStyle/>
          <a:p>
            <a:r>
              <a:rPr lang="en-US" dirty="0" err="1"/>
              <a:t>Penggunaan</a:t>
            </a:r>
            <a:r>
              <a:rPr lang="en-US" dirty="0"/>
              <a:t> </a:t>
            </a:r>
            <a:r>
              <a:rPr lang="en-US" dirty="0" err="1"/>
              <a:t>otoritas</a:t>
            </a:r>
            <a:r>
              <a:rPr lang="en-US" dirty="0"/>
              <a:t> </a:t>
            </a:r>
            <a:r>
              <a:rPr lang="en-US" dirty="0" err="1"/>
              <a:t>oleh</a:t>
            </a:r>
            <a:r>
              <a:rPr lang="en-US" dirty="0"/>
              <a:t> </a:t>
            </a:r>
            <a:r>
              <a:rPr lang="en-US" dirty="0" err="1"/>
              <a:t>Pimpinan</a:t>
            </a:r>
            <a:endParaRPr lang="en-US" dirty="0"/>
          </a:p>
        </p:txBody>
      </p:sp>
      <p:sp>
        <p:nvSpPr>
          <p:cNvPr id="17" name="TextBox 16"/>
          <p:cNvSpPr txBox="1"/>
          <p:nvPr/>
        </p:nvSpPr>
        <p:spPr>
          <a:xfrm>
            <a:off x="6711306" y="2447189"/>
            <a:ext cx="2141642" cy="646331"/>
          </a:xfrm>
          <a:prstGeom prst="rect">
            <a:avLst/>
          </a:prstGeom>
          <a:noFill/>
        </p:spPr>
        <p:txBody>
          <a:bodyPr wrap="square" rtlCol="0">
            <a:spAutoFit/>
          </a:bodyPr>
          <a:lstStyle/>
          <a:p>
            <a:r>
              <a:rPr lang="en-US" dirty="0"/>
              <a:t>Daerah </a:t>
            </a:r>
            <a:r>
              <a:rPr lang="en-US" dirty="0" err="1"/>
              <a:t>kebebasan</a:t>
            </a:r>
            <a:r>
              <a:rPr lang="en-US" dirty="0"/>
              <a:t> </a:t>
            </a:r>
            <a:r>
              <a:rPr lang="en-US" dirty="0" err="1"/>
              <a:t>untuk</a:t>
            </a:r>
            <a:r>
              <a:rPr lang="en-US" dirty="0"/>
              <a:t> </a:t>
            </a:r>
            <a:r>
              <a:rPr lang="en-US" dirty="0" err="1"/>
              <a:t>bawahan</a:t>
            </a:r>
            <a:endParaRPr lang="en-US" dirty="0"/>
          </a:p>
        </p:txBody>
      </p:sp>
      <p:cxnSp>
        <p:nvCxnSpPr>
          <p:cNvPr id="21" name="Straight Connector 20"/>
          <p:cNvCxnSpPr/>
          <p:nvPr/>
        </p:nvCxnSpPr>
        <p:spPr>
          <a:xfrm>
            <a:off x="1138526" y="3287358"/>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2249684" y="3287358"/>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3423100" y="3305759"/>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4630367" y="3281131"/>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8085891" y="3305759"/>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6968247" y="3281131"/>
            <a:ext cx="0" cy="211685"/>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763444" y="3255397"/>
            <a:ext cx="0" cy="211685"/>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0218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i="1" dirty="0"/>
              <a:t>Model Kepemimpinan Ohio</a:t>
            </a:r>
            <a:r>
              <a:rPr lang="fi-FI" dirty="0"/>
              <a:t>.</a:t>
            </a:r>
            <a:endParaRPr lang="en-US" dirty="0"/>
          </a:p>
        </p:txBody>
      </p:sp>
      <p:sp>
        <p:nvSpPr>
          <p:cNvPr id="3" name="Content Placeholder 2"/>
          <p:cNvSpPr>
            <a:spLocks noGrp="1"/>
          </p:cNvSpPr>
          <p:nvPr>
            <p:ph idx="1"/>
          </p:nvPr>
        </p:nvSpPr>
        <p:spPr/>
        <p:txBody>
          <a:bodyPr>
            <a:normAutofit fontScale="62500" lnSpcReduction="20000"/>
          </a:bodyPr>
          <a:lstStyle/>
          <a:p>
            <a:r>
              <a:rPr lang="fi-FI" dirty="0"/>
              <a:t>Dalam penelitiannya, Universitas Ohio melahirkan teori dua faktor tentang model kepemimpinan yaitu </a:t>
            </a:r>
            <a:r>
              <a:rPr lang="fi-FI" i="1" dirty="0"/>
              <a:t>struktur inisiasi</a:t>
            </a:r>
            <a:r>
              <a:rPr lang="fi-FI" dirty="0"/>
              <a:t> dan </a:t>
            </a:r>
            <a:r>
              <a:rPr lang="fi-FI" i="1" dirty="0"/>
              <a:t>konsiderasi</a:t>
            </a:r>
            <a:r>
              <a:rPr lang="fi-FI" b="1" i="1" dirty="0"/>
              <a:t> </a:t>
            </a:r>
            <a:r>
              <a:rPr lang="fi-FI" dirty="0"/>
              <a:t>(Hersey dan Blanchard, 1992). </a:t>
            </a:r>
          </a:p>
          <a:p>
            <a:r>
              <a:rPr lang="fi-FI" dirty="0"/>
              <a:t>Struktur inisiasi mengacu kepada perilaku pemimpin dalam menggambarkan hubungan antara dirinya dengan anggota kelompok kerja dalam upaya membentuk pola organisasi, saluran komunikasi, dan metode atau prosedur yang ditetapkan dengan baik. (contoh pemimpin menugaskan tugas tertentu kepada anggota kelompok, pemimpin meminta anggota kelompok mematuhi tata tertib dan peraturan standar, dan pemimpin memberitahu anggota kelompok tentang hal-hal yang diharapkan dari mereka. )</a:t>
            </a:r>
          </a:p>
          <a:p>
            <a:r>
              <a:rPr lang="fi-FI" dirty="0"/>
              <a:t>Adapun konsiderasi mengacu kepada perilaku yang menunjukkan persahabatan, kepercayaan timbal-balik, rasa hormat dan kehangatan dalam hubungan antara pemimpin dengan anggota stafnya (bawahan). Adapun contoh dari faktor konsiderasi misalnya pemimpin menyediakan waktu untuk menyimak anggota kelompok, pemimpin mau mengadakan perubahan, dan pemimpin bersikap bersahabat dan dapat didekati. </a:t>
            </a:r>
          </a:p>
          <a:p>
            <a:endParaRPr lang="en-US" dirty="0"/>
          </a:p>
        </p:txBody>
      </p:sp>
    </p:spTree>
    <p:extLst>
      <p:ext uri="{BB962C8B-B14F-4D97-AF65-F5344CB8AC3E}">
        <p14:creationId xmlns:p14="http://schemas.microsoft.com/office/powerpoint/2010/main" val="112974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fi-FI" dirty="0"/>
              <a:t>Sedangkan Kedua faktor dalam model kepemimpinan Ohio tersebut dalam implementasinya mengacu pada empat kuadran, yaitu : (a) model kepemimpinan yang rendah konsiderasi maupun struktur inisiasinya, (b) model kepemimpinan yang tinggi konsiderasi maupun struktur inisiasinya, (c) model kepemimpinan yang tinggi konsiderasinya tetapi rendah struktur inisiasinya, dan (d) model kepemimpinan yang rendah konsiderasinya tetapi tinggi struktur inisiasinya.</a:t>
            </a:r>
            <a:endParaRPr lang="en-US" dirty="0"/>
          </a:p>
          <a:p>
            <a:endParaRPr lang="en-US" dirty="0"/>
          </a:p>
        </p:txBody>
      </p:sp>
    </p:spTree>
    <p:extLst>
      <p:ext uri="{BB962C8B-B14F-4D97-AF65-F5344CB8AC3E}">
        <p14:creationId xmlns:p14="http://schemas.microsoft.com/office/powerpoint/2010/main" val="449306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6052"/>
          </a:xfrm>
        </p:spPr>
        <p:txBody>
          <a:bodyPr>
            <a:normAutofit fontScale="90000"/>
          </a:bodyPr>
          <a:lstStyle/>
          <a:p>
            <a:r>
              <a:rPr lang="en-US" sz="3200" dirty="0" err="1"/>
              <a:t>Gambar</a:t>
            </a:r>
            <a:r>
              <a:rPr lang="en-US" sz="3200" dirty="0"/>
              <a:t>: SEGI EMPAT KEPEMIMPINAN </a:t>
            </a:r>
            <a:br>
              <a:rPr lang="en-US" sz="3200" dirty="0"/>
            </a:br>
            <a:r>
              <a:rPr lang="en-US" sz="3200" dirty="0"/>
              <a:t>Model OHIO UNIVERSITY</a:t>
            </a:r>
          </a:p>
        </p:txBody>
      </p:sp>
      <p:graphicFrame>
        <p:nvGraphicFramePr>
          <p:cNvPr id="5" name="Content Placeholder 4"/>
          <p:cNvGraphicFramePr>
            <a:graphicFrameLocks noGrp="1"/>
          </p:cNvGraphicFramePr>
          <p:nvPr>
            <p:ph idx="1"/>
          </p:nvPr>
        </p:nvGraphicFramePr>
        <p:xfrm>
          <a:off x="1855259" y="1551828"/>
          <a:ext cx="5789904" cy="3914648"/>
        </p:xfrm>
        <a:graphic>
          <a:graphicData uri="http://schemas.openxmlformats.org/drawingml/2006/table">
            <a:tbl>
              <a:tblPr firstRow="1" bandRow="1">
                <a:tableStyleId>{5C22544A-7EE6-4342-B048-85BDC9FD1C3A}</a:tableStyleId>
              </a:tblPr>
              <a:tblGrid>
                <a:gridCol w="2894952">
                  <a:extLst>
                    <a:ext uri="{9D8B030D-6E8A-4147-A177-3AD203B41FA5}">
                      <a16:colId xmlns:a16="http://schemas.microsoft.com/office/drawing/2014/main" val="20000"/>
                    </a:ext>
                  </a:extLst>
                </a:gridCol>
                <a:gridCol w="2894952">
                  <a:extLst>
                    <a:ext uri="{9D8B030D-6E8A-4147-A177-3AD203B41FA5}">
                      <a16:colId xmlns:a16="http://schemas.microsoft.com/office/drawing/2014/main" val="20001"/>
                    </a:ext>
                  </a:extLst>
                </a:gridCol>
              </a:tblGrid>
              <a:tr h="1957324">
                <a:tc>
                  <a:txBody>
                    <a:bodyPr/>
                    <a:lstStyle/>
                    <a:p>
                      <a:pPr algn="ctr"/>
                      <a:r>
                        <a:rPr lang="en-US" sz="2400" dirty="0" err="1"/>
                        <a:t>Tinggi</a:t>
                      </a:r>
                      <a:r>
                        <a:rPr lang="en-US" sz="2400" dirty="0"/>
                        <a:t> </a:t>
                      </a:r>
                      <a:r>
                        <a:rPr lang="en-US" sz="2400" dirty="0" err="1"/>
                        <a:t>Perhatian</a:t>
                      </a:r>
                      <a:r>
                        <a:rPr lang="en-US" sz="2400" dirty="0"/>
                        <a:t> </a:t>
                      </a:r>
                    </a:p>
                    <a:p>
                      <a:pPr algn="ctr"/>
                      <a:r>
                        <a:rPr lang="en-US" sz="2400" dirty="0" err="1"/>
                        <a:t>dan</a:t>
                      </a:r>
                      <a:r>
                        <a:rPr lang="en-US" sz="2400" dirty="0"/>
                        <a:t> </a:t>
                      </a:r>
                    </a:p>
                    <a:p>
                      <a:pPr algn="ctr"/>
                      <a:r>
                        <a:rPr lang="en-US" sz="2400" dirty="0" err="1"/>
                        <a:t>Rendah</a:t>
                      </a:r>
                      <a:r>
                        <a:rPr lang="en-US" sz="2400" dirty="0"/>
                        <a:t> </a:t>
                      </a:r>
                      <a:r>
                        <a:rPr lang="en-US" sz="2400" dirty="0" err="1"/>
                        <a:t>Struktur</a:t>
                      </a:r>
                      <a:r>
                        <a:rPr lang="en-US" sz="2400" dirty="0"/>
                        <a:t> </a:t>
                      </a:r>
                      <a:r>
                        <a:rPr lang="en-US" sz="2400" dirty="0" err="1"/>
                        <a:t>Inisiatif</a:t>
                      </a: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dirty="0" err="1"/>
                        <a:t>Tinggi</a:t>
                      </a:r>
                      <a:r>
                        <a:rPr lang="en-US" sz="2400" dirty="0"/>
                        <a:t> </a:t>
                      </a:r>
                      <a:r>
                        <a:rPr lang="en-US" sz="2400" dirty="0" err="1"/>
                        <a:t>Struktur</a:t>
                      </a:r>
                      <a:r>
                        <a:rPr lang="en-US" sz="2400" baseline="0" dirty="0"/>
                        <a:t> </a:t>
                      </a:r>
                      <a:r>
                        <a:rPr lang="en-US" sz="2400" baseline="0" dirty="0" err="1"/>
                        <a:t>Inisiatif</a:t>
                      </a:r>
                      <a:endParaRPr lang="en-US" sz="2400" baseline="0" dirty="0"/>
                    </a:p>
                    <a:p>
                      <a:pPr algn="ctr"/>
                      <a:r>
                        <a:rPr lang="en-US" sz="2400" baseline="0" dirty="0"/>
                        <a:t>Dan </a:t>
                      </a:r>
                    </a:p>
                    <a:p>
                      <a:pPr algn="ctr"/>
                      <a:r>
                        <a:rPr lang="en-US" sz="2400" baseline="0" dirty="0" err="1"/>
                        <a:t>Tinggi</a:t>
                      </a:r>
                      <a:r>
                        <a:rPr lang="en-US" sz="2400" baseline="0" dirty="0"/>
                        <a:t> </a:t>
                      </a:r>
                      <a:r>
                        <a:rPr lang="en-US" sz="2400" baseline="0" dirty="0" err="1"/>
                        <a:t>Perhatian</a:t>
                      </a:r>
                      <a:endParaRPr lang="en-US"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957324">
                <a:tc>
                  <a:txBody>
                    <a:bodyPr/>
                    <a:lstStyle/>
                    <a:p>
                      <a:pPr algn="ctr"/>
                      <a:r>
                        <a:rPr lang="en-US" sz="2400" b="1" dirty="0" err="1"/>
                        <a:t>Rendah</a:t>
                      </a:r>
                      <a:r>
                        <a:rPr lang="en-US" sz="2400" b="1" dirty="0"/>
                        <a:t> </a:t>
                      </a:r>
                      <a:r>
                        <a:rPr lang="en-US" sz="2400" b="1" dirty="0" err="1"/>
                        <a:t>Struktur</a:t>
                      </a:r>
                      <a:r>
                        <a:rPr lang="en-US" sz="2400" b="1" dirty="0"/>
                        <a:t> </a:t>
                      </a:r>
                      <a:r>
                        <a:rPr lang="en-US" sz="2400" b="1" dirty="0" err="1"/>
                        <a:t>Inisiatif</a:t>
                      </a:r>
                      <a:endParaRPr lang="en-US" sz="2400" b="1" dirty="0"/>
                    </a:p>
                    <a:p>
                      <a:pPr algn="ctr"/>
                      <a:r>
                        <a:rPr lang="en-US" sz="2400" b="1" dirty="0"/>
                        <a:t>Dan</a:t>
                      </a:r>
                    </a:p>
                    <a:p>
                      <a:pPr algn="ctr"/>
                      <a:r>
                        <a:rPr lang="en-US" sz="2400" b="1" dirty="0" err="1"/>
                        <a:t>Rendah</a:t>
                      </a:r>
                      <a:r>
                        <a:rPr lang="en-US" sz="2400" b="1" dirty="0"/>
                        <a:t> </a:t>
                      </a:r>
                      <a:r>
                        <a:rPr lang="en-US" sz="2400" b="1" dirty="0" err="1"/>
                        <a:t>Perhatian</a:t>
                      </a:r>
                      <a:r>
                        <a:rPr lang="en-US" sz="2400" b="1" dirty="0"/>
                        <a:t>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2400" b="1" dirty="0" err="1"/>
                        <a:t>Tinggi</a:t>
                      </a:r>
                      <a:r>
                        <a:rPr lang="en-US" sz="2400" b="1" dirty="0"/>
                        <a:t> </a:t>
                      </a:r>
                      <a:r>
                        <a:rPr lang="en-US" sz="2400" b="1" dirty="0" err="1"/>
                        <a:t>Struktur</a:t>
                      </a:r>
                      <a:r>
                        <a:rPr lang="en-US" sz="2400" b="1" dirty="0"/>
                        <a:t> </a:t>
                      </a:r>
                      <a:r>
                        <a:rPr lang="en-US" sz="2400" b="1" dirty="0" err="1"/>
                        <a:t>Inisiatif</a:t>
                      </a:r>
                      <a:endParaRPr lang="en-US" sz="2400" b="1" dirty="0"/>
                    </a:p>
                    <a:p>
                      <a:pPr algn="ctr"/>
                      <a:r>
                        <a:rPr lang="en-US" sz="2400" b="1" dirty="0"/>
                        <a:t>Dan</a:t>
                      </a:r>
                    </a:p>
                    <a:p>
                      <a:pPr algn="ctr"/>
                      <a:r>
                        <a:rPr lang="en-US" sz="2400" b="1" dirty="0" err="1"/>
                        <a:t>Rendah</a:t>
                      </a:r>
                      <a:r>
                        <a:rPr lang="en-US" sz="2400" b="1" dirty="0"/>
                        <a:t> </a:t>
                      </a:r>
                      <a:r>
                        <a:rPr lang="en-US" sz="2400" b="1" dirty="0" err="1"/>
                        <a:t>Perhatian</a:t>
                      </a:r>
                      <a:endParaRPr lang="en-US" sz="2400" b="1"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4" name="Date Placeholder 3"/>
          <p:cNvSpPr>
            <a:spLocks noGrp="1"/>
          </p:cNvSpPr>
          <p:nvPr>
            <p:ph type="dt" sz="half" idx="10"/>
          </p:nvPr>
        </p:nvSpPr>
        <p:spPr/>
        <p:txBody>
          <a:bodyPr/>
          <a:lstStyle/>
          <a:p>
            <a:endParaRPr lang="en-US"/>
          </a:p>
        </p:txBody>
      </p:sp>
      <p:sp>
        <p:nvSpPr>
          <p:cNvPr id="11" name="TextBox 10"/>
          <p:cNvSpPr txBox="1"/>
          <p:nvPr/>
        </p:nvSpPr>
        <p:spPr>
          <a:xfrm>
            <a:off x="457200" y="3289473"/>
            <a:ext cx="1116562" cy="369332"/>
          </a:xfrm>
          <a:prstGeom prst="rect">
            <a:avLst/>
          </a:prstGeom>
          <a:noFill/>
        </p:spPr>
        <p:txBody>
          <a:bodyPr wrap="none" rtlCol="0">
            <a:spAutoFit/>
          </a:bodyPr>
          <a:lstStyle/>
          <a:p>
            <a:r>
              <a:rPr lang="en-US" b="1" dirty="0" err="1">
                <a:solidFill>
                  <a:srgbClr val="FFFF00"/>
                </a:solidFill>
              </a:rPr>
              <a:t>Perhatian</a:t>
            </a:r>
            <a:endParaRPr lang="en-US" b="1" dirty="0">
              <a:solidFill>
                <a:srgbClr val="FFFF00"/>
              </a:solidFill>
            </a:endParaRPr>
          </a:p>
        </p:txBody>
      </p:sp>
      <p:sp>
        <p:nvSpPr>
          <p:cNvPr id="12" name="TextBox 11"/>
          <p:cNvSpPr txBox="1"/>
          <p:nvPr/>
        </p:nvSpPr>
        <p:spPr>
          <a:xfrm>
            <a:off x="597667" y="1551828"/>
            <a:ext cx="755097" cy="369332"/>
          </a:xfrm>
          <a:prstGeom prst="rect">
            <a:avLst/>
          </a:prstGeom>
          <a:noFill/>
        </p:spPr>
        <p:txBody>
          <a:bodyPr wrap="none" rtlCol="0">
            <a:spAutoFit/>
          </a:bodyPr>
          <a:lstStyle/>
          <a:p>
            <a:r>
              <a:rPr lang="en-US" b="1" dirty="0" err="1">
                <a:solidFill>
                  <a:srgbClr val="FFFF00"/>
                </a:solidFill>
              </a:rPr>
              <a:t>Tinggi</a:t>
            </a:r>
            <a:endParaRPr lang="en-US" b="1" dirty="0">
              <a:solidFill>
                <a:srgbClr val="FFFF00"/>
              </a:solidFill>
            </a:endParaRPr>
          </a:p>
        </p:txBody>
      </p:sp>
      <p:sp>
        <p:nvSpPr>
          <p:cNvPr id="13" name="TextBox 12"/>
          <p:cNvSpPr txBox="1"/>
          <p:nvPr/>
        </p:nvSpPr>
        <p:spPr>
          <a:xfrm>
            <a:off x="597667" y="5217434"/>
            <a:ext cx="916387" cy="369332"/>
          </a:xfrm>
          <a:prstGeom prst="rect">
            <a:avLst/>
          </a:prstGeom>
          <a:noFill/>
        </p:spPr>
        <p:txBody>
          <a:bodyPr wrap="none" rtlCol="0">
            <a:spAutoFit/>
          </a:bodyPr>
          <a:lstStyle/>
          <a:p>
            <a:r>
              <a:rPr lang="en-US" b="1" dirty="0" err="1">
                <a:solidFill>
                  <a:srgbClr val="FFFF00"/>
                </a:solidFill>
              </a:rPr>
              <a:t>Rendah</a:t>
            </a:r>
            <a:endParaRPr lang="en-US" b="1" dirty="0">
              <a:solidFill>
                <a:srgbClr val="FFFF00"/>
              </a:solidFill>
            </a:endParaRPr>
          </a:p>
        </p:txBody>
      </p:sp>
      <p:cxnSp>
        <p:nvCxnSpPr>
          <p:cNvPr id="15" name="Straight Arrow Connector 14"/>
          <p:cNvCxnSpPr>
            <a:stCxn id="11" idx="0"/>
          </p:cNvCxnSpPr>
          <p:nvPr/>
        </p:nvCxnSpPr>
        <p:spPr>
          <a:xfrm flipH="1" flipV="1">
            <a:off x="1008564" y="1921161"/>
            <a:ext cx="6917" cy="13683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002970" y="3758422"/>
            <a:ext cx="0" cy="15586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909741" y="5682394"/>
            <a:ext cx="1749197" cy="369332"/>
          </a:xfrm>
          <a:prstGeom prst="rect">
            <a:avLst/>
          </a:prstGeom>
          <a:noFill/>
        </p:spPr>
        <p:txBody>
          <a:bodyPr wrap="none" rtlCol="0">
            <a:spAutoFit/>
          </a:bodyPr>
          <a:lstStyle/>
          <a:p>
            <a:r>
              <a:rPr lang="en-US" b="1" dirty="0" err="1">
                <a:solidFill>
                  <a:srgbClr val="FFFF00"/>
                </a:solidFill>
              </a:rPr>
              <a:t>Struktur</a:t>
            </a:r>
            <a:r>
              <a:rPr lang="en-US" b="1" dirty="0">
                <a:solidFill>
                  <a:srgbClr val="FFFF00"/>
                </a:solidFill>
              </a:rPr>
              <a:t> </a:t>
            </a:r>
            <a:r>
              <a:rPr lang="en-US" b="1" dirty="0" err="1">
                <a:solidFill>
                  <a:srgbClr val="FFFF00"/>
                </a:solidFill>
              </a:rPr>
              <a:t>Inisiatif</a:t>
            </a:r>
            <a:endParaRPr lang="en-US" b="1" dirty="0">
              <a:solidFill>
                <a:srgbClr val="FFFF00"/>
              </a:solidFill>
            </a:endParaRPr>
          </a:p>
        </p:txBody>
      </p:sp>
      <p:sp>
        <p:nvSpPr>
          <p:cNvPr id="20" name="TextBox 19"/>
          <p:cNvSpPr txBox="1"/>
          <p:nvPr/>
        </p:nvSpPr>
        <p:spPr>
          <a:xfrm>
            <a:off x="6903479" y="5682394"/>
            <a:ext cx="755097" cy="369332"/>
          </a:xfrm>
          <a:prstGeom prst="rect">
            <a:avLst/>
          </a:prstGeom>
          <a:noFill/>
        </p:spPr>
        <p:txBody>
          <a:bodyPr wrap="none" rtlCol="0">
            <a:spAutoFit/>
          </a:bodyPr>
          <a:lstStyle/>
          <a:p>
            <a:r>
              <a:rPr lang="en-US" b="1" dirty="0" err="1">
                <a:solidFill>
                  <a:srgbClr val="FFFF00"/>
                </a:solidFill>
              </a:rPr>
              <a:t>Tinggi</a:t>
            </a:r>
            <a:endParaRPr lang="en-US" b="1" dirty="0">
              <a:solidFill>
                <a:srgbClr val="FFFF00"/>
              </a:solidFill>
            </a:endParaRPr>
          </a:p>
        </p:txBody>
      </p:sp>
      <p:sp>
        <p:nvSpPr>
          <p:cNvPr id="21" name="TextBox 20"/>
          <p:cNvSpPr txBox="1"/>
          <p:nvPr/>
        </p:nvSpPr>
        <p:spPr>
          <a:xfrm>
            <a:off x="1855259" y="5682394"/>
            <a:ext cx="916387" cy="369332"/>
          </a:xfrm>
          <a:prstGeom prst="rect">
            <a:avLst/>
          </a:prstGeom>
          <a:noFill/>
        </p:spPr>
        <p:txBody>
          <a:bodyPr wrap="none" rtlCol="0">
            <a:spAutoFit/>
          </a:bodyPr>
          <a:lstStyle/>
          <a:p>
            <a:r>
              <a:rPr lang="en-US" b="1" dirty="0" err="1">
                <a:solidFill>
                  <a:srgbClr val="FFFF00"/>
                </a:solidFill>
              </a:rPr>
              <a:t>Rendah</a:t>
            </a:r>
            <a:endParaRPr lang="en-US" b="1" dirty="0">
              <a:solidFill>
                <a:srgbClr val="FFFF00"/>
              </a:solidFill>
            </a:endParaRPr>
          </a:p>
        </p:txBody>
      </p:sp>
      <p:cxnSp>
        <p:nvCxnSpPr>
          <p:cNvPr id="23" name="Straight Arrow Connector 22"/>
          <p:cNvCxnSpPr>
            <a:stCxn id="19" idx="3"/>
            <a:endCxn id="20" idx="1"/>
          </p:cNvCxnSpPr>
          <p:nvPr/>
        </p:nvCxnSpPr>
        <p:spPr>
          <a:xfrm>
            <a:off x="5658938" y="5867060"/>
            <a:ext cx="124454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9" idx="1"/>
          </p:cNvCxnSpPr>
          <p:nvPr/>
        </p:nvCxnSpPr>
        <p:spPr>
          <a:xfrm flipH="1">
            <a:off x="2771646" y="5867060"/>
            <a:ext cx="113809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7444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sz="2800" i="1" dirty="0"/>
              <a:t>Model Kepemimpinan Likert</a:t>
            </a:r>
            <a:r>
              <a:rPr lang="fi-FI" sz="2800" dirty="0"/>
              <a:t> </a:t>
            </a:r>
            <a:br>
              <a:rPr lang="fi-FI" sz="2800" dirty="0"/>
            </a:br>
            <a:r>
              <a:rPr lang="fi-FI" sz="2800" dirty="0"/>
              <a:t>(</a:t>
            </a:r>
            <a:r>
              <a:rPr lang="fi-FI" sz="2800" i="1" dirty="0"/>
              <a:t>Likert’s Management System</a:t>
            </a:r>
            <a:r>
              <a:rPr lang="fi-FI" sz="2800" dirty="0"/>
              <a:t>).</a:t>
            </a:r>
            <a:r>
              <a:rPr lang="en-US" sz="2800" b="1" dirty="0">
                <a:solidFill>
                  <a:srgbClr val="FFFF00"/>
                </a:solidFill>
                <a:latin typeface="Apple Casual"/>
                <a:cs typeface="Apple Casual"/>
              </a:rPr>
              <a:t> </a:t>
            </a:r>
            <a:br>
              <a:rPr lang="en-US" sz="2800" b="1" dirty="0">
                <a:solidFill>
                  <a:srgbClr val="FFFF00"/>
                </a:solidFill>
                <a:latin typeface="Apple Casual"/>
                <a:cs typeface="Apple Casual"/>
              </a:rPr>
            </a:br>
            <a:r>
              <a:rPr lang="en-US" sz="1800" b="1" dirty="0">
                <a:latin typeface="Apple Casual"/>
                <a:cs typeface="Apple Casual"/>
              </a:rPr>
              <a:t>STUDI THE UNIVERSITY OF MICHIGAN </a:t>
            </a:r>
            <a:endParaRPr lang="en-US" sz="1800" dirty="0"/>
          </a:p>
        </p:txBody>
      </p:sp>
      <p:sp>
        <p:nvSpPr>
          <p:cNvPr id="3" name="Content Placeholder 2"/>
          <p:cNvSpPr>
            <a:spLocks noGrp="1"/>
          </p:cNvSpPr>
          <p:nvPr>
            <p:ph idx="1"/>
          </p:nvPr>
        </p:nvSpPr>
        <p:spPr/>
        <p:txBody>
          <a:bodyPr>
            <a:normAutofit fontScale="92500" lnSpcReduction="10000"/>
          </a:bodyPr>
          <a:lstStyle/>
          <a:p>
            <a:endParaRPr lang="fi-FI" dirty="0"/>
          </a:p>
          <a:p>
            <a:pPr marL="330200" lvl="2">
              <a:spcBef>
                <a:spcPts val="0"/>
              </a:spcBef>
              <a:spcAft>
                <a:spcPts val="1200"/>
              </a:spcAft>
              <a:defRPr/>
            </a:pPr>
            <a:r>
              <a:rPr lang="en-US" sz="2800" dirty="0" err="1">
                <a:latin typeface="Arial"/>
                <a:cs typeface="Arial"/>
              </a:rPr>
              <a:t>Dua</a:t>
            </a:r>
            <a:r>
              <a:rPr lang="en-US" sz="2800" dirty="0">
                <a:latin typeface="Arial"/>
                <a:cs typeface="Arial"/>
              </a:rPr>
              <a:t> </a:t>
            </a:r>
            <a:r>
              <a:rPr lang="en-US" sz="2800" dirty="0" err="1">
                <a:latin typeface="Arial"/>
                <a:cs typeface="Arial"/>
              </a:rPr>
              <a:t>variabel</a:t>
            </a:r>
            <a:r>
              <a:rPr lang="en-US" sz="2800" dirty="0">
                <a:latin typeface="Arial"/>
                <a:cs typeface="Arial"/>
              </a:rPr>
              <a:t> yang </a:t>
            </a:r>
            <a:r>
              <a:rPr lang="en-US" sz="2800" dirty="0" err="1">
                <a:latin typeface="Arial"/>
                <a:cs typeface="Arial"/>
              </a:rPr>
              <a:t>dipakai</a:t>
            </a:r>
            <a:r>
              <a:rPr lang="en-US" sz="2800" dirty="0">
                <a:latin typeface="Arial"/>
                <a:cs typeface="Arial"/>
              </a:rPr>
              <a:t> </a:t>
            </a:r>
            <a:r>
              <a:rPr lang="en-US" sz="2800" dirty="0" err="1">
                <a:latin typeface="Arial"/>
                <a:cs typeface="Arial"/>
              </a:rPr>
              <a:t>dalam</a:t>
            </a:r>
            <a:r>
              <a:rPr lang="en-US" sz="2800" dirty="0">
                <a:latin typeface="Arial"/>
                <a:cs typeface="Arial"/>
              </a:rPr>
              <a:t> </a:t>
            </a:r>
            <a:r>
              <a:rPr lang="en-US" sz="2800" dirty="0" err="1">
                <a:latin typeface="Arial"/>
                <a:cs typeface="Arial"/>
              </a:rPr>
              <a:t>penelitian</a:t>
            </a:r>
            <a:r>
              <a:rPr lang="en-US" sz="2800" dirty="0">
                <a:latin typeface="Arial"/>
                <a:cs typeface="Arial"/>
              </a:rPr>
              <a:t> </a:t>
            </a:r>
            <a:r>
              <a:rPr lang="en-US" sz="2800" dirty="0" err="1">
                <a:latin typeface="Arial"/>
                <a:cs typeface="Arial"/>
              </a:rPr>
              <a:t>ini</a:t>
            </a:r>
            <a:r>
              <a:rPr lang="en-US" sz="2800" dirty="0">
                <a:latin typeface="Arial"/>
                <a:cs typeface="Arial"/>
              </a:rPr>
              <a:t> (</a:t>
            </a:r>
            <a:r>
              <a:rPr lang="en-US" sz="2800" dirty="0" err="1">
                <a:latin typeface="Arial"/>
                <a:cs typeface="Arial"/>
              </a:rPr>
              <a:t>oleh</a:t>
            </a:r>
            <a:r>
              <a:rPr lang="en-US" sz="2800" dirty="0">
                <a:latin typeface="Arial"/>
                <a:cs typeface="Arial"/>
              </a:rPr>
              <a:t> </a:t>
            </a:r>
            <a:r>
              <a:rPr lang="en-US" sz="2800" dirty="0" err="1">
                <a:latin typeface="Arial"/>
                <a:cs typeface="Arial"/>
              </a:rPr>
              <a:t>Rensis</a:t>
            </a:r>
            <a:r>
              <a:rPr lang="en-US" sz="2800" dirty="0">
                <a:latin typeface="Arial"/>
                <a:cs typeface="Arial"/>
              </a:rPr>
              <a:t> </a:t>
            </a:r>
            <a:r>
              <a:rPr lang="en-US" sz="2800" dirty="0" err="1">
                <a:latin typeface="Arial"/>
                <a:cs typeface="Arial"/>
              </a:rPr>
              <a:t>Likert</a:t>
            </a:r>
            <a:r>
              <a:rPr lang="en-US" sz="2800" dirty="0">
                <a:latin typeface="Arial"/>
                <a:cs typeface="Arial"/>
              </a:rPr>
              <a:t>), </a:t>
            </a:r>
            <a:r>
              <a:rPr lang="en-US" sz="2800" dirty="0" err="1">
                <a:latin typeface="Arial"/>
                <a:cs typeface="Arial"/>
              </a:rPr>
              <a:t>yaitu</a:t>
            </a:r>
            <a:r>
              <a:rPr lang="en-US" sz="2800" dirty="0">
                <a:latin typeface="Arial"/>
                <a:cs typeface="Arial"/>
              </a:rPr>
              <a:t>:</a:t>
            </a:r>
          </a:p>
          <a:p>
            <a:pPr marL="1244600" lvl="5">
              <a:spcBef>
                <a:spcPts val="0"/>
              </a:spcBef>
              <a:spcAft>
                <a:spcPts val="1200"/>
              </a:spcAft>
              <a:defRPr/>
            </a:pPr>
            <a:r>
              <a:rPr lang="en-US" sz="2800" dirty="0" err="1">
                <a:latin typeface="Arial"/>
                <a:cs typeface="Arial"/>
              </a:rPr>
              <a:t>Fokus</a:t>
            </a:r>
            <a:r>
              <a:rPr lang="en-US" sz="2800" dirty="0">
                <a:latin typeface="Arial"/>
                <a:cs typeface="Arial"/>
              </a:rPr>
              <a:t> </a:t>
            </a:r>
            <a:r>
              <a:rPr lang="en-US" sz="2800" dirty="0" err="1">
                <a:latin typeface="Arial"/>
                <a:cs typeface="Arial"/>
              </a:rPr>
              <a:t>pada</a:t>
            </a:r>
            <a:r>
              <a:rPr lang="en-US" sz="2800" dirty="0">
                <a:latin typeface="Arial"/>
                <a:cs typeface="Arial"/>
              </a:rPr>
              <a:t> </a:t>
            </a:r>
            <a:r>
              <a:rPr lang="en-US" sz="2800" dirty="0" err="1">
                <a:latin typeface="Arial"/>
                <a:cs typeface="Arial"/>
              </a:rPr>
              <a:t>produksi</a:t>
            </a:r>
            <a:endParaRPr lang="en-US" sz="2800" dirty="0">
              <a:latin typeface="Arial"/>
              <a:cs typeface="Arial"/>
            </a:endParaRPr>
          </a:p>
          <a:p>
            <a:pPr marL="1244600" lvl="5">
              <a:spcBef>
                <a:spcPts val="0"/>
              </a:spcBef>
              <a:spcAft>
                <a:spcPts val="1200"/>
              </a:spcAft>
              <a:defRPr/>
            </a:pPr>
            <a:r>
              <a:rPr lang="en-US" sz="2800" dirty="0" err="1">
                <a:latin typeface="Arial"/>
                <a:cs typeface="Arial"/>
              </a:rPr>
              <a:t>Fokus</a:t>
            </a:r>
            <a:r>
              <a:rPr lang="en-US" sz="2800" dirty="0">
                <a:latin typeface="Arial"/>
                <a:cs typeface="Arial"/>
              </a:rPr>
              <a:t> </a:t>
            </a:r>
            <a:r>
              <a:rPr lang="en-US" sz="2800" dirty="0" err="1">
                <a:latin typeface="Arial"/>
                <a:cs typeface="Arial"/>
              </a:rPr>
              <a:t>pada</a:t>
            </a:r>
            <a:r>
              <a:rPr lang="en-US" sz="2800" dirty="0">
                <a:latin typeface="Arial"/>
                <a:cs typeface="Arial"/>
              </a:rPr>
              <a:t> </a:t>
            </a:r>
            <a:r>
              <a:rPr lang="en-US" sz="2800" dirty="0" err="1">
                <a:latin typeface="Arial"/>
                <a:cs typeface="Arial"/>
              </a:rPr>
              <a:t>karyawan</a:t>
            </a:r>
            <a:r>
              <a:rPr lang="en-US" sz="2800" dirty="0">
                <a:latin typeface="Arial"/>
                <a:cs typeface="Arial"/>
              </a:rPr>
              <a:t> </a:t>
            </a:r>
          </a:p>
          <a:p>
            <a:pPr marL="558800" lvl="3" indent="-457200">
              <a:spcBef>
                <a:spcPts val="0"/>
              </a:spcBef>
              <a:spcAft>
                <a:spcPts val="1200"/>
              </a:spcAft>
              <a:buFont typeface="Arial" panose="020B0604020202020204" pitchFamily="34" charset="0"/>
              <a:buChar char="•"/>
              <a:defRPr/>
            </a:pPr>
            <a:r>
              <a:rPr lang="fi-FI" sz="3300" dirty="0"/>
              <a:t>Likert dalam Stoner (1978) menyatakan bahwa dalam model kepemimpinan dapat dikelompokkan dalam empat sistem, yaitu sistem otoriter, otoriter yang bijaksana, konsultatif, dan partisipatif. </a:t>
            </a:r>
          </a:p>
        </p:txBody>
      </p:sp>
    </p:spTree>
    <p:extLst>
      <p:ext uri="{BB962C8B-B14F-4D97-AF65-F5344CB8AC3E}">
        <p14:creationId xmlns:p14="http://schemas.microsoft.com/office/powerpoint/2010/main" val="1215337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1133</TotalTime>
  <Words>2172</Words>
  <Application>Microsoft Office PowerPoint</Application>
  <PresentationFormat>On-screen Show (4:3)</PresentationFormat>
  <Paragraphs>229</Paragraphs>
  <Slides>42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Apple Casual</vt:lpstr>
      <vt:lpstr>Arial</vt:lpstr>
      <vt:lpstr>Calibri</vt:lpstr>
      <vt:lpstr>Trebuchet MS</vt:lpstr>
      <vt:lpstr>Wingdings</vt:lpstr>
      <vt:lpstr>Office Theme</vt:lpstr>
      <vt:lpstr>MODEL-MODEL KEPEMIMPINAN</vt:lpstr>
      <vt:lpstr>pengertian</vt:lpstr>
      <vt:lpstr>PowerPoint Presentation</vt:lpstr>
      <vt:lpstr>Model Kepemimpinan Kontinum (Otokratis-Demokratis). </vt:lpstr>
      <vt:lpstr>Gambar: Perilaku Kontinum Pemimpin</vt:lpstr>
      <vt:lpstr>Model Kepemimpinan Ohio.</vt:lpstr>
      <vt:lpstr>PowerPoint Presentation</vt:lpstr>
      <vt:lpstr>Gambar: SEGI EMPAT KEPEMIMPINAN  Model OHIO UNIVERSITY</vt:lpstr>
      <vt:lpstr>Model Kepemimpinan Likert  (Likert’s Management System).  STUDI THE UNIVERSITY OF MICHIGAN </vt:lpstr>
      <vt:lpstr>PowerPoint Presentation</vt:lpstr>
      <vt:lpstr>PowerPoint Presentation</vt:lpstr>
      <vt:lpstr>Model Kepemimpinan Managerial Grid.</vt:lpstr>
      <vt:lpstr>Model Kepemimpinan Kontingensi.  FIEDLER</vt:lpstr>
      <vt:lpstr>Position Power </vt:lpstr>
      <vt:lpstr>Model Kepemimpinan Tiga Dimensi.</vt:lpstr>
      <vt:lpstr>PowerPoint Presentation</vt:lpstr>
      <vt:lpstr>Model kepemimpinan yang baru : model kepemimpinan transformasional</vt:lpstr>
      <vt:lpstr>Etimologis</vt:lpstr>
      <vt:lpstr>Beberapa pendapat</vt:lpstr>
      <vt:lpstr>PowerPoint Presentation</vt:lpstr>
      <vt:lpstr>PowerPoint Presentation</vt:lpstr>
      <vt:lpstr>PowerPoint Presentation</vt:lpstr>
      <vt:lpstr>4 (empat) perilaku spesifik dari Kepemimpinan Transformasional</vt:lpstr>
      <vt:lpstr>3 (tiga) aspek dalam Kepemimpinan Transformasional, yakni : </vt:lpstr>
      <vt:lpstr>Unsur Kepeminpinan Transformasional</vt:lpstr>
      <vt:lpstr>1. Budaya Organisasi</vt:lpstr>
      <vt:lpstr>2.  Integrity</vt:lpstr>
      <vt:lpstr>3. Continuous Improvement</vt:lpstr>
      <vt:lpstr>4. Continuous Learning</vt:lpstr>
      <vt:lpstr>5. Managing Others</vt:lpstr>
      <vt:lpstr>6. Interpersonal Communication</vt:lpstr>
      <vt:lpstr>7. Stakeholder Service</vt:lpstr>
      <vt:lpstr>8. Mengelola Bawahan</vt:lpstr>
      <vt:lpstr>PowerPoint Presentation</vt:lpstr>
      <vt:lpstr>PowerPoint Presentation</vt:lpstr>
      <vt:lpstr>Prinsip dalam kepemimpinan Transformasional</vt:lpstr>
      <vt:lpstr>Model Kepemimpinan Situasional</vt:lpstr>
      <vt:lpstr>PowerPoint Presentation</vt:lpstr>
      <vt:lpstr>PowerPoint Presentation</vt:lpstr>
      <vt:lpstr>Kepemimpinan Visioner</vt:lpstr>
      <vt:lpstr>PowerPoint Presentation</vt:lpstr>
      <vt:lpstr>Suatu visi memiliki karakteristik sebagai berikut: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MODEL-MODEL KEPEMIMPINAN</dc:title>
  <dc:creator>User</dc:creator>
  <cp:lastModifiedBy>User</cp:lastModifiedBy>
  <cp:revision>34</cp:revision>
  <dcterms:created xsi:type="dcterms:W3CDTF">2021-02-28T04:52:01Z</dcterms:created>
  <dcterms:modified xsi:type="dcterms:W3CDTF">2022-05-22T22:49:54Z</dcterms:modified>
</cp:coreProperties>
</file>