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  <p:sldId id="275" r:id="rId3"/>
    <p:sldId id="277" r:id="rId4"/>
    <p:sldId id="265" r:id="rId5"/>
    <p:sldId id="266" r:id="rId6"/>
    <p:sldId id="261" r:id="rId7"/>
    <p:sldId id="271" r:id="rId8"/>
    <p:sldId id="264" r:id="rId9"/>
    <p:sldId id="263" r:id="rId10"/>
    <p:sldId id="256" r:id="rId11"/>
    <p:sldId id="257" r:id="rId12"/>
    <p:sldId id="262" r:id="rId13"/>
    <p:sldId id="268" r:id="rId14"/>
    <p:sldId id="267" r:id="rId15"/>
    <p:sldId id="258" r:id="rId16"/>
    <p:sldId id="259" r:id="rId17"/>
    <p:sldId id="272" r:id="rId18"/>
    <p:sldId id="269" r:id="rId19"/>
    <p:sldId id="270" r:id="rId20"/>
    <p:sldId id="260" r:id="rId21"/>
    <p:sldId id="274" r:id="rId22"/>
    <p:sldId id="273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E8434-8A4C-4E6A-B699-00183DDA0808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94B0A6-8A24-4AC0-92B1-D3757C167155}">
      <dgm:prSet phldrT="[Text]"/>
      <dgm:spPr/>
      <dgm:t>
        <a:bodyPr/>
        <a:lstStyle/>
        <a:p>
          <a:r>
            <a:rPr lang="en-US" b="1" dirty="0" smtClean="0"/>
            <a:t>PERKEMBANGAN KEHIDUPAN YANG LEBIH MAJU DAN MODERN MENDORONG MENINGKATNYA KEBUTUHAN YANG SEMAKIN KOMPLEK HARUS DIPENUHI FISIK MAUPUN NONN FISIK --- KESEJAHTERAAN</a:t>
          </a:r>
        </a:p>
        <a:p>
          <a:r>
            <a:rPr lang="en-US" b="1" dirty="0" smtClean="0"/>
            <a:t>(PROSES PEMBANGUNAN)</a:t>
          </a:r>
        </a:p>
        <a:p>
          <a:r>
            <a:rPr lang="en-US" b="1" dirty="0" smtClean="0"/>
            <a:t>- POTENSI YANG TERBATAS----- PRIORITAS</a:t>
          </a:r>
        </a:p>
        <a:p>
          <a:r>
            <a:rPr lang="en-US" b="1" dirty="0" smtClean="0"/>
            <a:t>INDIVIDU --- SOSIAL – TERBATAS </a:t>
          </a:r>
          <a:endParaRPr lang="en-US" b="1" dirty="0"/>
        </a:p>
      </dgm:t>
    </dgm:pt>
    <dgm:pt modelId="{253E9503-5F00-4D4D-8A61-00C843C8D993}" type="parTrans" cxnId="{9C23C304-DD89-4672-97A1-286F17E0FBBB}">
      <dgm:prSet/>
      <dgm:spPr/>
      <dgm:t>
        <a:bodyPr/>
        <a:lstStyle/>
        <a:p>
          <a:endParaRPr lang="en-US"/>
        </a:p>
      </dgm:t>
    </dgm:pt>
    <dgm:pt modelId="{618A7C56-44BF-47EE-8A68-54E87D0A4CC9}" type="sibTrans" cxnId="{9C23C304-DD89-4672-97A1-286F17E0FBBB}">
      <dgm:prSet/>
      <dgm:spPr/>
      <dgm:t>
        <a:bodyPr/>
        <a:lstStyle/>
        <a:p>
          <a:endParaRPr lang="en-US"/>
        </a:p>
      </dgm:t>
    </dgm:pt>
    <dgm:pt modelId="{5D88DCCE-6B96-4745-B47A-865B7F769924}">
      <dgm:prSet phldrT="[Text]"/>
      <dgm:spPr/>
      <dgm:t>
        <a:bodyPr/>
        <a:lstStyle/>
        <a:p>
          <a:r>
            <a:rPr lang="en-US" dirty="0" smtClean="0"/>
            <a:t>ORGANISASI /LEMBAGA </a:t>
          </a:r>
        </a:p>
        <a:p>
          <a:r>
            <a:rPr lang="en-US" dirty="0" smtClean="0"/>
            <a:t>(BENTUK KERJASAMA ANTAR INDIVIDU)</a:t>
          </a:r>
        </a:p>
        <a:p>
          <a:r>
            <a:rPr lang="en-US" dirty="0" smtClean="0"/>
            <a:t>SEBAGAI SARANA UNTUK MENGATASI MASALAH DALAM KEHIDUPAN GUNA MEMENUHI KEBUTUHAN </a:t>
          </a:r>
        </a:p>
        <a:p>
          <a:r>
            <a:rPr lang="en-US" dirty="0" smtClean="0"/>
            <a:t>(ORGANISASI FORMAL MAUPUN NON FORMAL)</a:t>
          </a:r>
          <a:endParaRPr lang="en-US" dirty="0"/>
        </a:p>
      </dgm:t>
    </dgm:pt>
    <dgm:pt modelId="{75661B7B-58BB-4AB4-BE22-39685A7AABAA}" type="parTrans" cxnId="{AC5BEFFA-CD2C-427D-9DA0-712848048310}">
      <dgm:prSet/>
      <dgm:spPr/>
      <dgm:t>
        <a:bodyPr/>
        <a:lstStyle/>
        <a:p>
          <a:endParaRPr lang="en-US"/>
        </a:p>
      </dgm:t>
    </dgm:pt>
    <dgm:pt modelId="{83CFD09F-5966-4162-A331-9BC96A5957D4}" type="sibTrans" cxnId="{AC5BEFFA-CD2C-427D-9DA0-712848048310}">
      <dgm:prSet/>
      <dgm:spPr/>
      <dgm:t>
        <a:bodyPr/>
        <a:lstStyle/>
        <a:p>
          <a:endParaRPr lang="en-US"/>
        </a:p>
      </dgm:t>
    </dgm:pt>
    <dgm:pt modelId="{60796FE3-8A37-4402-8EF0-09738C4BB7E0}">
      <dgm:prSet phldrT="[Text]"/>
      <dgm:spPr/>
      <dgm:t>
        <a:bodyPr/>
        <a:lstStyle/>
        <a:p>
          <a:r>
            <a:rPr lang="en-US" dirty="0" smtClean="0"/>
            <a:t>PEMIMPIN – KEPEMIMPINAN </a:t>
          </a:r>
        </a:p>
        <a:p>
          <a:r>
            <a:rPr lang="en-US" dirty="0" smtClean="0"/>
            <a:t>TUGAS POKOK MENGARAHKAN, MEMOTIVASI, MENDORONG MENGERAKAN , MENGELOLA DSBNYA DALAM MENCAPAI TUJUAN ORGANISASAI/KELOMPOK</a:t>
          </a:r>
        </a:p>
        <a:p>
          <a:r>
            <a:rPr lang="en-US" dirty="0" smtClean="0"/>
            <a:t>(FUNGSI ADMINISTRASI – MANAJEMEN ) </a:t>
          </a:r>
          <a:endParaRPr lang="en-US" dirty="0"/>
        </a:p>
      </dgm:t>
    </dgm:pt>
    <dgm:pt modelId="{FCFC5783-6294-44BB-B78C-FD18B3201AEC}" type="parTrans" cxnId="{E55ACA61-183B-40A5-9540-FA5B98FCD7FC}">
      <dgm:prSet/>
      <dgm:spPr/>
      <dgm:t>
        <a:bodyPr/>
        <a:lstStyle/>
        <a:p>
          <a:endParaRPr lang="en-US"/>
        </a:p>
      </dgm:t>
    </dgm:pt>
    <dgm:pt modelId="{9A15EAB1-F7D3-4A3C-B7C7-12CF7B5EFCD4}" type="sibTrans" cxnId="{E55ACA61-183B-40A5-9540-FA5B98FCD7FC}">
      <dgm:prSet/>
      <dgm:spPr/>
      <dgm:t>
        <a:bodyPr/>
        <a:lstStyle/>
        <a:p>
          <a:endParaRPr lang="en-US"/>
        </a:p>
      </dgm:t>
    </dgm:pt>
    <dgm:pt modelId="{6C67F860-09ED-4A31-8B9F-6F053A92D353}" type="pres">
      <dgm:prSet presAssocID="{C57E8434-8A4C-4E6A-B699-00183DDA080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67A55E6-6994-4F96-AA92-FE984E746D18}" type="pres">
      <dgm:prSet presAssocID="{1694B0A6-8A24-4AC0-92B1-D3757C167155}" presName="node" presStyleLbl="node1" presStyleIdx="0" presStyleCnt="3" custScaleX="42176" custScaleY="69939" custLinFactNeighborX="-24513" custLinFactNeighborY="88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619274-30DA-4B93-BF69-0D7FC84D383F}" type="pres">
      <dgm:prSet presAssocID="{618A7C56-44BF-47EE-8A68-54E87D0A4CC9}" presName="sibTrans" presStyleCnt="0"/>
      <dgm:spPr/>
    </dgm:pt>
    <dgm:pt modelId="{031D7535-3827-486D-B7AF-F84FAD5D3B02}" type="pres">
      <dgm:prSet presAssocID="{5D88DCCE-6B96-4745-B47A-865B7F769924}" presName="node" presStyleLbl="node1" presStyleIdx="1" presStyleCnt="3" custScaleX="46605" custScaleY="66642" custLinFactNeighborX="15369" custLinFactNeighborY="93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EC51F2-1AA0-4466-BF75-729EDC63FB70}" type="pres">
      <dgm:prSet presAssocID="{83CFD09F-5966-4162-A331-9BC96A5957D4}" presName="sibTrans" presStyleCnt="0"/>
      <dgm:spPr/>
    </dgm:pt>
    <dgm:pt modelId="{9DA86384-DBD9-4688-9B24-997B089ACB81}" type="pres">
      <dgm:prSet presAssocID="{60796FE3-8A37-4402-8EF0-09738C4BB7E0}" presName="node" presStyleLbl="node1" presStyleIdx="2" presStyleCnt="3" custScaleX="56556" custScaleY="420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5ACA61-183B-40A5-9540-FA5B98FCD7FC}" srcId="{C57E8434-8A4C-4E6A-B699-00183DDA0808}" destId="{60796FE3-8A37-4402-8EF0-09738C4BB7E0}" srcOrd="2" destOrd="0" parTransId="{FCFC5783-6294-44BB-B78C-FD18B3201AEC}" sibTransId="{9A15EAB1-F7D3-4A3C-B7C7-12CF7B5EFCD4}"/>
    <dgm:cxn modelId="{9423844F-ED49-453E-9EFB-E6A61A1F3A3D}" type="presOf" srcId="{60796FE3-8A37-4402-8EF0-09738C4BB7E0}" destId="{9DA86384-DBD9-4688-9B24-997B089ACB81}" srcOrd="0" destOrd="0" presId="urn:microsoft.com/office/officeart/2005/8/layout/default#1"/>
    <dgm:cxn modelId="{9C23C304-DD89-4672-97A1-286F17E0FBBB}" srcId="{C57E8434-8A4C-4E6A-B699-00183DDA0808}" destId="{1694B0A6-8A24-4AC0-92B1-D3757C167155}" srcOrd="0" destOrd="0" parTransId="{253E9503-5F00-4D4D-8A61-00C843C8D993}" sibTransId="{618A7C56-44BF-47EE-8A68-54E87D0A4CC9}"/>
    <dgm:cxn modelId="{CD12FBDF-B4FD-4CA7-B070-7532A15AA4A4}" type="presOf" srcId="{5D88DCCE-6B96-4745-B47A-865B7F769924}" destId="{031D7535-3827-486D-B7AF-F84FAD5D3B02}" srcOrd="0" destOrd="0" presId="urn:microsoft.com/office/officeart/2005/8/layout/default#1"/>
    <dgm:cxn modelId="{AC5BEFFA-CD2C-427D-9DA0-712848048310}" srcId="{C57E8434-8A4C-4E6A-B699-00183DDA0808}" destId="{5D88DCCE-6B96-4745-B47A-865B7F769924}" srcOrd="1" destOrd="0" parTransId="{75661B7B-58BB-4AB4-BE22-39685A7AABAA}" sibTransId="{83CFD09F-5966-4162-A331-9BC96A5957D4}"/>
    <dgm:cxn modelId="{A18D350D-EFA9-4DA3-B9EA-91F9F5A8584A}" type="presOf" srcId="{C57E8434-8A4C-4E6A-B699-00183DDA0808}" destId="{6C67F860-09ED-4A31-8B9F-6F053A92D353}" srcOrd="0" destOrd="0" presId="urn:microsoft.com/office/officeart/2005/8/layout/default#1"/>
    <dgm:cxn modelId="{6D1CBC92-927C-4AF0-9143-46864C1F76FB}" type="presOf" srcId="{1694B0A6-8A24-4AC0-92B1-D3757C167155}" destId="{E67A55E6-6994-4F96-AA92-FE984E746D18}" srcOrd="0" destOrd="0" presId="urn:microsoft.com/office/officeart/2005/8/layout/default#1"/>
    <dgm:cxn modelId="{7F92AAFE-5D50-48FA-9CC8-2E37BFE9686F}" type="presParOf" srcId="{6C67F860-09ED-4A31-8B9F-6F053A92D353}" destId="{E67A55E6-6994-4F96-AA92-FE984E746D18}" srcOrd="0" destOrd="0" presId="urn:microsoft.com/office/officeart/2005/8/layout/default#1"/>
    <dgm:cxn modelId="{41D12969-799C-41DB-8CBF-D3308067B2EF}" type="presParOf" srcId="{6C67F860-09ED-4A31-8B9F-6F053A92D353}" destId="{9A619274-30DA-4B93-BF69-0D7FC84D383F}" srcOrd="1" destOrd="0" presId="urn:microsoft.com/office/officeart/2005/8/layout/default#1"/>
    <dgm:cxn modelId="{6774A1E7-3681-4BD5-B805-4BADBB77E566}" type="presParOf" srcId="{6C67F860-09ED-4A31-8B9F-6F053A92D353}" destId="{031D7535-3827-486D-B7AF-F84FAD5D3B02}" srcOrd="2" destOrd="0" presId="urn:microsoft.com/office/officeart/2005/8/layout/default#1"/>
    <dgm:cxn modelId="{CA060CA5-A236-4A89-9807-FE4A1F3CFB3A}" type="presParOf" srcId="{6C67F860-09ED-4A31-8B9F-6F053A92D353}" destId="{D9EC51F2-1AA0-4466-BF75-729EDC63FB70}" srcOrd="3" destOrd="0" presId="urn:microsoft.com/office/officeart/2005/8/layout/default#1"/>
    <dgm:cxn modelId="{73A80C1B-E584-4DCD-95EE-4310F962C199}" type="presParOf" srcId="{6C67F860-09ED-4A31-8B9F-6F053A92D353}" destId="{9DA86384-DBD9-4688-9B24-997B089ACB81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F1033C-1DC9-4990-BD95-969A5781BA24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B401AE-01D5-4D9E-BB8E-15BF58B612C9}">
      <dgm:prSet phldrT="[Text]" custT="1"/>
      <dgm:spPr/>
      <dgm:t>
        <a:bodyPr/>
        <a:lstStyle/>
        <a:p>
          <a:r>
            <a:rPr lang="en-US" sz="1400" b="1" dirty="0" smtClean="0">
              <a:solidFill>
                <a:srgbClr val="FFFF00"/>
              </a:solidFill>
            </a:rPr>
            <a:t>ORGANISASI </a:t>
          </a:r>
        </a:p>
        <a:p>
          <a:r>
            <a:rPr lang="en-US" sz="1400" b="1" dirty="0" smtClean="0">
              <a:solidFill>
                <a:srgbClr val="FFFF00"/>
              </a:solidFill>
            </a:rPr>
            <a:t>SETIAP BENTUK KERJASAMA/PERSEKUTUAN DIANTARA DUA ORANG ATAU LEBIH DALAM SUATU IKATAN UNTUK MENCAPAI TUJUAN BERSAMA </a:t>
          </a:r>
          <a:endParaRPr lang="en-US" sz="1400" b="1" dirty="0">
            <a:solidFill>
              <a:srgbClr val="FFFF00"/>
            </a:solidFill>
          </a:endParaRPr>
        </a:p>
      </dgm:t>
    </dgm:pt>
    <dgm:pt modelId="{091FBB3B-D9C5-4B3A-96BC-D41CCEB15940}" type="parTrans" cxnId="{53FAD566-5E3C-421F-8F3D-B4EC4BE3AF8C}">
      <dgm:prSet/>
      <dgm:spPr/>
      <dgm:t>
        <a:bodyPr/>
        <a:lstStyle/>
        <a:p>
          <a:endParaRPr lang="en-US"/>
        </a:p>
      </dgm:t>
    </dgm:pt>
    <dgm:pt modelId="{47F9FE61-59C0-466F-B2BC-DE0E9F2B0346}" type="sibTrans" cxnId="{53FAD566-5E3C-421F-8F3D-B4EC4BE3AF8C}">
      <dgm:prSet/>
      <dgm:spPr/>
      <dgm:t>
        <a:bodyPr/>
        <a:lstStyle/>
        <a:p>
          <a:endParaRPr lang="en-US"/>
        </a:p>
      </dgm:t>
    </dgm:pt>
    <dgm:pt modelId="{E5C3E78F-2A03-458E-84FB-6A0C792B36D0}">
      <dgm:prSet phldrT="[Text]"/>
      <dgm:spPr/>
      <dgm:t>
        <a:bodyPr/>
        <a:lstStyle/>
        <a:p>
          <a:r>
            <a:rPr lang="en-US" dirty="0" smtClean="0"/>
            <a:t>PEMIMPIN </a:t>
          </a:r>
        </a:p>
        <a:p>
          <a:r>
            <a:rPr lang="en-US" dirty="0" smtClean="0"/>
            <a:t>ORANG YANG MEMILIKI KEMAMPUAN DALAM MEMPENGARUHI , MENGERAKAN, MENGERAKAN, MENGELOLAMEMERINTAH TERHADAP ORANG DALAM MENCAPAI TUJUAN BERSAMA </a:t>
          </a:r>
        </a:p>
        <a:p>
          <a:r>
            <a:rPr lang="en-US" dirty="0" smtClean="0"/>
            <a:t>(</a:t>
          </a:r>
          <a:r>
            <a:rPr lang="en-US" b="1" dirty="0" smtClean="0">
              <a:solidFill>
                <a:srgbClr val="FFFF00"/>
              </a:solidFill>
            </a:rPr>
            <a:t>ORGANISASI FORMAL MAUPUN NON FORMAL</a:t>
          </a:r>
          <a:r>
            <a:rPr lang="en-US" dirty="0" smtClean="0"/>
            <a:t>)</a:t>
          </a:r>
          <a:endParaRPr lang="en-US" dirty="0"/>
        </a:p>
      </dgm:t>
    </dgm:pt>
    <dgm:pt modelId="{C41AA069-E5BF-4C74-8FBD-69721A96DDF2}" type="parTrans" cxnId="{5D005C0C-16A3-4070-83F1-ADF5CA543728}">
      <dgm:prSet/>
      <dgm:spPr/>
      <dgm:t>
        <a:bodyPr/>
        <a:lstStyle/>
        <a:p>
          <a:endParaRPr lang="en-US"/>
        </a:p>
      </dgm:t>
    </dgm:pt>
    <dgm:pt modelId="{4F7EF09D-74EC-4F0D-9D53-58A933B50228}" type="sibTrans" cxnId="{5D005C0C-16A3-4070-83F1-ADF5CA543728}">
      <dgm:prSet/>
      <dgm:spPr/>
      <dgm:t>
        <a:bodyPr/>
        <a:lstStyle/>
        <a:p>
          <a:endParaRPr lang="en-US"/>
        </a:p>
      </dgm:t>
    </dgm:pt>
    <dgm:pt modelId="{4140D300-6667-469B-B357-3337A010CADC}">
      <dgm:prSet phldrT="[Text]"/>
      <dgm:spPr/>
      <dgm:t>
        <a:bodyPr/>
        <a:lstStyle/>
        <a:p>
          <a:r>
            <a:rPr lang="en-US" dirty="0" smtClean="0"/>
            <a:t>KEPEMIMPINAN </a:t>
          </a:r>
        </a:p>
        <a:p>
          <a:r>
            <a:rPr lang="en-US" dirty="0" smtClean="0"/>
            <a:t>PROSES UNTUK MEMPENGARUHI, MENGERAKAN, MEMOTIVASI, MENGERAKAN, MEMERINTAH AGAR ORANG LAIN MAU MELAKSANAKAN APA YANG DIKEHENDAKI OLEH PEMIMPIN DALAM MENCAPAI TUJUAN TERTENTU</a:t>
          </a:r>
        </a:p>
        <a:p>
          <a:r>
            <a:rPr lang="en-US" b="1" dirty="0" smtClean="0">
              <a:solidFill>
                <a:srgbClr val="FFFF00"/>
              </a:solidFill>
            </a:rPr>
            <a:t>TEKNIK MEMIMPIN </a:t>
          </a:r>
        </a:p>
        <a:p>
          <a:r>
            <a:rPr lang="en-US" b="1" dirty="0" smtClean="0">
              <a:solidFill>
                <a:srgbClr val="FFFF00"/>
              </a:solidFill>
            </a:rPr>
            <a:t>(ETIKA, PERINTAH, MEMOTIVASI, TEGURAN, PENGENDALIAN KONFLIK DSBNYA )</a:t>
          </a:r>
          <a:endParaRPr lang="en-US" b="1" dirty="0">
            <a:solidFill>
              <a:srgbClr val="FFFF00"/>
            </a:solidFill>
          </a:endParaRPr>
        </a:p>
      </dgm:t>
    </dgm:pt>
    <dgm:pt modelId="{EED07D08-FCAA-4D44-BFE4-E360CE7954ED}" type="parTrans" cxnId="{25D9F297-584C-4860-832E-32CA8F1B6B30}">
      <dgm:prSet/>
      <dgm:spPr/>
      <dgm:t>
        <a:bodyPr/>
        <a:lstStyle/>
        <a:p>
          <a:endParaRPr lang="en-US"/>
        </a:p>
      </dgm:t>
    </dgm:pt>
    <dgm:pt modelId="{145DCEF4-DCC8-43CD-B27C-CED847B406BD}" type="sibTrans" cxnId="{25D9F297-584C-4860-832E-32CA8F1B6B30}">
      <dgm:prSet/>
      <dgm:spPr/>
      <dgm:t>
        <a:bodyPr/>
        <a:lstStyle/>
        <a:p>
          <a:endParaRPr lang="en-US"/>
        </a:p>
      </dgm:t>
    </dgm:pt>
    <dgm:pt modelId="{E31907AA-0580-4BB4-AADF-B1B86C573194}" type="pres">
      <dgm:prSet presAssocID="{86F1033C-1DC9-4990-BD95-969A5781BA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869890-6DB6-4E52-8544-83AAF67F25D1}" type="pres">
      <dgm:prSet presAssocID="{A7B401AE-01D5-4D9E-BB8E-15BF58B612C9}" presName="node" presStyleLbl="node1" presStyleIdx="0" presStyleCnt="3" custScaleX="65380" custScaleY="46279" custLinFactNeighborX="-7104" custLinFactNeighborY="30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782D34-E3E8-46AD-A235-93787F2FF7FA}" type="pres">
      <dgm:prSet presAssocID="{47F9FE61-59C0-466F-B2BC-DE0E9F2B0346}" presName="sibTrans" presStyleCnt="0"/>
      <dgm:spPr/>
    </dgm:pt>
    <dgm:pt modelId="{29E8CC4E-80BD-4993-AAE0-C78A7C02854D}" type="pres">
      <dgm:prSet presAssocID="{E5C3E78F-2A03-458E-84FB-6A0C792B36D0}" presName="node" presStyleLbl="node1" presStyleIdx="1" presStyleCnt="3" custScaleX="56271" custScaleY="49922" custLinFactNeighborX="28927" custLinFactNeighborY="-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3804D6-E2A9-4CDF-9552-182644D7633A}" type="pres">
      <dgm:prSet presAssocID="{4F7EF09D-74EC-4F0D-9D53-58A933B50228}" presName="sibTrans" presStyleCnt="0"/>
      <dgm:spPr/>
    </dgm:pt>
    <dgm:pt modelId="{5DA0CA81-AB1E-45B2-9B03-812360FB3476}" type="pres">
      <dgm:prSet presAssocID="{4140D300-6667-469B-B357-3337A010CADC}" presName="node" presStyleLbl="node1" presStyleIdx="2" presStyleCnt="3" custScaleX="62308" custScaleY="67165" custLinFactNeighborX="60949" custLinFactNeighborY="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D9F297-584C-4860-832E-32CA8F1B6B30}" srcId="{86F1033C-1DC9-4990-BD95-969A5781BA24}" destId="{4140D300-6667-469B-B357-3337A010CADC}" srcOrd="2" destOrd="0" parTransId="{EED07D08-FCAA-4D44-BFE4-E360CE7954ED}" sibTransId="{145DCEF4-DCC8-43CD-B27C-CED847B406BD}"/>
    <dgm:cxn modelId="{649B4F7E-E023-4CC3-A10B-D7B942917E66}" type="presOf" srcId="{A7B401AE-01D5-4D9E-BB8E-15BF58B612C9}" destId="{A2869890-6DB6-4E52-8544-83AAF67F25D1}" srcOrd="0" destOrd="0" presId="urn:microsoft.com/office/officeart/2005/8/layout/default#2"/>
    <dgm:cxn modelId="{2453A04B-982C-41A3-8A67-1B2557DA5176}" type="presOf" srcId="{4140D300-6667-469B-B357-3337A010CADC}" destId="{5DA0CA81-AB1E-45B2-9B03-812360FB3476}" srcOrd="0" destOrd="0" presId="urn:microsoft.com/office/officeart/2005/8/layout/default#2"/>
    <dgm:cxn modelId="{53FAD566-5E3C-421F-8F3D-B4EC4BE3AF8C}" srcId="{86F1033C-1DC9-4990-BD95-969A5781BA24}" destId="{A7B401AE-01D5-4D9E-BB8E-15BF58B612C9}" srcOrd="0" destOrd="0" parTransId="{091FBB3B-D9C5-4B3A-96BC-D41CCEB15940}" sibTransId="{47F9FE61-59C0-466F-B2BC-DE0E9F2B0346}"/>
    <dgm:cxn modelId="{C630849E-C8CC-441D-BC7B-0839D1D23D82}" type="presOf" srcId="{E5C3E78F-2A03-458E-84FB-6A0C792B36D0}" destId="{29E8CC4E-80BD-4993-AAE0-C78A7C02854D}" srcOrd="0" destOrd="0" presId="urn:microsoft.com/office/officeart/2005/8/layout/default#2"/>
    <dgm:cxn modelId="{5D005C0C-16A3-4070-83F1-ADF5CA543728}" srcId="{86F1033C-1DC9-4990-BD95-969A5781BA24}" destId="{E5C3E78F-2A03-458E-84FB-6A0C792B36D0}" srcOrd="1" destOrd="0" parTransId="{C41AA069-E5BF-4C74-8FBD-69721A96DDF2}" sibTransId="{4F7EF09D-74EC-4F0D-9D53-58A933B50228}"/>
    <dgm:cxn modelId="{1F4D2F08-B035-44E1-9317-A2586052572E}" type="presOf" srcId="{86F1033C-1DC9-4990-BD95-969A5781BA24}" destId="{E31907AA-0580-4BB4-AADF-B1B86C573194}" srcOrd="0" destOrd="0" presId="urn:microsoft.com/office/officeart/2005/8/layout/default#2"/>
    <dgm:cxn modelId="{AE0E9E40-E20A-4830-90C0-2C0577CC0197}" type="presParOf" srcId="{E31907AA-0580-4BB4-AADF-B1B86C573194}" destId="{A2869890-6DB6-4E52-8544-83AAF67F25D1}" srcOrd="0" destOrd="0" presId="urn:microsoft.com/office/officeart/2005/8/layout/default#2"/>
    <dgm:cxn modelId="{94CCD5A1-D25A-4797-B19B-F67C6AB3FA71}" type="presParOf" srcId="{E31907AA-0580-4BB4-AADF-B1B86C573194}" destId="{85782D34-E3E8-46AD-A235-93787F2FF7FA}" srcOrd="1" destOrd="0" presId="urn:microsoft.com/office/officeart/2005/8/layout/default#2"/>
    <dgm:cxn modelId="{2C39B65F-A132-4F2F-97F9-C40E2586F5A5}" type="presParOf" srcId="{E31907AA-0580-4BB4-AADF-B1B86C573194}" destId="{29E8CC4E-80BD-4993-AAE0-C78A7C02854D}" srcOrd="2" destOrd="0" presId="urn:microsoft.com/office/officeart/2005/8/layout/default#2"/>
    <dgm:cxn modelId="{4D9C8B17-50B8-4833-A4BC-9BF77D863689}" type="presParOf" srcId="{E31907AA-0580-4BB4-AADF-B1B86C573194}" destId="{F33804D6-E2A9-4CDF-9552-182644D7633A}" srcOrd="3" destOrd="0" presId="urn:microsoft.com/office/officeart/2005/8/layout/default#2"/>
    <dgm:cxn modelId="{AD790FF4-4D14-49E0-8D2A-AC8776A7BB0C}" type="presParOf" srcId="{E31907AA-0580-4BB4-AADF-B1B86C573194}" destId="{5DA0CA81-AB1E-45B2-9B03-812360FB3476}" srcOrd="4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C0848F-F819-4AD7-85CC-0334AF6C48C1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0F2231-5A23-4CD5-8882-30F20A0DF694}">
      <dgm:prSet phldrT="[Text]" custT="1"/>
      <dgm:spPr/>
      <dgm:t>
        <a:bodyPr/>
        <a:lstStyle/>
        <a:p>
          <a:pPr algn="l"/>
          <a:r>
            <a:rPr lang="en-US" sz="1600" b="1" dirty="0" smtClean="0">
              <a:solidFill>
                <a:srgbClr val="002060"/>
              </a:solidFill>
            </a:rPr>
            <a:t>SEBAGAI SENI</a:t>
          </a:r>
          <a:r>
            <a:rPr lang="en-US" sz="3100" b="1" dirty="0" smtClean="0">
              <a:solidFill>
                <a:srgbClr val="002060"/>
              </a:solidFill>
            </a:rPr>
            <a:t> </a:t>
          </a:r>
        </a:p>
        <a:p>
          <a:pPr algn="l"/>
          <a:r>
            <a:rPr lang="en-US" sz="1400" i="1" dirty="0" smtClean="0"/>
            <a:t>-  BAKAT--- KETURUNAN</a:t>
          </a:r>
        </a:p>
        <a:p>
          <a:pPr algn="l"/>
          <a:r>
            <a:rPr lang="en-US" sz="1400" i="1" dirty="0" smtClean="0"/>
            <a:t>-  KEMAMPUAN INDIVIDU  SANGAT TINGGI</a:t>
          </a:r>
        </a:p>
        <a:p>
          <a:pPr algn="l"/>
          <a:r>
            <a:rPr lang="en-US" sz="1400" i="1" dirty="0" smtClean="0"/>
            <a:t>-  PENGARUHNYA BESAR </a:t>
          </a:r>
        </a:p>
        <a:p>
          <a:pPr algn="l"/>
          <a:r>
            <a:rPr lang="en-US" sz="1400" i="1" dirty="0" smtClean="0"/>
            <a:t>-  TIDAK DIDASARKAN PEMIKIRAN YANG </a:t>
          </a:r>
        </a:p>
        <a:p>
          <a:pPr algn="l"/>
          <a:r>
            <a:rPr lang="en-US" sz="1400" i="1" dirty="0" smtClean="0"/>
            <a:t>   SISTEMATIS, RASIONAL, ILMIAH </a:t>
          </a:r>
        </a:p>
        <a:p>
          <a:pPr algn="l"/>
          <a:r>
            <a:rPr lang="en-US" sz="1400" i="1" dirty="0" smtClean="0"/>
            <a:t>   (KEBIASAAN. TRADISIONAL )</a:t>
          </a:r>
        </a:p>
        <a:p>
          <a:pPr algn="l"/>
          <a:r>
            <a:rPr lang="en-US" sz="1400" i="1" dirty="0" smtClean="0"/>
            <a:t>- POLA HUBUNGAN SOSIAL/EMISIONAL TINGGI/BESAR</a:t>
          </a:r>
        </a:p>
        <a:p>
          <a:pPr algn="l"/>
          <a:endParaRPr lang="en-US" sz="1400" i="1" dirty="0" smtClean="0"/>
        </a:p>
        <a:p>
          <a:pPr algn="ctr"/>
          <a:r>
            <a:rPr lang="en-US" sz="3100" dirty="0" smtClean="0"/>
            <a:t>  </a:t>
          </a:r>
          <a:endParaRPr lang="en-US" sz="3100" dirty="0"/>
        </a:p>
      </dgm:t>
    </dgm:pt>
    <dgm:pt modelId="{56EBBA6E-B92B-47D6-A24F-B0F872097783}" type="parTrans" cxnId="{428CEE09-ACFA-46B7-A46B-DD0008195D1D}">
      <dgm:prSet/>
      <dgm:spPr/>
      <dgm:t>
        <a:bodyPr/>
        <a:lstStyle/>
        <a:p>
          <a:endParaRPr lang="en-US"/>
        </a:p>
      </dgm:t>
    </dgm:pt>
    <dgm:pt modelId="{1BEB2D04-70AF-4916-8539-960E8FEF725D}" type="sibTrans" cxnId="{428CEE09-ACFA-46B7-A46B-DD0008195D1D}">
      <dgm:prSet/>
      <dgm:spPr/>
      <dgm:t>
        <a:bodyPr/>
        <a:lstStyle/>
        <a:p>
          <a:endParaRPr lang="en-US"/>
        </a:p>
      </dgm:t>
    </dgm:pt>
    <dgm:pt modelId="{2FACDBE7-09B0-4D76-AD55-127EDD45CAA1}">
      <dgm:prSet phldrT="[Text]" custT="1"/>
      <dgm:spPr/>
      <dgm:t>
        <a:bodyPr/>
        <a:lstStyle/>
        <a:p>
          <a:pPr algn="l"/>
          <a:r>
            <a:rPr lang="en-US" sz="1600" b="1" dirty="0" smtClean="0"/>
            <a:t>SEBAGAI ILMU</a:t>
          </a:r>
        </a:p>
        <a:p>
          <a:pPr algn="l"/>
          <a:endParaRPr lang="en-US" sz="1600" b="1" dirty="0" smtClean="0"/>
        </a:p>
        <a:p>
          <a:pPr algn="l"/>
          <a:r>
            <a:rPr lang="en-US" sz="1600" dirty="0" smtClean="0"/>
            <a:t>- </a:t>
          </a:r>
          <a:r>
            <a:rPr lang="en-US" sz="1400" i="1" dirty="0" smtClean="0"/>
            <a:t>DAPAT DIPELAJARI</a:t>
          </a:r>
        </a:p>
        <a:p>
          <a:pPr algn="l"/>
          <a:r>
            <a:rPr lang="en-US" sz="1400" i="1" dirty="0" smtClean="0"/>
            <a:t>-MEMPUNYAI PRISIP UMUM DAN LANDASAN TEORI</a:t>
          </a:r>
        </a:p>
        <a:p>
          <a:pPr algn="l"/>
          <a:r>
            <a:rPr lang="en-US" sz="1400" i="1" dirty="0" smtClean="0"/>
            <a:t>- TERSUSUN SECARA SISTIMATIS</a:t>
          </a:r>
        </a:p>
        <a:p>
          <a:pPr algn="l"/>
          <a:r>
            <a:rPr lang="en-US" sz="1400" i="1" dirty="0" smtClean="0"/>
            <a:t>- MENGANDUNG NILAI-NILAI OBYEKTIF</a:t>
          </a:r>
        </a:p>
        <a:p>
          <a:pPr algn="l"/>
          <a:r>
            <a:rPr lang="en-US" sz="1400" i="1" dirty="0" smtClean="0"/>
            <a:t>- BERDASARKAN HASIL PEMIKIRAN   RASIONAL,    ILMIAH</a:t>
          </a:r>
        </a:p>
        <a:p>
          <a:pPr algn="l"/>
          <a:r>
            <a:rPr lang="en-US" sz="1400" i="1" dirty="0" smtClean="0"/>
            <a:t>- MENGANDUNG KAIDAH-KAIDAK YANG DAPAT    DIJADIKAN ACUAN DALAM PRAKTEK</a:t>
          </a:r>
          <a:endParaRPr lang="en-US" sz="1400" i="1" dirty="0"/>
        </a:p>
      </dgm:t>
    </dgm:pt>
    <dgm:pt modelId="{ADB6C722-50BA-4E47-B41B-58CACF79824F}" type="parTrans" cxnId="{A522BEEE-A17A-42ED-BE5F-D25E5591F1B2}">
      <dgm:prSet/>
      <dgm:spPr/>
      <dgm:t>
        <a:bodyPr/>
        <a:lstStyle/>
        <a:p>
          <a:endParaRPr lang="en-US"/>
        </a:p>
      </dgm:t>
    </dgm:pt>
    <dgm:pt modelId="{80A69A1E-4CD5-46F4-B026-FD33DB9C62F9}" type="sibTrans" cxnId="{A522BEEE-A17A-42ED-BE5F-D25E5591F1B2}">
      <dgm:prSet/>
      <dgm:spPr/>
      <dgm:t>
        <a:bodyPr/>
        <a:lstStyle/>
        <a:p>
          <a:endParaRPr lang="en-US"/>
        </a:p>
      </dgm:t>
    </dgm:pt>
    <dgm:pt modelId="{AEC7CDFE-9EBE-4B19-95D0-4643A0499BDA}" type="pres">
      <dgm:prSet presAssocID="{6BC0848F-F819-4AD7-85CC-0334AF6C48C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7EA546-698C-451E-8221-88C8CC32A45A}" type="pres">
      <dgm:prSet presAssocID="{D40F2231-5A23-4CD5-8882-30F20A0DF694}" presName="node" presStyleLbl="node1" presStyleIdx="0" presStyleCnt="2" custScaleY="171313" custLinFactNeighborX="-1971" custLinFactNeighborY="23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9BC61F-AE68-4561-88D1-ECAD338DEFFB}" type="pres">
      <dgm:prSet presAssocID="{1BEB2D04-70AF-4916-8539-960E8FEF725D}" presName="sibTrans" presStyleCnt="0"/>
      <dgm:spPr/>
    </dgm:pt>
    <dgm:pt modelId="{AE724E44-A298-4D89-84A6-FF5DFFA3EEB6}" type="pres">
      <dgm:prSet presAssocID="{2FACDBE7-09B0-4D76-AD55-127EDD45CAA1}" presName="node" presStyleLbl="node1" presStyleIdx="1" presStyleCnt="2" custScaleY="1666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E57DF5-A91C-4BFE-A2B3-E53D4DE635B9}" type="presOf" srcId="{6BC0848F-F819-4AD7-85CC-0334AF6C48C1}" destId="{AEC7CDFE-9EBE-4B19-95D0-4643A0499BDA}" srcOrd="0" destOrd="0" presId="urn:microsoft.com/office/officeart/2005/8/layout/default#3"/>
    <dgm:cxn modelId="{428CEE09-ACFA-46B7-A46B-DD0008195D1D}" srcId="{6BC0848F-F819-4AD7-85CC-0334AF6C48C1}" destId="{D40F2231-5A23-4CD5-8882-30F20A0DF694}" srcOrd="0" destOrd="0" parTransId="{56EBBA6E-B92B-47D6-A24F-B0F872097783}" sibTransId="{1BEB2D04-70AF-4916-8539-960E8FEF725D}"/>
    <dgm:cxn modelId="{A522BEEE-A17A-42ED-BE5F-D25E5591F1B2}" srcId="{6BC0848F-F819-4AD7-85CC-0334AF6C48C1}" destId="{2FACDBE7-09B0-4D76-AD55-127EDD45CAA1}" srcOrd="1" destOrd="0" parTransId="{ADB6C722-50BA-4E47-B41B-58CACF79824F}" sibTransId="{80A69A1E-4CD5-46F4-B026-FD33DB9C62F9}"/>
    <dgm:cxn modelId="{AA54A0E8-B932-4A07-ABFC-6FDEA5A1ED63}" type="presOf" srcId="{2FACDBE7-09B0-4D76-AD55-127EDD45CAA1}" destId="{AE724E44-A298-4D89-84A6-FF5DFFA3EEB6}" srcOrd="0" destOrd="0" presId="urn:microsoft.com/office/officeart/2005/8/layout/default#3"/>
    <dgm:cxn modelId="{FBB265D5-6CDC-4C0E-8F8D-54E216291B34}" type="presOf" srcId="{D40F2231-5A23-4CD5-8882-30F20A0DF694}" destId="{917EA546-698C-451E-8221-88C8CC32A45A}" srcOrd="0" destOrd="0" presId="urn:microsoft.com/office/officeart/2005/8/layout/default#3"/>
    <dgm:cxn modelId="{FF6F74AB-C0CA-40AC-B593-0648BDFACB2C}" type="presParOf" srcId="{AEC7CDFE-9EBE-4B19-95D0-4643A0499BDA}" destId="{917EA546-698C-451E-8221-88C8CC32A45A}" srcOrd="0" destOrd="0" presId="urn:microsoft.com/office/officeart/2005/8/layout/default#3"/>
    <dgm:cxn modelId="{BE308A71-E488-41E9-8870-C82B47FD3BE6}" type="presParOf" srcId="{AEC7CDFE-9EBE-4B19-95D0-4643A0499BDA}" destId="{819BC61F-AE68-4561-88D1-ECAD338DEFFB}" srcOrd="1" destOrd="0" presId="urn:microsoft.com/office/officeart/2005/8/layout/default#3"/>
    <dgm:cxn modelId="{EAC2C862-6A04-41FC-B8E4-D4CEF6F14AB2}" type="presParOf" srcId="{AEC7CDFE-9EBE-4B19-95D0-4643A0499BDA}" destId="{AE724E44-A298-4D89-84A6-FF5DFFA3EEB6}" srcOrd="2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7A55E6-6994-4F96-AA92-FE984E746D18}">
      <dsp:nvSpPr>
        <dsp:cNvPr id="0" name=""/>
        <dsp:cNvSpPr/>
      </dsp:nvSpPr>
      <dsp:spPr>
        <a:xfrm>
          <a:off x="0" y="315562"/>
          <a:ext cx="2497412" cy="2484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PERKEMBANGAN KEHIDUPAN YANG LEBIH MAJU DAN MODERN MENDORONG MENINGKATNYA KEBUTUHAN YANG SEMAKIN KOMPLEK HARUS DIPENUHI FISIK MAUPUN NONN FISIK --- KESEJAHTERAAN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(PROSES PEMBANGUNAN)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- POTENSI YANG TERBATAS----- PRIORITAS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/>
            <a:t>INDIVIDU --- SOSIAL – TERBATAS </a:t>
          </a:r>
          <a:endParaRPr lang="en-US" sz="1300" b="1" kern="1200" dirty="0"/>
        </a:p>
      </dsp:txBody>
      <dsp:txXfrm>
        <a:off x="0" y="315562"/>
        <a:ext cx="2497412" cy="2484824"/>
      </dsp:txXfrm>
    </dsp:sp>
    <dsp:sp modelId="{031D7535-3827-486D-B7AF-F84FAD5D3B02}">
      <dsp:nvSpPr>
        <dsp:cNvPr id="0" name=""/>
        <dsp:cNvSpPr/>
      </dsp:nvSpPr>
      <dsp:spPr>
        <a:xfrm>
          <a:off x="5327120" y="389657"/>
          <a:ext cx="2759672" cy="23676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ORGANISASI /LEMBAGA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(BENTUK KERJASAMA ANTAR INDIVIDU)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SEBAGAI SARANA UNTUK MENGATASI MASALAH DALAM KEHIDUPAN GUNA MEMENUHI KEBUTUHAN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(ORGANISASI FORMAL MAUPUN NON FORMAL)</a:t>
          </a:r>
          <a:endParaRPr lang="en-US" sz="1300" kern="1200" dirty="0"/>
        </a:p>
      </dsp:txBody>
      <dsp:txXfrm>
        <a:off x="5327120" y="389657"/>
        <a:ext cx="2759672" cy="2367686"/>
      </dsp:txXfrm>
    </dsp:sp>
    <dsp:sp modelId="{9DA86384-DBD9-4688-9B24-997B089ACB81}">
      <dsp:nvSpPr>
        <dsp:cNvPr id="0" name=""/>
        <dsp:cNvSpPr/>
      </dsp:nvSpPr>
      <dsp:spPr>
        <a:xfrm>
          <a:off x="2577663" y="3077390"/>
          <a:ext cx="3348911" cy="1494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PEMIMPIN – KEPEMIMPINAN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TUGAS POKOK MENGARAHKAN, MEMOTIVASI, MENDORONG MENGERAKAN , MENGELOLA DSBNYA DALAM MENCAPAI TUJUAN ORGANISASAI/KELOMPOK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(FUNGSI ADMINISTRASI – MANAJEMEN ) </a:t>
          </a:r>
          <a:endParaRPr lang="en-US" sz="1300" kern="1200" dirty="0"/>
        </a:p>
      </dsp:txBody>
      <dsp:txXfrm>
        <a:off x="2577663" y="3077390"/>
        <a:ext cx="3348911" cy="14941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69890-6DB6-4E52-8544-83AAF67F25D1}">
      <dsp:nvSpPr>
        <dsp:cNvPr id="0" name=""/>
        <dsp:cNvSpPr/>
      </dsp:nvSpPr>
      <dsp:spPr>
        <a:xfrm>
          <a:off x="0" y="190444"/>
          <a:ext cx="4159748" cy="17666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ORGANISASI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00"/>
              </a:solidFill>
            </a:rPr>
            <a:t>SETIAP BENTUK KERJASAMA/PERSEKUTUAN DIANTARA DUA ORANG ATAU LEBIH DALAM SUATU IKATAN UNTUK MENCAPAI TUJUAN BERSAMA </a:t>
          </a:r>
          <a:endParaRPr lang="en-US" sz="1400" b="1" kern="1200" dirty="0">
            <a:solidFill>
              <a:srgbClr val="FFFF00"/>
            </a:solidFill>
          </a:endParaRPr>
        </a:p>
      </dsp:txBody>
      <dsp:txXfrm>
        <a:off x="0" y="190444"/>
        <a:ext cx="4159748" cy="1766677"/>
      </dsp:txXfrm>
    </dsp:sp>
    <dsp:sp modelId="{29E8CC4E-80BD-4993-AAE0-C78A7C02854D}">
      <dsp:nvSpPr>
        <dsp:cNvPr id="0" name=""/>
        <dsp:cNvSpPr/>
      </dsp:nvSpPr>
      <dsp:spPr>
        <a:xfrm>
          <a:off x="5308092" y="1919"/>
          <a:ext cx="3580195" cy="19057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PEMIMPIN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ORANG YANG MEMILIKI KEMAMPUAN DALAM MEMPENGARUHI , MENGERAKAN, MENGERAKAN, MENGELOLAMEMERINTAH TERHADAP ORANG DALAM MENCAPAI TUJUAN BERSAMA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(</a:t>
          </a:r>
          <a:r>
            <a:rPr lang="en-US" sz="1500" b="1" kern="1200" dirty="0" smtClean="0">
              <a:solidFill>
                <a:srgbClr val="FFFF00"/>
              </a:solidFill>
            </a:rPr>
            <a:t>ORGANISASI FORMAL MAUPUN NON FORMAL</a:t>
          </a:r>
          <a:r>
            <a:rPr lang="en-US" sz="1500" kern="1200" dirty="0" smtClean="0"/>
            <a:t>)</a:t>
          </a:r>
          <a:endParaRPr lang="en-US" sz="1500" kern="1200" dirty="0"/>
        </a:p>
      </dsp:txBody>
      <dsp:txXfrm>
        <a:off x="5308092" y="1919"/>
        <a:ext cx="3580195" cy="1905747"/>
      </dsp:txXfrm>
    </dsp:sp>
    <dsp:sp modelId="{5DA0CA81-AB1E-45B2-9B03-812360FB3476}">
      <dsp:nvSpPr>
        <dsp:cNvPr id="0" name=""/>
        <dsp:cNvSpPr/>
      </dsp:nvSpPr>
      <dsp:spPr>
        <a:xfrm>
          <a:off x="4923993" y="2547879"/>
          <a:ext cx="3964294" cy="25639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KEPEMIMPINAN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PROSES UNTUK MEMPENGARUHI, MENGERAKAN, MEMOTIVASI, MENGERAKAN, MEMERINTAH AGAR ORANG LAIN MAU MELAKSANAKAN APA YANG DIKEHENDAKI OLEH PEMIMPIN DALAM MENCAPAI TUJUAN TERTENTU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FF00"/>
              </a:solidFill>
            </a:rPr>
            <a:t>TEKNIK MEMIMPIN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1" kern="1200" dirty="0" smtClean="0">
              <a:solidFill>
                <a:srgbClr val="FFFF00"/>
              </a:solidFill>
            </a:rPr>
            <a:t>(ETIKA, PERINTAH, MEMOTIVASI, TEGURAN, PENGENDALIAN KONFLIK DSBNYA )</a:t>
          </a:r>
          <a:endParaRPr lang="en-US" sz="1500" b="1" kern="1200" dirty="0">
            <a:solidFill>
              <a:srgbClr val="FFFF00"/>
            </a:solidFill>
          </a:endParaRPr>
        </a:p>
      </dsp:txBody>
      <dsp:txXfrm>
        <a:off x="4923993" y="2547879"/>
        <a:ext cx="3964294" cy="25639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EA546-698C-451E-8221-88C8CC32A45A}">
      <dsp:nvSpPr>
        <dsp:cNvPr id="0" name=""/>
        <dsp:cNvSpPr/>
      </dsp:nvSpPr>
      <dsp:spPr>
        <a:xfrm>
          <a:off x="0" y="262473"/>
          <a:ext cx="4048648" cy="41615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SEBAGAI SENI</a:t>
          </a:r>
          <a:r>
            <a:rPr lang="en-US" sz="3100" b="1" kern="1200" dirty="0" smtClean="0">
              <a:solidFill>
                <a:srgbClr val="002060"/>
              </a:solidFill>
            </a:rPr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 BAKAT--- KETURUNAN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 KEMAMPUAN INDIVIDU  SANGAT TINGGI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 PENGARUHNYA BESAR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 TIDAK DIDASARKAN PEMIKIRAN YANG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   SISTEMATIS, RASIONAL, ILMIAH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   (KEBIASAAN. TRADISIONAL 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POLA HUBUNGAN SOSIAL/EMISIONAL TINGGI/BESAR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i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  </a:t>
          </a:r>
          <a:endParaRPr lang="en-US" sz="3100" kern="1200" dirty="0"/>
        </a:p>
      </dsp:txBody>
      <dsp:txXfrm>
        <a:off x="0" y="262473"/>
        <a:ext cx="4048648" cy="4161516"/>
      </dsp:txXfrm>
    </dsp:sp>
    <dsp:sp modelId="{AE724E44-A298-4D89-84A6-FF5DFFA3EEB6}">
      <dsp:nvSpPr>
        <dsp:cNvPr id="0" name=""/>
        <dsp:cNvSpPr/>
      </dsp:nvSpPr>
      <dsp:spPr>
        <a:xfrm>
          <a:off x="4454551" y="262473"/>
          <a:ext cx="4048648" cy="40470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SEBAGAI ILMU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- </a:t>
          </a:r>
          <a:r>
            <a:rPr lang="en-US" sz="1400" i="1" kern="1200" dirty="0" smtClean="0"/>
            <a:t>DAPAT DIPELAJARI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-MEMPUNYAI PRISIP UMUM DAN LANDASAN TEORI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TERSUSUN SECARA SISTIMATIS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MENGANDUNG NILAI-NILAI OBYEKTIF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BERDASARKAN HASIL PEMIKIRAN   RASIONAL,    ILMIAH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i="1" kern="1200" dirty="0" smtClean="0"/>
            <a:t>- MENGANDUNG KAIDAH-KAIDAK YANG DAPAT    DIJADIKAN ACUAN DALAM PRAKTEK</a:t>
          </a:r>
          <a:endParaRPr lang="en-US" sz="1400" i="1" kern="1200" dirty="0"/>
        </a:p>
      </dsp:txBody>
      <dsp:txXfrm>
        <a:off x="4454551" y="262473"/>
        <a:ext cx="4048648" cy="40470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C49698B-B2F5-4CF6-B0E2-3383BA75C42E}" type="datetimeFigureOut">
              <a:rPr lang="id-ID" smtClean="0"/>
              <a:t>18/03/2020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28D9495-ABED-478F-9B37-B64E9477A291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KEPEMIMPINAN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b="1" dirty="0" smtClean="0"/>
              <a:t>DRS. HARTONO,MSI</a:t>
            </a:r>
          </a:p>
          <a:p>
            <a:pPr marL="0" indent="0" algn="ctr">
              <a:buNone/>
            </a:pPr>
            <a:r>
              <a:rPr lang="id-ID" sz="2400" dirty="0" smtClean="0"/>
              <a:t>SEKOLAH TINGGI PEMBANGUNAN MASYRAKAT DESA ‘APMD’</a:t>
            </a:r>
          </a:p>
          <a:p>
            <a:pPr marL="0" indent="0" algn="ctr">
              <a:buNone/>
            </a:pPr>
            <a:r>
              <a:rPr lang="id-ID" sz="2400" dirty="0" smtClean="0"/>
              <a:t>YOGYAKARTA</a:t>
            </a:r>
          </a:p>
          <a:p>
            <a:pPr marL="0" indent="0" algn="ctr">
              <a:buNone/>
            </a:pPr>
            <a:r>
              <a:rPr lang="id-ID" sz="2400" dirty="0" smtClean="0"/>
              <a:t>2020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521713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KONSEP KEPEMIMPINAN 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Symbol" pitchFamily="18" charset="2"/>
              <a:buChar char=" "/>
              <a:tabLst>
                <a:tab pos="446088" algn="l"/>
              </a:tabLst>
            </a:pPr>
            <a:r>
              <a:rPr lang="en-GB" b="1" dirty="0" smtClean="0">
                <a:latin typeface="Arial" charset="0"/>
                <a:cs typeface="Arial" charset="0"/>
              </a:rPr>
              <a:t>PROSES  MEMPENGARUHI    SEKELOMPOK   ORANG</a:t>
            </a:r>
            <a:r>
              <a:rPr lang="id-ID" b="1" dirty="0" smtClean="0">
                <a:latin typeface="Arial" charset="0"/>
                <a:cs typeface="Arial" charset="0"/>
              </a:rPr>
              <a:t> </a:t>
            </a:r>
            <a:r>
              <a:rPr lang="en-GB" b="1" dirty="0" smtClean="0">
                <a:latin typeface="Arial" charset="0"/>
                <a:cs typeface="Arial" charset="0"/>
              </a:rPr>
              <a:t>  MAU  BEKERJA  DGN    SUNGGUH-SUNGGUH  UNTUK </a:t>
            </a:r>
            <a:r>
              <a:rPr lang="id-ID" b="1" dirty="0" smtClean="0">
                <a:latin typeface="Arial" charset="0"/>
                <a:cs typeface="Arial" charset="0"/>
              </a:rPr>
              <a:t> </a:t>
            </a:r>
            <a:r>
              <a:rPr lang="en-GB" b="1" dirty="0" smtClean="0">
                <a:latin typeface="Arial" charset="0"/>
                <a:cs typeface="Arial" charset="0"/>
              </a:rPr>
              <a:t>  MERAIH TUJUAN KELOMPOK [</a:t>
            </a:r>
            <a:r>
              <a:rPr lang="en-GB" b="1" i="1" dirty="0" smtClean="0">
                <a:latin typeface="Arial" charset="0"/>
                <a:cs typeface="Arial" charset="0"/>
              </a:rPr>
              <a:t>KOONTZ &amp; O’DONNEL</a:t>
            </a:r>
            <a:endParaRPr lang="id-ID" b="1" i="1" dirty="0" smtClean="0">
              <a:latin typeface="Arial" charset="0"/>
              <a:cs typeface="Arial" charset="0"/>
            </a:endParaRPr>
          </a:p>
          <a:p>
            <a:pPr algn="just">
              <a:buFont typeface="Symbol" pitchFamily="18" charset="2"/>
              <a:buChar char=" "/>
              <a:tabLst>
                <a:tab pos="446088" algn="l"/>
              </a:tabLst>
            </a:pPr>
            <a:endParaRPr lang="id-ID" b="1" i="1" dirty="0" smtClean="0">
              <a:latin typeface="Arial" charset="0"/>
              <a:cs typeface="Arial" charset="0"/>
            </a:endParaRPr>
          </a:p>
          <a:p>
            <a:r>
              <a:rPr lang="id-ID" b="1" dirty="0" smtClean="0">
                <a:latin typeface="Arial" charset="0"/>
                <a:cs typeface="Arial" charset="0"/>
              </a:rPr>
              <a:t>	</a:t>
            </a:r>
            <a:r>
              <a:rPr lang="en-US" b="1" dirty="0" smtClean="0">
                <a:latin typeface="Arial" charset="0"/>
                <a:cs typeface="Arial" charset="0"/>
              </a:rPr>
              <a:t>KEMAMPUAN UTK MENGAJAK ORANG LAIN MENCAPAI TUJUAN</a:t>
            </a:r>
            <a:r>
              <a:rPr lang="id-ID" b="1" dirty="0" smtClean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Arial" charset="0"/>
                <a:cs typeface="Arial" charset="0"/>
              </a:rPr>
              <a:t>YG SUDAH DITENTUKAN DGN  PENUH SEMANGAT [DAVIS, 1977</a:t>
            </a:r>
            <a:endParaRPr lang="id-ID" b="1" dirty="0" smtClean="0">
              <a:latin typeface="Arial" charset="0"/>
              <a:cs typeface="Arial" charset="0"/>
            </a:endParaRPr>
          </a:p>
          <a:p>
            <a:endParaRPr lang="id-ID" b="1" dirty="0" smtClean="0">
              <a:latin typeface="Arial" charset="0"/>
              <a:cs typeface="Arial" charset="0"/>
            </a:endParaRPr>
          </a:p>
          <a:p>
            <a:r>
              <a:rPr lang="id-ID" b="1" dirty="0" smtClean="0">
                <a:latin typeface="Arial" charset="0"/>
                <a:cs typeface="Arial" charset="0"/>
              </a:rPr>
              <a:t>	</a:t>
            </a:r>
            <a:r>
              <a:rPr lang="en-GB" b="1" dirty="0" smtClean="0">
                <a:latin typeface="Arial" charset="0"/>
                <a:cs typeface="Arial" charset="0"/>
              </a:rPr>
              <a:t>MEMPENGARUHI ORANG  LAIN  UTK  LEBIH BERUSAHA MENGA RAHKAN TENAGA - DLM TUGASNYA ATAU MERUBAH TINGKAH LAKU MEREKA [WEXLEY &amp; YUKI, 1977]</a:t>
            </a:r>
            <a:endParaRPr lang="id-ID" b="1" dirty="0" smtClean="0">
              <a:latin typeface="Arial" charset="0"/>
              <a:cs typeface="Arial" charset="0"/>
            </a:endParaRPr>
          </a:p>
          <a:p>
            <a:endParaRPr lang="id-ID" b="1" dirty="0">
              <a:latin typeface="Arial" charset="0"/>
              <a:cs typeface="Arial" charset="0"/>
            </a:endParaRPr>
          </a:p>
          <a:p>
            <a:endParaRPr lang="en-GB" dirty="0" smtClean="0">
              <a:latin typeface="Times New Roman" pitchFamily="18" charset="0"/>
            </a:endParaRPr>
          </a:p>
          <a:p>
            <a:r>
              <a:rPr lang="id-ID" b="1" dirty="0" smtClean="0">
                <a:latin typeface="Arial" charset="0"/>
                <a:cs typeface="Arial" charset="0"/>
              </a:rPr>
              <a:t>	</a:t>
            </a:r>
            <a:r>
              <a:rPr lang="en-GB" b="1" dirty="0" smtClean="0">
                <a:latin typeface="Arial" charset="0"/>
                <a:cs typeface="Arial" charset="0"/>
              </a:rPr>
              <a:t>PADA DASARNYA MERUPAKAN POLA HUBUNGAN  ANTARA INDIVIDU-INDIVIDU YANG MENGGUNAKAN WEWENANG DAN PENGARUHNYA  THD  KELOMPOK  ORANG AGAR  BEKERJA BERSAMA-SAMA UTK  MENCAPAI  TUJUAN  [FIEDLER, 1967]</a:t>
            </a:r>
            <a:endParaRPr lang="en-GB" dirty="0" smtClean="0">
              <a:latin typeface="Times New Roman" pitchFamily="18" charset="0"/>
            </a:endParaRPr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318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Unsur Kepemimpinan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992668"/>
          </a:xfrm>
        </p:spPr>
        <p:txBody>
          <a:bodyPr>
            <a:normAutofit/>
          </a:bodyPr>
          <a:lstStyle/>
          <a:p>
            <a:pPr algn="r" eaLnBrk="0" hangingPunct="0"/>
            <a:r>
              <a:rPr lang="en-US" b="1" dirty="0" smtClean="0">
                <a:latin typeface="Comic Sans MS" pitchFamily="66" charset="0"/>
              </a:rPr>
              <a:t>ADA BEBERAPA UNSUR YANG MENDASARI</a:t>
            </a:r>
          </a:p>
          <a:p>
            <a:pPr algn="ctr" eaLnBrk="0" hangingPunct="0"/>
            <a:endParaRPr lang="en-US" dirty="0" smtClean="0">
              <a:latin typeface="Arial" charset="0"/>
            </a:endParaRPr>
          </a:p>
          <a:p>
            <a:pPr marL="354013" lvl="1" indent="-354013" eaLnBrk="0" hangingPunct="0">
              <a:buFont typeface="Wingdings" pitchFamily="2" charset="2"/>
              <a:buChar char="q"/>
            </a:pPr>
            <a:r>
              <a:rPr lang="en-US" sz="2000" b="1" dirty="0" smtClean="0">
                <a:latin typeface="Arial" charset="0"/>
              </a:rPr>
              <a:t> KEMAMPUAN MEMPENGARUHI ORANG  LAIN  [KELOMPOK / BAWAHAN]</a:t>
            </a:r>
          </a:p>
          <a:p>
            <a:pPr eaLnBrk="0" hangingPunct="0">
              <a:buFont typeface="Wingdings" pitchFamily="2" charset="2"/>
              <a:buNone/>
            </a:pPr>
            <a:endParaRPr lang="en-US" sz="2000" b="1" dirty="0" smtClean="0">
              <a:latin typeface="Arial" charset="0"/>
            </a:endParaRPr>
          </a:p>
          <a:p>
            <a:pPr lvl="1" eaLnBrk="0" hangingPunct="0">
              <a:buFont typeface="Wingdings" pitchFamily="2" charset="2"/>
              <a:buChar char="q"/>
            </a:pPr>
            <a:r>
              <a:rPr lang="en-US" sz="2000" b="1" dirty="0" smtClean="0">
                <a:latin typeface="Arial" charset="0"/>
              </a:rPr>
              <a:t>   KEMAMPUAN MENGARAH KAN–MEMO-TIVASI   TINGKAH LAKU  </a:t>
            </a:r>
            <a:r>
              <a:rPr lang="id-ID" sz="2000" b="1" dirty="0">
                <a:latin typeface="Arial" charset="0"/>
              </a:rPr>
              <a:t> </a:t>
            </a:r>
            <a:r>
              <a:rPr lang="id-ID" sz="2000" b="1" dirty="0" smtClean="0">
                <a:latin typeface="Arial" charset="0"/>
              </a:rPr>
              <a:t>  </a:t>
            </a:r>
            <a:r>
              <a:rPr lang="en-US" sz="2000" b="1" dirty="0" smtClean="0">
                <a:latin typeface="Arial" charset="0"/>
              </a:rPr>
              <a:t>ORANG  LAIN- KELOM POK</a:t>
            </a:r>
          </a:p>
          <a:p>
            <a:pPr eaLnBrk="0" hangingPunct="0">
              <a:buFont typeface="Wingdings" pitchFamily="2" charset="2"/>
              <a:buNone/>
            </a:pPr>
            <a:endParaRPr lang="en-US" sz="2000" b="1" dirty="0" smtClean="0">
              <a:latin typeface="Arial" charset="0"/>
            </a:endParaRPr>
          </a:p>
          <a:p>
            <a:pPr lvl="1" eaLnBrk="0" hangingPunct="0">
              <a:buFont typeface="Wingdings" pitchFamily="2" charset="2"/>
              <a:buChar char="q"/>
            </a:pPr>
            <a:r>
              <a:rPr lang="en-US" sz="2000" b="1" dirty="0" smtClean="0">
                <a:latin typeface="Arial" charset="0"/>
              </a:rPr>
              <a:t>   ADANYA UNSUR KERJA  SAMA  UNTUK  MENCAPAI TUJUAN YANG  DIINGINKAN</a:t>
            </a:r>
            <a:endParaRPr lang="en-US" sz="2000" dirty="0" smtClean="0">
              <a:latin typeface="Arial" charset="0"/>
            </a:endParaRPr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99723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UNSUR-UNSUR KEPEMIMPINAN :</a:t>
            </a:r>
            <a:br>
              <a:rPr lang="en-US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4763" indent="-4763">
              <a:lnSpc>
                <a:spcPct val="90000"/>
              </a:lnSpc>
              <a:buNone/>
            </a:pPr>
            <a:r>
              <a:rPr lang="en-US" dirty="0" err="1" smtClean="0"/>
              <a:t>Kepemimpinan</a:t>
            </a:r>
            <a:r>
              <a:rPr lang="en-US" dirty="0" smtClean="0"/>
              <a:t> (leadership)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mempengaruhi</a:t>
            </a:r>
            <a:r>
              <a:rPr lang="en-US" dirty="0" smtClean="0"/>
              <a:t> orang lain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 smtClean="0"/>
          </a:p>
          <a:p>
            <a:pPr marL="4763" indent="-4763">
              <a:lnSpc>
                <a:spcPct val="90000"/>
              </a:lnSpc>
              <a:buNone/>
            </a:pPr>
            <a:endParaRPr lang="en-US" dirty="0" smtClean="0"/>
          </a:p>
          <a:p>
            <a:pPr marL="4763" indent="-4763">
              <a:lnSpc>
                <a:spcPct val="90000"/>
              </a:lnSpc>
              <a:buNone/>
            </a:pPr>
            <a:r>
              <a:rPr lang="en-US" dirty="0" smtClean="0"/>
              <a:t>	1. </a:t>
            </a:r>
            <a:r>
              <a:rPr lang="en-US" dirty="0" err="1" smtClean="0"/>
              <a:t>Pemimpin</a:t>
            </a:r>
            <a:r>
              <a:rPr lang="en-US" dirty="0" smtClean="0"/>
              <a:t> / </a:t>
            </a:r>
            <a:r>
              <a:rPr lang="en-US" dirty="0" err="1" smtClean="0"/>
              <a:t>Atasan</a:t>
            </a:r>
            <a:endParaRPr lang="en-US" dirty="0" smtClean="0"/>
          </a:p>
          <a:p>
            <a:pPr marL="4763" indent="-4763">
              <a:lnSpc>
                <a:spcPct val="90000"/>
              </a:lnSpc>
            </a:pPr>
            <a:r>
              <a:rPr lang="en-US" sz="2800" dirty="0" err="1" smtClean="0"/>
              <a:t>Mempunyai</a:t>
            </a:r>
            <a:r>
              <a:rPr lang="en-US" sz="2800" dirty="0" smtClean="0"/>
              <a:t> </a:t>
            </a:r>
            <a:r>
              <a:rPr lang="en-US" sz="2800" dirty="0" err="1" smtClean="0"/>
              <a:t>wewenang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memimpin</a:t>
            </a:r>
            <a:endParaRPr lang="en-US" sz="2800" dirty="0" smtClean="0"/>
          </a:p>
          <a:p>
            <a:pPr marL="4763" indent="-4763">
              <a:lnSpc>
                <a:spcPct val="90000"/>
              </a:lnSpc>
            </a:pPr>
            <a:r>
              <a:rPr lang="en-US" sz="2800" dirty="0" err="1" smtClean="0"/>
              <a:t>Mendelegasikan</a:t>
            </a:r>
            <a:r>
              <a:rPr lang="en-US" sz="2800" dirty="0" smtClean="0"/>
              <a:t> </a:t>
            </a:r>
            <a:r>
              <a:rPr lang="en-US" sz="2800" dirty="0" err="1" smtClean="0"/>
              <a:t>tugas</a:t>
            </a:r>
            <a:endParaRPr lang="en-US" sz="2800" dirty="0" smtClean="0"/>
          </a:p>
          <a:p>
            <a:pPr marL="4763" indent="-4763">
              <a:lnSpc>
                <a:spcPct val="90000"/>
              </a:lnSpc>
              <a:buNone/>
            </a:pPr>
            <a:endParaRPr lang="en-US" sz="2800" dirty="0" smtClean="0"/>
          </a:p>
          <a:p>
            <a:pPr marL="4763" indent="-4763">
              <a:lnSpc>
                <a:spcPct val="90000"/>
              </a:lnSpc>
              <a:buNone/>
            </a:pPr>
            <a:r>
              <a:rPr lang="en-US" dirty="0" smtClean="0"/>
              <a:t>2. </a:t>
            </a:r>
            <a:r>
              <a:rPr lang="en-US" dirty="0" err="1" smtClean="0"/>
              <a:t>Anggota</a:t>
            </a:r>
            <a:r>
              <a:rPr lang="en-US" dirty="0" smtClean="0"/>
              <a:t> / Subordinate / </a:t>
            </a:r>
            <a:r>
              <a:rPr lang="en-US" dirty="0" err="1" smtClean="0"/>
              <a:t>Bawahan</a:t>
            </a:r>
            <a:endParaRPr lang="en-US" dirty="0" smtClean="0"/>
          </a:p>
          <a:p>
            <a:pPr marL="4763" indent="-4763">
              <a:lnSpc>
                <a:spcPct val="90000"/>
              </a:lnSpc>
            </a:pP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pemimpin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tugasnya</a:t>
            </a:r>
            <a:endParaRPr lang="en-US" sz="2800" dirty="0" smtClean="0"/>
          </a:p>
          <a:p>
            <a:pPr marL="4763" indent="-4763">
              <a:lnSpc>
                <a:spcPct val="90000"/>
              </a:lnSpc>
              <a:buNone/>
            </a:pPr>
            <a:endParaRPr lang="en-US" sz="2800" dirty="0" smtClean="0"/>
          </a:p>
          <a:p>
            <a:pPr marL="4763" indent="-4763">
              <a:lnSpc>
                <a:spcPct val="90000"/>
              </a:lnSpc>
              <a:buNone/>
            </a:pPr>
            <a:r>
              <a:rPr lang="en-US" dirty="0" smtClean="0"/>
              <a:t>3. </a:t>
            </a:r>
            <a:r>
              <a:rPr lang="en-US" dirty="0" err="1" smtClean="0"/>
              <a:t>Misi</a:t>
            </a:r>
            <a:r>
              <a:rPr lang="en-US" dirty="0" smtClean="0"/>
              <a:t> – </a:t>
            </a:r>
            <a:r>
              <a:rPr lang="en-US" dirty="0" err="1" smtClean="0"/>
              <a:t>Tujuan</a:t>
            </a:r>
            <a:r>
              <a:rPr lang="en-US" dirty="0" smtClean="0"/>
              <a:t> – Target</a:t>
            </a:r>
          </a:p>
          <a:p>
            <a:pPr marL="4763" indent="-4763">
              <a:lnSpc>
                <a:spcPct val="90000"/>
              </a:lnSpc>
            </a:pPr>
            <a:r>
              <a:rPr lang="en-US" sz="2800" dirty="0" err="1" smtClean="0"/>
              <a:t>Direalisasi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landasan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/</a:t>
            </a:r>
            <a:r>
              <a:rPr lang="en-US" sz="2800" dirty="0" err="1" smtClean="0"/>
              <a:t>filosofi</a:t>
            </a:r>
            <a:r>
              <a:rPr lang="en-US" sz="2800" dirty="0" smtClean="0"/>
              <a:t> </a:t>
            </a:r>
            <a:r>
              <a:rPr lang="en-US" sz="2800" dirty="0" err="1" smtClean="0"/>
              <a:t>organisasi</a:t>
            </a:r>
            <a:endParaRPr lang="id-ID" sz="2800" dirty="0" smtClean="0"/>
          </a:p>
          <a:p>
            <a:pPr marL="0" indent="0">
              <a:lnSpc>
                <a:spcPct val="90000"/>
              </a:lnSpc>
              <a:buNone/>
            </a:pPr>
            <a:endParaRPr lang="id-ID" sz="2800" dirty="0" smtClean="0"/>
          </a:p>
          <a:p>
            <a:pPr marL="0" indent="0">
              <a:lnSpc>
                <a:spcPct val="90000"/>
              </a:lnSpc>
              <a:buNone/>
            </a:pPr>
            <a:r>
              <a:rPr lang="id-ID" sz="2800" dirty="0" smtClean="0"/>
              <a:t>4. Proses – motovasi , perintah pengarahan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89588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UNSUR KEPEMIMPINAN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sz="2800" b="1" dirty="0" smtClean="0"/>
              <a:t>1. ADA ORANG YANG BERFUNGSI SEBAGAI PEMIMPIN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2. ADANYA ORANG LAIN YANG DIPIMPIN    	(BAWAHAN/STAF ANGGOTA DSBNYA )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3. ADANYA KEGIATAN YANG MENGERAKAN 	,MEMPENGARUHI PERASAAN DAN TINGKAH LAKU, 	MENGARAHKAN DAN MEMOTIVASI ORANG LAIN 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4. ADANYA TUJUAN BERSAMA BAIK YANG 	DIRUMUSKAN SECARA SISTEMATIS MAUPUN 	TIDAK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5. BERLANGSUNG MELALUI PROSES DI DALAM 	KELOMPOK/ORGANISASI BAIK BESAR MAUPUN KECIL</a:t>
            </a:r>
          </a:p>
          <a:p>
            <a:pPr>
              <a:buNone/>
            </a:pPr>
            <a:r>
              <a:rPr lang="en-US" sz="2800" b="1" dirty="0" smtClean="0"/>
              <a:t>							           </a:t>
            </a:r>
            <a:r>
              <a:rPr lang="en-US" sz="2800" dirty="0" smtClean="0"/>
              <a:t>FORMAL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>
              <a:buNone/>
            </a:pPr>
            <a:r>
              <a:rPr lang="en-US" sz="2800" b="1" dirty="0" smtClean="0"/>
              <a:t> KEPEMIMPINAN ----- PROSES KELOMPOK 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					       NON FORMAL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5868144" y="5733256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943600" y="607124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30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UNSUR KEPEMIMPINAN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62500" lnSpcReduction="20000"/>
          </a:bodyPr>
          <a:lstStyle/>
          <a:p>
            <a:r>
              <a:rPr lang="en-US" sz="2800" b="1" dirty="0" smtClean="0"/>
              <a:t>1. ADA ORANG YANG BERFUNGSI SEBAGAI PEMIMPIN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2. ADANYA ORANG LAIN YANG DIPIMPIN    	(BAWAHAN/STAF ANGGOTA DSBNYA )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3. ADANYA KEGIATAN YANG MENGERAKAN 	,MEMPENGARUHI PERASAAN DAN TINGKAH LAKU, 	MENGARAHKAN DAN MEMOTIVASI ORANG LAIN 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4. ADANYA TUJUAN BERSAMA BAIK YANG 	DIRUMUSKAN SECARA SISTEMATIS MAUPUN 	TIDAK</a:t>
            </a:r>
            <a:endParaRPr lang="id-ID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5. BERLANGSUNG MELALUI PROSES DI DALAM 	KELOMPOK/ORGANISASI BAIK BESAR MAUPUN 	KECIL</a:t>
            </a:r>
          </a:p>
          <a:p>
            <a:pPr>
              <a:buNone/>
            </a:pPr>
            <a:r>
              <a:rPr lang="en-US" sz="2800" b="1" dirty="0" smtClean="0"/>
              <a:t>							           </a:t>
            </a:r>
            <a:r>
              <a:rPr lang="en-US" sz="2800" dirty="0" smtClean="0"/>
              <a:t>FORMAL</a:t>
            </a:r>
            <a:r>
              <a:rPr lang="en-US" sz="2800" b="1" dirty="0" smtClean="0"/>
              <a:t> </a:t>
            </a:r>
            <a:endParaRPr lang="en-US" sz="2800" b="1" dirty="0"/>
          </a:p>
          <a:p>
            <a:pPr>
              <a:buNone/>
            </a:pPr>
            <a:r>
              <a:rPr lang="en-US" sz="2800" b="1" dirty="0" smtClean="0"/>
              <a:t> KEPEMIMPINAN ----- PROSES KELOMPOK </a:t>
            </a:r>
          </a:p>
          <a:p>
            <a:pPr>
              <a:buNone/>
            </a:pPr>
            <a:r>
              <a:rPr lang="en-US" sz="2800" b="1" dirty="0"/>
              <a:t>	</a:t>
            </a:r>
            <a:r>
              <a:rPr lang="en-US" sz="2800" b="1" dirty="0" smtClean="0"/>
              <a:t>						       NON FORMAL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6400800" y="49530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400800" y="52578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59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KEPEMIMPINAN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 KEPEMIMPINAN SBG PROSES INTERAKSI ANTARA      MANUSIA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 BERSUMBER DARI SESEORANG YANG BERANI DAN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BERSEDIA TAMPIL MEMPELOPORI DAN MENGAJAK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ORANG LAIN BERBUAT SESUATU MELALUI KERJASAMA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 BERADA ADA DI DEPAN – PEMIMPIN AKAN MENJADI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PANUTAN – SIKAP DAN PERILAKUNYA DITELADANI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 MAMPU BERADA DI TENGAH ORANG YANG DIPIM-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PINNYA – BEKERJASAMA UNTUK MEWUJUDUKAN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KEGIATAN BERSAMA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  BERADA DI BELAKANG – BERFUNGSI MEMBERI 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     DORONGAN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92276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PEMIMPIN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49294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b="1" dirty="0"/>
              <a:t> FUNGSI PEMECAHAN MASALAH</a:t>
            </a:r>
          </a:p>
          <a:p>
            <a:pPr>
              <a:buFont typeface="Wingdings" pitchFamily="2" charset="2"/>
              <a:buNone/>
            </a:pPr>
            <a:endParaRPr lang="en-US" sz="1000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/>
              <a:t>  FUNGSI SOSIAL</a:t>
            </a:r>
          </a:p>
          <a:p>
            <a:pPr>
              <a:buFont typeface="Wingdings" pitchFamily="2" charset="2"/>
              <a:buNone/>
            </a:pPr>
            <a:endParaRPr lang="en-US" sz="1000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/>
              <a:t>  MENETAPKAN   VISI   [MAKNA</a:t>
            </a:r>
            <a:r>
              <a:rPr lang="en-US" b="1" dirty="0" smtClean="0"/>
              <a:t>,</a:t>
            </a:r>
            <a:r>
              <a:rPr lang="id-ID" b="1" dirty="0" smtClean="0"/>
              <a:t> </a:t>
            </a:r>
            <a:r>
              <a:rPr lang="en-US" b="1" dirty="0" smtClean="0"/>
              <a:t>   </a:t>
            </a:r>
            <a:r>
              <a:rPr lang="en-US" b="1" dirty="0"/>
              <a:t>MISI,SASARAN ATAU AGENDA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     [Kotter,1990]</a:t>
            </a:r>
          </a:p>
          <a:p>
            <a:pPr>
              <a:buFont typeface="Wingdings" pitchFamily="2" charset="2"/>
              <a:buNone/>
            </a:pPr>
            <a:endParaRPr lang="en-US" sz="1000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/>
              <a:t>  MENGIMPLEMENTASIKAN VISI</a:t>
            </a:r>
          </a:p>
          <a:p>
            <a:pPr>
              <a:buFont typeface="Wingdings" pitchFamily="2" charset="2"/>
              <a:buNone/>
            </a:pPr>
            <a:r>
              <a:rPr lang="en-US" b="1" dirty="0"/>
              <a:t>     [Locke, et.al, 1991]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89507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FAKTOR KEPEMIMPINAN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2807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1. KEKUASAAN </a:t>
            </a:r>
          </a:p>
          <a:p>
            <a:pPr marL="514350" indent="-514350">
              <a:buNone/>
            </a:pPr>
            <a:r>
              <a:rPr lang="en-US" sz="1600" dirty="0"/>
              <a:t>	</a:t>
            </a:r>
            <a:r>
              <a:rPr lang="en-US" sz="1600" i="1" dirty="0" err="1" smtClean="0"/>
              <a:t>kekuasaan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dalam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menentukan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otoritas</a:t>
            </a:r>
            <a:r>
              <a:rPr lang="en-US" sz="1600" i="1" dirty="0" smtClean="0"/>
              <a:t> , </a:t>
            </a:r>
            <a:r>
              <a:rPr lang="en-US" sz="1600" i="1" dirty="0" err="1" smtClean="0"/>
              <a:t>legalitas</a:t>
            </a:r>
            <a:r>
              <a:rPr lang="en-US" sz="1600" i="1" dirty="0" smtClean="0"/>
              <a:t> yang </a:t>
            </a:r>
            <a:r>
              <a:rPr lang="en-US" sz="1600" i="1" dirty="0" err="1" smtClean="0"/>
              <a:t>memberikan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kewenangan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kepada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seorang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pemimpin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guna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mempengaruhi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mengerakan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orang</a:t>
            </a:r>
            <a:r>
              <a:rPr lang="en-US" sz="1600" i="1" dirty="0" smtClean="0"/>
              <a:t> lain /</a:t>
            </a:r>
            <a:r>
              <a:rPr lang="en-US" sz="1600" i="1" dirty="0" err="1" smtClean="0"/>
              <a:t>bawahan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untuk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berbuat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sesuatu</a:t>
            </a:r>
            <a:endParaRPr lang="id-ID" sz="1600" i="1" dirty="0" smtClean="0"/>
          </a:p>
          <a:p>
            <a:pPr marL="514350" indent="-514350">
              <a:buNone/>
            </a:pPr>
            <a:endParaRPr lang="en-US" sz="1600" i="1" dirty="0" smtClean="0"/>
          </a:p>
          <a:p>
            <a:pPr marL="514350" indent="-514350">
              <a:buNone/>
            </a:pPr>
            <a:r>
              <a:rPr lang="en-US" sz="1600" b="1" dirty="0" smtClean="0">
                <a:solidFill>
                  <a:srgbClr val="0070C0"/>
                </a:solidFill>
              </a:rPr>
              <a:t>2. KEWIBAWAAN </a:t>
            </a:r>
          </a:p>
          <a:p>
            <a:pPr marL="514350" indent="-514350">
              <a:buNone/>
            </a:pPr>
            <a:r>
              <a:rPr lang="en-US" sz="1600" dirty="0" smtClean="0"/>
              <a:t>	</a:t>
            </a:r>
            <a:r>
              <a:rPr lang="en-US" sz="1600" i="1" dirty="0" err="1" smtClean="0"/>
              <a:t>kelebihan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keunggulan</a:t>
            </a:r>
            <a:r>
              <a:rPr lang="en-US" sz="1600" i="1" dirty="0" smtClean="0"/>
              <a:t> , </a:t>
            </a:r>
            <a:r>
              <a:rPr lang="en-US" sz="1600" i="1" dirty="0" err="1" smtClean="0"/>
              <a:t>keutamaan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sehingga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mereka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mampu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mengatur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orang</a:t>
            </a:r>
            <a:r>
              <a:rPr lang="en-US" sz="1600" i="1" dirty="0" smtClean="0"/>
              <a:t> lain </a:t>
            </a:r>
            <a:r>
              <a:rPr lang="en-US" sz="1600" i="1" dirty="0" err="1" smtClean="0"/>
              <a:t>sehingga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orang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tersebut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patuh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pada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pemimpin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berusaha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melakukan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perbuatan-perbuatan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tertentu</a:t>
            </a:r>
            <a:r>
              <a:rPr lang="en-US" sz="1600" i="1" dirty="0" smtClean="0"/>
              <a:t>.</a:t>
            </a:r>
            <a:endParaRPr lang="id-ID" sz="1600" i="1" dirty="0" smtClean="0"/>
          </a:p>
          <a:p>
            <a:pPr marL="514350" indent="-514350">
              <a:buNone/>
            </a:pPr>
            <a:endParaRPr lang="en-US" sz="1600" i="1" dirty="0" smtClean="0"/>
          </a:p>
          <a:p>
            <a:pPr marL="514350" indent="-514350">
              <a:buNone/>
            </a:pPr>
            <a:r>
              <a:rPr lang="en-US" sz="1600" b="1" dirty="0" smtClean="0"/>
              <a:t>3. KEMAMPUAN </a:t>
            </a:r>
          </a:p>
          <a:p>
            <a:pPr marL="514350" indent="-514350">
              <a:buNone/>
            </a:pPr>
            <a:r>
              <a:rPr lang="en-US" sz="1600" dirty="0"/>
              <a:t>	</a:t>
            </a:r>
            <a:r>
              <a:rPr lang="en-US" sz="1600" i="1" dirty="0" err="1" smtClean="0"/>
              <a:t>Segala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daya</a:t>
            </a:r>
            <a:r>
              <a:rPr lang="en-US" sz="1600" i="1" dirty="0" smtClean="0"/>
              <a:t> , </a:t>
            </a:r>
            <a:r>
              <a:rPr lang="en-US" sz="1600" i="1" dirty="0" err="1" smtClean="0"/>
              <a:t>kesanggupam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kekuatan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kecakapan</a:t>
            </a:r>
            <a:r>
              <a:rPr lang="en-US" sz="1600" i="1" dirty="0" smtClean="0"/>
              <a:t> /</a:t>
            </a:r>
            <a:r>
              <a:rPr lang="en-US" sz="1600" i="1" dirty="0" err="1" smtClean="0"/>
              <a:t>ketrampilan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teknis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maupun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sosial</a:t>
            </a:r>
            <a:r>
              <a:rPr lang="en-US" sz="1600" i="1" dirty="0" smtClean="0"/>
              <a:t> yang </a:t>
            </a:r>
            <a:r>
              <a:rPr lang="en-US" sz="1600" i="1" dirty="0" err="1" smtClean="0"/>
              <a:t>dianggap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melebihi</a:t>
            </a:r>
            <a:r>
              <a:rPr lang="en-US" sz="1600" i="1" dirty="0" smtClean="0"/>
              <a:t>/</a:t>
            </a:r>
            <a:r>
              <a:rPr lang="en-US" sz="1600" i="1" dirty="0" err="1" smtClean="0"/>
              <a:t>unggul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dari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kemampuan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orang</a:t>
            </a:r>
            <a:r>
              <a:rPr lang="en-US" sz="1600" i="1" dirty="0" smtClean="0"/>
              <a:t> lain/</a:t>
            </a:r>
            <a:r>
              <a:rPr lang="en-US" sz="1600" i="1" dirty="0" err="1" smtClean="0"/>
              <a:t>khususnya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anggota</a:t>
            </a:r>
            <a:r>
              <a:rPr lang="en-US" sz="1600" i="1" dirty="0" smtClean="0"/>
              <a:t> 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 marL="514350" indent="-51435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665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836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HUBUNGAN ADMINISTRASI- MANAJEMEN DAN KEPEMIMPINAN </a:t>
            </a:r>
            <a:endParaRPr lang="en-US" sz="20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00628"/>
            <a:ext cx="8424936" cy="5568732"/>
          </a:xfrm>
        </p:spPr>
        <p:txBody>
          <a:bodyPr>
            <a:normAutofit fontScale="85000" lnSpcReduction="20000"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ADMINISTRASI --- WUJUT KEGIATAN PEMIMPINAN DAN MENEJEMEN</a:t>
            </a:r>
          </a:p>
          <a:p>
            <a:pPr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r>
              <a:rPr lang="en-US" sz="1600" b="1" dirty="0" smtClean="0">
                <a:solidFill>
                  <a:srgbClr val="FF0000"/>
                </a:solidFill>
              </a:rPr>
              <a:t>2 FUNGSI POKOK ----- PUBLIC ADMINISTRATION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1.  FUNGSI MANAJEMEN DALAM </a:t>
            </a:r>
            <a:r>
              <a:rPr lang="en-US" sz="1600" b="1" i="1" dirty="0" smtClean="0">
                <a:solidFill>
                  <a:srgbClr val="002060"/>
                </a:solidFill>
              </a:rPr>
              <a:t>ADMINISTRASI</a:t>
            </a:r>
            <a:r>
              <a:rPr lang="en-US" sz="1600" b="1" dirty="0" smtClean="0">
                <a:solidFill>
                  <a:srgbClr val="FF0000"/>
                </a:solidFill>
              </a:rPr>
              <a:t> ( </a:t>
            </a:r>
            <a:r>
              <a:rPr lang="en-US" sz="1600" b="1" i="1" dirty="0" smtClean="0"/>
              <a:t>PERENCANAAN,  PENGOORGANISASIAN,</a:t>
            </a:r>
          </a:p>
          <a:p>
            <a:pPr>
              <a:buNone/>
            </a:pPr>
            <a:r>
              <a:rPr lang="en-US" sz="1600" b="1" i="1" dirty="0" smtClean="0"/>
              <a:t>             PELAKSANAAN,  PENGERAKAN/PENGARAHAN,  KONTROL/PENGAWASAN DAN KOMUNIKASI</a:t>
            </a:r>
            <a:r>
              <a:rPr lang="en-US" sz="1600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2. FUNGSI OPERASIONAL  DALAM </a:t>
            </a:r>
            <a:r>
              <a:rPr lang="en-US" sz="1600" b="1" i="1" dirty="0" smtClean="0">
                <a:solidFill>
                  <a:srgbClr val="0070C0"/>
                </a:solidFill>
              </a:rPr>
              <a:t>MANAJEMEN </a:t>
            </a:r>
            <a:r>
              <a:rPr lang="en-US" sz="1600" b="1" dirty="0" smtClean="0">
                <a:solidFill>
                  <a:srgbClr val="FF0000"/>
                </a:solidFill>
              </a:rPr>
              <a:t>MELIPUTI  TATA USAHA , KEPEGAWAIAN,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            PERBEKALAN, KEUANGAN, DAN HUBUNGAN MASYARAKAT .</a:t>
            </a:r>
          </a:p>
          <a:p>
            <a:pPr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DINAMIKA KEPEMIMPINAN </a:t>
            </a:r>
          </a:p>
          <a:p>
            <a:pPr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1.  </a:t>
            </a:r>
            <a:r>
              <a:rPr lang="en-US" sz="1800" b="1" i="1" dirty="0" smtClean="0">
                <a:solidFill>
                  <a:srgbClr val="FF0000"/>
                </a:solidFill>
              </a:rPr>
              <a:t>KEPEMIMPINAN SEBAGAI SENI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     MENEMPATKAN BAKAT SEBAGAI FAKTOR YANG PENTING DAN BERPENGARUH BESAR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            TERHADAP KEMAMPUAN DALAM MEWUJUTKANNYA </a:t>
            </a:r>
          </a:p>
          <a:p>
            <a:pPr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	</a:t>
            </a:r>
            <a:r>
              <a:rPr lang="en-US" sz="1600" b="1" dirty="0" smtClean="0">
                <a:solidFill>
                  <a:srgbClr val="0070C0"/>
                </a:solidFill>
              </a:rPr>
              <a:t>      ( </a:t>
            </a:r>
            <a:r>
              <a:rPr lang="en-US" sz="1600" b="1" dirty="0" err="1" smtClean="0">
                <a:solidFill>
                  <a:srgbClr val="0070C0"/>
                </a:solidFill>
              </a:rPr>
              <a:t>Perbedaan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secara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kuantitas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mamupun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kualitas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masing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individu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pada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masing</a:t>
            </a:r>
            <a:r>
              <a:rPr lang="en-US" sz="1600" b="1" dirty="0" smtClean="0">
                <a:solidFill>
                  <a:srgbClr val="0070C0"/>
                </a:solidFill>
              </a:rPr>
              <a:t>) </a:t>
            </a:r>
          </a:p>
          <a:p>
            <a:pPr>
              <a:buNone/>
            </a:pPr>
            <a:endParaRPr lang="en-US" sz="1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1600" b="1" dirty="0" smtClean="0">
                <a:solidFill>
                  <a:srgbClr val="0070C0"/>
                </a:solidFill>
              </a:rPr>
              <a:t>	</a:t>
            </a:r>
            <a:r>
              <a:rPr lang="en-US" sz="1600" b="1" dirty="0" smtClean="0"/>
              <a:t>2. KEPEMIMPINAN SEBAGAI ILMU </a:t>
            </a:r>
          </a:p>
          <a:p>
            <a:pPr>
              <a:buNone/>
            </a:pPr>
            <a:r>
              <a:rPr lang="en-US" sz="1600" b="1" dirty="0" smtClean="0"/>
              <a:t>	     MENEMPATKAN FAKTOR PADA PROSES BELAJAR MENGAJAR DAN LATIHAN KEPEMIMPINAN</a:t>
            </a:r>
          </a:p>
          <a:p>
            <a:pPr>
              <a:buNone/>
            </a:pPr>
            <a:r>
              <a:rPr lang="en-US" sz="1600" b="1" dirty="0" smtClean="0"/>
              <a:t>	     AKAN SUKSES DAN EFEKTIF APABILA DITANGAN ORANG TRAMPIL, TERLATIH DAN AHLI.</a:t>
            </a:r>
          </a:p>
          <a:p>
            <a:pPr>
              <a:buNone/>
            </a:pPr>
            <a:r>
              <a:rPr lang="en-US" sz="1600" b="1" dirty="0" smtClean="0"/>
              <a:t>         ( KEPEMIMPINAN MUNCUL SEBAGAI PROSES BELAJAR SECARA INTENSIF OLEH KARENA ITU ORANG HARUS MENGUASAI TEORI DAN BERUSAHA MEMPRAKTEKAN DALAM MEMIMPIN )</a:t>
            </a:r>
          </a:p>
          <a:p>
            <a:pPr>
              <a:buNone/>
            </a:pPr>
            <a:endParaRPr lang="en-US" sz="16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16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31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PERBEDAAN KEPEMIMPINAN SEBAGAI</a:t>
            </a:r>
            <a:br>
              <a:rPr lang="en-US" sz="2400" b="1" dirty="0" smtClean="0"/>
            </a:br>
            <a:r>
              <a:rPr lang="en-US" sz="2400" b="1" dirty="0" smtClean="0"/>
              <a:t> SENI DAN ILMU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196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 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MEMBERI PENGETAHUN TENTANG ARTI PENTINGNYA KEPEMIMPINAN DALAM MEMPENGARUHI TERCAPAINYA TUJUAN ORGANISASI</a:t>
            </a:r>
          </a:p>
          <a:p>
            <a:r>
              <a:rPr lang="id-ID" dirty="0" smtClean="0"/>
              <a:t>MEMBERIKAN TEORI DASAR-DASAR TEORI KEPEMIMPINAN </a:t>
            </a:r>
          </a:p>
          <a:p>
            <a:r>
              <a:rPr lang="id-ID" dirty="0" smtClean="0"/>
              <a:t>MAMPU MEMPRAKTEKAN GAYA DAN TYPE PROSES KEPEMIMPINAN DLAM PENCAPAIAN TUJUAN SECARA EFEKTIF </a:t>
            </a:r>
          </a:p>
          <a:p>
            <a:r>
              <a:rPr lang="id-ID" dirty="0" smtClean="0"/>
              <a:t>DLL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549510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PERBEDAAN MANAJER - LEADER 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704632"/>
              </p:ext>
            </p:extLst>
          </p:nvPr>
        </p:nvGraphicFramePr>
        <p:xfrm>
          <a:off x="107504" y="1600200"/>
          <a:ext cx="8579296" cy="4781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6394"/>
                <a:gridCol w="4353932"/>
                <a:gridCol w="3538970"/>
              </a:tblGrid>
              <a:tr h="457434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r>
                        <a:rPr lang="id-ID" baseline="0" dirty="0" smtClean="0"/>
                        <a:t>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MANAJERR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LEADER</a:t>
                      </a:r>
                      <a:endParaRPr lang="id-ID" dirty="0"/>
                    </a:p>
                  </a:txBody>
                  <a:tcPr/>
                </a:tc>
              </a:tr>
              <a:tr h="4323694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BERSIFAT REAKSTIF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MELIHAT HAL-HAL SEHARI-HARI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MEMPERTAHANKAN STATUS QUO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PENIRU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BERFOKUS PADA SISTEM DAN</a:t>
                      </a:r>
                    </a:p>
                    <a:p>
                      <a:pPr marL="457200" indent="-457200"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latin typeface="Arial" charset="0"/>
                        </a:rPr>
                        <a:t>        PROSEDUR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MELAKUKAN HAL DGN BENAR </a:t>
                      </a:r>
                    </a:p>
                    <a:p>
                      <a:pPr marL="457200" indent="-457200"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latin typeface="Arial" charset="0"/>
                        </a:rPr>
                        <a:t>       [</a:t>
                      </a:r>
                      <a:r>
                        <a:rPr lang="en-US" sz="1400" b="1" i="1" dirty="0" smtClean="0">
                          <a:latin typeface="Arial" charset="0"/>
                        </a:rPr>
                        <a:t>DO THINGS RIGHT</a:t>
                      </a:r>
                      <a:r>
                        <a:rPr lang="en-US" sz="1400" b="1" dirty="0" smtClean="0">
                          <a:latin typeface="Arial" charset="0"/>
                        </a:rPr>
                        <a:t>]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BERTANYA TENTANG BAGAI-</a:t>
                      </a:r>
                    </a:p>
                    <a:p>
                      <a:pPr marL="457200" indent="-457200"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latin typeface="Arial" charset="0"/>
                        </a:rPr>
                        <a:t>        MANA SESUATU HARUS DILAKU-</a:t>
                      </a:r>
                    </a:p>
                    <a:p>
                      <a:pPr marL="457200" indent="-457200"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latin typeface="Arial" charset="0"/>
                        </a:rPr>
                        <a:t>        KAN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PATUH PADA PERINTAH</a:t>
                      </a:r>
                    </a:p>
                    <a:p>
                      <a:pPr marL="457200" indent="-457200"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latin typeface="Arial" charset="0"/>
                        </a:rPr>
                        <a:t>BERFOKUS PADA PEGAWAI </a:t>
                      </a:r>
                    </a:p>
                    <a:p>
                      <a:pPr marL="457200" indent="-457200"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latin typeface="Arial" charset="0"/>
                        </a:rPr>
                        <a:t>       [</a:t>
                      </a:r>
                      <a:r>
                        <a:rPr lang="en-US" sz="1400" b="1" i="1" dirty="0" smtClean="0">
                          <a:latin typeface="Arial" charset="0"/>
                        </a:rPr>
                        <a:t>CONTROL</a:t>
                      </a:r>
                      <a:r>
                        <a:rPr lang="en-US" sz="1400" b="1" dirty="0" smtClean="0">
                          <a:latin typeface="Arial" charset="0"/>
                        </a:rPr>
                        <a:t>]</a:t>
                      </a:r>
                    </a:p>
                    <a:p>
                      <a:endParaRPr lang="id-ID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BERSIFAT PROAKTIF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MELIHAT KE DEPAN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MENETANG STATUS QUO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MELAUKAN HAL YANG ORISINIL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BERFOKUS PADA MANUSIA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MELAKUKAN HAL YG PERLU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DILAKUKAN [</a:t>
                      </a:r>
                      <a:r>
                        <a:rPr lang="en-US" sz="1400" b="1" i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DO THE RIGHT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i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THINGS</a:t>
                      </a: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]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BERTANYA APA YANG HARUS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DILAKUKAN DAN MENGAPA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HAL ITU DILAKUKAN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BERPEGANG PADA KOMITMEN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ORGANISASI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MEMEBERIKAN KEKUASAAN 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     [</a:t>
                      </a:r>
                      <a:r>
                        <a:rPr lang="en-US" sz="1400" b="1" i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EMPOWETMENT</a:t>
                      </a:r>
                      <a:r>
                        <a:rPr lang="en-US" sz="1400" b="1" dirty="0" smtClean="0">
                          <a:solidFill>
                            <a:schemeClr val="tx2"/>
                          </a:solidFill>
                          <a:latin typeface="Arial" charset="0"/>
                        </a:rPr>
                        <a:t>]</a:t>
                      </a:r>
                    </a:p>
                    <a:p>
                      <a:endParaRPr lang="id-ID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557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4800"/>
            <a:ext cx="8534400" cy="747936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err="1" smtClean="0"/>
              <a:t>Delapan</a:t>
            </a:r>
            <a:r>
              <a:rPr lang="en-US" sz="2700" dirty="0" smtClean="0"/>
              <a:t> </a:t>
            </a:r>
            <a:r>
              <a:rPr lang="en-US" sz="2700" dirty="0" err="1" smtClean="0"/>
              <a:t>Perbedaan</a:t>
            </a:r>
            <a:r>
              <a:rPr lang="en-US" sz="2700" dirty="0" smtClean="0"/>
              <a:t> </a:t>
            </a:r>
            <a:r>
              <a:rPr lang="en-US" sz="2700" dirty="0" err="1" smtClean="0"/>
              <a:t>Pemimpin</a:t>
            </a:r>
            <a:r>
              <a:rPr lang="en-US" sz="2700" dirty="0" smtClean="0"/>
              <a:t> </a:t>
            </a:r>
            <a:r>
              <a:rPr lang="en-US" sz="2700" dirty="0" err="1" smtClean="0"/>
              <a:t>dengan</a:t>
            </a:r>
            <a:r>
              <a:rPr lang="en-US" sz="2700" dirty="0" smtClean="0"/>
              <a:t> </a:t>
            </a:r>
            <a:r>
              <a:rPr lang="en-US" sz="2700" dirty="0" err="1" smtClean="0"/>
              <a:t>Manajer</a:t>
            </a:r>
            <a:r>
              <a:rPr lang="id-ID" sz="2700" dirty="0" smtClean="0"/>
              <a:t/>
            </a:r>
            <a:br>
              <a:rPr lang="id-ID" sz="2700" dirty="0" smtClean="0"/>
            </a:br>
            <a:r>
              <a:rPr lang="id-ID" sz="2700" dirty="0"/>
              <a:t/>
            </a:r>
            <a:br>
              <a:rPr lang="id-ID" sz="27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8141528" cy="5424716"/>
          </a:xfrm>
        </p:spPr>
        <p:txBody>
          <a:bodyPr>
            <a:normAutofit/>
          </a:bodyPr>
          <a:lstStyle/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mengadiministrasikan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melakukan</a:t>
            </a:r>
            <a:r>
              <a:rPr lang="en-US" sz="1800" dirty="0" smtClean="0"/>
              <a:t> </a:t>
            </a:r>
            <a:r>
              <a:rPr lang="en-US" sz="1800" dirty="0" err="1" smtClean="0"/>
              <a:t>inovasi-inovasi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tiruan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asli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memelihara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mengembangkan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memfokuskan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struktur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memfokuskan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orang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menitikberatkan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pengendalian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mendasarkan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pada</a:t>
            </a:r>
            <a:r>
              <a:rPr lang="en-US" sz="1800" dirty="0" smtClean="0"/>
              <a:t> rasa </a:t>
            </a:r>
            <a:r>
              <a:rPr lang="en-US" sz="1800" dirty="0" err="1" smtClean="0"/>
              <a:t>percaya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pandangan</a:t>
            </a:r>
            <a:r>
              <a:rPr lang="en-US" sz="1800" dirty="0" smtClean="0"/>
              <a:t> </a:t>
            </a:r>
            <a:r>
              <a:rPr lang="en-US" sz="1800" dirty="0" err="1" smtClean="0"/>
              <a:t>jangka</a:t>
            </a:r>
            <a:r>
              <a:rPr lang="en-US" sz="1800" dirty="0" smtClean="0"/>
              <a:t> </a:t>
            </a:r>
            <a:r>
              <a:rPr lang="en-US" sz="1800" dirty="0" err="1" smtClean="0"/>
              <a:t>pendek</a:t>
            </a:r>
            <a:r>
              <a:rPr lang="en-US" sz="1800" dirty="0" smtClean="0"/>
              <a:t>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en-US" sz="1800" dirty="0" err="1" smtClean="0"/>
              <a:t>pandangan</a:t>
            </a:r>
            <a:r>
              <a:rPr lang="en-US" sz="1800" dirty="0" smtClean="0"/>
              <a:t> </a:t>
            </a:r>
            <a:r>
              <a:rPr lang="en-US" sz="1800" dirty="0" err="1" smtClean="0"/>
              <a:t>jangka</a:t>
            </a:r>
            <a:r>
              <a:rPr lang="en-US" sz="1800" dirty="0" smtClean="0"/>
              <a:t> </a:t>
            </a:r>
            <a:r>
              <a:rPr lang="en-US" sz="1800" dirty="0" err="1" smtClean="0"/>
              <a:t>panjang</a:t>
            </a:r>
            <a:endParaRPr lang="en-US" sz="1800" dirty="0" smtClean="0"/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menanyakan</a:t>
            </a:r>
            <a:r>
              <a:rPr lang="en-US" sz="1800" dirty="0" smtClean="0"/>
              <a:t> “</a:t>
            </a:r>
            <a:r>
              <a:rPr lang="en-US" sz="1800" dirty="0" err="1" smtClean="0"/>
              <a:t>mengapa</a:t>
            </a:r>
            <a:r>
              <a:rPr lang="en-US" sz="1800" dirty="0" smtClean="0"/>
              <a:t>” </a:t>
            </a:r>
            <a:r>
              <a:rPr lang="en-US" sz="1800" dirty="0" err="1" smtClean="0"/>
              <a:t>dan</a:t>
            </a:r>
            <a:r>
              <a:rPr lang="en-US" sz="1800" dirty="0" smtClean="0"/>
              <a:t> “</a:t>
            </a:r>
            <a:r>
              <a:rPr lang="en-US" sz="1800" dirty="0" err="1" smtClean="0"/>
              <a:t>bagaimana</a:t>
            </a:r>
            <a:r>
              <a:rPr lang="en-US" sz="1800" dirty="0" smtClean="0"/>
              <a:t>”, </a:t>
            </a:r>
            <a:r>
              <a:rPr lang="en-US" sz="1800" dirty="0" err="1" smtClean="0"/>
              <a:t>sedangkan</a:t>
            </a:r>
            <a:endParaRPr lang="en-US" sz="1800" dirty="0" smtClean="0"/>
          </a:p>
          <a:p>
            <a:pPr>
              <a:buNone/>
            </a:pPr>
            <a:r>
              <a:rPr lang="fi-FI" sz="1800" dirty="0" smtClean="0"/>
              <a:t>	pemimpin menanyakan “apa” dan “mengapa”.</a:t>
            </a:r>
          </a:p>
          <a:p>
            <a:r>
              <a:rPr lang="en-US" sz="1800" dirty="0" smtClean="0"/>
              <a:t>• </a:t>
            </a:r>
            <a:r>
              <a:rPr lang="en-US" sz="1800" dirty="0" err="1" smtClean="0"/>
              <a:t>Manajer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pandangan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garis</a:t>
            </a:r>
            <a:r>
              <a:rPr lang="en-US" sz="1800" dirty="0" smtClean="0"/>
              <a:t> </a:t>
            </a:r>
            <a:r>
              <a:rPr lang="en-US" sz="1800" dirty="0" err="1" smtClean="0"/>
              <a:t>dasar</a:t>
            </a:r>
            <a:r>
              <a:rPr lang="en-US" sz="1800" dirty="0" smtClean="0"/>
              <a:t> (vertical), </a:t>
            </a:r>
            <a:r>
              <a:rPr lang="en-US" sz="1800" dirty="0" err="1" smtClean="0"/>
              <a:t>pemimpin</a:t>
            </a:r>
            <a:r>
              <a:rPr lang="en-US" sz="1800" dirty="0" smtClean="0"/>
              <a:t>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 </a:t>
            </a:r>
            <a:r>
              <a:rPr lang="en-US" sz="1800" dirty="0" err="1" smtClean="0"/>
              <a:t>pandangan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horison</a:t>
            </a:r>
            <a:r>
              <a:rPr lang="en-US" sz="1800" dirty="0" smtClean="0"/>
              <a:t>. (</a:t>
            </a:r>
            <a:r>
              <a:rPr lang="en-US" sz="1800" dirty="0" err="1" smtClean="0"/>
              <a:t>Bennis</a:t>
            </a:r>
            <a:r>
              <a:rPr lang="en-US" sz="1800" dirty="0" smtClean="0"/>
              <a:t> &amp; Townsend, 1995).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703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5966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POKOK BAHASAN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25144"/>
          </a:xfrm>
        </p:spPr>
        <p:txBody>
          <a:bodyPr>
            <a:normAutofit/>
          </a:bodyPr>
          <a:lstStyle/>
          <a:p>
            <a:r>
              <a:rPr lang="id-ID" sz="2400" dirty="0" smtClean="0"/>
              <a:t>	POKOK-POKOK PENGERTIAN ARTI PENTINGNYA KEPEMIMPINAN DALAM PENCAPAIAN TUJUAN</a:t>
            </a:r>
          </a:p>
          <a:p>
            <a:r>
              <a:rPr lang="id-ID" sz="2400" dirty="0" smtClean="0"/>
              <a:t>	BEBERAPA TEORI , GAYA, TYPE KEPEMIMPINAN</a:t>
            </a:r>
          </a:p>
          <a:p>
            <a:r>
              <a:rPr lang="id-ID" sz="2400" dirty="0" smtClean="0"/>
              <a:t>	TEKNIK KEPEMIMPINAN YANG EFEKTIF </a:t>
            </a:r>
          </a:p>
          <a:p>
            <a:r>
              <a:rPr lang="id-ID" sz="2400" dirty="0" smtClean="0"/>
              <a:t>	KEPEMIMPINAN YANG EFEKTIF DALAM  PEMERINTAHAN , POLITIK</a:t>
            </a:r>
          </a:p>
          <a:p>
            <a:r>
              <a:rPr lang="id-ID" sz="2400" dirty="0" smtClean="0"/>
              <a:t>	PRAKTEK /PENGAMATAN BEBERAPA KEPEMIMPINAN YANG BERHASIL</a:t>
            </a:r>
          </a:p>
          <a:p>
            <a:r>
              <a:rPr lang="id-ID" sz="2400" dirty="0" smtClean="0"/>
              <a:t>TUGAS INDIVIDU, KELOMPOK DAN DISKUSI 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955207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HUBUNGAN PEMIMPIN – KEPEMIMPINAN DAN PEMBANGUNAN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012483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Left-Right Arrow 6"/>
          <p:cNvSpPr/>
          <p:nvPr/>
        </p:nvSpPr>
        <p:spPr>
          <a:xfrm>
            <a:off x="3429000" y="2438400"/>
            <a:ext cx="2133600" cy="914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962400" y="3124200"/>
            <a:ext cx="9144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POLA HUBUNGAN ORGANISASI – PEMIMPIN DAN KEPEMIMPINAN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617842"/>
              </p:ext>
            </p:extLst>
          </p:nvPr>
        </p:nvGraphicFramePr>
        <p:xfrm>
          <a:off x="179512" y="1484784"/>
          <a:ext cx="888828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ight Arrow 5"/>
          <p:cNvSpPr/>
          <p:nvPr/>
        </p:nvSpPr>
        <p:spPr>
          <a:xfrm>
            <a:off x="4140763" y="2148348"/>
            <a:ext cx="1600200" cy="609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010400" y="3505200"/>
            <a:ext cx="533400" cy="6096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4419600"/>
            <a:ext cx="3795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KONDISI PEMIMPIN AKAN BERPENGARUH TERHADAP ;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 MAJU MUNDURNYA ORGANISASI/LEMBAGA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BERKEMBANG TIDAKNYA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SENANG TIDAKNYA SESEORANG BERADA  DLM ORGANISASI </a:t>
            </a:r>
          </a:p>
          <a:p>
            <a:r>
              <a:rPr lang="en-US" sz="1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 CEPAT/TIDAKNYA TERCAPAINYA  TUJUAN  ORG DSBNYA   </a:t>
            </a:r>
            <a:endParaRPr lang="en-US" sz="1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3962400" y="3352800"/>
            <a:ext cx="1600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962400" y="44958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03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 BEBERAPA KONSEP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id-ID" dirty="0" smtClean="0"/>
              <a:t>PEMIMPIN ----- UMUM --- KEKUATAN DALAM  DIRI SESEORANG</a:t>
            </a:r>
          </a:p>
          <a:p>
            <a:r>
              <a:rPr lang="id-ID" dirty="0" smtClean="0"/>
              <a:t>TOKOH</a:t>
            </a:r>
          </a:p>
          <a:p>
            <a:r>
              <a:rPr lang="id-ID" dirty="0" smtClean="0"/>
              <a:t>LEADER</a:t>
            </a:r>
          </a:p>
          <a:p>
            <a:r>
              <a:rPr lang="id-ID" dirty="0" smtClean="0"/>
              <a:t>MANAJER ----- ORGANISASI/PERUSAHAAN</a:t>
            </a:r>
          </a:p>
          <a:p>
            <a:r>
              <a:rPr lang="id-ID" dirty="0" smtClean="0"/>
              <a:t>KEPALA </a:t>
            </a:r>
          </a:p>
          <a:p>
            <a:r>
              <a:rPr lang="id-ID" dirty="0" smtClean="0"/>
              <a:t>KETUA </a:t>
            </a:r>
          </a:p>
          <a:p>
            <a:r>
              <a:rPr lang="id-ID" dirty="0" smtClean="0"/>
              <a:t>DIREKTUR</a:t>
            </a:r>
          </a:p>
          <a:p>
            <a:r>
              <a:rPr lang="id-ID" dirty="0" smtClean="0"/>
              <a:t>BOS</a:t>
            </a:r>
          </a:p>
          <a:p>
            <a:r>
              <a:rPr lang="id-ID" dirty="0" smtClean="0"/>
              <a:t>KEPEMIMPINAN ---- PROSES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9728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609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PENGERTIAN PEMIMPIN DAN KEPEMIMPINAN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992668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PEMIMPIN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SESEORANG YANG MEMILIKI KELEBIHAN DALAM ASPEK-ASPEK KEPRIBADIAN ANTARA LAIN ;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400" b="1" i="1" dirty="0" smtClean="0">
                <a:solidFill>
                  <a:srgbClr val="C00000"/>
                </a:solidFill>
              </a:rPr>
              <a:t>- ADANYA KEPERCAYAAN DARI ORANG LAIN</a:t>
            </a:r>
          </a:p>
          <a:p>
            <a:pPr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	</a:t>
            </a:r>
            <a:r>
              <a:rPr lang="en-US" sz="2400" b="1" i="1" dirty="0" smtClean="0">
                <a:solidFill>
                  <a:srgbClr val="C00000"/>
                </a:solidFill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</a:rPr>
              <a:t>kesediaan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untuk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membimbing</a:t>
            </a:r>
            <a:r>
              <a:rPr lang="en-US" sz="2400" b="1" i="1" dirty="0" smtClean="0">
                <a:solidFill>
                  <a:srgbClr val="C00000"/>
                </a:solidFill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mengarahkan</a:t>
            </a:r>
            <a:r>
              <a:rPr lang="en-US" sz="2400" b="1" i="1" dirty="0" smtClean="0">
                <a:solidFill>
                  <a:srgbClr val="C00000"/>
                </a:solidFill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memeberikan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motivasi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dsbnya</a:t>
            </a:r>
            <a:r>
              <a:rPr lang="en-US" sz="2400" b="1" i="1" dirty="0" smtClean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	</a:t>
            </a:r>
            <a:r>
              <a:rPr lang="en-US" sz="2400" b="1" i="1" dirty="0" smtClean="0">
                <a:solidFill>
                  <a:srgbClr val="0070C0"/>
                </a:solidFill>
              </a:rPr>
              <a:t>- KEMAMPUAN INTELEKTUAL </a:t>
            </a:r>
            <a:r>
              <a:rPr lang="en-US" sz="2400" b="1" i="1" dirty="0" smtClean="0">
                <a:solidFill>
                  <a:srgbClr val="C00000"/>
                </a:solidFill>
              </a:rPr>
              <a:t>(</a:t>
            </a:r>
            <a:r>
              <a:rPr lang="en-US" sz="2400" b="1" i="1" dirty="0" err="1" smtClean="0">
                <a:solidFill>
                  <a:srgbClr val="C00000"/>
                </a:solidFill>
              </a:rPr>
              <a:t>pandai</a:t>
            </a:r>
            <a:r>
              <a:rPr lang="en-US" sz="2400" b="1" i="1" dirty="0" smtClean="0">
                <a:solidFill>
                  <a:srgbClr val="C00000"/>
                </a:solidFill>
              </a:rPr>
              <a:t>,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wawasan</a:t>
            </a:r>
            <a:r>
              <a:rPr lang="en-US" sz="2400" b="1" i="1" dirty="0" smtClean="0">
                <a:solidFill>
                  <a:srgbClr val="C00000"/>
                </a:solidFill>
              </a:rPr>
              <a:t> yang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luas</a:t>
            </a:r>
            <a:r>
              <a:rPr lang="en-US" sz="2400" b="1" i="1" dirty="0" smtClean="0">
                <a:solidFill>
                  <a:srgbClr val="C00000"/>
                </a:solidFill>
              </a:rPr>
              <a:t> )</a:t>
            </a:r>
          </a:p>
          <a:p>
            <a:pPr>
              <a:buNone/>
            </a:pPr>
            <a:r>
              <a:rPr lang="en-US" sz="2400" b="1" i="1" dirty="0">
                <a:solidFill>
                  <a:srgbClr val="C00000"/>
                </a:solidFill>
              </a:rPr>
              <a:t>	</a:t>
            </a:r>
            <a:r>
              <a:rPr lang="en-US" sz="2400" b="1" i="1" dirty="0" smtClean="0">
                <a:solidFill>
                  <a:srgbClr val="C00000"/>
                </a:solidFill>
              </a:rPr>
              <a:t>- KEMAMPUAN DALAM MENYELESAIKAN MASALAH </a:t>
            </a:r>
            <a:endParaRPr lang="id-ID" sz="2400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id-ID" sz="2400" i="1" dirty="0" smtClean="0">
                <a:solidFill>
                  <a:srgbClr val="C00000"/>
                </a:solidFill>
              </a:rPr>
              <a:t>( </a:t>
            </a:r>
            <a:r>
              <a:rPr lang="id-ID" sz="1900" i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SESEORANG YANG MEMILIKI KEUNGGULAN  ( FISIK NON FISIK, KEKUATAN, PANDANGAN DLL ) YANG DAPAT MEMBEDAKAN DENGAN ORANG ALIN</a:t>
            </a:r>
            <a:endParaRPr lang="en-US" sz="1900" b="1" i="1" dirty="0" smtClean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>
              <a:buNone/>
            </a:pPr>
            <a:endParaRPr lang="en-US" sz="2400" b="1" i="1" dirty="0" smtClean="0">
              <a:solidFill>
                <a:srgbClr val="C00000"/>
              </a:solidFill>
            </a:endParaRPr>
          </a:p>
          <a:p>
            <a:r>
              <a:rPr lang="en-US" sz="2400" b="1" i="1" dirty="0" smtClean="0"/>
              <a:t>KEPEMIMPINAN ---------- </a:t>
            </a:r>
            <a:r>
              <a:rPr lang="en-US" sz="2400" b="1" i="1" dirty="0" err="1" smtClean="0"/>
              <a:t>proses</a:t>
            </a:r>
            <a:r>
              <a:rPr lang="en-US" sz="2400" b="1" i="1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KEMAMPUAN UNTUK MEMPENGARUHI MENGARAHKAN MEMIMBING PERASAAN, PIKIRAN TINGKAH LAKU ORANG LAIN AGAR MEREKA MAU MENGIKUTI APA YANG DIINGIKAN DALAM MENCAPAI TUJUAN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8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3141143"/>
            <a:ext cx="228165" cy="575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2947" tIns="56473" rIns="112947" bIns="56473" anchor="ctr">
            <a:spAutoFit/>
          </a:bodyPr>
          <a:lstStyle/>
          <a:p>
            <a:endParaRPr lang="id-ID" sz="3000">
              <a:latin typeface="Times New Roman" pitchFamily="18" charset="0"/>
            </a:endParaRP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3141143"/>
            <a:ext cx="228165" cy="575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2947" tIns="56473" rIns="112947" bIns="56473" anchor="ctr">
            <a:spAutoFit/>
          </a:bodyPr>
          <a:lstStyle/>
          <a:p>
            <a:endParaRPr lang="id-ID" sz="3000">
              <a:latin typeface="Times New Roman" pitchFamily="18" charset="0"/>
            </a:endParaRP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0" y="-287857"/>
            <a:ext cx="228165" cy="575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2947" tIns="56473" rIns="112947" bIns="56473" anchor="ctr">
            <a:spAutoFit/>
          </a:bodyPr>
          <a:lstStyle/>
          <a:p>
            <a:endParaRPr lang="id-ID" sz="3000">
              <a:latin typeface="Times New Roman" pitchFamily="18" charset="0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41421" y="577216"/>
            <a:ext cx="7122695" cy="421826"/>
          </a:xfrm>
          <a:prstGeom prst="rect">
            <a:avLst/>
          </a:prstGeom>
          <a:solidFill>
            <a:srgbClr val="A0CEC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12947" tIns="56473" rIns="112947" bIns="56473">
            <a:spAutoFit/>
          </a:bodyPr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PERBANDINGAN PEMIMPIN DAN NON PEMIMPIN</a:t>
            </a:r>
            <a:endParaRPr lang="id-ID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569495" y="1125856"/>
            <a:ext cx="3364832" cy="4491990"/>
          </a:xfrm>
          <a:prstGeom prst="rect">
            <a:avLst/>
          </a:prstGeom>
          <a:solidFill>
            <a:srgbClr val="77F7F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12947" tIns="56473" rIns="112947" bIns="56473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/>
            <a:r>
              <a:rPr lang="en-US" sz="2000" b="1">
                <a:solidFill>
                  <a:srgbClr val="FF0000"/>
                </a:solidFill>
                <a:latin typeface="Tahoma" pitchFamily="34" charset="0"/>
              </a:rPr>
              <a:t>PEMIMPIN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Memberikan inspirasi pekerja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Melaksanakan dan mengembangkan pekerjaan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Menunjukan bagaimana hrs bekerja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Menerima tanggungjawab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Menyelesaiakan persoalan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endParaRPr lang="id-ID" sz="1900">
              <a:latin typeface="Comic Sans MS" pitchFamily="66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391527" y="1125856"/>
            <a:ext cx="3272589" cy="4115144"/>
          </a:xfrm>
          <a:prstGeom prst="rect">
            <a:avLst/>
          </a:prstGeom>
          <a:solidFill>
            <a:srgbClr val="F8FD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12947" tIns="56473" rIns="112947" bIns="56473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ctr"/>
            <a:r>
              <a:rPr lang="en-US" sz="2000" b="1">
                <a:solidFill>
                  <a:srgbClr val="FF0000"/>
                </a:solidFill>
                <a:latin typeface="Tahoma" pitchFamily="34" charset="0"/>
              </a:rPr>
              <a:t>BUKAN PEMIMPIN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Menekan pekerja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Melaksanakan pekejaan dgn mengorbankan pekerja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Menimbulkan rasa takut pada pekerja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Mengelak tanggungjawab</a:t>
            </a:r>
          </a:p>
          <a:p>
            <a:pPr lvl="1">
              <a:buSzPts val="1600"/>
              <a:buFont typeface="Tahoma" pitchFamily="34" charset="0"/>
              <a:buAutoNum type="arabicPeriod"/>
            </a:pPr>
            <a:r>
              <a:rPr lang="id-ID" sz="2000">
                <a:solidFill>
                  <a:srgbClr val="000000"/>
                </a:solidFill>
                <a:latin typeface="Tahoma" pitchFamily="34" charset="0"/>
              </a:rPr>
              <a:t>Mengalihkan kesalahan pada orang lain</a:t>
            </a:r>
            <a:endParaRPr lang="id-ID" sz="2300">
              <a:latin typeface="Comic Sans MS" pitchFamily="66" charset="0"/>
            </a:endParaRPr>
          </a:p>
        </p:txBody>
      </p:sp>
      <p:sp>
        <p:nvSpPr>
          <p:cNvPr id="59403" name="AutoShape 1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36832" y="6107431"/>
            <a:ext cx="637674" cy="49149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2947" tIns="56473" rIns="112947" bIns="56473"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4860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32410"/>
            <a:ext cx="6888080" cy="1301116"/>
          </a:xfrm>
          <a:solidFill>
            <a:srgbClr val="A0CECD"/>
          </a:solidFill>
          <a:ln>
            <a:solidFill>
              <a:srgbClr val="2485A8"/>
            </a:solidFill>
            <a:miter lim="800000"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</a:rPr>
              <a:t>TUGAS-TUGAS PEMIMPIN</a:t>
            </a:r>
            <a:endParaRPr lang="en-GB" sz="4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685801" y="1828800"/>
            <a:ext cx="6894095" cy="3427096"/>
          </a:xfrm>
          <a:ln>
            <a:solidFill>
              <a:srgbClr val="2485A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588264" indent="-588264">
              <a:buFont typeface="Wingdings" pitchFamily="2" charset="2"/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endParaRPr lang="en-US" sz="2000" dirty="0"/>
          </a:p>
          <a:p>
            <a:pPr marL="588264" indent="-588264">
              <a:buFont typeface="Wingdings" pitchFamily="2" charset="2"/>
              <a:buAutoNum type="arabicPeriod"/>
            </a:pP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petugas</a:t>
            </a:r>
            <a:r>
              <a:rPr lang="en-US" sz="2000" dirty="0"/>
              <a:t> (</a:t>
            </a:r>
            <a:r>
              <a:rPr lang="en-US" sz="2000" dirty="0" err="1"/>
              <a:t>bawahan</a:t>
            </a:r>
            <a:r>
              <a:rPr lang="en-US" sz="2000" dirty="0"/>
              <a:t>/follower)</a:t>
            </a:r>
          </a:p>
          <a:p>
            <a:pPr marL="588264" indent="-588264">
              <a:buFont typeface="Wingdings" pitchFamily="2" charset="2"/>
              <a:buAutoNum type="arabicPeriod"/>
            </a:pPr>
            <a:r>
              <a:rPr lang="en-US" sz="2000" dirty="0" err="1"/>
              <a:t>Mengkomunikasikan</a:t>
            </a:r>
            <a:endParaRPr lang="en-US" sz="2000" dirty="0"/>
          </a:p>
          <a:p>
            <a:pPr marL="588264" indent="-588264">
              <a:buFont typeface="Wingdings" pitchFamily="2" charset="2"/>
              <a:buAutoNum type="arabicPeriod"/>
            </a:pPr>
            <a:r>
              <a:rPr lang="en-US" sz="2000" dirty="0" err="1"/>
              <a:t>Memotivasi</a:t>
            </a:r>
            <a:endParaRPr lang="en-US" sz="2000" dirty="0"/>
          </a:p>
          <a:p>
            <a:pPr marL="588264" indent="-588264">
              <a:buFont typeface="Wingdings" pitchFamily="2" charset="2"/>
              <a:buAutoNum type="arabicPeriod"/>
            </a:pPr>
            <a:r>
              <a:rPr lang="en-US" sz="2000" dirty="0" err="1"/>
              <a:t>Mengawasi</a:t>
            </a:r>
            <a:r>
              <a:rPr lang="en-US" sz="2000" dirty="0"/>
              <a:t> </a:t>
            </a:r>
            <a:r>
              <a:rPr lang="en-US" sz="2000" dirty="0" err="1"/>
              <a:t>pelaksanaan</a:t>
            </a:r>
            <a:endParaRPr lang="en-GB" sz="2000" dirty="0"/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5462337" y="6012181"/>
            <a:ext cx="2598821" cy="362237"/>
          </a:xfrm>
          <a:prstGeom prst="rect">
            <a:avLst/>
          </a:prstGeom>
          <a:solidFill>
            <a:srgbClr val="F777C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9174" tIns="34587" rIns="69174" bIns="34587">
            <a:spAutoFit/>
          </a:bodyPr>
          <a:lstStyle>
            <a:lvl1pPr defTabSz="5603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279400" defTabSz="5603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560388" defTabSz="5603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839788" defTabSz="5603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119188" defTabSz="5603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576388" defTabSz="5603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033588" defTabSz="5603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490788" defTabSz="5603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947988" defTabSz="5603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900"/>
              <a:t>KOMARUDDIN, 2000</a:t>
            </a:r>
            <a:endParaRPr lang="en-GB" sz="1900"/>
          </a:p>
        </p:txBody>
      </p:sp>
      <p:sp>
        <p:nvSpPr>
          <p:cNvPr id="39941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36832" y="6107431"/>
            <a:ext cx="637674" cy="49149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12947" tIns="56473" rIns="112947" bIns="56473" anchor="ctr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56993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66</TotalTime>
  <Words>797</Words>
  <Application>Microsoft Office PowerPoint</Application>
  <PresentationFormat>On-screen Show (4:3)</PresentationFormat>
  <Paragraphs>264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Angles</vt:lpstr>
      <vt:lpstr>KEPEMIMPINAN </vt:lpstr>
      <vt:lpstr>TUJUAN </vt:lpstr>
      <vt:lpstr>POKOK BAHASAN </vt:lpstr>
      <vt:lpstr>HUBUNGAN PEMIMPIN – KEPEMIMPINAN DAN PEMBANGUNAN </vt:lpstr>
      <vt:lpstr>POLA HUBUNGAN ORGANISASI – PEMIMPIN DAN KEPEMIMPINAN </vt:lpstr>
      <vt:lpstr> BEBERAPA KONSEP</vt:lpstr>
      <vt:lpstr>PENGERTIAN PEMIMPIN DAN KEPEMIMPINAN</vt:lpstr>
      <vt:lpstr>PowerPoint Presentation</vt:lpstr>
      <vt:lpstr>TUGAS-TUGAS PEMIMPIN</vt:lpstr>
      <vt:lpstr>KONSEP KEPEMIMPINAN </vt:lpstr>
      <vt:lpstr>Unsur Kepemimpinan</vt:lpstr>
      <vt:lpstr>UNSUR-UNSUR KEPEMIMPINAN : </vt:lpstr>
      <vt:lpstr>UNSUR KEPEMIMPINAN </vt:lpstr>
      <vt:lpstr>UNSUR KEPEMIMPINAN </vt:lpstr>
      <vt:lpstr>FUNGSI KEPEMIMPINAN</vt:lpstr>
      <vt:lpstr>FUNGSI PEMIMPIN</vt:lpstr>
      <vt:lpstr>3 FAKTOR KEPEMIMPINAN </vt:lpstr>
      <vt:lpstr>HUBUNGAN ADMINISTRASI- MANAJEMEN DAN KEPEMIMPINAN </vt:lpstr>
      <vt:lpstr>PERBEDAAN KEPEMIMPINAN SEBAGAI  SENI DAN ILMU</vt:lpstr>
      <vt:lpstr>PERBEDAAN MANAJER - LEADER </vt:lpstr>
      <vt:lpstr>     Delapan Perbedaan Pemimpin dengan Manajer  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KONSEP</dc:title>
  <dc:creator>Hartono</dc:creator>
  <cp:lastModifiedBy>Hartono</cp:lastModifiedBy>
  <cp:revision>7</cp:revision>
  <dcterms:created xsi:type="dcterms:W3CDTF">2020-03-11T13:55:22Z</dcterms:created>
  <dcterms:modified xsi:type="dcterms:W3CDTF">2020-03-18T04:33:46Z</dcterms:modified>
</cp:coreProperties>
</file>