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61" r:id="rId2"/>
    <p:sldId id="271" r:id="rId3"/>
    <p:sldId id="262" r:id="rId4"/>
    <p:sldId id="264" r:id="rId5"/>
    <p:sldId id="263" r:id="rId6"/>
    <p:sldId id="265" r:id="rId7"/>
    <p:sldId id="266" r:id="rId8"/>
    <p:sldId id="267" r:id="rId9"/>
    <p:sldId id="268" r:id="rId10"/>
    <p:sldId id="259"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B6F15528-21DE-4FAA-801E-634DDDAF4B2B}" type="slidenum">
              <a:rPr lang="en-US" smtClean="0"/>
              <a:pPr/>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D8BD707-D9CF-40AE-B4C6-C98DA3205C09}" type="datetimeFigureOut">
              <a:rPr lang="en-US" smtClean="0"/>
              <a:pPr/>
              <a:t>11/15/2022</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B6F15528-21DE-4FAA-801E-634DDDAF4B2B}" type="slidenum">
              <a:rPr lang="en-US" smtClean="0"/>
              <a:pPr/>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2819400"/>
            <a:ext cx="7086600" cy="1371600"/>
          </a:xfrm>
        </p:spPr>
        <p:txBody>
          <a:bodyPr>
            <a:normAutofit fontScale="90000"/>
          </a:bodyPr>
          <a:lstStyle/>
          <a:p>
            <a:pPr algn="r"/>
            <a:r>
              <a:rPr lang="id-ID" dirty="0">
                <a:solidFill>
                  <a:srgbClr val="0070C0"/>
                </a:solidFill>
              </a:rPr>
              <a:t>Kaidah Dasar Ilmu Pengetahuan dan Penelitian</a:t>
            </a:r>
          </a:p>
        </p:txBody>
      </p:sp>
    </p:spTree>
    <p:extLst>
      <p:ext uri="{BB962C8B-B14F-4D97-AF65-F5344CB8AC3E}">
        <p14:creationId xmlns:p14="http://schemas.microsoft.com/office/powerpoint/2010/main" val="2079345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7620000" cy="4373563"/>
          </a:xfrm>
        </p:spPr>
        <p:txBody>
          <a:bodyPr>
            <a:normAutofit/>
          </a:bodyPr>
          <a:lstStyle/>
          <a:p>
            <a:r>
              <a:rPr lang="id-ID" sz="2400" dirty="0"/>
              <a:t>Keempat, skeptisisme. Dalam ilmu pengetahuan, setiap klaim tentang kebenaran tidak boleh hanya diterima hanya berdasarkan kepercayaan, tetapi harus diuji . Kasarnya, seorang ilmuwan tidak boleh mempercayai siapa pun (dalam hal kebenaran) sebelum dia memiliki cukup bukti untuk memvalidasi kebenaran itu. Ilmuwan bukanlah politikus yang bisa menerima suatu ‘kebenaran’ hanya berdasarkan suatu surat keputusan.</a:t>
            </a:r>
            <a:endParaRPr lang="id-ID" sz="2400" dirty="0"/>
          </a:p>
        </p:txBody>
      </p:sp>
    </p:spTree>
    <p:extLst>
      <p:ext uri="{BB962C8B-B14F-4D97-AF65-F5344CB8AC3E}">
        <p14:creationId xmlns:p14="http://schemas.microsoft.com/office/powerpoint/2010/main" val="378847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838200"/>
            <a:ext cx="6705600" cy="5287963"/>
          </a:xfrm>
        </p:spPr>
        <p:txBody>
          <a:bodyPr>
            <a:normAutofit/>
          </a:bodyPr>
          <a:lstStyle/>
          <a:p>
            <a:r>
              <a:rPr lang="id-ID" sz="2800" dirty="0"/>
              <a:t>Kelima, terbuka untuk umum (public accessibility). Semua temuan dan pengetahuan ilmiah harus terbuka untuk umum. Inilah diktum yang harus dipegang erat oleh setiap ilmuwan meskipun kita masih boleh berdebat apakah penelitian yang berhubungan dengan keamanan negara boleh diumumkan secara luas di kalangan ilmuwan.</a:t>
            </a:r>
          </a:p>
        </p:txBody>
      </p:sp>
    </p:spTree>
    <p:extLst>
      <p:ext uri="{BB962C8B-B14F-4D97-AF65-F5344CB8AC3E}">
        <p14:creationId xmlns:p14="http://schemas.microsoft.com/office/powerpoint/2010/main" val="530808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5791200" cy="1371600"/>
          </a:xfrm>
        </p:spPr>
        <p:txBody>
          <a:bodyPr>
            <a:normAutofit fontScale="90000"/>
          </a:bodyPr>
          <a:lstStyle/>
          <a:p>
            <a:r>
              <a:rPr lang="id-ID" dirty="0" smtClean="0"/>
              <a:t>Kaidah Dasar Ilmu Pengetahuan dan Penelitian</a:t>
            </a:r>
            <a:endParaRPr lang="id-ID" dirty="0"/>
          </a:p>
        </p:txBody>
      </p:sp>
      <p:sp>
        <p:nvSpPr>
          <p:cNvPr id="3" name="Content Placeholder 2"/>
          <p:cNvSpPr>
            <a:spLocks noGrp="1"/>
          </p:cNvSpPr>
          <p:nvPr>
            <p:ph idx="1"/>
          </p:nvPr>
        </p:nvSpPr>
        <p:spPr/>
        <p:txBody>
          <a:bodyPr>
            <a:normAutofit fontScale="92500" lnSpcReduction="10000"/>
          </a:bodyPr>
          <a:lstStyle/>
          <a:p>
            <a:pPr marL="0" indent="0">
              <a:buNone/>
            </a:pPr>
            <a:endParaRPr lang="id-ID" dirty="0" smtClean="0"/>
          </a:p>
          <a:p>
            <a:pPr marL="0" indent="0">
              <a:buNone/>
            </a:pPr>
            <a:r>
              <a:rPr lang="id-ID" dirty="0" smtClean="0"/>
              <a:t>Konsep Dasar Ilmu Pengetahuan </a:t>
            </a:r>
          </a:p>
          <a:p>
            <a:pPr marL="0" indent="0">
              <a:buNone/>
            </a:pPr>
            <a:r>
              <a:rPr lang="id-ID" b="1" dirty="0" smtClean="0"/>
              <a:t>HAKIKAT PENGETAHUAN </a:t>
            </a:r>
          </a:p>
          <a:p>
            <a:pPr marL="0" indent="0">
              <a:buNone/>
            </a:pPr>
            <a:r>
              <a:rPr lang="id-ID" dirty="0" smtClean="0"/>
              <a:t>Manusia selalu memiliki rasa ingin tahu. Dia selalu bertanya. Jika manusia bertanya, maka sebenarnya dia ingin mengubah keadaan dirinya dari tidak tahu menjadi tahu . Karena itu orang yang tidak tahu disebut orang yang tidak berpengetahuan dan orang yang tahu disebut orang yang berpengetahuan. </a:t>
            </a:r>
          </a:p>
          <a:p>
            <a:pPr marL="0" indent="0">
              <a:buNone/>
            </a:pPr>
            <a:r>
              <a:rPr lang="id-ID" dirty="0" smtClean="0"/>
              <a:t>Objeknya sendiri disebut pengetahuan (knowledge). Jadi apa sebenarnya hakikat pengetahuan? Pengetahuan adalah jawaban terhadap rasa keingintahuan manusia tentang kejadian atau gejala yang terjadi di alam semesta, baik dalam bentuk fakta (abstraksi dari kejadian atau gejala), konsep (kumpulan dari fakta), atau prinsip (rangkaian dari konsep).</a:t>
            </a:r>
            <a:endParaRPr lang="id-ID" dirty="0"/>
          </a:p>
        </p:txBody>
      </p:sp>
    </p:spTree>
    <p:extLst>
      <p:ext uri="{BB962C8B-B14F-4D97-AF65-F5344CB8AC3E}">
        <p14:creationId xmlns:p14="http://schemas.microsoft.com/office/powerpoint/2010/main" val="1274652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HAKIKAT ILMU PENGETAHUAN</a:t>
            </a:r>
            <a:endParaRPr lang="id-ID" dirty="0"/>
          </a:p>
        </p:txBody>
      </p:sp>
      <p:sp>
        <p:nvSpPr>
          <p:cNvPr id="3" name="Content Placeholder 2"/>
          <p:cNvSpPr>
            <a:spLocks noGrp="1"/>
          </p:cNvSpPr>
          <p:nvPr>
            <p:ph sz="half" idx="1"/>
          </p:nvPr>
        </p:nvSpPr>
        <p:spPr>
          <a:xfrm>
            <a:off x="762000" y="1676400"/>
            <a:ext cx="3291840" cy="4525963"/>
          </a:xfrm>
        </p:spPr>
        <p:txBody>
          <a:bodyPr>
            <a:noAutofit/>
          </a:bodyPr>
          <a:lstStyle/>
          <a:p>
            <a:r>
              <a:rPr lang="id-ID" sz="1600" dirty="0" smtClean="0"/>
              <a:t>Ilmu pengetahuan atau sains (science) adalah pengetahuan yang diperoleh dengan cara tertentu, yaitu cara atau metode ilmiah. Jadi, dalam hal ini kata kunci yang amat penting adalah cara atau metode ilmiah. Jika ada suatu pengetahuan yang didapat dari cara-cara non-ilmiah, maka pengetahuan tersebut belum layak disebut sebagai ilmu pengetahuan. Misalnya, Einstein melalui penelitian ilmiah selama bertahun-tahun, menemukan bahwa semua benda akan jatuh (ke bawah) disebabkan karena adanya gravitasi bumi. Ini adalah ilmu pengetahuan. </a:t>
            </a:r>
          </a:p>
        </p:txBody>
      </p:sp>
      <p:sp>
        <p:nvSpPr>
          <p:cNvPr id="4" name="Content Placeholder 3"/>
          <p:cNvSpPr>
            <a:spLocks noGrp="1"/>
          </p:cNvSpPr>
          <p:nvPr>
            <p:ph sz="half" idx="2"/>
          </p:nvPr>
        </p:nvSpPr>
        <p:spPr>
          <a:xfrm>
            <a:off x="4572000" y="609600"/>
            <a:ext cx="3810000" cy="5491163"/>
          </a:xfrm>
        </p:spPr>
        <p:txBody>
          <a:bodyPr>
            <a:normAutofit fontScale="25000" lnSpcReduction="20000"/>
          </a:bodyPr>
          <a:lstStyle/>
          <a:p>
            <a:r>
              <a:rPr lang="id-ID" sz="7200" dirty="0" smtClean="0"/>
              <a:t>Tetapi jika pengetahuan itu diperoleh dengan cara non-ilmiah, misalnya bertapa di gua selama berbulan-bulan untuk mendapatkan wangsit, maka pengetahuan yang diperoleh bukanlah ilmu pengetahuan. Penjelasan di atas menunjukkan bahwa ilmu pengetahuan adalah produk atau hasil dari suatu pencarian dengan cara atau metode ilmiah. Tetapi ilmu pengetahuan juga bisa dilihat sebagai sistem, yaitu bahwa ilmu pengetahuan melibatkan berbagai abstraksi dari kejadian atau gejala yang terjadi di alam semesta dan diatur dalam tatanan yang logis dan sistematik. Jadi kumpulan fakta dan konsep saja belum dapat disebut sebagai ilmu pengetahuan. Ilmu pengetahuan menuntut fakta dan konsep tersebut diatur dalam tatanan yang sistematik</a:t>
            </a:r>
          </a:p>
          <a:p>
            <a:endParaRPr lang="id-ID" dirty="0"/>
          </a:p>
        </p:txBody>
      </p:sp>
    </p:spTree>
    <p:extLst>
      <p:ext uri="{BB962C8B-B14F-4D97-AF65-F5344CB8AC3E}">
        <p14:creationId xmlns:p14="http://schemas.microsoft.com/office/powerpoint/2010/main" val="747969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1143000"/>
            <a:ext cx="7772400" cy="4571999"/>
          </a:xfrm>
        </p:spPr>
        <p:txBody>
          <a:bodyPr>
            <a:normAutofit/>
          </a:bodyPr>
          <a:lstStyle/>
          <a:p>
            <a:r>
              <a:rPr lang="id-ID" sz="3200" cap="none" dirty="0" smtClean="0">
                <a:solidFill>
                  <a:srgbClr val="002060"/>
                </a:solidFill>
              </a:rPr>
              <a:t>Apa Ciri Khusus Dari Ilmu Pengetahuan Atau Sains Itu?</a:t>
            </a:r>
            <a:endParaRPr lang="id-ID" sz="3200" cap="none" dirty="0">
              <a:solidFill>
                <a:srgbClr val="002060"/>
              </a:solidFill>
            </a:endParaRPr>
          </a:p>
        </p:txBody>
      </p:sp>
    </p:spTree>
    <p:extLst>
      <p:ext uri="{BB962C8B-B14F-4D97-AF65-F5344CB8AC3E}">
        <p14:creationId xmlns:p14="http://schemas.microsoft.com/office/powerpoint/2010/main" val="373240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85800" y="762000"/>
            <a:ext cx="7620000" cy="5211763"/>
          </a:xfrm>
        </p:spPr>
        <p:txBody>
          <a:bodyPr>
            <a:normAutofit/>
          </a:bodyPr>
          <a:lstStyle/>
          <a:p>
            <a:pPr marL="342900" indent="-342900">
              <a:buFont typeface="Wingdings" panose="05000000000000000000" pitchFamily="2" charset="2"/>
              <a:buChar char="q"/>
            </a:pPr>
            <a:r>
              <a:rPr lang="id-ID" sz="2400" dirty="0"/>
              <a:t>Sains, ibarat bangunan, didirikan di atas dua pilar utama, yaitu struktur logis sains (the logic structure of science) dan pengujian terhadap pernyataan (the verifiability of claims</a:t>
            </a:r>
            <a:r>
              <a:rPr lang="id-ID" sz="2400" dirty="0" smtClean="0"/>
              <a:t>)</a:t>
            </a:r>
          </a:p>
          <a:p>
            <a:pPr marL="342900" indent="-342900">
              <a:buFont typeface="Wingdings" panose="05000000000000000000" pitchFamily="2" charset="2"/>
              <a:buChar char="q"/>
            </a:pPr>
            <a:r>
              <a:rPr lang="id-ID" sz="2400" dirty="0"/>
              <a:t>Struktur logis sains adalah urutan atau tahapan yang harus dilakukan oleh seorang ilmuwan (scientist) dalam mencari ilmu pengetahuan. Urutan ini terkenal dengan sebutan metode ilmiah atau scientific method, yang terdiri dari : formulasi permasalahan (dalam bentuk hipotesis atau pertanyaan), pengumpulan data, dan analisis data, serta pengambilan keputusan</a:t>
            </a:r>
          </a:p>
        </p:txBody>
      </p:sp>
    </p:spTree>
    <p:extLst>
      <p:ext uri="{BB962C8B-B14F-4D97-AF65-F5344CB8AC3E}">
        <p14:creationId xmlns:p14="http://schemas.microsoft.com/office/powerpoint/2010/main" val="3111309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90600"/>
            <a:ext cx="7620000" cy="4373563"/>
          </a:xfrm>
        </p:spPr>
        <p:txBody>
          <a:bodyPr>
            <a:noAutofit/>
          </a:bodyPr>
          <a:lstStyle/>
          <a:p>
            <a:pPr marL="342900" indent="-342900">
              <a:buFont typeface="Wingdings" panose="05000000000000000000" pitchFamily="2" charset="2"/>
              <a:buChar char="v"/>
            </a:pPr>
            <a:r>
              <a:rPr lang="id-ID" sz="2400" dirty="0"/>
              <a:t>Pilar kedua adalah pengujian terhadap pernyataan, artinya setiap pernyataan dalam sains (dalam bentuk prinsip, teori, hukum, dan lain-lain) harus siap diuji secara terbuka. </a:t>
            </a:r>
            <a:endParaRPr lang="id-ID" sz="2400" dirty="0" smtClean="0"/>
          </a:p>
          <a:p>
            <a:pPr marL="342900" indent="-342900">
              <a:buFont typeface="Wingdings" panose="05000000000000000000" pitchFamily="2" charset="2"/>
              <a:buChar char="v"/>
            </a:pPr>
            <a:r>
              <a:rPr lang="id-ID" sz="2400" dirty="0" smtClean="0"/>
              <a:t>Karena </a:t>
            </a:r>
            <a:r>
              <a:rPr lang="id-ID" sz="2400" dirty="0"/>
              <a:t>itu seorang ilmuwan yang melaporkan hasil penelitiannya di sebuah jurnal ilmiah berkewajiban melaporkan secara rinci metode ilmiah yang digunakan dalam penelitiannya. </a:t>
            </a:r>
            <a:endParaRPr lang="id-ID" sz="2400" dirty="0" smtClean="0"/>
          </a:p>
          <a:p>
            <a:pPr marL="342900" indent="-342900">
              <a:buFont typeface="Wingdings" panose="05000000000000000000" pitchFamily="2" charset="2"/>
              <a:buChar char="v"/>
            </a:pPr>
            <a:r>
              <a:rPr lang="id-ID" sz="2400" dirty="0" smtClean="0"/>
              <a:t>Hanya </a:t>
            </a:r>
            <a:r>
              <a:rPr lang="id-ID" sz="2400" dirty="0"/>
              <a:t>dengan cara demikian ilmuwan tersebut dapat memberi kesempatan kepada ilmuwan lain untuk menguji temuannya tersebut. </a:t>
            </a:r>
          </a:p>
        </p:txBody>
      </p:sp>
    </p:spTree>
    <p:extLst>
      <p:ext uri="{BB962C8B-B14F-4D97-AF65-F5344CB8AC3E}">
        <p14:creationId xmlns:p14="http://schemas.microsoft.com/office/powerpoint/2010/main" val="4054103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5791200" cy="1371600"/>
          </a:xfrm>
        </p:spPr>
        <p:txBody>
          <a:bodyPr>
            <a:normAutofit/>
          </a:bodyPr>
          <a:lstStyle/>
          <a:p>
            <a:r>
              <a:rPr lang="id-ID" sz="1800" dirty="0"/>
              <a:t>Selain dua pilar utama tersebut, ilmu pengetahuan juga mempunyai norma-norma yang secara taat dipegang oleh kebanyakan ilmuwan</a:t>
            </a:r>
          </a:p>
        </p:txBody>
      </p:sp>
      <p:sp>
        <p:nvSpPr>
          <p:cNvPr id="3" name="Content Placeholder 2"/>
          <p:cNvSpPr>
            <a:spLocks noGrp="1"/>
          </p:cNvSpPr>
          <p:nvPr>
            <p:ph idx="1"/>
          </p:nvPr>
        </p:nvSpPr>
        <p:spPr>
          <a:xfrm>
            <a:off x="457200" y="1981200"/>
            <a:ext cx="7620000" cy="4373563"/>
          </a:xfrm>
        </p:spPr>
        <p:txBody>
          <a:bodyPr>
            <a:normAutofit/>
          </a:bodyPr>
          <a:lstStyle/>
          <a:p>
            <a:r>
              <a:rPr lang="id-ID" dirty="0" smtClean="0"/>
              <a:t>Menurut </a:t>
            </a:r>
            <a:r>
              <a:rPr lang="id-ID" dirty="0"/>
              <a:t>pakar sosiologi sains, Roberto Merton, paling tidak ada lima norma dalam ilmu pengetahuan</a:t>
            </a:r>
            <a:r>
              <a:rPr lang="id-ID" dirty="0" smtClean="0"/>
              <a:t>,</a:t>
            </a:r>
          </a:p>
          <a:p>
            <a:pPr marL="457200" indent="-457200">
              <a:buAutoNum type="arabicPeriod"/>
            </a:pPr>
            <a:r>
              <a:rPr lang="id-ID" dirty="0" smtClean="0"/>
              <a:t>Orisinalitas</a:t>
            </a:r>
          </a:p>
          <a:p>
            <a:r>
              <a:rPr lang="id-ID" dirty="0" smtClean="0"/>
              <a:t>Penemuan </a:t>
            </a:r>
            <a:r>
              <a:rPr lang="id-ID" dirty="0"/>
              <a:t>ilmiah harus orisinal; suatu studi atau temuan yang tidak memberikan masukan yang baru ke dalam ilmu pengetahuan bukanlah bagian dari ilmu </a:t>
            </a:r>
            <a:r>
              <a:rPr lang="id-ID" dirty="0" smtClean="0"/>
              <a:t>pengetahuan</a:t>
            </a:r>
          </a:p>
          <a:p>
            <a:r>
              <a:rPr lang="id-ID" dirty="0"/>
              <a:t>Itulah sebabnya kontrol </a:t>
            </a:r>
            <a:r>
              <a:rPr lang="id-ID" dirty="0" smtClean="0"/>
              <a:t>di </a:t>
            </a:r>
            <a:r>
              <a:rPr lang="id-ID" dirty="0"/>
              <a:t>kalangan ilmuwan sangatlah keras; ilmuwan yang ketahuan mencuri ide orang lain (apalagi menyabot skripsi orang lain atau pernah membeli nilai agar lulus ujian), maka dia akan kehilangan kredibilitasnya sebagai ilmuwan. </a:t>
            </a:r>
          </a:p>
        </p:txBody>
      </p:sp>
    </p:spTree>
    <p:extLst>
      <p:ext uri="{BB962C8B-B14F-4D97-AF65-F5344CB8AC3E}">
        <p14:creationId xmlns:p14="http://schemas.microsoft.com/office/powerpoint/2010/main" val="1950424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19200"/>
            <a:ext cx="7620000" cy="4373563"/>
          </a:xfrm>
        </p:spPr>
        <p:txBody>
          <a:bodyPr>
            <a:normAutofit fontScale="92500" lnSpcReduction="20000"/>
          </a:bodyPr>
          <a:lstStyle/>
          <a:p>
            <a:r>
              <a:rPr lang="id-ID" sz="2800" dirty="0"/>
              <a:t>Kedua, tanpa pamrih (detachment). Sebenarnya makna detachment adalah pemisahan, namun dalam konteks pembahasan di sini memiliki arti ketiadaan pamrih, bias, atau prasangka dalam diri seorang ilmuwan dalam melakukan studi atau penelitian. Memang benar bahwa ilmu pengetahuan tidak bebas nilai jika dilihat dari sisi axiologisnya, tetapi seorang ilmuwan (saintis, bukan teknolog) harus bersifat netral, impersonal, tidak memiliki komitmen psikologis dalam usahanya mengembangkan bidang ilmunya</a:t>
            </a:r>
            <a:r>
              <a:rPr lang="id-ID" sz="2800" dirty="0" smtClean="0"/>
              <a:t>.</a:t>
            </a:r>
          </a:p>
          <a:p>
            <a:endParaRPr lang="id-ID" dirty="0"/>
          </a:p>
          <a:p>
            <a:endParaRPr lang="id-ID" dirty="0"/>
          </a:p>
        </p:txBody>
      </p:sp>
    </p:spTree>
    <p:extLst>
      <p:ext uri="{BB962C8B-B14F-4D97-AF65-F5344CB8AC3E}">
        <p14:creationId xmlns:p14="http://schemas.microsoft.com/office/powerpoint/2010/main" val="1067467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19200"/>
            <a:ext cx="7620000" cy="4373563"/>
          </a:xfrm>
        </p:spPr>
        <p:txBody>
          <a:bodyPr>
            <a:normAutofit/>
          </a:bodyPr>
          <a:lstStyle/>
          <a:p>
            <a:r>
              <a:rPr lang="id-ID" sz="2800" dirty="0"/>
              <a:t>Ketiga, universalitas. Dalam mempertahankan kebenaran ilmiah, seorang ilmuwan tidak boleh berdiri di atas pijakan lain selain tradisi ilmiah. Jadi seorang ilmuwan tidak boleh kukuh bertahan di atas dasar pijakan agama, etnis, ras, faktor-faktor sosial, maupun personal. </a:t>
            </a:r>
          </a:p>
        </p:txBody>
      </p:sp>
    </p:spTree>
    <p:extLst>
      <p:ext uri="{BB962C8B-B14F-4D97-AF65-F5344CB8AC3E}">
        <p14:creationId xmlns:p14="http://schemas.microsoft.com/office/powerpoint/2010/main" val="27108861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55</TotalTime>
  <Words>816</Words>
  <Application>Microsoft Office PowerPoint</Application>
  <PresentationFormat>On-screen Show (4:3)</PresentationFormat>
  <Paragraphs>25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Essential</vt:lpstr>
      <vt:lpstr>Kaidah Dasar Ilmu Pengetahuan dan Penelitian</vt:lpstr>
      <vt:lpstr>Kaidah Dasar Ilmu Pengetahuan dan Penelitian</vt:lpstr>
      <vt:lpstr>HAKIKAT ILMU PENGETAHUAN</vt:lpstr>
      <vt:lpstr>Apa Ciri Khusus Dari Ilmu Pengetahuan Atau Sains Itu?</vt:lpstr>
      <vt:lpstr>PowerPoint Presentation</vt:lpstr>
      <vt:lpstr>PowerPoint Presentation</vt:lpstr>
      <vt:lpstr>Selain dua pilar utama tersebut, ilmu pengetahuan juga mempunyai norma-norma yang secara taat dipegang oleh kebanyakan ilmuwan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Sosial</dc:title>
  <dc:creator>IP</dc:creator>
  <cp:lastModifiedBy>IP</cp:lastModifiedBy>
  <cp:revision>8</cp:revision>
  <dcterms:created xsi:type="dcterms:W3CDTF">2006-08-16T00:00:00Z</dcterms:created>
  <dcterms:modified xsi:type="dcterms:W3CDTF">2022-11-15T04:43:21Z</dcterms:modified>
</cp:coreProperties>
</file>