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4" r:id="rId3"/>
    <p:sldId id="263" r:id="rId4"/>
    <p:sldId id="265" r:id="rId5"/>
    <p:sldId id="275" r:id="rId6"/>
    <p:sldId id="276" r:id="rId7"/>
    <p:sldId id="266" r:id="rId8"/>
    <p:sldId id="277" r:id="rId9"/>
    <p:sldId id="269" r:id="rId10"/>
    <p:sldId id="27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2BE6-DFF1-40ED-A770-5D430A71C6AA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3D53-0BFC-421A-B01F-F1C02D8F1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59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2BE6-DFF1-40ED-A770-5D430A71C6AA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3D53-0BFC-421A-B01F-F1C02D8F1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399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2BE6-DFF1-40ED-A770-5D430A71C6AA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3D53-0BFC-421A-B01F-F1C02D8F1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210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2BE6-DFF1-40ED-A770-5D430A71C6AA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3D53-0BFC-421A-B01F-F1C02D8F1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740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2BE6-DFF1-40ED-A770-5D430A71C6AA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3D53-0BFC-421A-B01F-F1C02D8F1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40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2BE6-DFF1-40ED-A770-5D430A71C6AA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3D53-0BFC-421A-B01F-F1C02D8F1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951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2BE6-DFF1-40ED-A770-5D430A71C6AA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3D53-0BFC-421A-B01F-F1C02D8F1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245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2BE6-DFF1-40ED-A770-5D430A71C6AA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3D53-0BFC-421A-B01F-F1C02D8F1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601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2BE6-DFF1-40ED-A770-5D430A71C6AA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3D53-0BFC-421A-B01F-F1C02D8F1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414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2BE6-DFF1-40ED-A770-5D430A71C6AA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3D53-0BFC-421A-B01F-F1C02D8F1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740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2BE6-DFF1-40ED-A770-5D430A71C6AA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3D53-0BFC-421A-B01F-F1C02D8F1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64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F2BE6-DFF1-40ED-A770-5D430A71C6AA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F3D53-0BFC-421A-B01F-F1C02D8F1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730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563562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Penciptaan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B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udaya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Pelayanan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001000" cy="5029200"/>
          </a:xfrm>
        </p:spPr>
        <p:txBody>
          <a:bodyPr>
            <a:normAutofit/>
          </a:bodyPr>
          <a:lstStyle/>
          <a:p>
            <a:r>
              <a:rPr lang="en-US" dirty="0" smtClean="0">
                <a:cs typeface="Arial" pitchFamily="34" charset="0"/>
              </a:rPr>
              <a:t>Salah </a:t>
            </a:r>
            <a:r>
              <a:rPr lang="en-US" dirty="0" err="1">
                <a:cs typeface="Arial" pitchFamily="34" charset="0"/>
              </a:rPr>
              <a:t>satu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faktor</a:t>
            </a:r>
            <a:r>
              <a:rPr lang="en-US" dirty="0">
                <a:cs typeface="Arial" pitchFamily="34" charset="0"/>
              </a:rPr>
              <a:t>  yang </a:t>
            </a:r>
            <a:r>
              <a:rPr lang="en-US" dirty="0" err="1">
                <a:cs typeface="Arial" pitchFamily="34" charset="0"/>
              </a:rPr>
              <a:t>harus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ada</a:t>
            </a:r>
            <a:r>
              <a:rPr lang="en-US" dirty="0">
                <a:cs typeface="Arial" pitchFamily="34" charset="0"/>
              </a:rPr>
              <a:t> agar </a:t>
            </a:r>
            <a:r>
              <a:rPr lang="en-US" dirty="0" err="1">
                <a:cs typeface="Arial" pitchFamily="34" charset="0"/>
              </a:rPr>
              <a:t>penyelenggaraan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pelayanan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dapat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berkualitas</a:t>
            </a:r>
            <a:r>
              <a:rPr lang="en-US" dirty="0">
                <a:cs typeface="Arial" pitchFamily="34" charset="0"/>
              </a:rPr>
              <a:t> adalah </a:t>
            </a:r>
            <a:r>
              <a:rPr lang="en-US" dirty="0" err="1">
                <a:cs typeface="Arial" pitchFamily="34" charset="0"/>
              </a:rPr>
              <a:t>adanya</a:t>
            </a:r>
            <a:r>
              <a:rPr lang="en-US" dirty="0">
                <a:cs typeface="Arial" pitchFamily="34" charset="0"/>
              </a:rPr>
              <a:t> Budaya Pelayanan yang </a:t>
            </a:r>
            <a:r>
              <a:rPr lang="en-US" dirty="0" err="1">
                <a:cs typeface="Arial" pitchFamily="34" charset="0"/>
              </a:rPr>
              <a:t>berorientasi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kepada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pelanggan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atau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pengguna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jasa</a:t>
            </a:r>
            <a:r>
              <a:rPr lang="en-US" dirty="0">
                <a:cs typeface="Arial" pitchFamily="34" charset="0"/>
              </a:rPr>
              <a:t>. </a:t>
            </a:r>
          </a:p>
          <a:p>
            <a:r>
              <a:rPr lang="en-US" dirty="0" err="1" smtClean="0">
                <a:cs typeface="Arial" pitchFamily="34" charset="0"/>
              </a:rPr>
              <a:t>Penciptaan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budaya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pelayanan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merupakan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syarat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mutlak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khususnya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bagi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Aparat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</a:t>
            </a:r>
            <a:r>
              <a:rPr lang="en-US" dirty="0" smtClean="0">
                <a:cs typeface="Arial" pitchFamily="34" charset="0"/>
              </a:rPr>
              <a:t> di Indonesia.  </a:t>
            </a:r>
            <a:endParaRPr lang="en-US" i="1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312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05800" cy="838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51054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Keserasian, </a:t>
            </a:r>
            <a:r>
              <a:rPr lang="en-US" b="1" dirty="0" err="1"/>
              <a:t>Keselarasan</a:t>
            </a:r>
            <a:r>
              <a:rPr lang="en-US" b="1" dirty="0"/>
              <a:t> &amp; </a:t>
            </a:r>
            <a:r>
              <a:rPr lang="en-US" b="1" dirty="0" err="1"/>
              <a:t>Keseimbangan</a:t>
            </a:r>
            <a:r>
              <a:rPr lang="en-US" dirty="0"/>
              <a:t>: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 smtClean="0"/>
              <a:t>keikhlasan </a:t>
            </a:r>
            <a:r>
              <a:rPr lang="en-US" dirty="0"/>
              <a:t>&amp; </a:t>
            </a:r>
            <a:r>
              <a:rPr lang="en-US" dirty="0" err="1"/>
              <a:t>kejujuran</a:t>
            </a:r>
            <a:r>
              <a:rPr lang="en-US" dirty="0"/>
              <a:t>;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kreativitas</a:t>
            </a:r>
            <a:r>
              <a:rPr lang="en-US" dirty="0" smtClean="0"/>
              <a:t> </a:t>
            </a:r>
            <a:r>
              <a:rPr lang="en-US" dirty="0"/>
              <a:t>&amp; </a:t>
            </a:r>
            <a:r>
              <a:rPr lang="en-US" dirty="0" err="1" smtClean="0"/>
              <a:t>kepekaan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/>
              <a:t>.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rasionalitas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kecerdasan</a:t>
            </a:r>
            <a:r>
              <a:rPr lang="en-US" dirty="0"/>
              <a:t> </a:t>
            </a:r>
            <a:r>
              <a:rPr lang="en-US" dirty="0" err="1"/>
              <a:t>emosi</a:t>
            </a:r>
            <a:r>
              <a:rPr lang="en-US" dirty="0"/>
              <a:t>;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/>
              <a:t>ketekunan</a:t>
            </a:r>
            <a:r>
              <a:rPr lang="en-US" dirty="0"/>
              <a:t> &amp; </a:t>
            </a:r>
            <a:r>
              <a:rPr lang="en-US" dirty="0" err="1"/>
              <a:t>kesabaran</a:t>
            </a:r>
            <a:r>
              <a:rPr lang="en-US" dirty="0"/>
              <a:t>;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keberanian</a:t>
            </a:r>
            <a:r>
              <a:rPr lang="en-US" dirty="0" smtClean="0"/>
              <a:t> </a:t>
            </a:r>
            <a:r>
              <a:rPr lang="en-US" dirty="0"/>
              <a:t>&amp; </a:t>
            </a:r>
            <a:r>
              <a:rPr lang="en-US" dirty="0" err="1" smtClean="0"/>
              <a:t>kerifan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menangani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.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/>
              <a:t>dedikasi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loyalitas</a:t>
            </a:r>
            <a:r>
              <a:rPr lang="en-US" dirty="0"/>
              <a:t>.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US" b="1" dirty="0"/>
              <a:t>4.   </a:t>
            </a:r>
            <a:r>
              <a:rPr lang="en-US" b="1" dirty="0" err="1"/>
              <a:t>Kesejahteraan</a:t>
            </a:r>
            <a:r>
              <a:rPr lang="en-US" b="1" dirty="0"/>
              <a:t> </a:t>
            </a:r>
            <a:r>
              <a:rPr lang="en-US" dirty="0"/>
              <a:t>: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keterbukaan</a:t>
            </a:r>
            <a:r>
              <a:rPr lang="en-US" dirty="0"/>
              <a:t>. </a:t>
            </a:r>
            <a:endParaRPr lang="en-US" dirty="0">
              <a:solidFill>
                <a:srgbClr val="00B0F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129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Type Budaya Organisasi 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864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i="1" dirty="0" smtClean="0">
                <a:latin typeface="Arial" pitchFamily="34" charset="0"/>
                <a:cs typeface="Arial" pitchFamily="34" charset="0"/>
              </a:rPr>
              <a:t>Apathetic 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culture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800" dirty="0" smtClean="0">
                <a:latin typeface="+mj-lt"/>
                <a:cs typeface="Arial" pitchFamily="34" charset="0"/>
              </a:rPr>
              <a:t>Dalam </a:t>
            </a:r>
            <a:r>
              <a:rPr lang="en-US" sz="2800" dirty="0">
                <a:latin typeface="+mj-lt"/>
                <a:cs typeface="Arial" pitchFamily="34" charset="0"/>
              </a:rPr>
              <a:t>type </a:t>
            </a:r>
            <a:r>
              <a:rPr lang="en-US" sz="2800" dirty="0" err="1">
                <a:latin typeface="+mj-lt"/>
                <a:cs typeface="Arial" pitchFamily="34" charset="0"/>
              </a:rPr>
              <a:t>ini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</a:rPr>
              <a:t>perhatian </a:t>
            </a:r>
            <a:r>
              <a:rPr lang="en-US" sz="2800" dirty="0" err="1">
                <a:latin typeface="+mj-lt"/>
                <a:cs typeface="Arial" pitchFamily="34" charset="0"/>
              </a:rPr>
              <a:t>anggota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organisasi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</a:rPr>
              <a:t>   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terhadap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hubungan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antar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manusia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maupun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</a:rPr>
              <a:t>    perhatian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terhadap</a:t>
            </a:r>
            <a:r>
              <a:rPr lang="en-US" sz="2800" dirty="0" smtClean="0">
                <a:latin typeface="+mj-lt"/>
                <a:cs typeface="Arial" pitchFamily="34" charset="0"/>
              </a:rPr>
              <a:t>  </a:t>
            </a:r>
            <a:r>
              <a:rPr lang="en-US" sz="2800" dirty="0" err="1" smtClean="0">
                <a:latin typeface="+mj-lt"/>
                <a:cs typeface="Arial" pitchFamily="34" charset="0"/>
              </a:rPr>
              <a:t>kinerja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pelaksanaan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tugas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</a:rPr>
              <a:t>    </a:t>
            </a:r>
            <a:r>
              <a:rPr lang="en-US" sz="2800" dirty="0" err="1" smtClean="0">
                <a:latin typeface="+mj-lt"/>
                <a:cs typeface="Arial" pitchFamily="34" charset="0"/>
              </a:rPr>
              <a:t>rendah</a:t>
            </a:r>
            <a:r>
              <a:rPr lang="en-US" sz="2800" dirty="0">
                <a:latin typeface="+mj-lt"/>
                <a:cs typeface="Arial" pitchFamily="34" charset="0"/>
              </a:rPr>
              <a:t>. Di </a:t>
            </a:r>
            <a:r>
              <a:rPr lang="en-US" sz="2800" dirty="0" err="1">
                <a:latin typeface="+mj-lt"/>
                <a:cs typeface="Arial" pitchFamily="34" charset="0"/>
              </a:rPr>
              <a:t>sini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penghargaan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diberikan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berdasarkan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</a:rPr>
              <a:t>   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permainan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>
                <a:latin typeface="+mj-lt"/>
                <a:cs typeface="Arial" pitchFamily="34" charset="0"/>
              </a:rPr>
              <a:t>politik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pemanipulasian</a:t>
            </a:r>
            <a:r>
              <a:rPr lang="en-US" sz="2800" dirty="0">
                <a:latin typeface="+mj-lt"/>
                <a:cs typeface="Arial" pitchFamily="34" charset="0"/>
              </a:rPr>
              <a:t> orang lain. </a:t>
            </a:r>
          </a:p>
          <a:p>
            <a:pPr marL="0" indent="0">
              <a:buNone/>
            </a:pPr>
            <a:r>
              <a:rPr lang="en-US" sz="2800" b="1" i="1" dirty="0" smtClean="0">
                <a:latin typeface="+mj-lt"/>
                <a:cs typeface="Arial" pitchFamily="34" charset="0"/>
              </a:rPr>
              <a:t>2. Caring </a:t>
            </a:r>
            <a:r>
              <a:rPr lang="en-US" sz="2800" b="1" i="1" dirty="0">
                <a:latin typeface="+mj-lt"/>
                <a:cs typeface="Arial" pitchFamily="34" charset="0"/>
              </a:rPr>
              <a:t>culture</a:t>
            </a:r>
            <a:r>
              <a:rPr lang="en-US" sz="2800" i="1" dirty="0">
                <a:latin typeface="+mj-lt"/>
                <a:cs typeface="Arial" pitchFamily="34" charset="0"/>
              </a:rPr>
              <a:t>: </a:t>
            </a:r>
            <a:endParaRPr lang="en-US" sz="2800" i="1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+mj-lt"/>
                <a:cs typeface="Arial" pitchFamily="34" charset="0"/>
              </a:rPr>
              <a:t>    </a:t>
            </a:r>
            <a:r>
              <a:rPr lang="en-US" sz="2800" dirty="0" err="1" smtClean="0">
                <a:latin typeface="+mj-lt"/>
                <a:cs typeface="Arial" pitchFamily="34" charset="0"/>
              </a:rPr>
              <a:t>Ciri</a:t>
            </a:r>
            <a:r>
              <a:rPr lang="en-US" sz="2800" dirty="0" smtClean="0">
                <a:latin typeface="+mj-lt"/>
                <a:cs typeface="Arial" pitchFamily="34" charset="0"/>
              </a:rPr>
              <a:t> type</a:t>
            </a:r>
            <a:r>
              <a:rPr lang="en-US" sz="2800" b="1" i="1" dirty="0">
                <a:latin typeface="+mj-lt"/>
                <a:cs typeface="Arial" pitchFamily="34" charset="0"/>
              </a:rPr>
              <a:t> </a:t>
            </a:r>
            <a:r>
              <a:rPr lang="en-US" sz="2800" i="1" dirty="0">
                <a:latin typeface="+mj-lt"/>
                <a:cs typeface="Arial" pitchFamily="34" charset="0"/>
              </a:rPr>
              <a:t>Caring culture</a:t>
            </a:r>
            <a:r>
              <a:rPr lang="en-US" sz="2800" dirty="0" smtClean="0">
                <a:latin typeface="+mj-lt"/>
                <a:cs typeface="Arial" pitchFamily="34" charset="0"/>
              </a:rPr>
              <a:t>  adalah </a:t>
            </a:r>
            <a:r>
              <a:rPr lang="en-US" sz="2800" dirty="0" err="1" smtClean="0">
                <a:latin typeface="+mj-lt"/>
                <a:cs typeface="Arial" pitchFamily="34" charset="0"/>
              </a:rPr>
              <a:t>rendahnya</a:t>
            </a:r>
            <a:r>
              <a:rPr lang="en-US" sz="2800" dirty="0" smtClean="0">
                <a:latin typeface="+mj-lt"/>
                <a:cs typeface="Arial" pitchFamily="34" charset="0"/>
              </a:rPr>
              <a:t> perhatian</a:t>
            </a:r>
          </a:p>
          <a:p>
            <a:pPr marL="0" indent="0">
              <a:buNone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</a:rPr>
              <a:t>   </a:t>
            </a:r>
            <a:r>
              <a:rPr lang="en-US" sz="2800" dirty="0" err="1">
                <a:latin typeface="+mj-lt"/>
                <a:cs typeface="Arial" pitchFamily="34" charset="0"/>
              </a:rPr>
              <a:t>terhadap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kinerja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tingginya perhatian </a:t>
            </a:r>
            <a:r>
              <a:rPr lang="en-US" sz="2800" dirty="0" err="1">
                <a:latin typeface="+mj-lt"/>
                <a:cs typeface="Arial" pitchFamily="34" charset="0"/>
              </a:rPr>
              <a:t>terhadap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</a:rPr>
              <a:t>   </a:t>
            </a:r>
            <a:r>
              <a:rPr lang="en-US" sz="2800" dirty="0" err="1" smtClean="0">
                <a:latin typeface="+mj-lt"/>
                <a:cs typeface="Arial" pitchFamily="34" charset="0"/>
              </a:rPr>
              <a:t>hubungan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anatar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manusia</a:t>
            </a:r>
            <a:r>
              <a:rPr lang="en-US" sz="2800" dirty="0">
                <a:latin typeface="+mj-lt"/>
                <a:cs typeface="Arial" pitchFamily="34" charset="0"/>
              </a:rPr>
              <a:t>. (</a:t>
            </a:r>
            <a:r>
              <a:rPr lang="en-US" sz="2800" dirty="0" err="1">
                <a:latin typeface="+mj-lt"/>
                <a:cs typeface="Arial" pitchFamily="34" charset="0"/>
              </a:rPr>
              <a:t>penghargaan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lebih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</a:rPr>
              <a:t>  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didasarkan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pd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paduan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tim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harmoni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bukan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</a:rPr>
              <a:t>  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didasarkan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atas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kinerja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pelaksanaan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tugas</a:t>
            </a:r>
            <a:r>
              <a:rPr lang="en-US" sz="2800" dirty="0" smtClean="0">
                <a:latin typeface="+mj-lt"/>
                <a:cs typeface="Arial" pitchFamily="34" charset="0"/>
              </a:rPr>
              <a:t>)</a:t>
            </a:r>
            <a:endParaRPr lang="en-US" sz="28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867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2578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i="1" dirty="0" smtClean="0"/>
              <a:t>Exating culture</a:t>
            </a:r>
            <a:r>
              <a:rPr lang="en-US" dirty="0" smtClean="0"/>
              <a:t>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smtClean="0"/>
              <a:t>type </a:t>
            </a:r>
            <a:r>
              <a:rPr lang="en-US" dirty="0" err="1" smtClean="0"/>
              <a:t>ini</a:t>
            </a:r>
            <a:r>
              <a:rPr lang="en-US" dirty="0" smtClean="0"/>
              <a:t> adalah perhatian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orang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perhatian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. </a:t>
            </a:r>
            <a:r>
              <a:rPr lang="en-US" dirty="0" err="1" smtClean="0"/>
              <a:t>Disini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ekonomis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penghargaan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memuaskan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hukuman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kegagalan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smtClean="0"/>
              <a:t> 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berat</a:t>
            </a:r>
            <a:r>
              <a:rPr lang="en-US" dirty="0" smtClean="0"/>
              <a:t>. Dengan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b="1" i="1" dirty="0" smtClean="0"/>
              <a:t>Integrative </a:t>
            </a:r>
            <a:r>
              <a:rPr lang="en-US" b="1" i="1" dirty="0" smtClean="0"/>
              <a:t>culture</a:t>
            </a:r>
            <a:r>
              <a:rPr lang="en-US" dirty="0" smtClean="0"/>
              <a:t>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Dalam type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smtClean="0"/>
              <a:t>perhatian </a:t>
            </a:r>
            <a:r>
              <a:rPr lang="en-US" dirty="0" err="1" smtClean="0"/>
              <a:t>terhadap</a:t>
            </a:r>
            <a:r>
              <a:rPr lang="en-US" dirty="0" smtClean="0"/>
              <a:t> orang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smtClean="0"/>
              <a:t> </a:t>
            </a:r>
            <a:r>
              <a:rPr lang="en-US" dirty="0" smtClean="0"/>
              <a:t>perhatian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keduanya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24280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077200" cy="5334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Budaya </a:t>
            </a:r>
            <a:r>
              <a:rPr lang="en-US" sz="3600" b="1" dirty="0" err="1" smtClean="0"/>
              <a:t>Organisasi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Publik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di</a:t>
            </a:r>
            <a:r>
              <a:rPr lang="en-US" sz="3600" b="1" dirty="0" smtClean="0"/>
              <a:t> Indonesia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>
            <a:noAutofit/>
          </a:bodyPr>
          <a:lstStyle/>
          <a:p>
            <a:r>
              <a:rPr lang="en-US" sz="2400" dirty="0" smtClean="0"/>
              <a:t>Apabila </a:t>
            </a:r>
            <a:r>
              <a:rPr lang="en-US" sz="2400" dirty="0" err="1" smtClean="0"/>
              <a:t>dianalisis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 </a:t>
            </a:r>
            <a:r>
              <a:rPr lang="en-US" sz="2400" dirty="0" err="1" smtClean="0"/>
              <a:t>empat</a:t>
            </a:r>
            <a:r>
              <a:rPr lang="en-US" sz="2400" dirty="0" smtClean="0"/>
              <a:t> type </a:t>
            </a:r>
            <a:r>
              <a:rPr lang="en-US" sz="2400" dirty="0" err="1" smtClean="0"/>
              <a:t>budaya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disimpulkan</a:t>
            </a:r>
            <a:r>
              <a:rPr lang="en-US" sz="2400" dirty="0" smtClean="0"/>
              <a:t> 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sebagian</a:t>
            </a:r>
            <a:r>
              <a:rPr lang="en-US" sz="2400" dirty="0" smtClean="0"/>
              <a:t> </a:t>
            </a:r>
            <a:r>
              <a:rPr lang="en-US" sz="2400" dirty="0" err="1" smtClean="0"/>
              <a:t>besar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b="1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di </a:t>
            </a:r>
            <a:r>
              <a:rPr lang="en-US" sz="2400" dirty="0" smtClean="0"/>
              <a:t>Indonesia </a:t>
            </a:r>
            <a:r>
              <a:rPr lang="en-US" sz="2400" dirty="0" err="1" smtClean="0"/>
              <a:t>memiliki</a:t>
            </a:r>
            <a:r>
              <a:rPr lang="en-US" sz="2400" b="1" dirty="0" smtClean="0"/>
              <a:t> </a:t>
            </a:r>
            <a:r>
              <a:rPr lang="en-US" sz="2400" dirty="0" smtClean="0"/>
              <a:t>Budaya Organisasi  </a:t>
            </a:r>
            <a:r>
              <a:rPr lang="en-US" sz="2400" dirty="0" smtClean="0"/>
              <a:t>type </a:t>
            </a:r>
            <a:r>
              <a:rPr lang="en-US" sz="2400" b="1" i="1" dirty="0" smtClean="0"/>
              <a:t>Caring </a:t>
            </a:r>
            <a:r>
              <a:rPr lang="en-US" sz="2400" dirty="0" smtClean="0"/>
              <a:t>yang</a:t>
            </a:r>
            <a:r>
              <a:rPr lang="en-US" sz="2400" b="1" i="1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b="1" i="1" dirty="0" smtClean="0"/>
              <a:t> </a:t>
            </a:r>
            <a:r>
              <a:rPr lang="en-US" sz="2400" dirty="0" smtClean="0"/>
              <a:t>perhatian </a:t>
            </a:r>
            <a:r>
              <a:rPr lang="en-US" sz="2400" dirty="0" err="1" smtClean="0"/>
              <a:t>rendah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</a:t>
            </a:r>
            <a:r>
              <a:rPr lang="en-US" sz="2400" dirty="0" err="1" smtClean="0"/>
              <a:t>pelaksanaan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r>
              <a:rPr lang="en-US" sz="2400" dirty="0" smtClean="0"/>
              <a:t> </a:t>
            </a:r>
            <a:r>
              <a:rPr lang="en-US" sz="2400" dirty="0" err="1" smtClean="0"/>
              <a:t>tetapi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perhatian yang </a:t>
            </a:r>
            <a:r>
              <a:rPr lang="en-US" sz="2400" dirty="0" err="1" smtClean="0"/>
              <a:t>tinggi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hubungan</a:t>
            </a:r>
            <a:r>
              <a:rPr lang="en-US" sz="2400" dirty="0" smtClean="0"/>
              <a:t> </a:t>
            </a:r>
            <a:r>
              <a:rPr lang="en-US" sz="2400" dirty="0" err="1" smtClean="0"/>
              <a:t>anatar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b="1" dirty="0" err="1" smtClean="0"/>
              <a:t>Ciri-ciri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birokrat</a:t>
            </a:r>
            <a:r>
              <a:rPr lang="en-US" sz="2400" b="1" dirty="0" smtClean="0"/>
              <a:t> di Indonesia</a:t>
            </a:r>
            <a:r>
              <a:rPr lang="en-US" sz="2400" dirty="0" smtClean="0"/>
              <a:t>: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mementingkan</a:t>
            </a:r>
            <a:r>
              <a:rPr lang="en-US" sz="2400" dirty="0" smtClean="0"/>
              <a:t> </a:t>
            </a:r>
            <a:r>
              <a:rPr lang="en-US" sz="2400" dirty="0" err="1" smtClean="0"/>
              <a:t>kepentingan</a:t>
            </a:r>
            <a:r>
              <a:rPr lang="en-US" sz="2400" dirty="0" smtClean="0"/>
              <a:t> </a:t>
            </a:r>
            <a:r>
              <a:rPr lang="en-US" sz="2400" dirty="0" err="1" smtClean="0"/>
              <a:t>pimpinan</a:t>
            </a:r>
            <a:r>
              <a:rPr lang="en-US" sz="2400" dirty="0" smtClean="0"/>
              <a:t> 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</a:p>
          <a:p>
            <a:pPr marL="514350" indent="-514350">
              <a:buNone/>
            </a:pPr>
            <a:r>
              <a:rPr lang="en-US" sz="2400" dirty="0" smtClean="0"/>
              <a:t>        </a:t>
            </a:r>
            <a:r>
              <a:rPr lang="en-US" sz="2400" dirty="0" err="1" smtClean="0"/>
              <a:t>kepentingan</a:t>
            </a:r>
            <a:r>
              <a:rPr lang="en-US" sz="2400" dirty="0" smtClean="0"/>
              <a:t> </a:t>
            </a:r>
            <a:r>
              <a:rPr lang="en-US" sz="2400" dirty="0" err="1" smtClean="0"/>
              <a:t>pengguna</a:t>
            </a:r>
            <a:r>
              <a:rPr lang="en-US" sz="2400" dirty="0" smtClean="0"/>
              <a:t> </a:t>
            </a:r>
            <a:r>
              <a:rPr lang="en-US" sz="2400" dirty="0" err="1" smtClean="0"/>
              <a:t>jasa</a:t>
            </a:r>
            <a:endParaRPr lang="en-US" sz="2400" dirty="0" smtClean="0"/>
          </a:p>
          <a:p>
            <a:pPr marL="514350" indent="-514350">
              <a:buNone/>
            </a:pPr>
            <a:r>
              <a:rPr lang="en-US" sz="2400" dirty="0" smtClean="0"/>
              <a:t>b.   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merasa</a:t>
            </a:r>
            <a:r>
              <a:rPr lang="en-US" sz="2400" dirty="0" smtClean="0"/>
              <a:t> </a:t>
            </a:r>
            <a:r>
              <a:rPr lang="en-US" sz="2400" dirty="0" err="1" smtClean="0"/>
              <a:t>abdi</a:t>
            </a:r>
            <a:r>
              <a:rPr lang="en-US" sz="2400" dirty="0" smtClean="0"/>
              <a:t> </a:t>
            </a:r>
            <a:r>
              <a:rPr lang="en-US" sz="2400" dirty="0" err="1" smtClean="0"/>
              <a:t>negara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abdi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endParaRPr lang="en-US" sz="2400" dirty="0" smtClean="0"/>
          </a:p>
          <a:p>
            <a:pPr marL="514350" indent="-514350">
              <a:buNone/>
            </a:pPr>
            <a:r>
              <a:rPr lang="en-US" sz="2400" dirty="0" smtClean="0"/>
              <a:t>c.     </a:t>
            </a:r>
            <a:r>
              <a:rPr lang="en-US" sz="2400" dirty="0" err="1" smtClean="0"/>
              <a:t>Meminimkan</a:t>
            </a:r>
            <a:r>
              <a:rPr lang="en-US" sz="2400" dirty="0" smtClean="0"/>
              <a:t> </a:t>
            </a:r>
            <a:r>
              <a:rPr lang="en-US" sz="2400" dirty="0" err="1" smtClean="0"/>
              <a:t>resiko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menghindari</a:t>
            </a:r>
            <a:r>
              <a:rPr lang="en-US" sz="2400" dirty="0" smtClean="0"/>
              <a:t>  </a:t>
            </a:r>
            <a:r>
              <a:rPr lang="en-US" sz="2400" dirty="0" err="1" smtClean="0"/>
              <a:t>inisiatif</a:t>
            </a:r>
            <a:endParaRPr lang="en-US" sz="2400" dirty="0" smtClean="0"/>
          </a:p>
          <a:p>
            <a:pPr marL="514350" indent="-514350">
              <a:buNone/>
            </a:pPr>
            <a:r>
              <a:rPr lang="en-US" sz="2400" dirty="0" smtClean="0"/>
              <a:t>d.     </a:t>
            </a:r>
            <a:r>
              <a:rPr lang="en-US" sz="2400" dirty="0" err="1" smtClean="0"/>
              <a:t>Menghindari</a:t>
            </a:r>
            <a:r>
              <a:rPr lang="en-US" sz="2400" dirty="0" smtClean="0"/>
              <a:t> </a:t>
            </a:r>
            <a:r>
              <a:rPr lang="en-US" sz="2400" dirty="0" err="1" smtClean="0"/>
              <a:t>tanggung</a:t>
            </a:r>
            <a:r>
              <a:rPr lang="en-US" sz="2400" dirty="0" smtClean="0"/>
              <a:t> </a:t>
            </a:r>
            <a:r>
              <a:rPr lang="en-US" sz="2400" dirty="0" err="1" smtClean="0"/>
              <a:t>jawab</a:t>
            </a:r>
            <a:endParaRPr lang="en-US" sz="2400" dirty="0" smtClean="0"/>
          </a:p>
          <a:p>
            <a:pPr marL="514350" indent="-514350">
              <a:buAutoNum type="alphaLcPeriod" startAt="5"/>
            </a:pPr>
            <a:r>
              <a:rPr lang="en-US" sz="2400" dirty="0" err="1" smtClean="0"/>
              <a:t>Menolak</a:t>
            </a:r>
            <a:r>
              <a:rPr lang="en-US" sz="2400" dirty="0" smtClean="0"/>
              <a:t> </a:t>
            </a:r>
            <a:r>
              <a:rPr lang="en-US" sz="2400" dirty="0" err="1" smtClean="0"/>
              <a:t>tantangan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pPr marL="514350" indent="-514350">
              <a:buAutoNum type="alphaLcPeriod" startAt="5"/>
            </a:pPr>
            <a:r>
              <a:rPr lang="en-US" sz="2400" dirty="0" err="1"/>
              <a:t>T</a:t>
            </a:r>
            <a:r>
              <a:rPr lang="en-US" sz="2400" dirty="0" err="1" smtClean="0"/>
              <a:t>idak</a:t>
            </a:r>
            <a:r>
              <a:rPr lang="en-US" sz="2400" dirty="0" smtClean="0"/>
              <a:t> </a:t>
            </a:r>
            <a:r>
              <a:rPr lang="en-US" sz="2400" dirty="0" err="1" smtClean="0"/>
              <a:t>suka</a:t>
            </a:r>
            <a:r>
              <a:rPr lang="en-US" sz="2400" dirty="0" smtClean="0"/>
              <a:t> </a:t>
            </a:r>
            <a:r>
              <a:rPr lang="en-US" sz="2400" dirty="0" err="1" smtClean="0"/>
              <a:t>berkreasi</a:t>
            </a:r>
            <a:r>
              <a:rPr lang="en-US" sz="2400" dirty="0" smtClean="0"/>
              <a:t> &amp; </a:t>
            </a:r>
            <a:r>
              <a:rPr lang="en-US" sz="2400" dirty="0" err="1" smtClean="0"/>
              <a:t>berinovasi</a:t>
            </a:r>
            <a:r>
              <a:rPr lang="en-US" sz="2400" dirty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tugasnya</a:t>
            </a:r>
            <a:r>
              <a:rPr lang="en-US" sz="2400" dirty="0" smtClean="0"/>
              <a:t>.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89364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>
                <a:latin typeface="+mj-lt"/>
                <a:cs typeface="Arial" pitchFamily="34" charset="0"/>
              </a:rPr>
              <a:t>Budaya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b="1" i="1" dirty="0">
                <a:latin typeface="+mj-lt"/>
                <a:cs typeface="Arial" pitchFamily="34" charset="0"/>
              </a:rPr>
              <a:t>Caring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ini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t</a:t>
            </a:r>
            <a:r>
              <a:rPr lang="en-US" sz="2800" dirty="0" err="1" smtClean="0">
                <a:latin typeface="+mj-lt"/>
                <a:cs typeface="Arial" pitchFamily="34" charset="0"/>
              </a:rPr>
              <a:t>idak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cocok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memberikan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berkualitas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kepada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800" dirty="0" smtClean="0">
                <a:latin typeface="+mj-lt"/>
                <a:cs typeface="Arial" pitchFamily="34" charset="0"/>
              </a:rPr>
              <a:t>. </a:t>
            </a:r>
            <a:r>
              <a:rPr lang="en-US" sz="2800" dirty="0" err="1" smtClean="0">
                <a:latin typeface="+mj-lt"/>
                <a:cs typeface="Arial" pitchFamily="34" charset="0"/>
              </a:rPr>
              <a:t>Degan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demikian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harus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diadopsi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budaya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organisasi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baru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lebih</a:t>
            </a:r>
            <a:r>
              <a:rPr lang="en-US" sz="2800" dirty="0" smtClean="0">
                <a:latin typeface="+mj-lt"/>
                <a:cs typeface="Arial" pitchFamily="34" charset="0"/>
              </a:rPr>
              <a:t> 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sesuai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2800" dirty="0" smtClean="0">
                <a:latin typeface="+mj-lt"/>
                <a:cs typeface="Arial" pitchFamily="34" charset="0"/>
              </a:rPr>
              <a:t> manajemen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2800" dirty="0" smtClean="0">
                <a:latin typeface="+mj-lt"/>
                <a:cs typeface="Arial" pitchFamily="34" charset="0"/>
              </a:rPr>
              <a:t>. Budaya </a:t>
            </a:r>
            <a:r>
              <a:rPr lang="en-US" sz="2800" dirty="0" err="1" smtClean="0">
                <a:latin typeface="+mj-lt"/>
                <a:cs typeface="Arial" pitchFamily="34" charset="0"/>
              </a:rPr>
              <a:t>organisasi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seperti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ini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disebut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kultur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kinerja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r>
              <a:rPr lang="en-US" sz="2800" b="1" dirty="0" smtClean="0">
                <a:latin typeface="+mj-lt"/>
                <a:cs typeface="Arial" pitchFamily="34" charset="0"/>
              </a:rPr>
              <a:t>Budaya 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Kinerja</a:t>
            </a:r>
            <a:r>
              <a:rPr lang="en-US" sz="2800" b="1" dirty="0" smtClean="0">
                <a:latin typeface="+mj-lt"/>
                <a:cs typeface="Arial" pitchFamily="34" charset="0"/>
              </a:rPr>
              <a:t>  </a:t>
            </a:r>
            <a:r>
              <a:rPr lang="en-US" sz="2800" dirty="0" smtClean="0">
                <a:latin typeface="+mj-lt"/>
                <a:cs typeface="Arial" pitchFamily="34" charset="0"/>
              </a:rPr>
              <a:t>(</a:t>
            </a:r>
            <a:r>
              <a:rPr lang="en-US" sz="2800" dirty="0" err="1">
                <a:latin typeface="+mj-lt"/>
                <a:cs typeface="Arial" pitchFamily="34" charset="0"/>
              </a:rPr>
              <a:t>I</a:t>
            </a:r>
            <a:r>
              <a:rPr lang="en-US" sz="2800" dirty="0" err="1" smtClean="0">
                <a:latin typeface="+mj-lt"/>
                <a:cs typeface="Arial" pitchFamily="34" charset="0"/>
              </a:rPr>
              <a:t>vancevich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dkk</a:t>
            </a:r>
            <a:r>
              <a:rPr lang="en-US" sz="2800" dirty="0" smtClean="0">
                <a:latin typeface="+mj-lt"/>
                <a:cs typeface="Arial" pitchFamily="34" charset="0"/>
              </a:rPr>
              <a:t>: 1997)</a:t>
            </a:r>
          </a:p>
          <a:p>
            <a:pPr marL="0" indent="0">
              <a:buNone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</a:rPr>
              <a:t>   </a:t>
            </a:r>
            <a:r>
              <a:rPr lang="en-US" sz="2800" dirty="0" err="1" smtClean="0">
                <a:latin typeface="+mj-lt"/>
                <a:cs typeface="Arial" pitchFamily="34" charset="0"/>
              </a:rPr>
              <a:t>suatu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situasi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kerja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memungkinkan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semua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</a:rPr>
              <a:t>   </a:t>
            </a:r>
            <a:r>
              <a:rPr lang="en-US" sz="2800" dirty="0" err="1" smtClean="0">
                <a:latin typeface="+mj-lt"/>
                <a:cs typeface="Arial" pitchFamily="34" charset="0"/>
              </a:rPr>
              <a:t>karyawan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melaksanakan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semua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pkerjaan</a:t>
            </a:r>
            <a:r>
              <a:rPr lang="en-US" sz="2800" dirty="0" smtClean="0">
                <a:latin typeface="+mj-lt"/>
                <a:cs typeface="Arial" pitchFamily="34" charset="0"/>
              </a:rPr>
              <a:t>  </a:t>
            </a:r>
          </a:p>
          <a:p>
            <a:pPr marL="0" indent="0">
              <a:buNone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</a:rPr>
              <a:t>    </a:t>
            </a:r>
            <a:r>
              <a:rPr lang="en-US" sz="2800" dirty="0" err="1" smtClean="0">
                <a:latin typeface="+mj-lt"/>
                <a:cs typeface="Arial" pitchFamily="34" charset="0"/>
              </a:rPr>
              <a:t>dngn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cara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terbaik</a:t>
            </a:r>
            <a:r>
              <a:rPr lang="en-US" sz="2800" dirty="0" smtClean="0">
                <a:latin typeface="+mj-lt"/>
                <a:cs typeface="Arial" pitchFamily="34" charset="0"/>
              </a:rPr>
              <a:t> 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dilakukannya</a:t>
            </a:r>
            <a:r>
              <a:rPr lang="en-US" sz="2800" dirty="0" smtClean="0">
                <a:latin typeface="+mj-lt"/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b="1" dirty="0" smtClean="0">
                <a:latin typeface="+mj-lt"/>
                <a:cs typeface="Arial" pitchFamily="34" charset="0"/>
              </a:rPr>
              <a:t>   Budaya </a:t>
            </a:r>
            <a:r>
              <a:rPr lang="en-US" sz="2800" b="1" dirty="0" err="1">
                <a:latin typeface="+mj-lt"/>
                <a:cs typeface="Arial" pitchFamily="34" charset="0"/>
              </a:rPr>
              <a:t>Kinerja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ini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meningkatkan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</a:rPr>
              <a:t>   </a:t>
            </a:r>
            <a:r>
              <a:rPr lang="en-US" sz="2800" dirty="0" err="1" smtClean="0">
                <a:latin typeface="+mj-lt"/>
                <a:cs typeface="Arial" pitchFamily="34" charset="0"/>
              </a:rPr>
              <a:t>kualitas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menuju</a:t>
            </a:r>
            <a:r>
              <a:rPr lang="en-US" sz="2800" dirty="0" smtClean="0">
                <a:latin typeface="+mj-lt"/>
                <a:cs typeface="Arial" pitchFamily="34" charset="0"/>
              </a:rPr>
              <a:t>/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memiliki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budaya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</a:rPr>
              <a:t>  </a:t>
            </a:r>
            <a:r>
              <a:rPr lang="en-US" sz="2800" dirty="0" err="1" smtClean="0">
                <a:latin typeface="+mj-lt"/>
                <a:cs typeface="Arial" pitchFamily="34" charset="0"/>
              </a:rPr>
              <a:t>organisasi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bertype</a:t>
            </a:r>
            <a:r>
              <a:rPr lang="en-US" sz="2800" dirty="0" smtClean="0">
                <a:latin typeface="+mj-lt"/>
                <a:cs typeface="Arial" pitchFamily="34" charset="0"/>
              </a:rPr>
              <a:t>  </a:t>
            </a:r>
            <a:r>
              <a:rPr lang="en-US" sz="2800" b="1" i="1" dirty="0" smtClean="0">
                <a:latin typeface="+mj-lt"/>
                <a:cs typeface="Arial" pitchFamily="34" charset="0"/>
              </a:rPr>
              <a:t>Integrative </a:t>
            </a:r>
            <a:r>
              <a:rPr lang="en-US" sz="2800" b="1" i="1" dirty="0">
                <a:latin typeface="+mj-lt"/>
                <a:cs typeface="Arial" pitchFamily="34" charset="0"/>
              </a:rPr>
              <a:t>culture</a:t>
            </a:r>
            <a:r>
              <a:rPr lang="en-US" sz="2800" dirty="0">
                <a:latin typeface="+mj-lt"/>
                <a:cs typeface="Arial" pitchFamily="34" charset="0"/>
              </a:rPr>
              <a:t>: </a:t>
            </a: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42150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sz="3100" dirty="0" smtClean="0">
                <a:cs typeface="Arial" pitchFamily="34" charset="0"/>
              </a:rPr>
              <a:t>Organisasi  yang </a:t>
            </a:r>
            <a:r>
              <a:rPr lang="en-US" sz="3100" dirty="0" err="1" smtClean="0">
                <a:cs typeface="Arial" pitchFamily="34" charset="0"/>
              </a:rPr>
              <a:t>memiliki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b="1" dirty="0" smtClean="0">
                <a:cs typeface="Arial" pitchFamily="34" charset="0"/>
              </a:rPr>
              <a:t>Budaya </a:t>
            </a:r>
            <a:r>
              <a:rPr lang="en-US" sz="3100" b="1" dirty="0" err="1" smtClean="0">
                <a:cs typeface="Arial" pitchFamily="34" charset="0"/>
              </a:rPr>
              <a:t>Kinerja</a:t>
            </a:r>
            <a:r>
              <a:rPr lang="en-US" sz="3100" b="1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birokrat-birokratnya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telah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nengadopsi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b="1" dirty="0" smtClean="0">
                <a:cs typeface="Arial" pitchFamily="34" charset="0"/>
              </a:rPr>
              <a:t>10 </a:t>
            </a:r>
            <a:r>
              <a:rPr lang="en-US" sz="3100" b="1" dirty="0" err="1" smtClean="0">
                <a:cs typeface="Arial" pitchFamily="34" charset="0"/>
              </a:rPr>
              <a:t>semangat</a:t>
            </a:r>
            <a:r>
              <a:rPr lang="en-US" sz="3100" b="1" dirty="0" smtClean="0">
                <a:cs typeface="Arial" pitchFamily="34" charset="0"/>
              </a:rPr>
              <a:t> </a:t>
            </a:r>
            <a:r>
              <a:rPr lang="en-US" sz="3100" b="1" dirty="0" err="1" smtClean="0">
                <a:cs typeface="Arial" pitchFamily="34" charset="0"/>
              </a:rPr>
              <a:t>kewirausahaan</a:t>
            </a:r>
            <a:r>
              <a:rPr lang="en-US" sz="3100" b="1" dirty="0" smtClean="0">
                <a:cs typeface="Arial" pitchFamily="34" charset="0"/>
              </a:rPr>
              <a:t> </a:t>
            </a:r>
            <a:r>
              <a:rPr lang="en-US" sz="3100" b="1" dirty="0" err="1" smtClean="0">
                <a:cs typeface="Arial" pitchFamily="34" charset="0"/>
              </a:rPr>
              <a:t>dari</a:t>
            </a:r>
            <a:r>
              <a:rPr lang="en-US" sz="3100" b="1" dirty="0" smtClean="0">
                <a:cs typeface="Arial" pitchFamily="34" charset="0"/>
              </a:rPr>
              <a:t> </a:t>
            </a:r>
            <a:r>
              <a:rPr lang="en-US" sz="3100" b="1" dirty="0">
                <a:cs typeface="Arial" pitchFamily="34" charset="0"/>
              </a:rPr>
              <a:t>O</a:t>
            </a:r>
            <a:r>
              <a:rPr lang="en-US" sz="3100" b="1" dirty="0" smtClean="0">
                <a:cs typeface="Arial" pitchFamily="34" charset="0"/>
              </a:rPr>
              <a:t>sborn &amp; </a:t>
            </a:r>
            <a:r>
              <a:rPr lang="en-US" sz="3100" b="1" dirty="0" err="1" smtClean="0">
                <a:cs typeface="Arial" pitchFamily="34" charset="0"/>
              </a:rPr>
              <a:t>Gebler</a:t>
            </a:r>
            <a:endParaRPr lang="en-US" sz="3100" b="1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100" dirty="0" err="1">
                <a:cs typeface="Arial" pitchFamily="34" charset="0"/>
              </a:rPr>
              <a:t>mengarahkan</a:t>
            </a:r>
            <a:r>
              <a:rPr lang="en-US" sz="3100" dirty="0">
                <a:cs typeface="Arial" pitchFamily="34" charset="0"/>
              </a:rPr>
              <a:t> </a:t>
            </a:r>
            <a:r>
              <a:rPr lang="en-US" sz="3100" dirty="0" err="1">
                <a:cs typeface="Arial" pitchFamily="34" charset="0"/>
              </a:rPr>
              <a:t>ketimbang</a:t>
            </a:r>
            <a:r>
              <a:rPr lang="en-US" sz="3100" dirty="0">
                <a:cs typeface="Arial" pitchFamily="34" charset="0"/>
              </a:rPr>
              <a:t> </a:t>
            </a:r>
            <a:r>
              <a:rPr lang="en-US" sz="3100" dirty="0" err="1">
                <a:cs typeface="Arial" pitchFamily="34" charset="0"/>
              </a:rPr>
              <a:t>mengayuh</a:t>
            </a:r>
            <a:endParaRPr lang="en-US" sz="3100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100" dirty="0">
                <a:cs typeface="Arial" pitchFamily="34" charset="0"/>
              </a:rPr>
              <a:t>Memberi </a:t>
            </a:r>
            <a:r>
              <a:rPr lang="en-US" sz="3100" dirty="0" err="1">
                <a:cs typeface="Arial" pitchFamily="34" charset="0"/>
              </a:rPr>
              <a:t>wewenang</a:t>
            </a:r>
            <a:r>
              <a:rPr lang="en-US" sz="3100" dirty="0">
                <a:cs typeface="Arial" pitchFamily="34" charset="0"/>
              </a:rPr>
              <a:t> </a:t>
            </a:r>
            <a:r>
              <a:rPr lang="en-US" sz="3100" dirty="0" err="1">
                <a:cs typeface="Arial" pitchFamily="34" charset="0"/>
              </a:rPr>
              <a:t>kepada</a:t>
            </a:r>
            <a:r>
              <a:rPr lang="en-US" sz="3100" dirty="0">
                <a:cs typeface="Arial" pitchFamily="34" charset="0"/>
              </a:rPr>
              <a:t> </a:t>
            </a:r>
            <a:r>
              <a:rPr lang="en-US" sz="3100" dirty="0" err="1">
                <a:cs typeface="Arial" pitchFamily="34" charset="0"/>
              </a:rPr>
              <a:t>masyarakat</a:t>
            </a:r>
            <a:endParaRPr lang="en-US" sz="3100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100" dirty="0" err="1">
                <a:cs typeface="Arial" pitchFamily="34" charset="0"/>
              </a:rPr>
              <a:t>Menyuntikkan</a:t>
            </a:r>
            <a:r>
              <a:rPr lang="en-US" sz="3100" dirty="0">
                <a:cs typeface="Arial" pitchFamily="34" charset="0"/>
              </a:rPr>
              <a:t> </a:t>
            </a:r>
            <a:r>
              <a:rPr lang="en-US" sz="3100" dirty="0" err="1">
                <a:cs typeface="Arial" pitchFamily="34" charset="0"/>
              </a:rPr>
              <a:t>persaingan</a:t>
            </a:r>
            <a:r>
              <a:rPr lang="en-US" sz="3100" dirty="0">
                <a:cs typeface="Arial" pitchFamily="34" charset="0"/>
              </a:rPr>
              <a:t> </a:t>
            </a:r>
            <a:r>
              <a:rPr lang="en-US" sz="3100" dirty="0" err="1">
                <a:cs typeface="Arial" pitchFamily="34" charset="0"/>
              </a:rPr>
              <a:t>ke</a:t>
            </a:r>
            <a:r>
              <a:rPr lang="en-US" sz="3100" dirty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dalam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>
                <a:cs typeface="Arial" pitchFamily="34" charset="0"/>
              </a:rPr>
              <a:t>pemberian</a:t>
            </a:r>
            <a:r>
              <a:rPr lang="en-US" sz="3100" dirty="0">
                <a:cs typeface="Arial" pitchFamily="34" charset="0"/>
              </a:rPr>
              <a:t> </a:t>
            </a:r>
            <a:r>
              <a:rPr lang="en-US" sz="3100" dirty="0" err="1">
                <a:cs typeface="Arial" pitchFamily="34" charset="0"/>
              </a:rPr>
              <a:t>pelayanan</a:t>
            </a:r>
            <a:endParaRPr lang="en-US" sz="3100" dirty="0">
              <a:cs typeface="Arial" pitchFamily="34" charset="0"/>
            </a:endParaRPr>
          </a:p>
          <a:p>
            <a:pPr marL="514350" indent="-514350">
              <a:buAutoNum type="alphaLcPeriod" startAt="5"/>
            </a:pPr>
            <a:r>
              <a:rPr lang="en-US" sz="3100" dirty="0" err="1">
                <a:cs typeface="Arial" pitchFamily="34" charset="0"/>
              </a:rPr>
              <a:t>Menciptakan</a:t>
            </a:r>
            <a:r>
              <a:rPr lang="en-US" sz="3100" dirty="0">
                <a:cs typeface="Arial" pitchFamily="34" charset="0"/>
              </a:rPr>
              <a:t> </a:t>
            </a:r>
            <a:r>
              <a:rPr lang="en-US" sz="3100" dirty="0" err="1">
                <a:cs typeface="Arial" pitchFamily="34" charset="0"/>
              </a:rPr>
              <a:t>organisasi</a:t>
            </a:r>
            <a:r>
              <a:rPr lang="en-US" sz="3100" dirty="0">
                <a:cs typeface="Arial" pitchFamily="34" charset="0"/>
              </a:rPr>
              <a:t> yang </a:t>
            </a:r>
            <a:r>
              <a:rPr lang="en-US" sz="3100" dirty="0" err="1">
                <a:cs typeface="Arial" pitchFamily="34" charset="0"/>
              </a:rPr>
              <a:t>digerakkan</a:t>
            </a:r>
            <a:r>
              <a:rPr lang="en-US" sz="3100" dirty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misi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ketimbang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oleh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peraturan</a:t>
            </a:r>
            <a:r>
              <a:rPr lang="en-US" sz="3100" dirty="0" smtClean="0">
                <a:cs typeface="Arial" pitchFamily="34" charset="0"/>
              </a:rPr>
              <a:t> </a:t>
            </a:r>
          </a:p>
          <a:p>
            <a:pPr marL="514350" indent="-514350">
              <a:buAutoNum type="alphaLcPeriod" startAt="5"/>
            </a:pPr>
            <a:r>
              <a:rPr lang="en-US" sz="3100" dirty="0" err="1" smtClean="0">
                <a:cs typeface="Arial" pitchFamily="34" charset="0"/>
              </a:rPr>
              <a:t>Berorientasi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>
                <a:cs typeface="Arial" pitchFamily="34" charset="0"/>
              </a:rPr>
              <a:t>hasil</a:t>
            </a:r>
            <a:r>
              <a:rPr lang="en-US" sz="3100" dirty="0">
                <a:cs typeface="Arial" pitchFamily="34" charset="0"/>
              </a:rPr>
              <a:t> </a:t>
            </a:r>
            <a:r>
              <a:rPr lang="en-US" sz="3100" dirty="0" err="1">
                <a:cs typeface="Arial" pitchFamily="34" charset="0"/>
              </a:rPr>
              <a:t>bukan</a:t>
            </a:r>
            <a:r>
              <a:rPr lang="en-US" sz="3100" dirty="0">
                <a:cs typeface="Arial" pitchFamily="34" charset="0"/>
              </a:rPr>
              <a:t> input</a:t>
            </a:r>
          </a:p>
          <a:p>
            <a:pPr marL="514350" indent="-514350">
              <a:buAutoNum type="alphaLcPeriod" startAt="5"/>
            </a:pPr>
            <a:r>
              <a:rPr lang="en-US" sz="3100" dirty="0" err="1" smtClean="0">
                <a:cs typeface="Arial" pitchFamily="34" charset="0"/>
              </a:rPr>
              <a:t>Berorientasi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>
                <a:cs typeface="Arial" pitchFamily="34" charset="0"/>
              </a:rPr>
              <a:t>pd</a:t>
            </a:r>
            <a:r>
              <a:rPr lang="en-US" sz="3100" dirty="0">
                <a:cs typeface="Arial" pitchFamily="34" charset="0"/>
              </a:rPr>
              <a:t> </a:t>
            </a:r>
            <a:r>
              <a:rPr lang="en-US" sz="3100" dirty="0" err="1">
                <a:cs typeface="Arial" pitchFamily="34" charset="0"/>
              </a:rPr>
              <a:t>pelanggan</a:t>
            </a:r>
            <a:r>
              <a:rPr lang="en-US" sz="3100" dirty="0">
                <a:cs typeface="Arial" pitchFamily="34" charset="0"/>
              </a:rPr>
              <a:t> </a:t>
            </a:r>
            <a:r>
              <a:rPr lang="en-US" sz="3100" dirty="0" err="1">
                <a:cs typeface="Arial" pitchFamily="34" charset="0"/>
              </a:rPr>
              <a:t>bukan</a:t>
            </a:r>
            <a:r>
              <a:rPr lang="en-US" sz="3100" dirty="0">
                <a:cs typeface="Arial" pitchFamily="34" charset="0"/>
              </a:rPr>
              <a:t> </a:t>
            </a:r>
            <a:r>
              <a:rPr lang="en-US" sz="3100" dirty="0" err="1">
                <a:cs typeface="Arial" pitchFamily="34" charset="0"/>
              </a:rPr>
              <a:t>birokrasi</a:t>
            </a:r>
            <a:r>
              <a:rPr lang="en-US" sz="3100" dirty="0">
                <a:cs typeface="Arial" pitchFamily="34" charset="0"/>
              </a:rPr>
              <a:t> </a:t>
            </a:r>
          </a:p>
          <a:p>
            <a:pPr marL="514350" indent="-514350">
              <a:buAutoNum type="alphaLcPeriod" startAt="5"/>
            </a:pPr>
            <a:r>
              <a:rPr lang="en-US" sz="3100" dirty="0" err="1" smtClean="0">
                <a:cs typeface="Arial" pitchFamily="34" charset="0"/>
              </a:rPr>
              <a:t>Berorientasi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>
                <a:cs typeface="Arial" pitchFamily="34" charset="0"/>
              </a:rPr>
              <a:t>wirausaha</a:t>
            </a:r>
            <a:endParaRPr lang="en-US" sz="3100" dirty="0">
              <a:cs typeface="Arial" pitchFamily="34" charset="0"/>
            </a:endParaRPr>
          </a:p>
          <a:p>
            <a:pPr marL="514350" indent="-514350">
              <a:buAutoNum type="alphaLcPeriod" startAt="5"/>
            </a:pPr>
            <a:r>
              <a:rPr lang="en-US" sz="3100" dirty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Bersifat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>
                <a:cs typeface="Arial" pitchFamily="34" charset="0"/>
              </a:rPr>
              <a:t>antisipatif</a:t>
            </a:r>
            <a:r>
              <a:rPr lang="en-US" sz="3100" dirty="0">
                <a:cs typeface="Arial" pitchFamily="34" charset="0"/>
              </a:rPr>
              <a:t> </a:t>
            </a:r>
          </a:p>
          <a:p>
            <a:pPr marL="514350" indent="-514350">
              <a:buAutoNum type="alphaLcPeriod" startAt="5"/>
            </a:pPr>
            <a:r>
              <a:rPr lang="en-US" sz="3100" dirty="0" err="1" smtClean="0">
                <a:cs typeface="Arial" pitchFamily="34" charset="0"/>
              </a:rPr>
              <a:t>Menciptakan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>
                <a:cs typeface="Arial" pitchFamily="34" charset="0"/>
              </a:rPr>
              <a:t>desentralisasi</a:t>
            </a:r>
            <a:endParaRPr lang="en-US" sz="3100" dirty="0">
              <a:cs typeface="Arial" pitchFamily="34" charset="0"/>
            </a:endParaRPr>
          </a:p>
          <a:p>
            <a:pPr marL="514350" indent="-514350">
              <a:buAutoNum type="alphaLcPeriod" startAt="5"/>
            </a:pPr>
            <a:r>
              <a:rPr lang="en-US" sz="3100" dirty="0" err="1">
                <a:cs typeface="Arial" pitchFamily="34" charset="0"/>
              </a:rPr>
              <a:t>Berorientasi</a:t>
            </a:r>
            <a:r>
              <a:rPr lang="en-US" sz="3100" dirty="0">
                <a:cs typeface="Arial" pitchFamily="34" charset="0"/>
              </a:rPr>
              <a:t> </a:t>
            </a:r>
            <a:r>
              <a:rPr lang="en-US" sz="3100" dirty="0" err="1">
                <a:cs typeface="Arial" pitchFamily="34" charset="0"/>
              </a:rPr>
              <a:t>pada</a:t>
            </a:r>
            <a:r>
              <a:rPr lang="en-US" sz="3100" dirty="0">
                <a:cs typeface="Arial" pitchFamily="34" charset="0"/>
              </a:rPr>
              <a:t> </a:t>
            </a:r>
            <a:r>
              <a:rPr lang="en-US" sz="3100" dirty="0" err="1">
                <a:cs typeface="Arial" pitchFamily="34" charset="0"/>
              </a:rPr>
              <a:t>pasar</a:t>
            </a:r>
            <a:endParaRPr lang="en-US" sz="3100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endParaRPr lang="en-US" sz="31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765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Nilai </a:t>
            </a:r>
            <a:r>
              <a:rPr lang="en-US" sz="3200" b="1" dirty="0" smtClean="0"/>
              <a:t>Budaya </a:t>
            </a:r>
            <a:r>
              <a:rPr lang="en-US" sz="3200" b="1" dirty="0" err="1" smtClean="0"/>
              <a:t>Kerja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Kep</a:t>
            </a:r>
            <a:r>
              <a:rPr lang="en-US" sz="3200" b="1" dirty="0" smtClean="0"/>
              <a:t> </a:t>
            </a:r>
            <a:r>
              <a:rPr lang="en-US" sz="3200" b="1" dirty="0" smtClean="0"/>
              <a:t>M</a:t>
            </a:r>
            <a:r>
              <a:rPr lang="en-US" sz="2800" b="1" dirty="0" smtClean="0"/>
              <a:t>EN</a:t>
            </a:r>
            <a:r>
              <a:rPr lang="en-US" sz="3200" b="1" dirty="0" smtClean="0"/>
              <a:t>P</a:t>
            </a:r>
            <a:r>
              <a:rPr lang="en-US" sz="2800" b="1" dirty="0" smtClean="0"/>
              <a:t>AN</a:t>
            </a:r>
            <a:r>
              <a:rPr lang="en-US" sz="3200" b="1" dirty="0" smtClean="0"/>
              <a:t> No 25 </a:t>
            </a:r>
            <a:r>
              <a:rPr lang="en-US" sz="3200" b="1" dirty="0" err="1" smtClean="0"/>
              <a:t>Th</a:t>
            </a:r>
            <a:r>
              <a:rPr lang="en-US" sz="3200" b="1" dirty="0" smtClean="0"/>
              <a:t> </a:t>
            </a:r>
            <a:r>
              <a:rPr lang="en-US" sz="3200" b="1" dirty="0" smtClean="0"/>
              <a:t>2002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>
                <a:cs typeface="Arial" pitchFamily="34" charset="0"/>
              </a:rPr>
              <a:t>Untuk  </a:t>
            </a:r>
            <a:r>
              <a:rPr lang="en-US" sz="2800" dirty="0" err="1" smtClean="0">
                <a:cs typeface="Arial" pitchFamily="34" charset="0"/>
              </a:rPr>
              <a:t>menciptakan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atau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mengembangkan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budaya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kerja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Aparatur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Sipil</a:t>
            </a:r>
            <a:r>
              <a:rPr lang="en-US" sz="2800" dirty="0" smtClean="0">
                <a:cs typeface="Arial" pitchFamily="34" charset="0"/>
              </a:rPr>
              <a:t> Negara (ASN</a:t>
            </a:r>
            <a:r>
              <a:rPr lang="en-US" sz="2800" dirty="0" smtClean="0">
                <a:cs typeface="Arial" pitchFamily="34" charset="0"/>
              </a:rPr>
              <a:t>) </a:t>
            </a:r>
            <a:r>
              <a:rPr lang="en-US" sz="2800" dirty="0" err="1" smtClean="0">
                <a:cs typeface="Arial" pitchFamily="34" charset="0"/>
              </a:rPr>
              <a:t>pemerintah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melalui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Kep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>
                <a:cs typeface="Arial" pitchFamily="34" charset="0"/>
              </a:rPr>
              <a:t>MENPAN No 25 </a:t>
            </a:r>
            <a:r>
              <a:rPr lang="en-US" sz="2800" dirty="0" smtClean="0">
                <a:cs typeface="Arial" pitchFamily="34" charset="0"/>
              </a:rPr>
              <a:t>/4/2002 </a:t>
            </a:r>
            <a:r>
              <a:rPr lang="en-US" sz="2800" dirty="0" err="1" smtClean="0">
                <a:cs typeface="Arial" pitchFamily="34" charset="0"/>
              </a:rPr>
              <a:t>membuat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Pedoman</a:t>
            </a:r>
            <a:r>
              <a:rPr lang="en-US" sz="2800" dirty="0" smtClean="0">
                <a:cs typeface="Arial" pitchFamily="34" charset="0"/>
              </a:rPr>
              <a:t> Pengembangan Budaya </a:t>
            </a:r>
            <a:r>
              <a:rPr lang="en-US" sz="2800" dirty="0" err="1" smtClean="0">
                <a:cs typeface="Arial" pitchFamily="34" charset="0"/>
              </a:rPr>
              <a:t>Kerja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Aparatur</a:t>
            </a:r>
            <a:r>
              <a:rPr lang="en-US" sz="2800" dirty="0" smtClean="0">
                <a:cs typeface="Arial" pitchFamily="34" charset="0"/>
              </a:rPr>
              <a:t>  </a:t>
            </a:r>
            <a:r>
              <a:rPr lang="en-US" sz="2800" dirty="0">
                <a:cs typeface="Arial" pitchFamily="34" charset="0"/>
              </a:rPr>
              <a:t>N</a:t>
            </a:r>
            <a:r>
              <a:rPr lang="en-US" sz="2800" dirty="0" smtClean="0">
                <a:cs typeface="Arial" pitchFamily="34" charset="0"/>
              </a:rPr>
              <a:t>egara  </a:t>
            </a:r>
            <a:r>
              <a:rPr lang="en-US" sz="2800" dirty="0" err="1" smtClean="0">
                <a:cs typeface="Arial" pitchFamily="34" charset="0"/>
              </a:rPr>
              <a:t>sebagai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acuan</a:t>
            </a:r>
            <a:r>
              <a:rPr lang="en-US" sz="2800" dirty="0" smtClean="0">
                <a:cs typeface="Arial" pitchFamily="34" charset="0"/>
              </a:rPr>
              <a:t>  di </a:t>
            </a:r>
            <a:r>
              <a:rPr lang="en-US" sz="2800" dirty="0" err="1" smtClean="0">
                <a:cs typeface="Arial" pitchFamily="34" charset="0"/>
              </a:rPr>
              <a:t>setiap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instansi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pemerintah</a:t>
            </a:r>
            <a:r>
              <a:rPr lang="en-US" sz="2800" dirty="0" smtClean="0">
                <a:cs typeface="Arial" pitchFamily="34" charset="0"/>
              </a:rPr>
              <a:t> ‘</a:t>
            </a:r>
            <a:endParaRPr lang="en-US" sz="2800" dirty="0">
              <a:cs typeface="Arial" pitchFamily="34" charset="0"/>
            </a:endParaRPr>
          </a:p>
          <a:p>
            <a:pPr marL="0" indent="0">
              <a:buNone/>
            </a:pPr>
            <a:r>
              <a:rPr lang="en-US" sz="2800" dirty="0" smtClean="0">
                <a:cs typeface="Arial" pitchFamily="34" charset="0"/>
              </a:rPr>
              <a:t>N</a:t>
            </a:r>
            <a:r>
              <a:rPr lang="en-US" sz="2800" b="1" dirty="0" smtClean="0">
                <a:cs typeface="Arial" pitchFamily="34" charset="0"/>
              </a:rPr>
              <a:t>ilai-</a:t>
            </a:r>
            <a:r>
              <a:rPr lang="en-US" sz="2800" b="1" dirty="0" err="1" smtClean="0">
                <a:cs typeface="Arial" pitchFamily="34" charset="0"/>
              </a:rPr>
              <a:t>nila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tersebut</a:t>
            </a:r>
            <a:r>
              <a:rPr lang="en-US" sz="2800" dirty="0" smtClean="0">
                <a:cs typeface="Arial" pitchFamily="34" charset="0"/>
              </a:rPr>
              <a:t> adalah 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>
                <a:cs typeface="Arial" pitchFamily="34" charset="0"/>
              </a:rPr>
              <a:t> Komitmen </a:t>
            </a:r>
            <a:r>
              <a:rPr lang="en-US" sz="2800" dirty="0" err="1" smtClean="0">
                <a:cs typeface="Arial" pitchFamily="34" charset="0"/>
              </a:rPr>
              <a:t>dan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konsistensi</a:t>
            </a:r>
            <a:endParaRPr lang="en-US" sz="2800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cs typeface="Arial" pitchFamily="34" charset="0"/>
              </a:rPr>
              <a:t>Wewenang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Tanggung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jawab</a:t>
            </a:r>
            <a:endParaRPr lang="en-US" sz="2800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cs typeface="Arial" pitchFamily="34" charset="0"/>
              </a:rPr>
              <a:t>Keikhlasan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Kejujuran</a:t>
            </a:r>
            <a:endParaRPr lang="en-US" sz="2800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cs typeface="Arial" pitchFamily="34" charset="0"/>
              </a:rPr>
              <a:t>Integritas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Profesionalisme</a:t>
            </a:r>
            <a:endParaRPr lang="en-US" sz="2800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cs typeface="Arial" pitchFamily="34" charset="0"/>
              </a:rPr>
              <a:t>Kreativitas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Kepekaan</a:t>
            </a:r>
            <a:endParaRPr lang="en-US" sz="28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921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382000" cy="54102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dirty="0" smtClean="0"/>
              <a:t>f</a:t>
            </a:r>
            <a:r>
              <a:rPr lang="en-US" sz="11200" dirty="0" smtClean="0"/>
              <a:t>.     </a:t>
            </a:r>
            <a:r>
              <a:rPr lang="en-US" sz="11200" dirty="0" err="1" smtClean="0">
                <a:cs typeface="Arial" pitchFamily="34" charset="0"/>
              </a:rPr>
              <a:t>Kepemimpinan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dan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Keteladanan</a:t>
            </a:r>
            <a:endParaRPr lang="en-US" sz="11200" dirty="0" smtClean="0"/>
          </a:p>
          <a:p>
            <a:pPr marL="0" indent="0">
              <a:buNone/>
            </a:pPr>
            <a:r>
              <a:rPr lang="en-US" sz="9600" dirty="0" smtClean="0"/>
              <a:t>g.     </a:t>
            </a:r>
            <a:r>
              <a:rPr lang="en-US" sz="11200" dirty="0" err="1" smtClean="0">
                <a:cs typeface="Arial" pitchFamily="34" charset="0"/>
              </a:rPr>
              <a:t>Kebersamaan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dan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Dinamika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Kelompok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Kerja</a:t>
            </a:r>
            <a:endParaRPr lang="en-US" sz="11200" dirty="0">
              <a:cs typeface="Arial" pitchFamily="34" charset="0"/>
            </a:endParaRPr>
          </a:p>
          <a:p>
            <a:pPr marL="0" indent="0">
              <a:buNone/>
            </a:pPr>
            <a:r>
              <a:rPr lang="en-US" sz="11200" dirty="0">
                <a:cs typeface="Arial" pitchFamily="34" charset="0"/>
              </a:rPr>
              <a:t>h.    </a:t>
            </a:r>
            <a:r>
              <a:rPr lang="en-US" sz="11200" dirty="0" err="1">
                <a:cs typeface="Arial" pitchFamily="34" charset="0"/>
              </a:rPr>
              <a:t>Ketepatan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dan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Kecepatan</a:t>
            </a:r>
            <a:endParaRPr lang="en-US" sz="11200" dirty="0">
              <a:cs typeface="Arial" pitchFamily="34" charset="0"/>
            </a:endParaRPr>
          </a:p>
          <a:p>
            <a:pPr marL="571500" indent="-571500">
              <a:buAutoNum type="romanLcPeriod"/>
            </a:pPr>
            <a:r>
              <a:rPr lang="en-US" sz="11200" dirty="0" err="1">
                <a:cs typeface="Arial" pitchFamily="34" charset="0"/>
              </a:rPr>
              <a:t>Rasionalitas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dan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Kecerdasan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Emosi</a:t>
            </a:r>
            <a:endParaRPr lang="en-US" sz="11200" dirty="0"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sz="11200" dirty="0" err="1">
                <a:cs typeface="Arial" pitchFamily="34" charset="0"/>
              </a:rPr>
              <a:t>Keteguhan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dan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Kecerdasan</a:t>
            </a:r>
            <a:endParaRPr lang="en-US" sz="11200" dirty="0"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sz="11200" dirty="0" err="1">
                <a:cs typeface="Arial" pitchFamily="34" charset="0"/>
              </a:rPr>
              <a:t>Disiplin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dan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Keteraturan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Kerja</a:t>
            </a:r>
            <a:endParaRPr lang="en-US" sz="11200" dirty="0"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sz="11200" dirty="0" err="1">
                <a:cs typeface="Arial" pitchFamily="34" charset="0"/>
              </a:rPr>
              <a:t>Keberanian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dan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Kearifan</a:t>
            </a:r>
            <a:endParaRPr lang="en-US" sz="11200" dirty="0"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sz="11200" dirty="0" err="1">
                <a:cs typeface="Arial" pitchFamily="34" charset="0"/>
              </a:rPr>
              <a:t>Dedikasi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dan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Loyalitas</a:t>
            </a:r>
            <a:endParaRPr lang="en-US" sz="11200" dirty="0"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sz="11200" dirty="0" err="1">
                <a:cs typeface="Arial" pitchFamily="34" charset="0"/>
              </a:rPr>
              <a:t>Semangat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dan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Motivasi</a:t>
            </a:r>
            <a:endParaRPr lang="en-US" sz="11200" dirty="0"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sz="11200" dirty="0" err="1">
                <a:cs typeface="Arial" pitchFamily="34" charset="0"/>
              </a:rPr>
              <a:t>Ketekunan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dan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Kesabaran</a:t>
            </a:r>
            <a:endParaRPr lang="en-US" sz="11200" dirty="0"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sz="11200" dirty="0" err="1">
                <a:cs typeface="Arial" pitchFamily="34" charset="0"/>
              </a:rPr>
              <a:t>Keadilan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dan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Keterbukaan</a:t>
            </a:r>
            <a:endParaRPr lang="en-US" sz="11200" dirty="0"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sz="11200" dirty="0" err="1">
                <a:cs typeface="Arial" pitchFamily="34" charset="0"/>
              </a:rPr>
              <a:t>Penguasaan</a:t>
            </a: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err="1">
                <a:cs typeface="Arial" pitchFamily="34" charset="0"/>
              </a:rPr>
              <a:t>Iptek</a:t>
            </a:r>
            <a:r>
              <a:rPr lang="en-US" sz="11200" dirty="0"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56303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Nilai-Nilai </a:t>
            </a:r>
            <a:r>
              <a:rPr lang="en-US" sz="3600" b="1" dirty="0" err="1" smtClean="0"/>
              <a:t>Dasar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Budaya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Kerja</a:t>
            </a:r>
            <a:r>
              <a:rPr lang="en-US" sz="3600" b="1" dirty="0" smtClean="0"/>
              <a:t> BPKP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b="1" dirty="0" err="1" smtClean="0"/>
              <a:t>Profesionalisme</a:t>
            </a:r>
            <a:r>
              <a:rPr lang="en-US" b="1" dirty="0" smtClean="0"/>
              <a:t> 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konsistensi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 </a:t>
            </a:r>
            <a:r>
              <a:rPr lang="en-US" dirty="0" err="1" smtClean="0"/>
              <a:t>visi</a:t>
            </a:r>
            <a:r>
              <a:rPr lang="en-US" dirty="0" smtClean="0"/>
              <a:t>,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; 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tanggungjawab</a:t>
            </a:r>
            <a:r>
              <a:rPr lang="en-US" dirty="0" smtClean="0"/>
              <a:t>; 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Integritas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ketepatan</a:t>
            </a:r>
            <a:r>
              <a:rPr lang="en-US" dirty="0" smtClean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kecepatan</a:t>
            </a:r>
            <a:r>
              <a:rPr lang="en-US" dirty="0" smtClean="0"/>
              <a:t>; 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keteraturan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endParaRPr lang="en-US" dirty="0" smtClean="0"/>
          </a:p>
          <a:p>
            <a:pPr marL="514350" indent="-514350">
              <a:buAutoNum type="arabicPeriod" startAt="2"/>
            </a:pPr>
            <a:r>
              <a:rPr lang="en-US" b="1" dirty="0" smtClean="0"/>
              <a:t>Kerjasama</a:t>
            </a:r>
            <a:r>
              <a:rPr lang="en-US" b="1" dirty="0" smtClean="0"/>
              <a:t>: </a:t>
            </a:r>
            <a:endParaRPr lang="en-US" b="1" dirty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kepemimpinan</a:t>
            </a:r>
            <a:r>
              <a:rPr lang="en-US" dirty="0" smtClean="0"/>
              <a:t> &amp; </a:t>
            </a:r>
            <a:r>
              <a:rPr lang="en-US" dirty="0" err="1" smtClean="0"/>
              <a:t>keteladanan</a:t>
            </a:r>
            <a:r>
              <a:rPr lang="en-US" dirty="0" smtClean="0"/>
              <a:t>; 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kebersamaan</a:t>
            </a:r>
            <a:r>
              <a:rPr lang="en-US" dirty="0" smtClean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dinamika</a:t>
            </a:r>
            <a:r>
              <a:rPr lang="en-US" dirty="0" smtClean="0"/>
              <a:t> </a:t>
            </a:r>
            <a:r>
              <a:rPr lang="en-US" dirty="0" err="1" smtClean="0"/>
              <a:t>kel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keteguhan</a:t>
            </a:r>
            <a:r>
              <a:rPr lang="en-US" dirty="0" smtClean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ketegasan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semangat</a:t>
            </a:r>
            <a:r>
              <a:rPr lang="en-US" dirty="0" smtClean="0"/>
              <a:t> &amp;   </a:t>
            </a:r>
            <a:r>
              <a:rPr lang="en-US" dirty="0" err="1" smtClean="0"/>
              <a:t>motivasi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0548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654</Words>
  <Application>Microsoft Office PowerPoint</Application>
  <PresentationFormat>On-screen Show (4:3)</PresentationFormat>
  <Paragraphs>98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Penciptaan Budaya Pelayanan</vt:lpstr>
      <vt:lpstr>Type Budaya Organisasi  </vt:lpstr>
      <vt:lpstr>PowerPoint Presentation</vt:lpstr>
      <vt:lpstr>Budaya Organisasi Publik di Indonesia </vt:lpstr>
      <vt:lpstr>PowerPoint Presentation</vt:lpstr>
      <vt:lpstr>PowerPoint Presentation</vt:lpstr>
      <vt:lpstr>Nilai Budaya Kerja Kep MENPAN No 25 Th 2002</vt:lpstr>
      <vt:lpstr>Lanjutan </vt:lpstr>
      <vt:lpstr>Nilai-Nilai Dasar Budaya Kerja BPKP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BUDAYA PELAYANAN</dc:title>
  <dc:creator>asus</dc:creator>
  <cp:lastModifiedBy>asus</cp:lastModifiedBy>
  <cp:revision>16</cp:revision>
  <dcterms:created xsi:type="dcterms:W3CDTF">2020-10-04T08:45:33Z</dcterms:created>
  <dcterms:modified xsi:type="dcterms:W3CDTF">2020-11-01T08:08:12Z</dcterms:modified>
</cp:coreProperties>
</file>