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924800" cy="762000"/>
          </a:xfrm>
        </p:spPr>
        <p:txBody>
          <a:bodyPr/>
          <a:lstStyle/>
          <a:p>
            <a:r>
              <a:rPr lang="en-US" dirty="0" err="1" smtClean="0"/>
              <a:t>Penganggaran</a:t>
            </a:r>
            <a:r>
              <a:rPr lang="en-US" dirty="0" smtClean="0"/>
              <a:t> Daerah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371600"/>
            <a:ext cx="8458200" cy="51054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Penganggaran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daerah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siklus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engelolaan Keuangan Daerah 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KPD)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Hukum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Pengelolaan Keuangan Daerah </a:t>
            </a:r>
          </a:p>
          <a:p>
            <a:pPr lvl="0" algn="l"/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ntuk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melaksanakan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UU No 22/1999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UU No 25/99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mengeluarkan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bbrp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Pelaksanaanya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al: 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 No. 104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2000 ttg Dana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Perimbangan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 No 105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2000 ttg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pengelolaan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pertanggung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jawaban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Keuangan Daerah.      </a:t>
            </a:r>
          </a:p>
          <a:p>
            <a:pPr marL="342900" lvl="0" indent="-342900"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 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106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2000 ttg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pengelolaan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pertanggung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jawaban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Keuangan 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Daerah dlm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rangka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pelaksanaan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dekonsentrasi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pembantuan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  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9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PP No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107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2000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ttg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Pinjaman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Daerah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PP No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108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2000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ttg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tata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pertanggung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jawaban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Kepala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Daerah.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PP No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109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2000 ttg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edudukan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Keuangan Daerah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PP No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110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2000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ttg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Kedudukan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Keuangan DPRD</a:t>
            </a:r>
          </a:p>
          <a:p>
            <a:pPr lvl="0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Kepmendagri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No 29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2002 ttg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Perhitungan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APBD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8752"/>
            <a:ext cx="8077200" cy="318448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09128" cy="50627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Pengelolaan Keuangan Daerah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Berdasar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PP No 105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2000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reformasi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pengelolaan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Keuangan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daerah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APBD al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menyangkut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Akuntabilitas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Penganggaran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Pengendalian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audit</a:t>
            </a:r>
          </a:p>
          <a:p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penggunaan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uang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Pusat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pertanggungjawaban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pelaporan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Keuangan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PP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No 58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2005,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definisi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Keuangan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daerah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daerah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dinilai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dg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uang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termasuk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didalamnya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segala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kekayaan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berhubungan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dg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daerah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134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Pasca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Keuangan </a:t>
            </a:r>
            <a:r>
              <a:rPr lang="en-US" dirty="0" err="1" smtClean="0"/>
              <a:t>Neg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602163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UU 32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2004 ttg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Pemda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lvl="0" indent="0"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UU No 33 ttg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Perimbangan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Keuangan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Pemerinah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Pusat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Pemda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PP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54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2005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ttg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Pinjaman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Daerah</a:t>
            </a:r>
          </a:p>
          <a:p>
            <a:pPr lvl="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PP No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55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2005 ttg Dana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Perimbangan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PP No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56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2005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ttg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sistim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Keuangan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Daerah</a:t>
            </a:r>
          </a:p>
          <a:p>
            <a:pPr lvl="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PP No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57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2005 ttg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hibah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daerah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PP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58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2005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ttg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Pengelolaan Keuangan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Daerah.      </a:t>
            </a:r>
          </a:p>
          <a:p>
            <a:pPr lvl="0"/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Permendagri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No 13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2005 ttg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pedoman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pengelolaan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Keuangan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daerah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Permendagri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No 21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2007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pengelompokan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Keu Da.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509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Keuangan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berdasar</a:t>
            </a:r>
            <a:r>
              <a:rPr lang="en-US" dirty="0" smtClean="0"/>
              <a:t> PP 58 </a:t>
            </a:r>
            <a:r>
              <a:rPr lang="en-US" dirty="0" err="1" smtClean="0"/>
              <a:t>Th</a:t>
            </a:r>
            <a:r>
              <a:rPr lang="en-US" dirty="0" smtClean="0"/>
              <a:t> 2005 al:</a:t>
            </a:r>
          </a:p>
          <a:p>
            <a:r>
              <a:rPr lang="en-US" dirty="0" smtClean="0"/>
              <a:t>Tata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,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, </a:t>
            </a:r>
            <a:r>
              <a:rPr lang="en-US" dirty="0" err="1" smtClean="0"/>
              <a:t>pengawasan</a:t>
            </a:r>
            <a:r>
              <a:rPr lang="en-US" dirty="0" smtClean="0"/>
              <a:t> &amp; </a:t>
            </a:r>
            <a:r>
              <a:rPr lang="en-US" dirty="0" err="1" smtClean="0"/>
              <a:t>pertanggungjawaban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disesuaikan</a:t>
            </a:r>
            <a:r>
              <a:rPr lang="en-US" dirty="0" smtClean="0"/>
              <a:t> dg UU 17/2003, UU1/2004 </a:t>
            </a:r>
            <a:r>
              <a:rPr lang="en-US" dirty="0" err="1" smtClean="0"/>
              <a:t>dan</a:t>
            </a:r>
            <a:r>
              <a:rPr lang="en-US" dirty="0" smtClean="0"/>
              <a:t> UU 15/2004.</a:t>
            </a:r>
          </a:p>
          <a:p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Keuangan di OPD: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kepala</a:t>
            </a:r>
            <a:r>
              <a:rPr lang="en-US" dirty="0" smtClean="0"/>
              <a:t> OPD </a:t>
            </a:r>
            <a:r>
              <a:rPr lang="en-US" dirty="0" err="1" smtClean="0"/>
              <a:t>menerbitkan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Perintah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Membayar</a:t>
            </a:r>
            <a:r>
              <a:rPr lang="en-US" dirty="0" smtClean="0"/>
              <a:t> (SPM) &amp;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Keuangan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sbg</a:t>
            </a:r>
            <a:r>
              <a:rPr lang="en-US" dirty="0" smtClean="0"/>
              <a:t> LPJ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OPD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4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>
            <a:normAutofit fontScale="92500" lnSpcReduction="20000"/>
          </a:bodyPr>
          <a:lstStyle/>
          <a:p>
            <a:r>
              <a:rPr lang="en-US" sz="3000" b="1" dirty="0">
                <a:solidFill>
                  <a:prstClr val="black"/>
                </a:solidFill>
              </a:rPr>
              <a:t>PP 58 </a:t>
            </a:r>
            <a:r>
              <a:rPr lang="en-US" sz="3000" b="1" dirty="0" err="1">
                <a:solidFill>
                  <a:prstClr val="black"/>
                </a:solidFill>
              </a:rPr>
              <a:t>Th</a:t>
            </a:r>
            <a:r>
              <a:rPr lang="en-US" sz="3000" b="1" dirty="0">
                <a:solidFill>
                  <a:prstClr val="black"/>
                </a:solidFill>
              </a:rPr>
              <a:t> </a:t>
            </a:r>
            <a:r>
              <a:rPr lang="en-US" sz="3000" b="1" dirty="0" smtClean="0">
                <a:solidFill>
                  <a:prstClr val="black"/>
                </a:solidFill>
              </a:rPr>
              <a:t>2005 </a:t>
            </a:r>
            <a:r>
              <a:rPr lang="en-US" sz="3000" b="1" dirty="0" err="1" smtClean="0">
                <a:solidFill>
                  <a:prstClr val="black"/>
                </a:solidFill>
              </a:rPr>
              <a:t>pasal</a:t>
            </a:r>
            <a:r>
              <a:rPr lang="en-US" sz="3000" b="1" dirty="0" smtClean="0">
                <a:solidFill>
                  <a:prstClr val="black"/>
                </a:solidFill>
              </a:rPr>
              <a:t> 1, </a:t>
            </a:r>
            <a:r>
              <a:rPr lang="en-US" sz="3000" dirty="0" err="1" smtClean="0">
                <a:solidFill>
                  <a:prstClr val="black"/>
                </a:solidFill>
              </a:rPr>
              <a:t>pengelolaan</a:t>
            </a:r>
            <a:r>
              <a:rPr lang="en-US" sz="3000" dirty="0" smtClean="0">
                <a:solidFill>
                  <a:prstClr val="black"/>
                </a:solidFill>
              </a:rPr>
              <a:t> Keuangan </a:t>
            </a:r>
            <a:r>
              <a:rPr lang="en-US" sz="3000" dirty="0" err="1" smtClean="0">
                <a:solidFill>
                  <a:prstClr val="black"/>
                </a:solidFill>
              </a:rPr>
              <a:t>daerah</a:t>
            </a:r>
            <a:r>
              <a:rPr lang="en-US" sz="3000" dirty="0" smtClean="0">
                <a:solidFill>
                  <a:prstClr val="black"/>
                </a:solidFill>
              </a:rPr>
              <a:t> </a:t>
            </a:r>
            <a:r>
              <a:rPr lang="en-US" sz="3000" dirty="0" err="1" smtClean="0">
                <a:solidFill>
                  <a:prstClr val="black"/>
                </a:solidFill>
              </a:rPr>
              <a:t>adalah</a:t>
            </a:r>
            <a:r>
              <a:rPr lang="en-US" sz="3000" dirty="0" smtClean="0">
                <a:solidFill>
                  <a:prstClr val="black"/>
                </a:solidFill>
              </a:rPr>
              <a:t> </a:t>
            </a:r>
            <a:r>
              <a:rPr lang="en-US" sz="3000" dirty="0" err="1" smtClean="0">
                <a:solidFill>
                  <a:prstClr val="black"/>
                </a:solidFill>
              </a:rPr>
              <a:t>kegiatan</a:t>
            </a:r>
            <a:r>
              <a:rPr lang="en-US" sz="3000" dirty="0" smtClean="0">
                <a:solidFill>
                  <a:prstClr val="black"/>
                </a:solidFill>
              </a:rPr>
              <a:t> </a:t>
            </a:r>
            <a:r>
              <a:rPr lang="en-US" sz="3000" dirty="0" err="1" smtClean="0">
                <a:solidFill>
                  <a:prstClr val="black"/>
                </a:solidFill>
              </a:rPr>
              <a:t>meliputi</a:t>
            </a:r>
            <a:r>
              <a:rPr lang="en-US" sz="3000" dirty="0" smtClean="0">
                <a:solidFill>
                  <a:prstClr val="black"/>
                </a:solidFill>
              </a:rPr>
              <a:t> Perencanaan, </a:t>
            </a:r>
            <a:r>
              <a:rPr lang="en-US" sz="3000" dirty="0" err="1" smtClean="0">
                <a:solidFill>
                  <a:prstClr val="black"/>
                </a:solidFill>
              </a:rPr>
              <a:t>pelaksanaan</a:t>
            </a:r>
            <a:r>
              <a:rPr lang="en-US" sz="3000" dirty="0" smtClean="0">
                <a:solidFill>
                  <a:prstClr val="black"/>
                </a:solidFill>
              </a:rPr>
              <a:t>, </a:t>
            </a:r>
            <a:r>
              <a:rPr lang="en-US" sz="3000" dirty="0" err="1" smtClean="0">
                <a:solidFill>
                  <a:prstClr val="black"/>
                </a:solidFill>
              </a:rPr>
              <a:t>penatausahaan</a:t>
            </a:r>
            <a:r>
              <a:rPr lang="en-US" sz="3000" dirty="0" smtClean="0">
                <a:solidFill>
                  <a:prstClr val="black"/>
                </a:solidFill>
              </a:rPr>
              <a:t>, </a:t>
            </a:r>
            <a:r>
              <a:rPr lang="en-US" sz="3000" dirty="0" err="1" smtClean="0">
                <a:solidFill>
                  <a:prstClr val="black"/>
                </a:solidFill>
              </a:rPr>
              <a:t>pelaporan</a:t>
            </a:r>
            <a:r>
              <a:rPr lang="en-US" sz="3000" dirty="0" smtClean="0">
                <a:solidFill>
                  <a:prstClr val="black"/>
                </a:solidFill>
              </a:rPr>
              <a:t>, </a:t>
            </a:r>
            <a:r>
              <a:rPr lang="en-US" sz="3000" dirty="0" err="1" smtClean="0">
                <a:solidFill>
                  <a:prstClr val="black"/>
                </a:solidFill>
              </a:rPr>
              <a:t>pertanggungjawaban</a:t>
            </a:r>
            <a:r>
              <a:rPr lang="en-US" sz="3000" dirty="0" smtClean="0">
                <a:solidFill>
                  <a:prstClr val="black"/>
                </a:solidFill>
              </a:rPr>
              <a:t> </a:t>
            </a:r>
            <a:r>
              <a:rPr lang="en-US" sz="3000" dirty="0" err="1" smtClean="0">
                <a:solidFill>
                  <a:prstClr val="black"/>
                </a:solidFill>
              </a:rPr>
              <a:t>dan</a:t>
            </a:r>
            <a:r>
              <a:rPr lang="en-US" sz="3000" dirty="0" smtClean="0">
                <a:solidFill>
                  <a:prstClr val="black"/>
                </a:solidFill>
              </a:rPr>
              <a:t> </a:t>
            </a:r>
            <a:r>
              <a:rPr lang="en-US" sz="3000" dirty="0" err="1" smtClean="0">
                <a:solidFill>
                  <a:prstClr val="black"/>
                </a:solidFill>
              </a:rPr>
              <a:t>pengawasan</a:t>
            </a:r>
            <a:r>
              <a:rPr lang="en-US" sz="3000" dirty="0" smtClean="0">
                <a:solidFill>
                  <a:prstClr val="black"/>
                </a:solidFill>
              </a:rPr>
              <a:t> Keuangan </a:t>
            </a:r>
            <a:r>
              <a:rPr lang="en-US" sz="3000" dirty="0" err="1" smtClean="0">
                <a:solidFill>
                  <a:prstClr val="black"/>
                </a:solidFill>
              </a:rPr>
              <a:t>daerah</a:t>
            </a:r>
            <a:r>
              <a:rPr lang="en-US" sz="3000" dirty="0" smtClean="0">
                <a:solidFill>
                  <a:prstClr val="black"/>
                </a:solidFill>
              </a:rPr>
              <a:t>. </a:t>
            </a:r>
          </a:p>
          <a:p>
            <a:r>
              <a:rPr lang="en-US" sz="3000" b="1" dirty="0" err="1" smtClean="0">
                <a:solidFill>
                  <a:prstClr val="black"/>
                </a:solidFill>
              </a:rPr>
              <a:t>Aktivitas</a:t>
            </a:r>
            <a:r>
              <a:rPr lang="en-US" sz="3000" b="1" dirty="0" smtClean="0">
                <a:solidFill>
                  <a:prstClr val="black"/>
                </a:solidFill>
              </a:rPr>
              <a:t> </a:t>
            </a:r>
            <a:r>
              <a:rPr lang="en-US" sz="3000" b="1" dirty="0" err="1" smtClean="0">
                <a:solidFill>
                  <a:prstClr val="black"/>
                </a:solidFill>
              </a:rPr>
              <a:t>pengelolaan</a:t>
            </a:r>
            <a:r>
              <a:rPr lang="en-US" sz="3000" b="1" dirty="0" smtClean="0">
                <a:solidFill>
                  <a:prstClr val="black"/>
                </a:solidFill>
              </a:rPr>
              <a:t> Keuangan: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Perencanaan </a:t>
            </a:r>
            <a:r>
              <a:rPr lang="en-US" dirty="0" err="1" smtClean="0"/>
              <a:t>penganggaran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Perencanaan </a:t>
            </a:r>
            <a:r>
              <a:rPr lang="en-US" dirty="0" err="1" smtClean="0"/>
              <a:t>melibatkan</a:t>
            </a:r>
            <a:r>
              <a:rPr lang="en-US" dirty="0" smtClean="0"/>
              <a:t> stakeholders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Perencanaan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 RPJPD; RPJMD; RKPD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sym typeface="Wingdings" panose="05000000000000000000" pitchFamily="2" charset="2"/>
              </a:rPr>
              <a:t>Penyusunan</a:t>
            </a:r>
            <a:r>
              <a:rPr lang="en-US" dirty="0" smtClean="0">
                <a:sym typeface="Wingdings" panose="05000000000000000000" pitchFamily="2" charset="2"/>
              </a:rPr>
              <a:t> APBD </a:t>
            </a:r>
            <a:r>
              <a:rPr lang="en-US" dirty="0" err="1" smtClean="0">
                <a:sym typeface="Wingdings" panose="05000000000000000000" pitchFamily="2" charset="2"/>
              </a:rPr>
              <a:t>dibahas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bersama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Pemda</a:t>
            </a:r>
            <a:r>
              <a:rPr lang="en-US" dirty="0" smtClean="0">
                <a:sym typeface="Wingdings" panose="05000000000000000000" pitchFamily="2" charset="2"/>
              </a:rPr>
              <a:t> dg DPRD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sym typeface="Wingdings" panose="05000000000000000000" pitchFamily="2" charset="2"/>
              </a:rPr>
              <a:t>Anggaran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mempunyai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fungsi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o</a:t>
            </a:r>
            <a:r>
              <a:rPr lang="en-US" dirty="0" err="1" smtClean="0">
                <a:sym typeface="Wingdings" panose="05000000000000000000" pitchFamily="2" charset="2"/>
              </a:rPr>
              <a:t>torisasi</a:t>
            </a:r>
            <a:r>
              <a:rPr lang="en-US" dirty="0" smtClean="0">
                <a:sym typeface="Wingdings" panose="05000000000000000000" pitchFamily="2" charset="2"/>
              </a:rPr>
              <a:t>, Perencanaan, </a:t>
            </a:r>
            <a:r>
              <a:rPr lang="en-US" dirty="0" err="1" smtClean="0">
                <a:sym typeface="Wingdings" panose="05000000000000000000" pitchFamily="2" charset="2"/>
              </a:rPr>
              <a:t>pengawasan</a:t>
            </a:r>
            <a:r>
              <a:rPr lang="en-US" dirty="0" smtClean="0">
                <a:sym typeface="Wingdings" panose="05000000000000000000" pitchFamily="2" charset="2"/>
              </a:rPr>
              <a:t>, </a:t>
            </a:r>
            <a:r>
              <a:rPr lang="en-US" dirty="0" err="1" smtClean="0">
                <a:sym typeface="Wingdings" panose="05000000000000000000" pitchFamily="2" charset="2"/>
              </a:rPr>
              <a:t>alokasi</a:t>
            </a:r>
            <a:r>
              <a:rPr lang="en-US" dirty="0" smtClean="0">
                <a:sym typeface="Wingdings" panose="05000000000000000000" pitchFamily="2" charset="2"/>
              </a:rPr>
              <a:t>, </a:t>
            </a:r>
            <a:r>
              <a:rPr lang="en-US" dirty="0" err="1" smtClean="0">
                <a:sym typeface="Wingdings" panose="05000000000000000000" pitchFamily="2" charset="2"/>
              </a:rPr>
              <a:t>distribusi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stabilisasi</a:t>
            </a:r>
            <a:r>
              <a:rPr lang="en-US" dirty="0" smtClean="0">
                <a:sym typeface="Wingdings" panose="05000000000000000000" pitchFamily="2" charset="2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2414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411</Words>
  <Application>Microsoft Office PowerPoint</Application>
  <PresentationFormat>On-screen Show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Penganggaran Daerah </vt:lpstr>
      <vt:lpstr>PowerPoint Presentation</vt:lpstr>
      <vt:lpstr>PowerPoint Presentation</vt:lpstr>
      <vt:lpstr>Pasca reformasi bidang Keuangan Neg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HERAWATI</dc:creator>
  <cp:lastModifiedBy>asus</cp:lastModifiedBy>
  <cp:revision>22</cp:revision>
  <dcterms:created xsi:type="dcterms:W3CDTF">2006-08-16T00:00:00Z</dcterms:created>
  <dcterms:modified xsi:type="dcterms:W3CDTF">2019-05-14T22:49:42Z</dcterms:modified>
</cp:coreProperties>
</file>