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58" r:id="rId5"/>
    <p:sldId id="260" r:id="rId6"/>
    <p:sldId id="259" r:id="rId7"/>
    <p:sldId id="261" r:id="rId8"/>
    <p:sldId id="264" r:id="rId9"/>
    <p:sldId id="263" r:id="rId10"/>
  </p:sldIdLst>
  <p:sldSz cx="9144000" cy="5143500" type="screen16x9"/>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822"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751"/>
            <a:ext cx="7543800" cy="1945481"/>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3429000"/>
            <a:ext cx="6461760" cy="8001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F50FBCE-F0F9-48B6-B183-B2C2206E1E78}" type="datetimeFigureOut">
              <a:rPr lang="id-ID" smtClean="0"/>
              <a:t>03/03/2021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50FBCE-F0F9-48B6-B183-B2C2206E1E78}" type="datetimeFigureOut">
              <a:rPr lang="id-ID" smtClean="0"/>
              <a:t>03/03/2021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1752600" cy="4388644"/>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50FBCE-F0F9-48B6-B183-B2C2206E1E78}" type="datetimeFigureOut">
              <a:rPr lang="id-ID" smtClean="0"/>
              <a:t>03/03/2021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50FBCE-F0F9-48B6-B183-B2C2206E1E78}" type="datetimeFigureOut">
              <a:rPr lang="id-ID" smtClean="0"/>
              <a:t>03/03/2021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4114800"/>
            <a:ext cx="7659687" cy="8763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4" y="2889647"/>
            <a:ext cx="6135687" cy="122515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50FBCE-F0F9-48B6-B183-B2C2206E1E78}" type="datetimeFigureOut">
              <a:rPr lang="id-ID" smtClean="0"/>
              <a:t>03/03/2021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52144"/>
            <a:ext cx="3657600" cy="34427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152144"/>
            <a:ext cx="3657600" cy="34427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F50FBCE-F0F9-48B6-B183-B2C2206E1E78}" type="datetimeFigureOut">
              <a:rPr lang="id-ID" smtClean="0"/>
              <a:t>03/03/2021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3657600" cy="47982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365760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151335"/>
            <a:ext cx="3657600" cy="47982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1631156"/>
            <a:ext cx="365760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50FBCE-F0F9-48B6-B183-B2C2206E1E78}" type="datetimeFigureOut">
              <a:rPr lang="id-ID" smtClean="0"/>
              <a:t>03/03/2021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50FBCE-F0F9-48B6-B183-B2C2206E1E78}" type="datetimeFigureOut">
              <a:rPr lang="id-ID" smtClean="0"/>
              <a:t>03/03/2021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50FBCE-F0F9-48B6-B183-B2C2206E1E78}" type="datetimeFigureOut">
              <a:rPr lang="id-ID" smtClean="0"/>
              <a:t>03/03/2021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4121658"/>
            <a:ext cx="7772400" cy="44577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800" y="4572000"/>
            <a:ext cx="7772401" cy="4572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50FBCE-F0F9-48B6-B183-B2C2206E1E78}" type="datetimeFigureOut">
              <a:rPr lang="id-ID" smtClean="0"/>
              <a:t>03/03/2021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40FDC7C-5FD4-4D4D-A835-B1B367CB3848}" type="slidenum">
              <a:rPr lang="id-ID" smtClean="0"/>
              <a:t>‹#›</a:t>
            </a:fld>
            <a:endParaRPr lang="id-ID"/>
          </a:p>
        </p:txBody>
      </p:sp>
      <p:sp>
        <p:nvSpPr>
          <p:cNvPr id="9" name="Content Placeholder 8"/>
          <p:cNvSpPr>
            <a:spLocks noGrp="1"/>
          </p:cNvSpPr>
          <p:nvPr>
            <p:ph sz="quarter" idx="13"/>
          </p:nvPr>
        </p:nvSpPr>
        <p:spPr>
          <a:xfrm>
            <a:off x="304800" y="285750"/>
            <a:ext cx="7772400" cy="370713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4121458"/>
            <a:ext cx="7772400" cy="445970"/>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4572000"/>
            <a:ext cx="7772400" cy="459486"/>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2F50FBCE-F0F9-48B6-B183-B2C2206E1E78}" type="datetimeFigureOut">
              <a:rPr lang="id-ID" smtClean="0"/>
              <a:t>03/03/2021</a:t>
            </a:fld>
            <a:endParaRPr lang="id-ID"/>
          </a:p>
        </p:txBody>
      </p:sp>
      <p:sp>
        <p:nvSpPr>
          <p:cNvPr id="9" name="Slide Number Placeholder 8"/>
          <p:cNvSpPr>
            <a:spLocks noGrp="1"/>
          </p:cNvSpPr>
          <p:nvPr>
            <p:ph type="sldNum" sz="quarter" idx="11"/>
          </p:nvPr>
        </p:nvSpPr>
        <p:spPr/>
        <p:txBody>
          <a:bodyPr/>
          <a:lstStyle/>
          <a:p>
            <a:fld id="{F40FDC7C-5FD4-4D4D-A835-B1B367CB3848}" type="slidenum">
              <a:rPr lang="id-ID" smtClean="0"/>
              <a:t>‹#›</a:t>
            </a:fld>
            <a:endParaRPr lang="id-ID"/>
          </a:p>
        </p:txBody>
      </p:sp>
      <p:sp>
        <p:nvSpPr>
          <p:cNvPr id="10" name="Footer Placeholder 9"/>
          <p:cNvSpPr>
            <a:spLocks noGrp="1"/>
          </p:cNvSpPr>
          <p:nvPr>
            <p:ph type="ftr" sz="quarter" idx="12"/>
          </p:nvPr>
        </p:nvSpPr>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7620000" cy="857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200150"/>
            <a:ext cx="7620000" cy="360045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4114800"/>
            <a:ext cx="685800" cy="5143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4236720"/>
            <a:ext cx="548640" cy="29718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40FDC7C-5FD4-4D4D-A835-B1B367CB3848}" type="slidenum">
              <a:rPr lang="id-ID" smtClean="0"/>
              <a:t>‹#›</a:t>
            </a:fld>
            <a:endParaRPr lang="id-ID"/>
          </a:p>
        </p:txBody>
      </p:sp>
      <p:sp>
        <p:nvSpPr>
          <p:cNvPr id="5" name="Footer Placeholder 4"/>
          <p:cNvSpPr>
            <a:spLocks noGrp="1"/>
          </p:cNvSpPr>
          <p:nvPr>
            <p:ph type="ftr" sz="quarter" idx="3"/>
          </p:nvPr>
        </p:nvSpPr>
        <p:spPr>
          <a:xfrm rot="16200000">
            <a:off x="7882821" y="2990850"/>
            <a:ext cx="1775461" cy="365760"/>
          </a:xfrm>
          <a:prstGeom prst="rect">
            <a:avLst/>
          </a:prstGeom>
        </p:spPr>
        <p:txBody>
          <a:bodyPr vert="horz" lIns="91440" tIns="45720" rIns="91440" bIns="45720" rtlCol="0" anchor="ctr"/>
          <a:lstStyle>
            <a:lvl1pPr algn="r">
              <a:defRPr sz="1200">
                <a:solidFill>
                  <a:schemeClr val="bg2"/>
                </a:solidFill>
              </a:defRPr>
            </a:lvl1pPr>
          </a:lstStyle>
          <a:p>
            <a:endParaRPr lang="id-ID"/>
          </a:p>
        </p:txBody>
      </p:sp>
      <p:sp>
        <p:nvSpPr>
          <p:cNvPr id="4" name="Date Placeholder 3"/>
          <p:cNvSpPr>
            <a:spLocks noGrp="1"/>
          </p:cNvSpPr>
          <p:nvPr>
            <p:ph type="dt" sz="half" idx="2"/>
          </p:nvPr>
        </p:nvSpPr>
        <p:spPr>
          <a:xfrm rot="16200000">
            <a:off x="7856152" y="1188720"/>
            <a:ext cx="1828799" cy="365760"/>
          </a:xfrm>
          <a:prstGeom prst="rect">
            <a:avLst/>
          </a:prstGeom>
        </p:spPr>
        <p:txBody>
          <a:bodyPr vert="horz" lIns="91440" tIns="45720" rIns="91440" bIns="45720" rtlCol="0" anchor="ctr"/>
          <a:lstStyle>
            <a:lvl1pPr algn="l">
              <a:defRPr sz="1200">
                <a:solidFill>
                  <a:schemeClr val="bg2"/>
                </a:solidFill>
              </a:defRPr>
            </a:lvl1pPr>
          </a:lstStyle>
          <a:p>
            <a:fld id="{2F50FBCE-F0F9-48B6-B183-B2C2206E1E78}" type="datetimeFigureOut">
              <a:rPr lang="id-ID" smtClean="0"/>
              <a:t>03/03/2021</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987574"/>
            <a:ext cx="7543800" cy="1945481"/>
          </a:xfrm>
        </p:spPr>
        <p:txBody>
          <a:bodyPr anchor="ctr"/>
          <a:lstStyle/>
          <a:p>
            <a:r>
              <a:rPr lang="id-ID" dirty="0" smtClean="0">
                <a:latin typeface="+mn-lt"/>
              </a:rPr>
              <a:t>Silabus Urban Governance</a:t>
            </a:r>
            <a:endParaRPr lang="id-ID" dirty="0">
              <a:latin typeface="+mn-lt"/>
            </a:endParaRPr>
          </a:p>
        </p:txBody>
      </p:sp>
      <p:sp>
        <p:nvSpPr>
          <p:cNvPr id="3" name="Subtitle 2"/>
          <p:cNvSpPr>
            <a:spLocks noGrp="1"/>
          </p:cNvSpPr>
          <p:nvPr>
            <p:ph type="subTitle" idx="1"/>
          </p:nvPr>
        </p:nvSpPr>
        <p:spPr/>
        <p:txBody>
          <a:bodyPr>
            <a:normAutofit/>
          </a:bodyPr>
          <a:lstStyle/>
          <a:p>
            <a:r>
              <a:rPr lang="id-ID" sz="2800" dirty="0" smtClean="0"/>
              <a:t>Fatih Gama Abisono, SIP, MA.</a:t>
            </a:r>
            <a:endParaRPr lang="id-ID" sz="2800" dirty="0"/>
          </a:p>
        </p:txBody>
      </p:sp>
    </p:spTree>
    <p:extLst>
      <p:ext uri="{BB962C8B-B14F-4D97-AF65-F5344CB8AC3E}">
        <p14:creationId xmlns:p14="http://schemas.microsoft.com/office/powerpoint/2010/main" val="1300700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mn-lt"/>
              </a:rPr>
              <a:t>Latar </a:t>
            </a:r>
            <a:endParaRPr lang="id-ID" dirty="0">
              <a:latin typeface="+mn-lt"/>
            </a:endParaRPr>
          </a:p>
        </p:txBody>
      </p:sp>
      <p:sp>
        <p:nvSpPr>
          <p:cNvPr id="3" name="Content Placeholder 2"/>
          <p:cNvSpPr>
            <a:spLocks noGrp="1"/>
          </p:cNvSpPr>
          <p:nvPr>
            <p:ph idx="1"/>
          </p:nvPr>
        </p:nvSpPr>
        <p:spPr/>
        <p:txBody>
          <a:bodyPr>
            <a:normAutofit fontScale="92500"/>
          </a:bodyPr>
          <a:lstStyle/>
          <a:p>
            <a:pPr algn="just"/>
            <a:r>
              <a:rPr lang="id-ID" dirty="0" smtClean="0"/>
              <a:t>K</a:t>
            </a:r>
            <a:r>
              <a:rPr lang="en-US" dirty="0" err="1" smtClean="0"/>
              <a:t>ota</a:t>
            </a:r>
            <a:r>
              <a:rPr lang="en-US" dirty="0" smtClean="0"/>
              <a:t> </a:t>
            </a:r>
            <a:r>
              <a:rPr lang="en-US" dirty="0" err="1"/>
              <a:t>menjadi</a:t>
            </a:r>
            <a:r>
              <a:rPr lang="en-US" dirty="0"/>
              <a:t> </a:t>
            </a:r>
            <a:r>
              <a:rPr lang="en-US" dirty="0" err="1"/>
              <a:t>penting</a:t>
            </a:r>
            <a:r>
              <a:rPr lang="en-US" dirty="0"/>
              <a:t> </a:t>
            </a:r>
            <a:r>
              <a:rPr lang="en-US" dirty="0" err="1"/>
              <a:t>untuk</a:t>
            </a:r>
            <a:r>
              <a:rPr lang="en-US" dirty="0"/>
              <a:t> </a:t>
            </a:r>
            <a:r>
              <a:rPr lang="en-US" dirty="0" err="1"/>
              <a:t>dipelajari</a:t>
            </a:r>
            <a:r>
              <a:rPr lang="en-US" dirty="0"/>
              <a:t> </a:t>
            </a:r>
            <a:r>
              <a:rPr lang="en-US" dirty="0" err="1"/>
              <a:t>karena</a:t>
            </a:r>
            <a:r>
              <a:rPr lang="en-US" dirty="0"/>
              <a:t> </a:t>
            </a:r>
            <a:r>
              <a:rPr lang="en-US" dirty="0" err="1"/>
              <a:t>adanya</a:t>
            </a:r>
            <a:r>
              <a:rPr lang="en-US" dirty="0"/>
              <a:t> </a:t>
            </a:r>
            <a:r>
              <a:rPr lang="id-ID" dirty="0"/>
              <a:t>peningkatan jumlah penduduk dunia yang tinggal di </a:t>
            </a:r>
            <a:r>
              <a:rPr lang="id-ID" dirty="0" smtClean="0"/>
              <a:t>kota (70</a:t>
            </a:r>
            <a:r>
              <a:rPr lang="id-ID" dirty="0"/>
              <a:t>% penduduk dunia tinggal di kota di seluruh </a:t>
            </a:r>
            <a:r>
              <a:rPr lang="id-ID" dirty="0" smtClean="0"/>
              <a:t>dunia). </a:t>
            </a:r>
            <a:r>
              <a:rPr lang="id-ID" dirty="0"/>
              <a:t>Hal ini menyebabkan kota menjadi magnet baru kehidupan </a:t>
            </a:r>
            <a:r>
              <a:rPr lang="id-ID" dirty="0" smtClean="0"/>
              <a:t>manusia.</a:t>
            </a:r>
          </a:p>
          <a:p>
            <a:pPr algn="just"/>
            <a:r>
              <a:rPr lang="id-ID" dirty="0" smtClean="0"/>
              <a:t>Di </a:t>
            </a:r>
            <a:r>
              <a:rPr lang="id-ID" dirty="0"/>
              <a:t>Indonesia kajian kota dari kaca mata ilmu politik </a:t>
            </a:r>
            <a:r>
              <a:rPr lang="id-ID" dirty="0" smtClean="0"/>
              <a:t>pemerintahan masih </a:t>
            </a:r>
            <a:r>
              <a:rPr lang="id-ID" dirty="0"/>
              <a:t>sangat terbatas, meski di disiplin sejarah, sudah banyak karya sejarah tentang kota (Columbijn, 1998). Kajian kota juga lebih banyak dijumpai dalam konteks perencanaan dan tata kota, yang didalami dari sudut pandang estetika bangunan, bukan dinamika aktor, interaksi antar aktor, maupun bagaimana kekuasaan bekerja dalam arena yang disebut sebagai kota.</a:t>
            </a:r>
          </a:p>
          <a:p>
            <a:endParaRPr lang="id-ID" dirty="0"/>
          </a:p>
        </p:txBody>
      </p:sp>
    </p:spTree>
    <p:extLst>
      <p:ext uri="{BB962C8B-B14F-4D97-AF65-F5344CB8AC3E}">
        <p14:creationId xmlns:p14="http://schemas.microsoft.com/office/powerpoint/2010/main" val="6716445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7620000" cy="709587"/>
          </a:xfrm>
        </p:spPr>
        <p:txBody>
          <a:bodyPr/>
          <a:lstStyle/>
          <a:p>
            <a:r>
              <a:rPr lang="id-ID" dirty="0" smtClean="0">
                <a:latin typeface="+mn-lt"/>
              </a:rPr>
              <a:t>Latar</a:t>
            </a:r>
            <a:endParaRPr lang="id-ID" dirty="0">
              <a:latin typeface="+mn-lt"/>
            </a:endParaRPr>
          </a:p>
        </p:txBody>
      </p:sp>
      <p:sp>
        <p:nvSpPr>
          <p:cNvPr id="3" name="Content Placeholder 2"/>
          <p:cNvSpPr>
            <a:spLocks noGrp="1"/>
          </p:cNvSpPr>
          <p:nvPr>
            <p:ph idx="1"/>
          </p:nvPr>
        </p:nvSpPr>
        <p:spPr>
          <a:xfrm>
            <a:off x="323528" y="915566"/>
            <a:ext cx="7920880" cy="3960440"/>
          </a:xfrm>
        </p:spPr>
        <p:txBody>
          <a:bodyPr>
            <a:normAutofit fontScale="77500" lnSpcReduction="20000"/>
          </a:bodyPr>
          <a:lstStyle/>
          <a:p>
            <a:pPr algn="just"/>
            <a:r>
              <a:rPr lang="id-ID" sz="2600" dirty="0"/>
              <a:t>Bergesernya sebaran demografis penduduk Indonesia dalam </a:t>
            </a:r>
            <a:r>
              <a:rPr lang="id-ID" sz="2600" dirty="0" smtClean="0"/>
              <a:t>dua </a:t>
            </a:r>
            <a:r>
              <a:rPr lang="id-ID" sz="2600" dirty="0"/>
              <a:t>dekade terakhir ke </a:t>
            </a:r>
            <a:r>
              <a:rPr lang="id-ID" sz="2600" dirty="0" smtClean="0"/>
              <a:t>kota</a:t>
            </a:r>
            <a:r>
              <a:rPr lang="id-ID" sz="2600" dirty="0"/>
              <a:t>, khususnya di ibukota-ibukota provinsi/kabupaten/kota memunculkan problema dan dinamika relasi kuasa spesifik bagi wilayah tersebut.  Terlebih lagi, disaat arus urbanisasi yang deras yang tidak disertai dengan kesiapan pengelola kota, pada akhirnya memunculkan berbagai fenomena yang bersifat non formal, yang penting untuk dipelajari dan dianalisa sebagai bagian dari upaya penataan wilayah kota. </a:t>
            </a:r>
          </a:p>
          <a:p>
            <a:pPr algn="just"/>
            <a:r>
              <a:rPr lang="id-ID" sz="2600" dirty="0"/>
              <a:t>Maraknya arus urbanisasi dan perkembangan ekonomi di perkotaan pada gilirannya memantik sejumlah pertanyaan penting. Diantaranya: bagaimana derajat ”kontrol” yang dimiliki warga kota atas dinamika sosial, politik dan ekonomi di wilayah perkotaan?; bagaimana warga kota dan pemerintah mampu mempengaruhi bentuk fisik dan non fisik kota, tata kelola kota, dan bagaimana peluang warga kota  (semua kelompok/kelas) hidup dalam lingkungan kota yang berkualitas? </a:t>
            </a:r>
          </a:p>
          <a:p>
            <a:endParaRPr lang="id-ID" dirty="0"/>
          </a:p>
        </p:txBody>
      </p:sp>
    </p:spTree>
    <p:extLst>
      <p:ext uri="{BB962C8B-B14F-4D97-AF65-F5344CB8AC3E}">
        <p14:creationId xmlns:p14="http://schemas.microsoft.com/office/powerpoint/2010/main" val="25854344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95486"/>
            <a:ext cx="7620000" cy="637579"/>
          </a:xfrm>
        </p:spPr>
        <p:txBody>
          <a:bodyPr anchor="t"/>
          <a:lstStyle/>
          <a:p>
            <a:r>
              <a:rPr lang="id-ID" sz="4000" dirty="0" smtClean="0">
                <a:latin typeface="+mn-lt"/>
              </a:rPr>
              <a:t>Tujuan Pembelajaran</a:t>
            </a:r>
            <a:endParaRPr lang="id-ID" sz="4000" dirty="0">
              <a:latin typeface="+mn-lt"/>
            </a:endParaRPr>
          </a:p>
        </p:txBody>
      </p:sp>
      <p:sp>
        <p:nvSpPr>
          <p:cNvPr id="3" name="Content Placeholder 2"/>
          <p:cNvSpPr>
            <a:spLocks noGrp="1"/>
          </p:cNvSpPr>
          <p:nvPr>
            <p:ph idx="1"/>
          </p:nvPr>
        </p:nvSpPr>
        <p:spPr>
          <a:xfrm>
            <a:off x="395536" y="915566"/>
            <a:ext cx="7836024" cy="3885034"/>
          </a:xfrm>
        </p:spPr>
        <p:txBody>
          <a:bodyPr>
            <a:normAutofit fontScale="40000" lnSpcReduction="20000"/>
          </a:bodyPr>
          <a:lstStyle/>
          <a:p>
            <a:pPr marL="114300" indent="0">
              <a:buNone/>
            </a:pPr>
            <a:r>
              <a:rPr lang="id-ID" sz="4500" dirty="0" smtClean="0"/>
              <a:t>T</a:t>
            </a:r>
            <a:r>
              <a:rPr lang="en-US" sz="4500" dirty="0" err="1" smtClean="0"/>
              <a:t>ujuan</a:t>
            </a:r>
            <a:r>
              <a:rPr lang="en-US" sz="4500" dirty="0" smtClean="0"/>
              <a:t> </a:t>
            </a:r>
            <a:r>
              <a:rPr lang="en-US" sz="4500" dirty="0" err="1"/>
              <a:t>dari</a:t>
            </a:r>
            <a:r>
              <a:rPr lang="en-US" sz="4500" dirty="0"/>
              <a:t> </a:t>
            </a:r>
            <a:r>
              <a:rPr lang="en-US" sz="4500" dirty="0" err="1"/>
              <a:t>mata</a:t>
            </a:r>
            <a:r>
              <a:rPr lang="en-US" sz="4500" dirty="0"/>
              <a:t> </a:t>
            </a:r>
            <a:r>
              <a:rPr lang="en-US" sz="4500" dirty="0" err="1"/>
              <a:t>kuliah</a:t>
            </a:r>
            <a:r>
              <a:rPr lang="en-US" sz="4500" dirty="0"/>
              <a:t> </a:t>
            </a:r>
            <a:r>
              <a:rPr lang="id-ID" sz="4500" dirty="0" smtClean="0"/>
              <a:t>Urban Governance </a:t>
            </a:r>
            <a:r>
              <a:rPr lang="en-US" sz="4500" dirty="0" err="1" smtClean="0"/>
              <a:t>ini</a:t>
            </a:r>
            <a:r>
              <a:rPr lang="en-US" sz="4500" dirty="0" smtClean="0"/>
              <a:t> </a:t>
            </a:r>
            <a:r>
              <a:rPr lang="en-US" sz="4500" dirty="0" err="1"/>
              <a:t>adalah</a:t>
            </a:r>
            <a:r>
              <a:rPr lang="en-US" sz="4500" dirty="0"/>
              <a:t> </a:t>
            </a:r>
            <a:r>
              <a:rPr lang="en-US" sz="4500" dirty="0" err="1"/>
              <a:t>sebagai</a:t>
            </a:r>
            <a:r>
              <a:rPr lang="en-US" sz="4500" dirty="0"/>
              <a:t> </a:t>
            </a:r>
            <a:r>
              <a:rPr lang="en-US" sz="4500" dirty="0" err="1"/>
              <a:t>berikut</a:t>
            </a:r>
            <a:r>
              <a:rPr lang="en-US" sz="4500" dirty="0"/>
              <a:t>: </a:t>
            </a:r>
            <a:endParaRPr lang="id-ID" sz="4500" dirty="0"/>
          </a:p>
          <a:p>
            <a:pPr lvl="0" algn="just"/>
            <a:r>
              <a:rPr lang="id-ID" sz="4500" dirty="0"/>
              <a:t>M</a:t>
            </a:r>
            <a:r>
              <a:rPr lang="en-US" sz="4500" dirty="0" err="1" smtClean="0"/>
              <a:t>ahasiswa</a:t>
            </a:r>
            <a:r>
              <a:rPr lang="en-US" sz="4500" dirty="0" smtClean="0"/>
              <a:t> </a:t>
            </a:r>
            <a:r>
              <a:rPr lang="id-ID" sz="4500" dirty="0" smtClean="0"/>
              <a:t>memahami </a:t>
            </a:r>
            <a:r>
              <a:rPr lang="en-US" sz="4500" dirty="0" err="1" smtClean="0"/>
              <a:t>tentang</a:t>
            </a:r>
            <a:r>
              <a:rPr lang="en-US" sz="4500" dirty="0" smtClean="0"/>
              <a:t> </a:t>
            </a:r>
            <a:r>
              <a:rPr lang="en-US" sz="4500" dirty="0" err="1"/>
              <a:t>karakter</a:t>
            </a:r>
            <a:r>
              <a:rPr lang="en-US" sz="4500" dirty="0"/>
              <a:t> </a:t>
            </a:r>
            <a:r>
              <a:rPr lang="en-US" sz="4500" dirty="0" err="1"/>
              <a:t>entitas</a:t>
            </a:r>
            <a:r>
              <a:rPr lang="en-US" sz="4500" dirty="0"/>
              <a:t> </a:t>
            </a:r>
            <a:r>
              <a:rPr lang="en-US" sz="4500" dirty="0" err="1"/>
              <a:t>atau</a:t>
            </a:r>
            <a:r>
              <a:rPr lang="en-US" sz="4500" dirty="0"/>
              <a:t> </a:t>
            </a:r>
            <a:r>
              <a:rPr lang="en-US" sz="4500" dirty="0" err="1"/>
              <a:t>wilayah</a:t>
            </a:r>
            <a:r>
              <a:rPr lang="en-US" sz="4500" dirty="0"/>
              <a:t> </a:t>
            </a:r>
            <a:r>
              <a:rPr lang="en-US" sz="4500" dirty="0" err="1"/>
              <a:t>perkotaan</a:t>
            </a:r>
            <a:r>
              <a:rPr lang="en-US" sz="4500" dirty="0"/>
              <a:t> </a:t>
            </a:r>
            <a:r>
              <a:rPr lang="en-US" sz="4500" dirty="0" err="1"/>
              <a:t>dan</a:t>
            </a:r>
            <a:r>
              <a:rPr lang="en-US" sz="4500" dirty="0"/>
              <a:t> </a:t>
            </a:r>
            <a:r>
              <a:rPr lang="en-US" sz="4500" dirty="0" err="1"/>
              <a:t>dimensi-dimensi</a:t>
            </a:r>
            <a:r>
              <a:rPr lang="en-US" sz="4500" dirty="0"/>
              <a:t> </a:t>
            </a:r>
            <a:r>
              <a:rPr lang="en-US" sz="4500" dirty="0" err="1"/>
              <a:t>sosial</a:t>
            </a:r>
            <a:r>
              <a:rPr lang="en-US" sz="4500" dirty="0"/>
              <a:t>, </a:t>
            </a:r>
            <a:r>
              <a:rPr lang="en-US" sz="4500" dirty="0" err="1"/>
              <a:t>ekonomi</a:t>
            </a:r>
            <a:r>
              <a:rPr lang="en-US" sz="4500" dirty="0"/>
              <a:t>, </a:t>
            </a:r>
            <a:r>
              <a:rPr lang="en-US" sz="4500" dirty="0" err="1"/>
              <a:t>dan</a:t>
            </a:r>
            <a:r>
              <a:rPr lang="en-US" sz="4500" dirty="0"/>
              <a:t> </a:t>
            </a:r>
            <a:r>
              <a:rPr lang="en-US" sz="4500" dirty="0" err="1"/>
              <a:t>politik</a:t>
            </a:r>
            <a:r>
              <a:rPr lang="en-US" sz="4500" dirty="0"/>
              <a:t> yang </a:t>
            </a:r>
            <a:r>
              <a:rPr lang="en-US" sz="4500" dirty="0" err="1"/>
              <a:t>melekat</a:t>
            </a:r>
            <a:r>
              <a:rPr lang="en-US" sz="4500" dirty="0"/>
              <a:t> </a:t>
            </a:r>
            <a:r>
              <a:rPr lang="en-US" sz="4500" dirty="0" err="1"/>
              <a:t>padanya</a:t>
            </a:r>
            <a:r>
              <a:rPr lang="en-US" sz="4500" dirty="0"/>
              <a:t>. </a:t>
            </a:r>
            <a:endParaRPr lang="id-ID" sz="4500" dirty="0"/>
          </a:p>
          <a:p>
            <a:pPr lvl="0" algn="just"/>
            <a:r>
              <a:rPr lang="en-US" sz="4500" dirty="0" err="1"/>
              <a:t>Menarik</a:t>
            </a:r>
            <a:r>
              <a:rPr lang="en-US" sz="4500" dirty="0"/>
              <a:t> </a:t>
            </a:r>
            <a:r>
              <a:rPr lang="en-US" sz="4500" dirty="0" err="1"/>
              <a:t>minat</a:t>
            </a:r>
            <a:r>
              <a:rPr lang="en-US" sz="4500" dirty="0"/>
              <a:t> </a:t>
            </a:r>
            <a:r>
              <a:rPr lang="en-US" sz="4500" dirty="0" err="1"/>
              <a:t>mahasiswa</a:t>
            </a:r>
            <a:r>
              <a:rPr lang="en-US" sz="4500" dirty="0"/>
              <a:t> </a:t>
            </a:r>
            <a:r>
              <a:rPr lang="en-US" sz="4500" dirty="0" err="1"/>
              <a:t>terhadap</a:t>
            </a:r>
            <a:r>
              <a:rPr lang="en-US" sz="4500" dirty="0"/>
              <a:t> </a:t>
            </a:r>
            <a:r>
              <a:rPr lang="en-US" sz="4500" dirty="0" err="1" smtClean="0"/>
              <a:t>masalah</a:t>
            </a:r>
            <a:r>
              <a:rPr lang="en-US" sz="4500" dirty="0" smtClean="0"/>
              <a:t> </a:t>
            </a:r>
            <a:r>
              <a:rPr lang="en-US" sz="4500" dirty="0" err="1"/>
              <a:t>sosial</a:t>
            </a:r>
            <a:r>
              <a:rPr lang="en-US" sz="4500" dirty="0"/>
              <a:t>, </a:t>
            </a:r>
            <a:r>
              <a:rPr lang="en-US" sz="4500" dirty="0" err="1"/>
              <a:t>politik</a:t>
            </a:r>
            <a:r>
              <a:rPr lang="en-US" sz="4500" dirty="0"/>
              <a:t>, </a:t>
            </a:r>
            <a:r>
              <a:rPr lang="en-US" sz="4500" dirty="0" err="1"/>
              <a:t>dan</a:t>
            </a:r>
            <a:r>
              <a:rPr lang="en-US" sz="4500" dirty="0"/>
              <a:t> </a:t>
            </a:r>
            <a:r>
              <a:rPr lang="en-US" sz="4500" dirty="0" err="1"/>
              <a:t>ekonomi</a:t>
            </a:r>
            <a:r>
              <a:rPr lang="en-US" sz="4500" dirty="0"/>
              <a:t> </a:t>
            </a:r>
            <a:r>
              <a:rPr lang="en-US" sz="4500" dirty="0" err="1"/>
              <a:t>kawasan</a:t>
            </a:r>
            <a:r>
              <a:rPr lang="en-US" sz="4500" dirty="0"/>
              <a:t> </a:t>
            </a:r>
            <a:r>
              <a:rPr lang="en-US" sz="4500" dirty="0" err="1"/>
              <a:t>perkotaan</a:t>
            </a:r>
            <a:r>
              <a:rPr lang="en-US" sz="4500" dirty="0"/>
              <a:t>, </a:t>
            </a:r>
            <a:r>
              <a:rPr lang="en-US" sz="4500" dirty="0" err="1"/>
              <a:t>sehingga</a:t>
            </a:r>
            <a:r>
              <a:rPr lang="en-US" sz="4500" dirty="0"/>
              <a:t> </a:t>
            </a:r>
            <a:r>
              <a:rPr lang="en-US" sz="4500" dirty="0" err="1"/>
              <a:t>nantinya</a:t>
            </a:r>
            <a:r>
              <a:rPr lang="en-US" sz="4500" dirty="0"/>
              <a:t> </a:t>
            </a:r>
            <a:r>
              <a:rPr lang="en-US" sz="4500" dirty="0" err="1" smtClean="0"/>
              <a:t>tertarik</a:t>
            </a:r>
            <a:r>
              <a:rPr lang="en-US" sz="4500" dirty="0" smtClean="0"/>
              <a:t> </a:t>
            </a:r>
            <a:r>
              <a:rPr lang="en-US" sz="4500" dirty="0" err="1" smtClean="0"/>
              <a:t>melakukan</a:t>
            </a:r>
            <a:r>
              <a:rPr lang="en-US" sz="4500" dirty="0" smtClean="0"/>
              <a:t> </a:t>
            </a:r>
            <a:r>
              <a:rPr lang="en-US" sz="4500" dirty="0" err="1"/>
              <a:t>riset</a:t>
            </a:r>
            <a:r>
              <a:rPr lang="en-US" sz="4500" dirty="0"/>
              <a:t> </a:t>
            </a:r>
            <a:r>
              <a:rPr lang="en-US" sz="4500" dirty="0" err="1" smtClean="0"/>
              <a:t>mendalam</a:t>
            </a:r>
            <a:r>
              <a:rPr lang="en-US" sz="4500" dirty="0" smtClean="0"/>
              <a:t> </a:t>
            </a:r>
            <a:r>
              <a:rPr lang="en-US" sz="4500" dirty="0" err="1"/>
              <a:t>tentang</a:t>
            </a:r>
            <a:r>
              <a:rPr lang="en-US" sz="4500" dirty="0"/>
              <a:t> </a:t>
            </a:r>
            <a:r>
              <a:rPr lang="en-US" sz="4500" dirty="0" err="1"/>
              <a:t>masalah-masalah</a:t>
            </a:r>
            <a:r>
              <a:rPr lang="en-US" sz="4500" dirty="0"/>
              <a:t> yang </a:t>
            </a:r>
            <a:r>
              <a:rPr lang="en-US" sz="4500" dirty="0" err="1"/>
              <a:t>berhubungan</a:t>
            </a:r>
            <a:r>
              <a:rPr lang="en-US" sz="4500" dirty="0"/>
              <a:t> </a:t>
            </a:r>
            <a:r>
              <a:rPr lang="en-US" sz="4500" dirty="0" err="1"/>
              <a:t>dengan</a:t>
            </a:r>
            <a:r>
              <a:rPr lang="en-US" sz="4500" dirty="0"/>
              <a:t> </a:t>
            </a:r>
            <a:r>
              <a:rPr lang="en-US" sz="4500" dirty="0" err="1"/>
              <a:t>tema</a:t>
            </a:r>
            <a:r>
              <a:rPr lang="en-US" sz="4500" dirty="0"/>
              <a:t> </a:t>
            </a:r>
            <a:r>
              <a:rPr lang="en-US" sz="4500" i="1" dirty="0" smtClean="0"/>
              <a:t>urban</a:t>
            </a:r>
            <a:r>
              <a:rPr lang="id-ID" sz="4500" i="1" dirty="0" smtClean="0"/>
              <a:t> governance</a:t>
            </a:r>
            <a:r>
              <a:rPr lang="en-US" sz="4500" dirty="0" smtClean="0"/>
              <a:t>.</a:t>
            </a:r>
            <a:endParaRPr lang="id-ID" sz="4500" dirty="0"/>
          </a:p>
          <a:p>
            <a:pPr lvl="0" algn="just"/>
            <a:r>
              <a:rPr lang="en-US" sz="4500" dirty="0" err="1"/>
              <a:t>Mengasah</a:t>
            </a:r>
            <a:r>
              <a:rPr lang="en-US" sz="4500" dirty="0"/>
              <a:t> </a:t>
            </a:r>
            <a:r>
              <a:rPr lang="en-US" sz="4500" dirty="0" err="1"/>
              <a:t>kepekaan</a:t>
            </a:r>
            <a:r>
              <a:rPr lang="en-US" sz="4500" dirty="0"/>
              <a:t> </a:t>
            </a:r>
            <a:r>
              <a:rPr lang="en-US" sz="4500" dirty="0" err="1"/>
              <a:t>mahasiswa</a:t>
            </a:r>
            <a:r>
              <a:rPr lang="en-US" sz="4500" dirty="0"/>
              <a:t> </a:t>
            </a:r>
            <a:r>
              <a:rPr lang="en-US" sz="4500" dirty="0" err="1"/>
              <a:t>terhadap</a:t>
            </a:r>
            <a:r>
              <a:rPr lang="en-US" sz="4500" dirty="0"/>
              <a:t> </a:t>
            </a:r>
            <a:r>
              <a:rPr lang="en-US" sz="4500" dirty="0" err="1"/>
              <a:t>dinamika</a:t>
            </a:r>
            <a:r>
              <a:rPr lang="en-US" sz="4500" dirty="0"/>
              <a:t> </a:t>
            </a:r>
            <a:r>
              <a:rPr lang="id-ID" sz="4500" dirty="0" smtClean="0"/>
              <a:t>&amp; </a:t>
            </a:r>
            <a:r>
              <a:rPr lang="en-US" sz="4500" dirty="0" err="1" smtClean="0"/>
              <a:t>kompleksitas</a:t>
            </a:r>
            <a:r>
              <a:rPr lang="en-US" sz="4500" dirty="0" smtClean="0"/>
              <a:t> </a:t>
            </a:r>
            <a:r>
              <a:rPr lang="en-US" sz="4500" dirty="0" err="1"/>
              <a:t>politik</a:t>
            </a:r>
            <a:r>
              <a:rPr lang="en-US" sz="4500" dirty="0"/>
              <a:t> </a:t>
            </a:r>
            <a:r>
              <a:rPr lang="en-US" sz="4500" dirty="0" err="1"/>
              <a:t>perkotaan</a:t>
            </a:r>
            <a:r>
              <a:rPr lang="en-US" sz="4500" dirty="0"/>
              <a:t> </a:t>
            </a:r>
            <a:r>
              <a:rPr lang="en-US" sz="4500" dirty="0" err="1"/>
              <a:t>dan</a:t>
            </a:r>
            <a:r>
              <a:rPr lang="en-US" sz="4500" dirty="0"/>
              <a:t> </a:t>
            </a:r>
            <a:r>
              <a:rPr lang="en-US" sz="4500" dirty="0" err="1"/>
              <a:t>memahami</a:t>
            </a:r>
            <a:r>
              <a:rPr lang="en-US" sz="4500" dirty="0"/>
              <a:t> </a:t>
            </a:r>
            <a:r>
              <a:rPr lang="en-US" sz="4500" dirty="0" smtClean="0"/>
              <a:t>da</a:t>
            </a:r>
            <a:r>
              <a:rPr lang="id-ID" sz="4500" dirty="0" smtClean="0"/>
              <a:t>m</a:t>
            </a:r>
            <a:r>
              <a:rPr lang="en-US" sz="4500" dirty="0" err="1" smtClean="0"/>
              <a:t>pak</a:t>
            </a:r>
            <a:r>
              <a:rPr lang="en-US" sz="4500" dirty="0" smtClean="0"/>
              <a:t> </a:t>
            </a:r>
            <a:r>
              <a:rPr lang="en-US" sz="4500" dirty="0" err="1" smtClean="0"/>
              <a:t>kompleksitas</a:t>
            </a:r>
            <a:r>
              <a:rPr lang="en-US" sz="4500" dirty="0" smtClean="0"/>
              <a:t> </a:t>
            </a:r>
            <a:r>
              <a:rPr lang="en-US" sz="4500" dirty="0" err="1"/>
              <a:t>tersebut</a:t>
            </a:r>
            <a:r>
              <a:rPr lang="en-US" sz="4500" dirty="0"/>
              <a:t> </a:t>
            </a:r>
            <a:r>
              <a:rPr lang="en-US" sz="4500" dirty="0" err="1"/>
              <a:t>terhadap</a:t>
            </a:r>
            <a:r>
              <a:rPr lang="en-US" sz="4500" dirty="0"/>
              <a:t> </a:t>
            </a:r>
            <a:r>
              <a:rPr lang="en-US" sz="4500" dirty="0" err="1"/>
              <a:t>susunan</a:t>
            </a:r>
            <a:r>
              <a:rPr lang="en-US" sz="4500" dirty="0"/>
              <a:t> </a:t>
            </a:r>
            <a:r>
              <a:rPr lang="en-US" sz="4500" dirty="0" err="1"/>
              <a:t>sosial</a:t>
            </a:r>
            <a:r>
              <a:rPr lang="en-US" sz="4500" dirty="0"/>
              <a:t> </a:t>
            </a:r>
            <a:r>
              <a:rPr lang="en-US" sz="4500" dirty="0" err="1"/>
              <a:t>dan</a:t>
            </a:r>
            <a:r>
              <a:rPr lang="en-US" sz="4500" dirty="0"/>
              <a:t> </a:t>
            </a:r>
            <a:r>
              <a:rPr lang="en-US" sz="4500" dirty="0" err="1"/>
              <a:t>politik</a:t>
            </a:r>
            <a:r>
              <a:rPr lang="en-US" sz="4500" dirty="0"/>
              <a:t>, </a:t>
            </a:r>
            <a:r>
              <a:rPr lang="en-US" sz="4500" dirty="0" err="1"/>
              <a:t>baik</a:t>
            </a:r>
            <a:r>
              <a:rPr lang="en-US" sz="4500" dirty="0"/>
              <a:t> di </a:t>
            </a:r>
            <a:r>
              <a:rPr lang="en-US" sz="4500" dirty="0" err="1"/>
              <a:t>ranah</a:t>
            </a:r>
            <a:r>
              <a:rPr lang="en-US" sz="4500" dirty="0"/>
              <a:t> formal </a:t>
            </a:r>
            <a:r>
              <a:rPr lang="en-US" sz="4500" dirty="0" err="1"/>
              <a:t>maupun</a:t>
            </a:r>
            <a:r>
              <a:rPr lang="en-US" sz="4500" dirty="0"/>
              <a:t> </a:t>
            </a:r>
            <a:r>
              <a:rPr lang="en-US" sz="4500" dirty="0" smtClean="0"/>
              <a:t>informal</a:t>
            </a:r>
            <a:r>
              <a:rPr lang="id-ID" sz="4500" dirty="0" smtClean="0"/>
              <a:t>. </a:t>
            </a:r>
          </a:p>
          <a:p>
            <a:pPr lvl="0" algn="just"/>
            <a:r>
              <a:rPr lang="en-US" sz="4500" dirty="0" err="1" smtClean="0"/>
              <a:t>Mahasiswa</a:t>
            </a:r>
            <a:r>
              <a:rPr lang="en-US" sz="4500" dirty="0" smtClean="0"/>
              <a:t> </a:t>
            </a:r>
            <a:r>
              <a:rPr lang="en-US" sz="4500" dirty="0" err="1"/>
              <a:t>mempunyai</a:t>
            </a:r>
            <a:r>
              <a:rPr lang="en-US" sz="4500" dirty="0"/>
              <a:t> </a:t>
            </a:r>
            <a:r>
              <a:rPr lang="en-US" sz="4500" dirty="0" err="1"/>
              <a:t>alat</a:t>
            </a:r>
            <a:r>
              <a:rPr lang="en-US" sz="4500" dirty="0"/>
              <a:t> </a:t>
            </a:r>
            <a:r>
              <a:rPr lang="en-US" sz="4500" dirty="0" err="1"/>
              <a:t>atau</a:t>
            </a:r>
            <a:r>
              <a:rPr lang="en-US" sz="4500" dirty="0"/>
              <a:t> </a:t>
            </a:r>
            <a:r>
              <a:rPr lang="en-US" sz="4500" dirty="0" err="1"/>
              <a:t>instrumen</a:t>
            </a:r>
            <a:r>
              <a:rPr lang="en-US" sz="4500" dirty="0"/>
              <a:t> </a:t>
            </a:r>
            <a:r>
              <a:rPr lang="en-US" sz="4500" dirty="0" err="1"/>
              <a:t>untuk</a:t>
            </a:r>
            <a:r>
              <a:rPr lang="en-US" sz="4500" dirty="0"/>
              <a:t> </a:t>
            </a:r>
            <a:r>
              <a:rPr lang="en-US" sz="4500" dirty="0" err="1"/>
              <a:t>menganalisa</a:t>
            </a:r>
            <a:r>
              <a:rPr lang="en-US" sz="4500" dirty="0"/>
              <a:t> </a:t>
            </a:r>
            <a:r>
              <a:rPr lang="en-US" sz="4500" dirty="0" err="1"/>
              <a:t>isu-isu</a:t>
            </a:r>
            <a:r>
              <a:rPr lang="en-US" sz="4500" dirty="0"/>
              <a:t> </a:t>
            </a:r>
            <a:r>
              <a:rPr lang="en-US" sz="4500" dirty="0" err="1"/>
              <a:t>politik</a:t>
            </a:r>
            <a:r>
              <a:rPr lang="en-US" sz="4500" dirty="0"/>
              <a:t> </a:t>
            </a:r>
            <a:r>
              <a:rPr lang="en-US" sz="4500" dirty="0" err="1"/>
              <a:t>perkotaan</a:t>
            </a:r>
            <a:r>
              <a:rPr lang="en-US" sz="4500" dirty="0"/>
              <a:t> </a:t>
            </a:r>
            <a:r>
              <a:rPr lang="en-US" sz="4500" dirty="0" err="1"/>
              <a:t>dalam</a:t>
            </a:r>
            <a:r>
              <a:rPr lang="en-US" sz="4500" dirty="0"/>
              <a:t> </a:t>
            </a:r>
            <a:r>
              <a:rPr lang="en-US" sz="4500" dirty="0" err="1"/>
              <a:t>berbagai</a:t>
            </a:r>
            <a:r>
              <a:rPr lang="en-US" sz="4500" dirty="0"/>
              <a:t> </a:t>
            </a:r>
            <a:r>
              <a:rPr lang="en-US" sz="4500" dirty="0" err="1"/>
              <a:t>perspektif</a:t>
            </a:r>
            <a:r>
              <a:rPr lang="en-US" sz="4500" dirty="0"/>
              <a:t>.</a:t>
            </a:r>
            <a:endParaRPr lang="id-ID" sz="4500" dirty="0"/>
          </a:p>
          <a:p>
            <a:pPr lvl="0" algn="just"/>
            <a:r>
              <a:rPr lang="en-US" sz="4500" dirty="0" err="1"/>
              <a:t>Memperkuat</a:t>
            </a:r>
            <a:r>
              <a:rPr lang="en-US" sz="4500" dirty="0"/>
              <a:t> </a:t>
            </a:r>
            <a:r>
              <a:rPr lang="en-US" sz="4500" dirty="0" err="1"/>
              <a:t>kemampuan</a:t>
            </a:r>
            <a:r>
              <a:rPr lang="en-US" sz="4500" dirty="0"/>
              <a:t> </a:t>
            </a:r>
            <a:r>
              <a:rPr lang="en-US" sz="4500" dirty="0" err="1" smtClean="0"/>
              <a:t>analitis</a:t>
            </a:r>
            <a:r>
              <a:rPr lang="id-ID" sz="4500" dirty="0"/>
              <a:t>-</a:t>
            </a:r>
            <a:r>
              <a:rPr lang="en-US" sz="4500" dirty="0" err="1" smtClean="0"/>
              <a:t>evaluatif</a:t>
            </a:r>
            <a:r>
              <a:rPr lang="en-US" sz="4500" dirty="0" smtClean="0"/>
              <a:t> </a:t>
            </a:r>
            <a:r>
              <a:rPr lang="en-US" sz="4500" dirty="0" err="1"/>
              <a:t>mahasiswa</a:t>
            </a:r>
            <a:r>
              <a:rPr lang="en-US" sz="4500" dirty="0"/>
              <a:t> </a:t>
            </a:r>
            <a:r>
              <a:rPr lang="en-US" sz="4500" dirty="0" err="1"/>
              <a:t>dalam</a:t>
            </a:r>
            <a:r>
              <a:rPr lang="en-US" sz="4500" dirty="0"/>
              <a:t> </a:t>
            </a:r>
            <a:r>
              <a:rPr lang="en-US" sz="4500" dirty="0" err="1"/>
              <a:t>melihat</a:t>
            </a:r>
            <a:r>
              <a:rPr lang="en-US" sz="4500" dirty="0"/>
              <a:t> </a:t>
            </a:r>
            <a:r>
              <a:rPr lang="en-US" sz="4500" dirty="0" err="1"/>
              <a:t>isu-isu</a:t>
            </a:r>
            <a:r>
              <a:rPr lang="en-US" sz="4500" dirty="0"/>
              <a:t> </a:t>
            </a:r>
            <a:r>
              <a:rPr lang="en-US" sz="4500" dirty="0" err="1"/>
              <a:t>sosial</a:t>
            </a:r>
            <a:r>
              <a:rPr lang="en-US" sz="4500" dirty="0"/>
              <a:t> </a:t>
            </a:r>
            <a:r>
              <a:rPr lang="en-US" sz="4500" dirty="0" err="1"/>
              <a:t>dan</a:t>
            </a:r>
            <a:r>
              <a:rPr lang="en-US" sz="4500" dirty="0"/>
              <a:t> </a:t>
            </a:r>
            <a:r>
              <a:rPr lang="en-US" sz="4500" dirty="0" err="1"/>
              <a:t>politik</a:t>
            </a:r>
            <a:r>
              <a:rPr lang="en-US" sz="4500" dirty="0"/>
              <a:t> yang </a:t>
            </a:r>
            <a:r>
              <a:rPr lang="en-US" sz="4500" dirty="0" err="1"/>
              <a:t>terkait</a:t>
            </a:r>
            <a:r>
              <a:rPr lang="en-US" sz="4500" dirty="0"/>
              <a:t> </a:t>
            </a:r>
            <a:r>
              <a:rPr lang="en-US" sz="4500" dirty="0" err="1"/>
              <a:t>dengan</a:t>
            </a:r>
            <a:r>
              <a:rPr lang="en-US" sz="4500" dirty="0"/>
              <a:t> </a:t>
            </a:r>
            <a:r>
              <a:rPr lang="en-US" sz="4500" dirty="0" err="1"/>
              <a:t>aktor</a:t>
            </a:r>
            <a:r>
              <a:rPr lang="en-US" sz="4500" dirty="0"/>
              <a:t> </a:t>
            </a:r>
            <a:r>
              <a:rPr lang="en-US" sz="4500" dirty="0" err="1"/>
              <a:t>dan</a:t>
            </a:r>
            <a:r>
              <a:rPr lang="en-US" sz="4500" dirty="0"/>
              <a:t> </a:t>
            </a:r>
            <a:r>
              <a:rPr lang="en-US" sz="4500" dirty="0" err="1"/>
              <a:t>kuasa</a:t>
            </a:r>
            <a:r>
              <a:rPr lang="en-US" sz="4500" dirty="0"/>
              <a:t> </a:t>
            </a:r>
            <a:r>
              <a:rPr lang="en-US" sz="4500" dirty="0" err="1"/>
              <a:t>serta</a:t>
            </a:r>
            <a:r>
              <a:rPr lang="en-US" sz="4500" dirty="0"/>
              <a:t> </a:t>
            </a:r>
            <a:r>
              <a:rPr lang="en-US" sz="4500" dirty="0" err="1"/>
              <a:t>relasi</a:t>
            </a:r>
            <a:r>
              <a:rPr lang="en-US" sz="4500" dirty="0"/>
              <a:t> </a:t>
            </a:r>
            <a:r>
              <a:rPr lang="en-US" sz="4500" dirty="0" err="1"/>
              <a:t>kuasa</a:t>
            </a:r>
            <a:r>
              <a:rPr lang="en-US" sz="4500" dirty="0"/>
              <a:t> </a:t>
            </a:r>
            <a:r>
              <a:rPr lang="en-US" sz="4500" dirty="0" err="1"/>
              <a:t>antar</a:t>
            </a:r>
            <a:r>
              <a:rPr lang="en-US" sz="4500" dirty="0"/>
              <a:t> </a:t>
            </a:r>
            <a:r>
              <a:rPr lang="en-US" sz="4500" dirty="0" err="1"/>
              <a:t>aktor</a:t>
            </a:r>
            <a:r>
              <a:rPr lang="en-US" sz="4500" dirty="0"/>
              <a:t> yang </a:t>
            </a:r>
            <a:r>
              <a:rPr lang="en-US" sz="4500" dirty="0" err="1"/>
              <a:t>terjadi</a:t>
            </a:r>
            <a:r>
              <a:rPr lang="en-US" sz="4500" dirty="0"/>
              <a:t> di </a:t>
            </a:r>
            <a:r>
              <a:rPr lang="en-US" sz="4500" dirty="0" err="1"/>
              <a:t>wilayah</a:t>
            </a:r>
            <a:r>
              <a:rPr lang="en-US" sz="4500" dirty="0"/>
              <a:t> </a:t>
            </a:r>
            <a:r>
              <a:rPr lang="en-US" sz="4500" dirty="0" err="1"/>
              <a:t>perkotaan</a:t>
            </a:r>
            <a:r>
              <a:rPr lang="en-US" sz="4500" dirty="0"/>
              <a:t>.</a:t>
            </a:r>
            <a:endParaRPr lang="id-ID" sz="4500" dirty="0"/>
          </a:p>
          <a:p>
            <a:pPr marL="114300" indent="0">
              <a:buNone/>
            </a:pPr>
            <a:endParaRPr lang="id-ID" dirty="0"/>
          </a:p>
        </p:txBody>
      </p:sp>
    </p:spTree>
    <p:extLst>
      <p:ext uri="{BB962C8B-B14F-4D97-AF65-F5344CB8AC3E}">
        <p14:creationId xmlns:p14="http://schemas.microsoft.com/office/powerpoint/2010/main" val="2498148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7620000" cy="709587"/>
          </a:xfrm>
        </p:spPr>
        <p:txBody>
          <a:bodyPr/>
          <a:lstStyle/>
          <a:p>
            <a:r>
              <a:rPr lang="id-ID" sz="4000" dirty="0" smtClean="0">
                <a:latin typeface="+mn-lt"/>
              </a:rPr>
              <a:t>Rincian Materi</a:t>
            </a:r>
            <a:endParaRPr lang="id-ID" sz="4000"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98261200"/>
              </p:ext>
            </p:extLst>
          </p:nvPr>
        </p:nvGraphicFramePr>
        <p:xfrm>
          <a:off x="323528" y="843558"/>
          <a:ext cx="8496944" cy="3437000"/>
        </p:xfrm>
        <a:graphic>
          <a:graphicData uri="http://schemas.openxmlformats.org/drawingml/2006/table">
            <a:tbl>
              <a:tblPr firstRow="1" firstCol="1" bandRow="1">
                <a:tableStyleId>{5C22544A-7EE6-4342-B048-85BDC9FD1C3A}</a:tableStyleId>
              </a:tblPr>
              <a:tblGrid>
                <a:gridCol w="1628581"/>
                <a:gridCol w="6868363"/>
              </a:tblGrid>
              <a:tr h="352424">
                <a:tc>
                  <a:txBody>
                    <a:bodyPr/>
                    <a:lstStyle/>
                    <a:p>
                      <a:pPr>
                        <a:lnSpc>
                          <a:spcPct val="115000"/>
                        </a:lnSpc>
                        <a:spcAft>
                          <a:spcPts val="0"/>
                        </a:spcAft>
                      </a:pPr>
                      <a:r>
                        <a:rPr lang="id-ID" sz="1600" dirty="0">
                          <a:effectLst/>
                        </a:rPr>
                        <a:t>Pertemuan</a:t>
                      </a:r>
                      <a:endParaRPr lang="id-ID" sz="1600" dirty="0">
                        <a:effectLst/>
                        <a:latin typeface="Calibri"/>
                        <a:ea typeface="Calibri"/>
                        <a:cs typeface="Times New Roman"/>
                      </a:endParaRPr>
                    </a:p>
                  </a:txBody>
                  <a:tcPr marL="68580" marR="68580" marT="0" marB="0"/>
                </a:tc>
                <a:tc>
                  <a:txBody>
                    <a:bodyPr/>
                    <a:lstStyle/>
                    <a:p>
                      <a:pPr>
                        <a:lnSpc>
                          <a:spcPct val="115000"/>
                        </a:lnSpc>
                        <a:spcAft>
                          <a:spcPts val="0"/>
                        </a:spcAft>
                      </a:pPr>
                      <a:r>
                        <a:rPr lang="id-ID" sz="1600">
                          <a:effectLst/>
                        </a:rPr>
                        <a:t>Materi</a:t>
                      </a:r>
                      <a:endParaRPr lang="id-ID" sz="160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dirty="0">
                          <a:effectLst/>
                        </a:rPr>
                        <a:t>Pertemuan 1</a:t>
                      </a:r>
                      <a:endParaRPr lang="id-ID" sz="1600" dirty="0">
                        <a:effectLst/>
                        <a:latin typeface="Calibri"/>
                        <a:ea typeface="Calibri"/>
                        <a:cs typeface="Times New Roman"/>
                      </a:endParaRPr>
                    </a:p>
                  </a:txBody>
                  <a:tcPr marL="68580" marR="68580" marT="0" marB="0"/>
                </a:tc>
                <a:tc>
                  <a:txBody>
                    <a:bodyPr/>
                    <a:lstStyle/>
                    <a:p>
                      <a:pPr>
                        <a:lnSpc>
                          <a:spcPct val="115000"/>
                        </a:lnSpc>
                        <a:spcAft>
                          <a:spcPts val="0"/>
                        </a:spcAft>
                      </a:pPr>
                      <a:r>
                        <a:rPr lang="id-ID" sz="1600">
                          <a:effectLst/>
                        </a:rPr>
                        <a:t>Penjelasan dan Pengantar Studi Urban Governance</a:t>
                      </a:r>
                      <a:endParaRPr lang="id-ID" sz="160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dirty="0">
                          <a:effectLst/>
                        </a:rPr>
                        <a:t>Pertemuan </a:t>
                      </a:r>
                      <a:r>
                        <a:rPr lang="id-ID" sz="1600" dirty="0" smtClean="0">
                          <a:effectLst/>
                        </a:rPr>
                        <a:t>2</a:t>
                      </a:r>
                      <a:endParaRPr lang="id-ID" sz="1600" dirty="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a:effectLst/>
                        </a:rPr>
                        <a:t>Perspektif : </a:t>
                      </a:r>
                      <a:r>
                        <a:rPr lang="id-ID" sz="1600" dirty="0" smtClean="0">
                          <a:effectLst/>
                        </a:rPr>
                        <a:t>Keruangan (sebagai</a:t>
                      </a:r>
                      <a:r>
                        <a:rPr lang="id-ID" sz="1600" baseline="0" dirty="0" smtClean="0">
                          <a:effectLst/>
                        </a:rPr>
                        <a:t> </a:t>
                      </a:r>
                      <a:r>
                        <a:rPr lang="id-ID" sz="1600" dirty="0" smtClean="0">
                          <a:effectLst/>
                        </a:rPr>
                        <a:t>resource </a:t>
                      </a:r>
                      <a:r>
                        <a:rPr lang="id-ID" sz="1600" dirty="0">
                          <a:effectLst/>
                        </a:rPr>
                        <a:t>dan </a:t>
                      </a:r>
                      <a:r>
                        <a:rPr lang="id-ID" sz="1600" dirty="0" smtClean="0">
                          <a:effectLst/>
                        </a:rPr>
                        <a:t>arena kontestasi) </a:t>
                      </a:r>
                      <a:endParaRPr lang="id-ID" sz="16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dirty="0">
                          <a:effectLst/>
                        </a:rPr>
                        <a:t>Pertemuan 3</a:t>
                      </a:r>
                      <a:endParaRPr lang="id-ID" sz="1600" dirty="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a:effectLst/>
                        </a:rPr>
                        <a:t>Perspektif : </a:t>
                      </a:r>
                      <a:r>
                        <a:rPr lang="id-ID" sz="1600" dirty="0" smtClean="0">
                          <a:effectLst/>
                        </a:rPr>
                        <a:t>Sustainable urban livelyhood </a:t>
                      </a:r>
                      <a:endParaRPr lang="id-ID" sz="16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4</a:t>
                      </a:r>
                      <a:endParaRPr lang="id-ID" sz="160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a:effectLst/>
                        </a:rPr>
                        <a:t>Perspektif : </a:t>
                      </a:r>
                      <a:r>
                        <a:rPr lang="id-ID" sz="1600" baseline="0" dirty="0" smtClean="0">
                          <a:effectLst/>
                        </a:rPr>
                        <a:t>Sejarah &amp; Kebudayaan (Identitas kota)</a:t>
                      </a:r>
                      <a:endParaRPr lang="id-ID" sz="16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dirty="0">
                          <a:effectLst/>
                        </a:rPr>
                        <a:t>Pertemuan </a:t>
                      </a:r>
                      <a:r>
                        <a:rPr lang="id-ID" sz="1600" dirty="0" smtClean="0">
                          <a:effectLst/>
                        </a:rPr>
                        <a:t>5</a:t>
                      </a:r>
                      <a:endParaRPr lang="id-ID" sz="1600" dirty="0">
                        <a:effectLst/>
                        <a:latin typeface="Calibri"/>
                        <a:ea typeface="Calibri"/>
                        <a:cs typeface="Times New Roman"/>
                      </a:endParaRPr>
                    </a:p>
                  </a:txBody>
                  <a:tcPr marL="68580" marR="68580" marT="0" marB="0"/>
                </a:tc>
                <a:tc>
                  <a:txBody>
                    <a:bodyPr/>
                    <a:lstStyle/>
                    <a:p>
                      <a:r>
                        <a:rPr lang="id-ID" sz="1600" dirty="0" smtClean="0"/>
                        <a:t>Perspektif</a:t>
                      </a:r>
                      <a:r>
                        <a:rPr lang="id-ID" sz="1600" baseline="0" dirty="0" smtClean="0"/>
                        <a:t> : Ekonomi Politik</a:t>
                      </a:r>
                      <a:endParaRPr lang="id-ID" sz="1600" dirty="0"/>
                    </a:p>
                  </a:txBody>
                  <a:tcPr marL="68580" marR="68580" marT="0" marB="0"/>
                </a:tc>
              </a:tr>
              <a:tr h="0">
                <a:tc>
                  <a:txBody>
                    <a:bodyPr/>
                    <a:lstStyle/>
                    <a:p>
                      <a:pPr>
                        <a:lnSpc>
                          <a:spcPct val="115000"/>
                        </a:lnSpc>
                        <a:spcAft>
                          <a:spcPts val="0"/>
                        </a:spcAft>
                      </a:pPr>
                      <a:r>
                        <a:rPr lang="id-ID" sz="1600" dirty="0">
                          <a:effectLst/>
                        </a:rPr>
                        <a:t>Pertemuan </a:t>
                      </a:r>
                      <a:r>
                        <a:rPr lang="id-ID" sz="1600" dirty="0" smtClean="0">
                          <a:effectLst/>
                        </a:rPr>
                        <a:t>6</a:t>
                      </a:r>
                      <a:endParaRPr lang="id-ID" sz="1600" dirty="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smtClean="0">
                          <a:effectLst/>
                          <a:latin typeface="Calibri"/>
                          <a:ea typeface="Calibri"/>
                          <a:cs typeface="Times New Roman"/>
                        </a:rPr>
                        <a:t>Analisis</a:t>
                      </a:r>
                      <a:r>
                        <a:rPr lang="id-ID" sz="1600" baseline="0" dirty="0" smtClean="0">
                          <a:effectLst/>
                          <a:latin typeface="Calibri"/>
                          <a:ea typeface="Calibri"/>
                          <a:cs typeface="Times New Roman"/>
                        </a:rPr>
                        <a:t> interaksi aktor-aktor  strategis  perkortaan</a:t>
                      </a:r>
                      <a:endParaRPr lang="id-ID" sz="16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dirty="0">
                          <a:effectLst/>
                        </a:rPr>
                        <a:t>Pertemuan </a:t>
                      </a:r>
                      <a:r>
                        <a:rPr lang="id-ID" sz="1600" dirty="0" smtClean="0">
                          <a:effectLst/>
                        </a:rPr>
                        <a:t>7-8</a:t>
                      </a:r>
                      <a:endParaRPr lang="id-ID" sz="1600" dirty="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d-ID" sz="1600" baseline="0" dirty="0" smtClean="0">
                          <a:effectLst/>
                          <a:latin typeface="+mn-lt"/>
                          <a:ea typeface="Calibri"/>
                          <a:cs typeface="Times New Roman"/>
                        </a:rPr>
                        <a:t>Housing, Lingkungan, &amp; Kebencanaan  (Pemukiman, persampahan &amp; bencana)</a:t>
                      </a:r>
                      <a:endParaRPr lang="id-ID" sz="1600" dirty="0" smtClean="0">
                        <a:effectLst/>
                        <a:latin typeface="+mn-lt"/>
                        <a:ea typeface="Calibri"/>
                        <a:cs typeface="Times New Roman"/>
                      </a:endParaRPr>
                    </a:p>
                  </a:txBody>
                  <a:tcPr marL="68580" marR="68580" marT="0" marB="0"/>
                </a:tc>
              </a:tr>
              <a:tr h="276952">
                <a:tc>
                  <a:txBody>
                    <a:bodyPr/>
                    <a:lstStyle/>
                    <a:p>
                      <a:pPr>
                        <a:lnSpc>
                          <a:spcPct val="115000"/>
                        </a:lnSpc>
                        <a:spcAft>
                          <a:spcPts val="0"/>
                        </a:spcAft>
                      </a:pPr>
                      <a:r>
                        <a:rPr lang="id-ID" sz="1600" dirty="0">
                          <a:effectLst/>
                        </a:rPr>
                        <a:t>Pertemuan </a:t>
                      </a:r>
                      <a:r>
                        <a:rPr lang="id-ID" sz="1600" dirty="0" smtClean="0">
                          <a:effectLst/>
                        </a:rPr>
                        <a:t>9-10</a:t>
                      </a:r>
                      <a:endParaRPr lang="id-ID" sz="1600" dirty="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d-ID" sz="1600" dirty="0" smtClean="0">
                          <a:effectLst/>
                        </a:rPr>
                        <a:t>Infrastruktur</a:t>
                      </a:r>
                      <a:r>
                        <a:rPr lang="id-ID" sz="1600" baseline="0" dirty="0" smtClean="0">
                          <a:effectLst/>
                        </a:rPr>
                        <a:t> &amp; t</a:t>
                      </a:r>
                      <a:r>
                        <a:rPr lang="id-ID" sz="1600" dirty="0" smtClean="0">
                          <a:effectLst/>
                        </a:rPr>
                        <a:t>eknologi:</a:t>
                      </a:r>
                      <a:r>
                        <a:rPr lang="id-ID" sz="1600" baseline="0" dirty="0" smtClean="0">
                          <a:effectLst/>
                        </a:rPr>
                        <a:t> </a:t>
                      </a:r>
                      <a:r>
                        <a:rPr lang="id-ID" sz="1600" dirty="0" smtClean="0">
                          <a:effectLst/>
                        </a:rPr>
                        <a:t>Layanan Publik Kota (Transportasi publik &amp; smart city)</a:t>
                      </a:r>
                      <a:endParaRPr lang="id-ID" sz="1600" dirty="0" smtClean="0">
                        <a:effectLst/>
                        <a:latin typeface="+mn-lt"/>
                        <a:ea typeface="Calibri"/>
                        <a:cs typeface="Times New Roman"/>
                      </a:endParaRPr>
                    </a:p>
                  </a:txBody>
                  <a:tcPr marL="68580" marR="68580" marT="0" marB="0"/>
                </a:tc>
              </a:tr>
              <a:tr h="0">
                <a:tc>
                  <a:txBody>
                    <a:bodyPr/>
                    <a:lstStyle/>
                    <a:p>
                      <a:pPr>
                        <a:lnSpc>
                          <a:spcPct val="115000"/>
                        </a:lnSpc>
                        <a:spcAft>
                          <a:spcPts val="0"/>
                        </a:spcAft>
                      </a:pPr>
                      <a:r>
                        <a:rPr lang="id-ID" sz="1600" dirty="0">
                          <a:effectLst/>
                        </a:rPr>
                        <a:t>Pertemuan </a:t>
                      </a:r>
                      <a:r>
                        <a:rPr lang="id-ID" sz="1600" dirty="0" smtClean="0">
                          <a:effectLst/>
                        </a:rPr>
                        <a:t>11-12</a:t>
                      </a:r>
                      <a:endParaRPr lang="id-ID" sz="1600" dirty="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d-ID" sz="1600" dirty="0" smtClean="0">
                          <a:effectLst/>
                        </a:rPr>
                        <a:t>Konflik Sosial</a:t>
                      </a:r>
                      <a:r>
                        <a:rPr lang="id-ID" sz="1600" baseline="0" dirty="0" smtClean="0">
                          <a:effectLst/>
                        </a:rPr>
                        <a:t> &amp; </a:t>
                      </a:r>
                      <a:r>
                        <a:rPr lang="id-ID" sz="1600" dirty="0" smtClean="0">
                          <a:effectLst/>
                        </a:rPr>
                        <a:t>Gerakan </a:t>
                      </a:r>
                      <a:r>
                        <a:rPr lang="id-ID" sz="1600" baseline="0" dirty="0" smtClean="0">
                          <a:effectLst/>
                        </a:rPr>
                        <a:t>sosial di perkotaan</a:t>
                      </a:r>
                      <a:endParaRPr lang="id-ID" sz="1600" dirty="0" smtClean="0">
                        <a:effectLst/>
                        <a:latin typeface="+mn-lt"/>
                        <a:ea typeface="Calibri"/>
                        <a:cs typeface="Times New Roman"/>
                      </a:endParaRPr>
                    </a:p>
                  </a:txBody>
                  <a:tcPr marL="68580" marR="68580" marT="0" marB="0"/>
                </a:tc>
              </a:tr>
              <a:tr h="0">
                <a:tc>
                  <a:txBody>
                    <a:bodyPr/>
                    <a:lstStyle/>
                    <a:p>
                      <a:pPr>
                        <a:lnSpc>
                          <a:spcPct val="115000"/>
                        </a:lnSpc>
                        <a:spcAft>
                          <a:spcPts val="0"/>
                        </a:spcAft>
                      </a:pPr>
                      <a:r>
                        <a:rPr lang="id-ID" sz="1600" dirty="0">
                          <a:effectLst/>
                        </a:rPr>
                        <a:t>Pertemuan </a:t>
                      </a:r>
                      <a:r>
                        <a:rPr lang="id-ID" sz="1600" dirty="0" smtClean="0">
                          <a:effectLst/>
                        </a:rPr>
                        <a:t>13</a:t>
                      </a:r>
                      <a:endParaRPr lang="id-ID" sz="1600" dirty="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d-ID" sz="1600" dirty="0" smtClean="0">
                          <a:effectLst/>
                        </a:rPr>
                        <a:t>Urbanisme dan</a:t>
                      </a:r>
                      <a:r>
                        <a:rPr lang="id-ID" sz="1600" baseline="0" dirty="0" smtClean="0">
                          <a:effectLst/>
                        </a:rPr>
                        <a:t> krisis identitas</a:t>
                      </a:r>
                      <a:endParaRPr lang="id-ID" sz="1600" dirty="0" smtClean="0">
                        <a:effectLst/>
                        <a:latin typeface="+mn-lt"/>
                        <a:ea typeface="Calibri"/>
                        <a:cs typeface="Times New Roman"/>
                      </a:endParaRPr>
                    </a:p>
                  </a:txBody>
                  <a:tcPr marL="68580" marR="68580" marT="0" marB="0"/>
                </a:tc>
              </a:tr>
              <a:tr h="0">
                <a:tc>
                  <a:txBody>
                    <a:bodyPr/>
                    <a:lstStyle/>
                    <a:p>
                      <a:pPr>
                        <a:lnSpc>
                          <a:spcPct val="115000"/>
                        </a:lnSpc>
                        <a:spcAft>
                          <a:spcPts val="0"/>
                        </a:spcAft>
                      </a:pPr>
                      <a:r>
                        <a:rPr lang="id-ID" sz="1600" dirty="0">
                          <a:effectLst/>
                        </a:rPr>
                        <a:t>Pertemuan </a:t>
                      </a:r>
                      <a:r>
                        <a:rPr lang="id-ID" sz="1600" dirty="0" smtClean="0">
                          <a:effectLst/>
                        </a:rPr>
                        <a:t>14</a:t>
                      </a:r>
                      <a:endParaRPr lang="id-ID" sz="1600" dirty="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d-ID" sz="1600" dirty="0" smtClean="0">
                          <a:effectLst/>
                          <a:latin typeface="+mn-lt"/>
                          <a:ea typeface="Calibri"/>
                          <a:cs typeface="Times New Roman"/>
                        </a:rPr>
                        <a:t>Review</a:t>
                      </a:r>
                      <a:endParaRPr lang="id-ID" sz="1600" dirty="0" smtClean="0">
                        <a:effectLst/>
                        <a:latin typeface="+mn-lt"/>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9561924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mn-lt"/>
              </a:rPr>
              <a:t>Metode</a:t>
            </a:r>
            <a:endParaRPr lang="id-ID" dirty="0">
              <a:latin typeface="+mn-lt"/>
            </a:endParaRPr>
          </a:p>
        </p:txBody>
      </p:sp>
      <p:sp>
        <p:nvSpPr>
          <p:cNvPr id="3" name="Content Placeholder 2"/>
          <p:cNvSpPr>
            <a:spLocks noGrp="1"/>
          </p:cNvSpPr>
          <p:nvPr>
            <p:ph idx="1"/>
          </p:nvPr>
        </p:nvSpPr>
        <p:spPr/>
        <p:txBody>
          <a:bodyPr/>
          <a:lstStyle/>
          <a:p>
            <a:pPr defTabSz="450850">
              <a:spcBef>
                <a:spcPts val="0"/>
              </a:spcBef>
              <a:tabLst>
                <a:tab pos="1619250" algn="l"/>
                <a:tab pos="1884363" algn="l"/>
                <a:tab pos="3492500" algn="l"/>
              </a:tabLst>
              <a:defRPr/>
            </a:pPr>
            <a:r>
              <a:rPr lang="en-US" sz="2400" dirty="0" err="1" smtClean="0"/>
              <a:t>Metode</a:t>
            </a:r>
            <a:r>
              <a:rPr lang="id-ID" sz="2400" dirty="0" smtClean="0"/>
              <a:t> </a:t>
            </a:r>
            <a:r>
              <a:rPr lang="id-ID" sz="2400" dirty="0" smtClean="0"/>
              <a:t> </a:t>
            </a:r>
            <a:r>
              <a:rPr lang="en-US" sz="2400" dirty="0" smtClean="0"/>
              <a:t>:</a:t>
            </a:r>
            <a:r>
              <a:rPr lang="id-ID" sz="2400" dirty="0" smtClean="0"/>
              <a:t> </a:t>
            </a:r>
            <a:r>
              <a:rPr lang="id-ID" sz="2400" dirty="0" smtClean="0"/>
              <a:t>	 </a:t>
            </a:r>
            <a:r>
              <a:rPr lang="en-US" sz="2400" dirty="0" err="1" smtClean="0"/>
              <a:t>Ceramah</a:t>
            </a:r>
            <a:r>
              <a:rPr lang="en-US" sz="2400" dirty="0"/>
              <a:t>, Tanya </a:t>
            </a:r>
            <a:r>
              <a:rPr lang="en-US" sz="2400" dirty="0" err="1"/>
              <a:t>Jawab</a:t>
            </a:r>
            <a:r>
              <a:rPr lang="en-US" sz="2400" dirty="0"/>
              <a:t>, </a:t>
            </a:r>
            <a:r>
              <a:rPr lang="en-US" sz="2400" dirty="0" err="1"/>
              <a:t>Diskusi</a:t>
            </a:r>
            <a:r>
              <a:rPr lang="en-US" sz="2400" dirty="0"/>
              <a:t> </a:t>
            </a:r>
            <a:r>
              <a:rPr lang="id-ID" sz="2400" dirty="0"/>
              <a:t>interaktif </a:t>
            </a:r>
            <a:r>
              <a:rPr lang="id-ID" sz="2400" dirty="0" smtClean="0"/>
              <a:t>	 </a:t>
            </a:r>
            <a:endParaRPr lang="id-ID" sz="2400" dirty="0" smtClean="0"/>
          </a:p>
          <a:p>
            <a:pPr marL="114300" indent="0" defTabSz="450850">
              <a:spcBef>
                <a:spcPts val="0"/>
              </a:spcBef>
              <a:buNone/>
              <a:tabLst>
                <a:tab pos="1619250" algn="l"/>
                <a:tab pos="1884363" algn="l"/>
                <a:tab pos="3492500" algn="l"/>
              </a:tabLst>
              <a:defRPr/>
            </a:pPr>
            <a:r>
              <a:rPr lang="id-ID" sz="2400" dirty="0" smtClean="0"/>
              <a:t>                       yang  </a:t>
            </a:r>
            <a:r>
              <a:rPr lang="id-ID" sz="2400" dirty="0" smtClean="0"/>
              <a:t>diperkaya  dengan </a:t>
            </a:r>
            <a:r>
              <a:rPr lang="id-ID" sz="2400" dirty="0" smtClean="0"/>
              <a:t>Studi Kasus dengan </a:t>
            </a:r>
          </a:p>
          <a:p>
            <a:pPr marL="114300" indent="0" defTabSz="450850">
              <a:spcBef>
                <a:spcPts val="0"/>
              </a:spcBef>
              <a:buNone/>
              <a:tabLst>
                <a:tab pos="1619250" algn="l"/>
                <a:tab pos="1884363" algn="l"/>
                <a:tab pos="3492500" algn="l"/>
              </a:tabLst>
              <a:defRPr/>
            </a:pPr>
            <a:r>
              <a:rPr lang="id-ID" sz="2400" dirty="0" smtClean="0"/>
              <a:t>	 pembelajaran daring </a:t>
            </a:r>
          </a:p>
          <a:p>
            <a:pPr defTabSz="450850">
              <a:spcBef>
                <a:spcPts val="0"/>
              </a:spcBef>
              <a:tabLst>
                <a:tab pos="1619250" algn="l"/>
                <a:tab pos="1884363" algn="l"/>
                <a:tab pos="3492500" algn="l"/>
              </a:tabLst>
              <a:defRPr/>
            </a:pPr>
            <a:r>
              <a:rPr lang="en-US" sz="2400" dirty="0" err="1" smtClean="0"/>
              <a:t>Tugas</a:t>
            </a:r>
            <a:r>
              <a:rPr lang="id-ID" sz="2400" dirty="0" smtClean="0"/>
              <a:t>      </a:t>
            </a:r>
            <a:r>
              <a:rPr lang="en-US" sz="2400" dirty="0" smtClean="0"/>
              <a:t>:</a:t>
            </a:r>
            <a:r>
              <a:rPr lang="id-ID" sz="2400" dirty="0" smtClean="0"/>
              <a:t>  Review </a:t>
            </a:r>
            <a:r>
              <a:rPr lang="id-ID" sz="2400" dirty="0" smtClean="0"/>
              <a:t>Literatur</a:t>
            </a:r>
            <a:r>
              <a:rPr lang="id-ID" sz="2400" dirty="0"/>
              <a:t>,</a:t>
            </a:r>
            <a:r>
              <a:rPr lang="en-US" sz="2400" dirty="0"/>
              <a:t> </a:t>
            </a:r>
            <a:r>
              <a:rPr lang="id-ID" sz="2400" dirty="0" smtClean="0"/>
              <a:t>Essay, </a:t>
            </a:r>
            <a:r>
              <a:rPr lang="id-ID" sz="2400" dirty="0" smtClean="0"/>
              <a:t>UTS &amp; UAS </a:t>
            </a:r>
          </a:p>
          <a:p>
            <a:pPr defTabSz="450850">
              <a:spcBef>
                <a:spcPts val="0"/>
              </a:spcBef>
              <a:tabLst>
                <a:tab pos="1619250" algn="l"/>
                <a:tab pos="1884363" algn="l"/>
                <a:tab pos="3492500" algn="l"/>
              </a:tabLst>
              <a:defRPr/>
            </a:pPr>
            <a:r>
              <a:rPr lang="en-US" sz="2400" dirty="0" smtClean="0"/>
              <a:t>Media</a:t>
            </a:r>
            <a:r>
              <a:rPr lang="id-ID" sz="2400" dirty="0" smtClean="0"/>
              <a:t>    </a:t>
            </a:r>
            <a:r>
              <a:rPr lang="en-US" sz="2400" dirty="0" smtClean="0"/>
              <a:t>:</a:t>
            </a:r>
            <a:r>
              <a:rPr lang="id-ID" sz="2400" dirty="0" smtClean="0"/>
              <a:t> </a:t>
            </a:r>
            <a:r>
              <a:rPr lang="id-ID" sz="2400" dirty="0" smtClean="0"/>
              <a:t>  </a:t>
            </a:r>
            <a:r>
              <a:rPr lang="en-US" sz="2400" dirty="0" err="1" smtClean="0"/>
              <a:t>Materi</a:t>
            </a:r>
            <a:r>
              <a:rPr lang="id-ID" sz="2400" dirty="0" smtClean="0"/>
              <a:t> </a:t>
            </a:r>
            <a:r>
              <a:rPr lang="en-US" sz="2400" dirty="0" err="1" smtClean="0"/>
              <a:t>Presentasi</a:t>
            </a:r>
            <a:r>
              <a:rPr lang="en-US" sz="2400" dirty="0"/>
              <a:t>, </a:t>
            </a:r>
            <a:r>
              <a:rPr lang="en-US" sz="2400" dirty="0" err="1" smtClean="0"/>
              <a:t>Referensi</a:t>
            </a:r>
            <a:endParaRPr lang="it-IT" altLang="en-US" sz="2400" dirty="0"/>
          </a:p>
          <a:p>
            <a:pPr marL="114300" indent="0">
              <a:buNone/>
            </a:pPr>
            <a:endParaRPr lang="id-ID" dirty="0"/>
          </a:p>
        </p:txBody>
      </p:sp>
    </p:spTree>
    <p:extLst>
      <p:ext uri="{BB962C8B-B14F-4D97-AF65-F5344CB8AC3E}">
        <p14:creationId xmlns:p14="http://schemas.microsoft.com/office/powerpoint/2010/main" val="17538764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mn-lt"/>
              </a:rPr>
              <a:t>Evaluasi Pembelajaran</a:t>
            </a:r>
            <a:endParaRPr lang="id-ID" dirty="0">
              <a:latin typeface="+mn-lt"/>
            </a:endParaRPr>
          </a:p>
        </p:txBody>
      </p:sp>
      <p:sp>
        <p:nvSpPr>
          <p:cNvPr id="3" name="Content Placeholder 2"/>
          <p:cNvSpPr>
            <a:spLocks noGrp="1"/>
          </p:cNvSpPr>
          <p:nvPr>
            <p:ph idx="1"/>
          </p:nvPr>
        </p:nvSpPr>
        <p:spPr/>
        <p:txBody>
          <a:bodyPr/>
          <a:lstStyle/>
          <a:p>
            <a:pPr marL="0" indent="0">
              <a:buFont typeface="Wingdings" pitchFamily="2" charset="2"/>
              <a:buNone/>
              <a:defRPr/>
            </a:pPr>
            <a:r>
              <a:rPr lang="en-US" dirty="0" err="1"/>
              <a:t>Evaluasi</a:t>
            </a:r>
            <a:r>
              <a:rPr lang="en-US" dirty="0"/>
              <a:t> </a:t>
            </a:r>
            <a:r>
              <a:rPr lang="en-US" dirty="0" err="1"/>
              <a:t>pembelajaran</a:t>
            </a:r>
            <a:r>
              <a:rPr lang="en-US" dirty="0"/>
              <a:t> </a:t>
            </a:r>
            <a:r>
              <a:rPr lang="en-US" dirty="0" err="1"/>
              <a:t>mahasiswa</a:t>
            </a:r>
            <a:r>
              <a:rPr lang="en-US" dirty="0"/>
              <a:t> </a:t>
            </a:r>
            <a:r>
              <a:rPr lang="en-US" dirty="0" err="1"/>
              <a:t>ditentukan</a:t>
            </a:r>
            <a:r>
              <a:rPr lang="en-US" dirty="0"/>
              <a:t> </a:t>
            </a:r>
            <a:r>
              <a:rPr lang="en-US" dirty="0" err="1"/>
              <a:t>dengan</a:t>
            </a:r>
            <a:r>
              <a:rPr lang="en-US" dirty="0"/>
              <a:t> </a:t>
            </a:r>
            <a:r>
              <a:rPr lang="en-US" dirty="0" err="1"/>
              <a:t>sejumlah</a:t>
            </a:r>
            <a:r>
              <a:rPr lang="en-US" dirty="0"/>
              <a:t> </a:t>
            </a:r>
            <a:r>
              <a:rPr lang="en-US" dirty="0" err="1"/>
              <a:t>komponen</a:t>
            </a:r>
            <a:r>
              <a:rPr lang="en-US" dirty="0"/>
              <a:t> </a:t>
            </a:r>
            <a:r>
              <a:rPr lang="en-US" dirty="0" err="1"/>
              <a:t>dengan</a:t>
            </a:r>
            <a:r>
              <a:rPr lang="en-US" dirty="0"/>
              <a:t> </a:t>
            </a:r>
            <a:r>
              <a:rPr lang="en-US" dirty="0" err="1"/>
              <a:t>bobot</a:t>
            </a:r>
            <a:r>
              <a:rPr lang="en-US" dirty="0"/>
              <a:t> </a:t>
            </a:r>
            <a:r>
              <a:rPr lang="en-US" dirty="0" err="1"/>
              <a:t>tertentu</a:t>
            </a:r>
            <a:r>
              <a:rPr lang="en-US" dirty="0"/>
              <a:t>: </a:t>
            </a:r>
          </a:p>
          <a:p>
            <a:pPr>
              <a:defRPr/>
            </a:pPr>
            <a:r>
              <a:rPr lang="en-US" dirty="0" err="1"/>
              <a:t>Presensi</a:t>
            </a:r>
            <a:r>
              <a:rPr lang="en-US" dirty="0"/>
              <a:t>		</a:t>
            </a:r>
            <a:r>
              <a:rPr lang="en-US" dirty="0" smtClean="0"/>
              <a:t>:  </a:t>
            </a:r>
            <a:r>
              <a:rPr lang="id-ID" dirty="0" smtClean="0"/>
              <a:t> </a:t>
            </a:r>
            <a:r>
              <a:rPr lang="en-US" dirty="0" smtClean="0"/>
              <a:t>10 </a:t>
            </a:r>
            <a:r>
              <a:rPr lang="en-US" dirty="0"/>
              <a:t>%  (</a:t>
            </a:r>
            <a:r>
              <a:rPr lang="en-US" dirty="0" err="1"/>
              <a:t>Wajib</a:t>
            </a:r>
            <a:r>
              <a:rPr lang="en-US" dirty="0"/>
              <a:t> </a:t>
            </a:r>
            <a:r>
              <a:rPr lang="en-US" dirty="0" err="1" smtClean="0"/>
              <a:t>Hadir</a:t>
            </a:r>
            <a:r>
              <a:rPr lang="id-ID" dirty="0" smtClean="0"/>
              <a:t> </a:t>
            </a:r>
            <a:r>
              <a:rPr lang="en-US" dirty="0"/>
              <a:t>75 %)</a:t>
            </a:r>
            <a:endParaRPr lang="en-US" dirty="0"/>
          </a:p>
          <a:p>
            <a:pPr>
              <a:defRPr/>
            </a:pPr>
            <a:r>
              <a:rPr lang="id-ID" dirty="0" smtClean="0"/>
              <a:t>Tugas  </a:t>
            </a:r>
            <a:r>
              <a:rPr lang="id-ID" dirty="0" smtClean="0"/>
              <a:t>Individu</a:t>
            </a:r>
            <a:r>
              <a:rPr lang="en-US" dirty="0" smtClean="0"/>
              <a:t> </a:t>
            </a:r>
            <a:r>
              <a:rPr lang="en-US" dirty="0"/>
              <a:t>	</a:t>
            </a:r>
            <a:r>
              <a:rPr lang="en-US" dirty="0" smtClean="0"/>
              <a:t>:  </a:t>
            </a:r>
            <a:r>
              <a:rPr lang="id-ID" dirty="0" smtClean="0"/>
              <a:t> </a:t>
            </a:r>
            <a:r>
              <a:rPr lang="id-ID" dirty="0"/>
              <a:t>30</a:t>
            </a:r>
            <a:r>
              <a:rPr lang="en-US" dirty="0"/>
              <a:t> % </a:t>
            </a:r>
            <a:r>
              <a:rPr lang="id-ID" dirty="0" smtClean="0"/>
              <a:t>(Essay </a:t>
            </a:r>
            <a:r>
              <a:rPr lang="id-ID" dirty="0" smtClean="0"/>
              <a:t>&amp; Literature </a:t>
            </a:r>
            <a:r>
              <a:rPr lang="id-ID" dirty="0" smtClean="0"/>
              <a:t>Review)</a:t>
            </a:r>
          </a:p>
          <a:p>
            <a:pPr>
              <a:defRPr/>
            </a:pPr>
            <a:r>
              <a:rPr lang="id-ID" dirty="0" smtClean="0"/>
              <a:t>UTS			:   25 %</a:t>
            </a:r>
            <a:endParaRPr lang="id-ID" dirty="0" smtClean="0"/>
          </a:p>
          <a:p>
            <a:pPr>
              <a:defRPr/>
            </a:pPr>
            <a:r>
              <a:rPr lang="en-US" dirty="0" smtClean="0"/>
              <a:t>UAS</a:t>
            </a:r>
            <a:r>
              <a:rPr lang="en-US" dirty="0"/>
              <a:t>			:  </a:t>
            </a:r>
            <a:r>
              <a:rPr lang="id-ID" dirty="0"/>
              <a:t> </a:t>
            </a:r>
            <a:r>
              <a:rPr lang="id-ID" dirty="0" smtClean="0"/>
              <a:t>35 </a:t>
            </a:r>
            <a:r>
              <a:rPr lang="en-US" dirty="0" smtClean="0"/>
              <a:t>% </a:t>
            </a:r>
            <a:r>
              <a:rPr lang="en-US" dirty="0"/>
              <a:t>(</a:t>
            </a:r>
            <a:r>
              <a:rPr lang="en-US" dirty="0" err="1"/>
              <a:t>Ujian</a:t>
            </a:r>
            <a:r>
              <a:rPr lang="en-US" dirty="0"/>
              <a:t> </a:t>
            </a:r>
            <a:r>
              <a:rPr lang="en-US" dirty="0" err="1"/>
              <a:t>Tulis</a:t>
            </a:r>
            <a:r>
              <a:rPr lang="en-US" dirty="0" smtClean="0"/>
              <a:t>)</a:t>
            </a:r>
            <a:endParaRPr lang="en-US" dirty="0"/>
          </a:p>
        </p:txBody>
      </p:sp>
    </p:spTree>
    <p:extLst>
      <p:ext uri="{BB962C8B-B14F-4D97-AF65-F5344CB8AC3E}">
        <p14:creationId xmlns:p14="http://schemas.microsoft.com/office/powerpoint/2010/main" val="27525508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mn-lt"/>
              </a:rPr>
              <a:t>Rule of The Game</a:t>
            </a:r>
            <a:endParaRPr lang="id-ID" dirty="0">
              <a:latin typeface="+mn-lt"/>
            </a:endParaRPr>
          </a:p>
        </p:txBody>
      </p:sp>
      <p:sp>
        <p:nvSpPr>
          <p:cNvPr id="3" name="Content Placeholder 2"/>
          <p:cNvSpPr>
            <a:spLocks noGrp="1"/>
          </p:cNvSpPr>
          <p:nvPr>
            <p:ph idx="1"/>
          </p:nvPr>
        </p:nvSpPr>
        <p:spPr>
          <a:xfrm>
            <a:off x="251520" y="1059582"/>
            <a:ext cx="8064896" cy="3888432"/>
          </a:xfrm>
        </p:spPr>
        <p:txBody>
          <a:bodyPr>
            <a:normAutofit fontScale="85000" lnSpcReduction="20000"/>
          </a:bodyPr>
          <a:lstStyle/>
          <a:p>
            <a:pPr algn="just"/>
            <a:r>
              <a:rPr lang="id-ID" dirty="0" smtClean="0"/>
              <a:t>Perkuliahan </a:t>
            </a:r>
            <a:r>
              <a:rPr lang="id-ID" dirty="0"/>
              <a:t>di kelas ini akan diselenggarakan melalui WA Grup. </a:t>
            </a:r>
            <a:r>
              <a:rPr lang="id-ID" dirty="0" smtClean="0"/>
              <a:t>Secara teknis dosen akan </a:t>
            </a:r>
            <a:r>
              <a:rPr lang="id-ID" dirty="0"/>
              <a:t>kirim voice note. Dan setelah itu </a:t>
            </a:r>
            <a:r>
              <a:rPr lang="id-ID" dirty="0" smtClean="0"/>
              <a:t>mahasiswa disilakan mendengarkan </a:t>
            </a:r>
            <a:r>
              <a:rPr lang="id-ID" dirty="0"/>
              <a:t>dan </a:t>
            </a:r>
            <a:r>
              <a:rPr lang="id-ID" dirty="0" smtClean="0"/>
              <a:t>menanggapi dengan  </a:t>
            </a:r>
            <a:r>
              <a:rPr lang="id-ID" dirty="0"/>
              <a:t>voice note maupun texting. </a:t>
            </a:r>
            <a:endParaRPr lang="id-ID" dirty="0" smtClean="0"/>
          </a:p>
          <a:p>
            <a:pPr algn="just"/>
            <a:r>
              <a:rPr lang="id-ID" dirty="0" smtClean="0"/>
              <a:t>Penggunaan </a:t>
            </a:r>
            <a:r>
              <a:rPr lang="id-ID" dirty="0"/>
              <a:t>platform lain seperti G-meet atau Zoom meeting dimungkinkan apabila mendapat kesepakatan seluruh warga di grup ini. </a:t>
            </a:r>
            <a:endParaRPr lang="id-ID" dirty="0" smtClean="0"/>
          </a:p>
          <a:p>
            <a:pPr algn="just"/>
            <a:r>
              <a:rPr lang="id-ID" dirty="0" smtClean="0"/>
              <a:t>Presensi menggunakan google form yang dibagikan di WAG (dibuka 10 menit sebelum jadwal  dan ditutup 15 menit setelah kuliah berakhir).</a:t>
            </a:r>
          </a:p>
          <a:p>
            <a:pPr algn="just"/>
            <a:r>
              <a:rPr lang="id-ID" dirty="0" smtClean="0"/>
              <a:t>Mahasiswa </a:t>
            </a:r>
            <a:r>
              <a:rPr lang="id-ID" dirty="0"/>
              <a:t>diminta membaca materi2 yg dikirim sblm pelaksanaan kuliah. Semua materi bisa didownload dari portal akademik. </a:t>
            </a:r>
            <a:endParaRPr lang="id-ID" dirty="0" smtClean="0"/>
          </a:p>
          <a:p>
            <a:pPr algn="just"/>
            <a:r>
              <a:rPr lang="id-ID" dirty="0" smtClean="0"/>
              <a:t>Semua </a:t>
            </a:r>
            <a:r>
              <a:rPr lang="id-ID" dirty="0"/>
              <a:t>penugasan baik rutin, UTS dan UAS </a:t>
            </a:r>
            <a:r>
              <a:rPr lang="id-ID" dirty="0" smtClean="0"/>
              <a:t>bisa di download di portal </a:t>
            </a:r>
            <a:r>
              <a:rPr lang="id-ID" dirty="0"/>
              <a:t>akademik. Mahasiswa mengirim hasil pekerjaan baik penugasan rutin, UTS dan UAS ke portal akademik sesuai dg jadwal yg telah ditentukan. </a:t>
            </a:r>
          </a:p>
          <a:p>
            <a:pPr algn="just"/>
            <a:r>
              <a:rPr lang="id-ID" dirty="0" smtClean="0"/>
              <a:t>Apabila </a:t>
            </a:r>
            <a:r>
              <a:rPr lang="id-ID" dirty="0"/>
              <a:t>ada kendala </a:t>
            </a:r>
            <a:r>
              <a:rPr lang="id-ID" dirty="0" smtClean="0"/>
              <a:t>teknis &amp; substantif</a:t>
            </a:r>
            <a:r>
              <a:rPr lang="id-ID" dirty="0"/>
              <a:t>, mohon dikomunikasikan segera ke </a:t>
            </a:r>
            <a:r>
              <a:rPr lang="id-ID" dirty="0" smtClean="0"/>
              <a:t>dosen </a:t>
            </a:r>
            <a:r>
              <a:rPr lang="id-ID" dirty="0"/>
              <a:t>pengampu.</a:t>
            </a:r>
            <a:endParaRPr lang="id-ID" dirty="0"/>
          </a:p>
        </p:txBody>
      </p:sp>
    </p:spTree>
    <p:extLst>
      <p:ext uri="{BB962C8B-B14F-4D97-AF65-F5344CB8AC3E}">
        <p14:creationId xmlns:p14="http://schemas.microsoft.com/office/powerpoint/2010/main" val="11044645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lgn="ctr"/>
            <a:endParaRPr lang="id-ID" dirty="0" smtClean="0"/>
          </a:p>
          <a:p>
            <a:pPr marL="114300" indent="0" algn="ctr">
              <a:buNone/>
            </a:pPr>
            <a:endParaRPr lang="id-ID" dirty="0" smtClean="0"/>
          </a:p>
          <a:p>
            <a:pPr marL="114300" indent="0" algn="ctr">
              <a:buNone/>
            </a:pPr>
            <a:r>
              <a:rPr lang="id-ID" sz="4800" dirty="0" smtClean="0"/>
              <a:t>Terima Kasih</a:t>
            </a:r>
            <a:endParaRPr lang="id-ID" sz="4800" dirty="0"/>
          </a:p>
        </p:txBody>
      </p:sp>
    </p:spTree>
    <p:extLst>
      <p:ext uri="{BB962C8B-B14F-4D97-AF65-F5344CB8AC3E}">
        <p14:creationId xmlns:p14="http://schemas.microsoft.com/office/powerpoint/2010/main" val="327016346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529</TotalTime>
  <Words>662</Words>
  <Application>Microsoft Office PowerPoint</Application>
  <PresentationFormat>On-screen Show (16:9)</PresentationFormat>
  <Paragraphs>62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Adjacency</vt:lpstr>
      <vt:lpstr>Silabus Urban Governance</vt:lpstr>
      <vt:lpstr>Latar </vt:lpstr>
      <vt:lpstr>Latar</vt:lpstr>
      <vt:lpstr>Tujuan Pembelajaran</vt:lpstr>
      <vt:lpstr>Rincian Materi</vt:lpstr>
      <vt:lpstr>Metode</vt:lpstr>
      <vt:lpstr>Evaluasi Pembelajaran</vt:lpstr>
      <vt:lpstr>Rule of The Game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Urban Governance</dc:title>
  <dc:creator>user</dc:creator>
  <cp:lastModifiedBy>user</cp:lastModifiedBy>
  <cp:revision>24</cp:revision>
  <dcterms:created xsi:type="dcterms:W3CDTF">2019-02-10T22:47:22Z</dcterms:created>
  <dcterms:modified xsi:type="dcterms:W3CDTF">2021-03-02T21:42:46Z</dcterms:modified>
</cp:coreProperties>
</file>