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2" r:id="rId3"/>
    <p:sldId id="265" r:id="rId4"/>
    <p:sldId id="268" r:id="rId5"/>
    <p:sldId id="269" r:id="rId6"/>
    <p:sldId id="272" r:id="rId7"/>
    <p:sldId id="273" r:id="rId8"/>
    <p:sldId id="274" r:id="rId9"/>
    <p:sldId id="27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CCB99-B852-48D0-83A5-9CC1D025A8B6}" type="datetimeFigureOut">
              <a:rPr lang="en-US" smtClean="0"/>
              <a:t>11/30/2020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53B2B-E2F0-4433-B470-35D6121798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007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CCB99-B852-48D0-83A5-9CC1D025A8B6}" type="datetimeFigureOut">
              <a:rPr lang="en-US" smtClean="0"/>
              <a:t>11/30/2020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53B2B-E2F0-4433-B470-35D6121798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943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CCB99-B852-48D0-83A5-9CC1D025A8B6}" type="datetimeFigureOut">
              <a:rPr lang="en-US" smtClean="0"/>
              <a:t>11/30/2020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53B2B-E2F0-4433-B470-35D6121798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2074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CCB99-B852-48D0-83A5-9CC1D025A8B6}" type="datetimeFigureOut">
              <a:rPr lang="en-US" smtClean="0"/>
              <a:t>11/30/2020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53B2B-E2F0-4433-B470-35D6121798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9915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CCB99-B852-48D0-83A5-9CC1D025A8B6}" type="datetimeFigureOut">
              <a:rPr lang="en-US" smtClean="0"/>
              <a:t>11/30/2020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53B2B-E2F0-4433-B470-35D6121798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605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CCB99-B852-48D0-83A5-9CC1D025A8B6}" type="datetimeFigureOut">
              <a:rPr lang="en-US" smtClean="0"/>
              <a:t>11/30/2020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53B2B-E2F0-4433-B470-35D6121798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7685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CCB99-B852-48D0-83A5-9CC1D025A8B6}" type="datetimeFigureOut">
              <a:rPr lang="en-US" smtClean="0"/>
              <a:t>11/30/2020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53B2B-E2F0-4433-B470-35D6121798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167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CCB99-B852-48D0-83A5-9CC1D025A8B6}" type="datetimeFigureOut">
              <a:rPr lang="en-US" smtClean="0"/>
              <a:t>11/30/2020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53B2B-E2F0-4433-B470-35D6121798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65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CCB99-B852-48D0-83A5-9CC1D025A8B6}" type="datetimeFigureOut">
              <a:rPr lang="en-US" smtClean="0"/>
              <a:t>11/30/2020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53B2B-E2F0-4433-B470-35D6121798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613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CCB99-B852-48D0-83A5-9CC1D025A8B6}" type="datetimeFigureOut">
              <a:rPr lang="en-US" smtClean="0"/>
              <a:t>11/30/2020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53B2B-E2F0-4433-B470-35D6121798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249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CCB99-B852-48D0-83A5-9CC1D025A8B6}" type="datetimeFigureOut">
              <a:rPr lang="en-US" smtClean="0"/>
              <a:t>11/30/2020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53B2B-E2F0-4433-B470-35D6121798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6088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FCCB99-B852-48D0-83A5-9CC1D025A8B6}" type="datetimeFigureOut">
              <a:rPr lang="en-US" smtClean="0"/>
              <a:t>11/30/2020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053B2B-E2F0-4433-B470-35D6121798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834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792162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3200" b="1" dirty="0" smtClean="0">
                <a:latin typeface="Arial" pitchFamily="34" charset="0"/>
                <a:cs typeface="Arial" pitchFamily="34" charset="0"/>
              </a:rPr>
            </a:br>
            <a:r>
              <a:rPr lang="en-US" sz="3200" b="1" dirty="0" err="1" smtClean="0">
                <a:latin typeface="+mn-lt"/>
                <a:cs typeface="Arial" pitchFamily="34" charset="0"/>
              </a:rPr>
              <a:t>Pengukuran</a:t>
            </a:r>
            <a:r>
              <a:rPr lang="en-US" sz="3200" b="1" dirty="0" smtClean="0">
                <a:latin typeface="+mn-lt"/>
                <a:cs typeface="Arial" pitchFamily="34" charset="0"/>
              </a:rPr>
              <a:t> </a:t>
            </a:r>
            <a:r>
              <a:rPr lang="en-US" sz="3200" b="1" dirty="0" err="1" smtClean="0">
                <a:latin typeface="+mn-lt"/>
                <a:cs typeface="Arial" pitchFamily="34" charset="0"/>
              </a:rPr>
              <a:t>Kinerja</a:t>
            </a:r>
            <a:r>
              <a:rPr lang="en-US" sz="3200" b="1" dirty="0" smtClean="0">
                <a:latin typeface="+mn-lt"/>
                <a:cs typeface="Arial" pitchFamily="34" charset="0"/>
              </a:rPr>
              <a:t> Pelayanan</a:t>
            </a:r>
            <a:br>
              <a:rPr lang="en-US" sz="3200" b="1" dirty="0" smtClean="0">
                <a:latin typeface="+mn-lt"/>
                <a:cs typeface="Arial" pitchFamily="34" charset="0"/>
              </a:rPr>
            </a:br>
            <a:endParaRPr lang="en-US" sz="3200" b="1" dirty="0">
              <a:latin typeface="+mn-lt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305800" cy="5257800"/>
          </a:xfrm>
        </p:spPr>
        <p:txBody>
          <a:bodyPr>
            <a:normAutofit fontScale="25000" lnSpcReduction="20000"/>
          </a:bodyPr>
          <a:lstStyle/>
          <a:p>
            <a:r>
              <a:rPr lang="en-US" sz="11200" dirty="0" smtClean="0">
                <a:cs typeface="Arial" pitchFamily="34" charset="0"/>
              </a:rPr>
              <a:t>Pelayanan </a:t>
            </a:r>
            <a:r>
              <a:rPr lang="en-US" sz="11200" dirty="0" err="1" smtClean="0">
                <a:cs typeface="Arial" pitchFamily="34" charset="0"/>
              </a:rPr>
              <a:t>publik</a:t>
            </a:r>
            <a:r>
              <a:rPr lang="en-US" sz="11200" dirty="0" smtClean="0">
                <a:cs typeface="Arial" pitchFamily="34" charset="0"/>
              </a:rPr>
              <a:t> </a:t>
            </a:r>
            <a:r>
              <a:rPr lang="en-US" sz="11200" dirty="0" err="1" smtClean="0">
                <a:cs typeface="Arial" pitchFamily="34" charset="0"/>
              </a:rPr>
              <a:t>menjadi</a:t>
            </a:r>
            <a:r>
              <a:rPr lang="en-US" sz="11200" dirty="0" smtClean="0">
                <a:cs typeface="Arial" pitchFamily="34" charset="0"/>
              </a:rPr>
              <a:t> </a:t>
            </a:r>
            <a:r>
              <a:rPr lang="en-US" sz="11200" dirty="0" err="1" smtClean="0">
                <a:cs typeface="Arial" pitchFamily="34" charset="0"/>
              </a:rPr>
              <a:t>tanggungjawab</a:t>
            </a:r>
            <a:r>
              <a:rPr lang="en-US" sz="11200" dirty="0" smtClean="0">
                <a:cs typeface="Arial" pitchFamily="34" charset="0"/>
              </a:rPr>
              <a:t> </a:t>
            </a:r>
            <a:r>
              <a:rPr lang="en-US" sz="11200" dirty="0" err="1" smtClean="0">
                <a:cs typeface="Arial" pitchFamily="34" charset="0"/>
              </a:rPr>
              <a:t>pemerintah</a:t>
            </a:r>
            <a:r>
              <a:rPr lang="en-US" sz="11200" dirty="0" smtClean="0">
                <a:cs typeface="Arial" pitchFamily="34" charset="0"/>
              </a:rPr>
              <a:t> </a:t>
            </a:r>
            <a:r>
              <a:rPr lang="en-US" sz="11200" dirty="0" err="1" smtClean="0">
                <a:cs typeface="Arial" pitchFamily="34" charset="0"/>
              </a:rPr>
              <a:t>karena</a:t>
            </a:r>
            <a:r>
              <a:rPr lang="en-US" sz="11200" dirty="0" smtClean="0">
                <a:cs typeface="Arial" pitchFamily="34" charset="0"/>
              </a:rPr>
              <a:t> </a:t>
            </a:r>
            <a:r>
              <a:rPr lang="en-US" sz="11200" dirty="0" err="1" smtClean="0">
                <a:cs typeface="Arial" pitchFamily="34" charset="0"/>
              </a:rPr>
              <a:t>itu</a:t>
            </a:r>
            <a:r>
              <a:rPr lang="en-US" sz="11200" dirty="0" smtClean="0">
                <a:cs typeface="Arial" pitchFamily="34" charset="0"/>
              </a:rPr>
              <a:t> ukuran </a:t>
            </a:r>
            <a:r>
              <a:rPr lang="en-US" sz="11200" dirty="0" err="1" smtClean="0">
                <a:cs typeface="Arial" pitchFamily="34" charset="0"/>
              </a:rPr>
              <a:t>Kinerja</a:t>
            </a:r>
            <a:r>
              <a:rPr lang="en-US" sz="11200" dirty="0" smtClean="0">
                <a:cs typeface="Arial" pitchFamily="34" charset="0"/>
              </a:rPr>
              <a:t> Pemerintah </a:t>
            </a:r>
            <a:r>
              <a:rPr lang="en-US" sz="11200" dirty="0" err="1" smtClean="0">
                <a:cs typeface="Arial" pitchFamily="34" charset="0"/>
              </a:rPr>
              <a:t>dapat</a:t>
            </a:r>
            <a:r>
              <a:rPr lang="en-US" sz="11200" dirty="0" smtClean="0">
                <a:cs typeface="Arial" pitchFamily="34" charset="0"/>
              </a:rPr>
              <a:t> </a:t>
            </a:r>
            <a:r>
              <a:rPr lang="en-US" sz="11200" dirty="0" err="1" smtClean="0">
                <a:cs typeface="Arial" pitchFamily="34" charset="0"/>
              </a:rPr>
              <a:t>dilihat</a:t>
            </a:r>
            <a:r>
              <a:rPr lang="en-US" sz="11200" dirty="0" smtClean="0">
                <a:cs typeface="Arial" pitchFamily="34" charset="0"/>
              </a:rPr>
              <a:t> </a:t>
            </a:r>
            <a:r>
              <a:rPr lang="en-US" sz="11200" dirty="0" err="1" smtClean="0">
                <a:cs typeface="Arial" pitchFamily="34" charset="0"/>
              </a:rPr>
              <a:t>dari</a:t>
            </a:r>
            <a:r>
              <a:rPr lang="en-US" sz="11200" dirty="0" smtClean="0">
                <a:cs typeface="Arial" pitchFamily="34" charset="0"/>
              </a:rPr>
              <a:t> </a:t>
            </a:r>
            <a:r>
              <a:rPr lang="en-US" sz="11200" dirty="0" err="1" smtClean="0">
                <a:cs typeface="Arial" pitchFamily="34" charset="0"/>
              </a:rPr>
              <a:t>kinerjanya</a:t>
            </a:r>
            <a:r>
              <a:rPr lang="en-US" sz="11200" dirty="0" smtClean="0">
                <a:cs typeface="Arial" pitchFamily="34" charset="0"/>
              </a:rPr>
              <a:t> </a:t>
            </a:r>
            <a:r>
              <a:rPr lang="en-US" sz="11200" dirty="0" err="1" smtClean="0">
                <a:cs typeface="Arial" pitchFamily="34" charset="0"/>
              </a:rPr>
              <a:t>dalam</a:t>
            </a:r>
            <a:r>
              <a:rPr lang="en-US" sz="11200" dirty="0" smtClean="0">
                <a:cs typeface="Arial" pitchFamily="34" charset="0"/>
              </a:rPr>
              <a:t> </a:t>
            </a:r>
            <a:r>
              <a:rPr lang="en-US" sz="11200" dirty="0" err="1" smtClean="0">
                <a:cs typeface="Arial" pitchFamily="34" charset="0"/>
              </a:rPr>
              <a:t>menyelenggarakan</a:t>
            </a:r>
            <a:r>
              <a:rPr lang="en-US" sz="11200" dirty="0" smtClean="0">
                <a:cs typeface="Arial" pitchFamily="34" charset="0"/>
              </a:rPr>
              <a:t> </a:t>
            </a:r>
            <a:r>
              <a:rPr lang="en-US" sz="11200" dirty="0" err="1" smtClean="0">
                <a:cs typeface="Arial" pitchFamily="34" charset="0"/>
              </a:rPr>
              <a:t>pelayanan</a:t>
            </a:r>
            <a:r>
              <a:rPr lang="en-US" sz="11200" dirty="0" smtClean="0">
                <a:cs typeface="Arial" pitchFamily="34" charset="0"/>
              </a:rPr>
              <a:t> </a:t>
            </a:r>
            <a:r>
              <a:rPr lang="en-US" sz="11200" dirty="0" err="1" smtClean="0">
                <a:cs typeface="Arial" pitchFamily="34" charset="0"/>
              </a:rPr>
              <a:t>publik</a:t>
            </a:r>
            <a:r>
              <a:rPr lang="en-US" sz="11200" dirty="0" smtClean="0">
                <a:cs typeface="Arial" pitchFamily="34" charset="0"/>
              </a:rPr>
              <a:t>. </a:t>
            </a:r>
            <a:r>
              <a:rPr lang="en-US" sz="11200" dirty="0" err="1" smtClean="0">
                <a:cs typeface="Arial" pitchFamily="34" charset="0"/>
              </a:rPr>
              <a:t>Demikian</a:t>
            </a:r>
            <a:r>
              <a:rPr lang="en-US" sz="11200" dirty="0" smtClean="0">
                <a:cs typeface="Arial" pitchFamily="34" charset="0"/>
              </a:rPr>
              <a:t> </a:t>
            </a:r>
            <a:r>
              <a:rPr lang="en-US" sz="11200" dirty="0" err="1" smtClean="0">
                <a:cs typeface="Arial" pitchFamily="34" charset="0"/>
              </a:rPr>
              <a:t>juga</a:t>
            </a:r>
            <a:r>
              <a:rPr lang="en-US" sz="11200" dirty="0" smtClean="0">
                <a:cs typeface="Arial" pitchFamily="34" charset="0"/>
              </a:rPr>
              <a:t> </a:t>
            </a:r>
            <a:r>
              <a:rPr lang="en-US" sz="11200" dirty="0" err="1" smtClean="0">
                <a:cs typeface="Arial" pitchFamily="34" charset="0"/>
              </a:rPr>
              <a:t>dengan</a:t>
            </a:r>
            <a:r>
              <a:rPr lang="en-US" sz="11200" dirty="0" smtClean="0">
                <a:cs typeface="Arial" pitchFamily="34" charset="0"/>
              </a:rPr>
              <a:t>  </a:t>
            </a:r>
            <a:r>
              <a:rPr lang="en-US" sz="11200" dirty="0" err="1" smtClean="0">
                <a:cs typeface="Arial" pitchFamily="34" charset="0"/>
              </a:rPr>
              <a:t>organisasi</a:t>
            </a:r>
            <a:r>
              <a:rPr lang="en-US" sz="11200" dirty="0" smtClean="0">
                <a:cs typeface="Arial" pitchFamily="34" charset="0"/>
              </a:rPr>
              <a:t> </a:t>
            </a:r>
            <a:r>
              <a:rPr lang="en-US" sz="11200" dirty="0" err="1" smtClean="0">
                <a:cs typeface="Arial" pitchFamily="34" charset="0"/>
              </a:rPr>
              <a:t>swasta</a:t>
            </a:r>
            <a:r>
              <a:rPr lang="en-US" sz="11200" dirty="0" smtClean="0">
                <a:cs typeface="Arial" pitchFamily="34" charset="0"/>
              </a:rPr>
              <a:t> </a:t>
            </a:r>
            <a:r>
              <a:rPr lang="en-US" sz="11200" dirty="0" err="1" smtClean="0">
                <a:cs typeface="Arial" pitchFamily="34" charset="0"/>
              </a:rPr>
              <a:t>pelayanannya</a:t>
            </a:r>
            <a:r>
              <a:rPr lang="en-US" sz="11200" dirty="0" smtClean="0">
                <a:cs typeface="Arial" pitchFamily="34" charset="0"/>
              </a:rPr>
              <a:t> </a:t>
            </a:r>
            <a:r>
              <a:rPr lang="en-US" sz="11200" dirty="0" err="1" smtClean="0">
                <a:cs typeface="Arial" pitchFamily="34" charset="0"/>
              </a:rPr>
              <a:t>dilahat</a:t>
            </a:r>
            <a:r>
              <a:rPr lang="en-US" sz="11200" dirty="0" smtClean="0">
                <a:cs typeface="Arial" pitchFamily="34" charset="0"/>
              </a:rPr>
              <a:t> </a:t>
            </a:r>
            <a:r>
              <a:rPr lang="en-US" sz="11200" dirty="0" err="1" smtClean="0">
                <a:cs typeface="Arial" pitchFamily="34" charset="0"/>
              </a:rPr>
              <a:t>dari</a:t>
            </a:r>
            <a:r>
              <a:rPr lang="en-US" sz="11200" dirty="0" smtClean="0">
                <a:cs typeface="Arial" pitchFamily="34" charset="0"/>
              </a:rPr>
              <a:t> </a:t>
            </a:r>
            <a:r>
              <a:rPr lang="en-US" sz="11200" dirty="0" err="1" smtClean="0">
                <a:cs typeface="Arial" pitchFamily="34" charset="0"/>
              </a:rPr>
              <a:t>kinerja</a:t>
            </a:r>
            <a:r>
              <a:rPr lang="en-US" sz="11200" dirty="0" smtClean="0">
                <a:cs typeface="Arial" pitchFamily="34" charset="0"/>
              </a:rPr>
              <a:t> </a:t>
            </a:r>
            <a:r>
              <a:rPr lang="en-US" sz="11200" dirty="0" err="1" smtClean="0">
                <a:cs typeface="Arial" pitchFamily="34" charset="0"/>
              </a:rPr>
              <a:t>organisasi</a:t>
            </a:r>
            <a:r>
              <a:rPr lang="en-US" sz="11200" dirty="0" smtClean="0">
                <a:cs typeface="Arial" pitchFamily="34" charset="0"/>
              </a:rPr>
              <a:t> </a:t>
            </a:r>
            <a:r>
              <a:rPr lang="en-US" sz="11200" dirty="0" err="1" smtClean="0">
                <a:cs typeface="Arial" pitchFamily="34" charset="0"/>
              </a:rPr>
              <a:t>dalam</a:t>
            </a:r>
            <a:r>
              <a:rPr lang="en-US" sz="11200" dirty="0" smtClean="0">
                <a:cs typeface="Arial" pitchFamily="34" charset="0"/>
              </a:rPr>
              <a:t> </a:t>
            </a:r>
            <a:r>
              <a:rPr lang="en-US" sz="11200" dirty="0" err="1" smtClean="0">
                <a:cs typeface="Arial" pitchFamily="34" charset="0"/>
              </a:rPr>
              <a:t>menjalankan</a:t>
            </a:r>
            <a:r>
              <a:rPr lang="en-US" sz="11200" dirty="0" smtClean="0">
                <a:cs typeface="Arial" pitchFamily="34" charset="0"/>
              </a:rPr>
              <a:t> </a:t>
            </a:r>
            <a:r>
              <a:rPr lang="en-US" sz="11200" dirty="0" err="1" smtClean="0">
                <a:cs typeface="Arial" pitchFamily="34" charset="0"/>
              </a:rPr>
              <a:t>pelayanan</a:t>
            </a:r>
            <a:r>
              <a:rPr lang="en-US" sz="11200" dirty="0" smtClean="0">
                <a:cs typeface="Arial" pitchFamily="34" charset="0"/>
              </a:rPr>
              <a:t>. </a:t>
            </a:r>
          </a:p>
          <a:p>
            <a:r>
              <a:rPr lang="en-US" sz="11200" dirty="0" err="1" smtClean="0">
                <a:cs typeface="Arial" pitchFamily="34" charset="0"/>
              </a:rPr>
              <a:t>Indikator</a:t>
            </a:r>
            <a:r>
              <a:rPr lang="en-US" sz="11200" dirty="0" smtClean="0">
                <a:cs typeface="Arial" pitchFamily="34" charset="0"/>
              </a:rPr>
              <a:t>  </a:t>
            </a:r>
            <a:r>
              <a:rPr lang="en-US" sz="11200" dirty="0" err="1" smtClean="0">
                <a:cs typeface="Arial" pitchFamily="34" charset="0"/>
              </a:rPr>
              <a:t>pelayanan</a:t>
            </a:r>
            <a:r>
              <a:rPr lang="en-US" sz="11200" dirty="0" smtClean="0">
                <a:cs typeface="Arial" pitchFamily="34" charset="0"/>
              </a:rPr>
              <a:t> </a:t>
            </a:r>
            <a:r>
              <a:rPr lang="en-US" sz="11200" dirty="0" err="1" smtClean="0">
                <a:cs typeface="Arial" pitchFamily="34" charset="0"/>
              </a:rPr>
              <a:t>sangat</a:t>
            </a:r>
            <a:r>
              <a:rPr lang="en-US" sz="11200" dirty="0" smtClean="0">
                <a:cs typeface="Arial" pitchFamily="34" charset="0"/>
              </a:rPr>
              <a:t> </a:t>
            </a:r>
            <a:r>
              <a:rPr lang="en-US" sz="11200" dirty="0" err="1" smtClean="0">
                <a:cs typeface="Arial" pitchFamily="34" charset="0"/>
              </a:rPr>
              <a:t>bervariasi</a:t>
            </a:r>
            <a:r>
              <a:rPr lang="en-US" sz="11200" dirty="0" smtClean="0">
                <a:cs typeface="Arial" pitchFamily="34" charset="0"/>
              </a:rPr>
              <a:t> </a:t>
            </a:r>
            <a:r>
              <a:rPr lang="en-US" sz="11200" dirty="0" err="1" smtClean="0">
                <a:cs typeface="Arial" pitchFamily="34" charset="0"/>
              </a:rPr>
              <a:t>sesuai</a:t>
            </a:r>
            <a:r>
              <a:rPr lang="en-US" sz="11200" dirty="0" smtClean="0">
                <a:cs typeface="Arial" pitchFamily="34" charset="0"/>
              </a:rPr>
              <a:t> </a:t>
            </a:r>
            <a:r>
              <a:rPr lang="en-US" sz="11200" dirty="0" err="1" smtClean="0">
                <a:cs typeface="Arial" pitchFamily="34" charset="0"/>
              </a:rPr>
              <a:t>dengan</a:t>
            </a:r>
            <a:r>
              <a:rPr lang="en-US" sz="11200" dirty="0" smtClean="0">
                <a:cs typeface="Arial" pitchFamily="34" charset="0"/>
              </a:rPr>
              <a:t> </a:t>
            </a:r>
            <a:r>
              <a:rPr lang="en-US" sz="11200" dirty="0" err="1" smtClean="0">
                <a:cs typeface="Arial" pitchFamily="34" charset="0"/>
              </a:rPr>
              <a:t>fokus</a:t>
            </a:r>
            <a:r>
              <a:rPr lang="en-US" sz="11200" dirty="0" smtClean="0">
                <a:cs typeface="Arial" pitchFamily="34" charset="0"/>
              </a:rPr>
              <a:t> </a:t>
            </a:r>
            <a:r>
              <a:rPr lang="en-US" sz="11200" dirty="0" err="1" smtClean="0">
                <a:cs typeface="Arial" pitchFamily="34" charset="0"/>
              </a:rPr>
              <a:t>tersebut</a:t>
            </a:r>
            <a:r>
              <a:rPr lang="en-US" sz="11200" dirty="0" smtClean="0">
                <a:cs typeface="Arial" pitchFamily="34" charset="0"/>
              </a:rPr>
              <a:t> </a:t>
            </a:r>
            <a:r>
              <a:rPr lang="en-US" sz="11200" dirty="0" err="1" smtClean="0">
                <a:cs typeface="Arial" pitchFamily="34" charset="0"/>
              </a:rPr>
              <a:t>antara</a:t>
            </a:r>
            <a:r>
              <a:rPr lang="en-US" sz="11200" dirty="0" smtClean="0">
                <a:cs typeface="Arial" pitchFamily="34" charset="0"/>
              </a:rPr>
              <a:t> lain adalah </a:t>
            </a:r>
            <a:r>
              <a:rPr lang="en-US" sz="11200" dirty="0" err="1" smtClean="0">
                <a:cs typeface="Arial" pitchFamily="34" charset="0"/>
              </a:rPr>
              <a:t>sebagai</a:t>
            </a:r>
            <a:r>
              <a:rPr lang="en-US" sz="11200" dirty="0" smtClean="0">
                <a:cs typeface="Arial" pitchFamily="34" charset="0"/>
              </a:rPr>
              <a:t> </a:t>
            </a:r>
            <a:r>
              <a:rPr lang="en-US" sz="11200" dirty="0" err="1" smtClean="0">
                <a:cs typeface="Arial" pitchFamily="34" charset="0"/>
              </a:rPr>
              <a:t>berikut</a:t>
            </a:r>
            <a:r>
              <a:rPr lang="en-US" sz="11200" dirty="0" smtClean="0">
                <a:cs typeface="Arial" pitchFamily="34" charset="0"/>
              </a:rPr>
              <a:t>:</a:t>
            </a:r>
          </a:p>
          <a:p>
            <a:pPr marL="0" indent="0">
              <a:buNone/>
            </a:pPr>
            <a:endParaRPr lang="en-US" sz="11200" dirty="0" smtClean="0">
              <a:cs typeface="Arial" pitchFamily="34" charset="0"/>
            </a:endParaRPr>
          </a:p>
          <a:p>
            <a:pPr marL="514350" indent="-514350">
              <a:buNone/>
            </a:pPr>
            <a:r>
              <a:rPr lang="en-US" sz="11200" b="1" dirty="0" smtClean="0">
                <a:cs typeface="Arial" pitchFamily="34" charset="0"/>
              </a:rPr>
              <a:t>1. Mc Donald &amp; Lawton</a:t>
            </a:r>
          </a:p>
          <a:p>
            <a:pPr marL="514350" indent="-514350">
              <a:buNone/>
            </a:pPr>
            <a:r>
              <a:rPr lang="en-US" sz="11200" dirty="0" smtClean="0">
                <a:cs typeface="Arial" pitchFamily="34" charset="0"/>
              </a:rPr>
              <a:t> </a:t>
            </a:r>
            <a:r>
              <a:rPr lang="en-US" sz="11200" b="1" dirty="0" smtClean="0">
                <a:cs typeface="Arial" pitchFamily="34" charset="0"/>
              </a:rPr>
              <a:t>a. </a:t>
            </a:r>
            <a:r>
              <a:rPr lang="en-US" sz="11200" b="1" i="1" dirty="0">
                <a:cs typeface="Arial" pitchFamily="34" charset="0"/>
              </a:rPr>
              <a:t>E</a:t>
            </a:r>
            <a:r>
              <a:rPr lang="en-US" sz="11200" b="1" i="1" dirty="0" smtClean="0">
                <a:cs typeface="Arial" pitchFamily="34" charset="0"/>
              </a:rPr>
              <a:t>fficiency</a:t>
            </a:r>
            <a:r>
              <a:rPr lang="en-US" sz="11200" b="1" dirty="0" smtClean="0">
                <a:cs typeface="Arial" pitchFamily="34" charset="0"/>
              </a:rPr>
              <a:t> </a:t>
            </a:r>
            <a:r>
              <a:rPr lang="en-US" sz="11200" dirty="0" err="1" smtClean="0">
                <a:cs typeface="Arial" pitchFamily="34" charset="0"/>
              </a:rPr>
              <a:t>atau</a:t>
            </a:r>
            <a:r>
              <a:rPr lang="en-US" sz="11200" dirty="0" smtClean="0">
                <a:cs typeface="Arial" pitchFamily="34" charset="0"/>
              </a:rPr>
              <a:t> </a:t>
            </a:r>
            <a:r>
              <a:rPr lang="en-US" sz="11200" dirty="0" err="1" smtClean="0">
                <a:cs typeface="Arial" pitchFamily="34" charset="0"/>
              </a:rPr>
              <a:t>efisiensi</a:t>
            </a:r>
            <a:r>
              <a:rPr lang="en-US" sz="11200" dirty="0" smtClean="0">
                <a:cs typeface="Arial" pitchFamily="34" charset="0"/>
              </a:rPr>
              <a:t> </a:t>
            </a:r>
            <a:r>
              <a:rPr lang="en-US" sz="11200" dirty="0" err="1" smtClean="0">
                <a:cs typeface="Arial" pitchFamily="34" charset="0"/>
              </a:rPr>
              <a:t>adalah</a:t>
            </a:r>
            <a:r>
              <a:rPr lang="en-US" sz="11200" dirty="0" smtClean="0">
                <a:cs typeface="Arial" pitchFamily="34" charset="0"/>
              </a:rPr>
              <a:t> </a:t>
            </a:r>
            <a:r>
              <a:rPr lang="en-US" sz="11200" dirty="0" err="1" smtClean="0">
                <a:cs typeface="Arial" pitchFamily="34" charset="0"/>
              </a:rPr>
              <a:t>suatu</a:t>
            </a:r>
            <a:r>
              <a:rPr lang="en-US" sz="11200" dirty="0" smtClean="0">
                <a:cs typeface="Arial" pitchFamily="34" charset="0"/>
              </a:rPr>
              <a:t>   </a:t>
            </a:r>
            <a:r>
              <a:rPr lang="en-US" sz="11200" dirty="0" err="1" smtClean="0">
                <a:cs typeface="Arial" pitchFamily="34" charset="0"/>
              </a:rPr>
              <a:t>keadaan</a:t>
            </a:r>
            <a:r>
              <a:rPr lang="en-US" sz="11200" dirty="0" smtClean="0">
                <a:cs typeface="Arial" pitchFamily="34" charset="0"/>
              </a:rPr>
              <a:t> yang </a:t>
            </a:r>
            <a:r>
              <a:rPr lang="en-US" sz="11200" dirty="0" err="1" smtClean="0">
                <a:cs typeface="Arial" pitchFamily="34" charset="0"/>
              </a:rPr>
              <a:t>menunjukan</a:t>
            </a:r>
            <a:r>
              <a:rPr lang="en-US" sz="11200" dirty="0" smtClean="0">
                <a:cs typeface="Arial" pitchFamily="34" charset="0"/>
              </a:rPr>
              <a:t> </a:t>
            </a:r>
            <a:r>
              <a:rPr lang="en-US" sz="11200" dirty="0" err="1" smtClean="0">
                <a:cs typeface="Arial" pitchFamily="34" charset="0"/>
              </a:rPr>
              <a:t>tercapainya</a:t>
            </a:r>
            <a:r>
              <a:rPr lang="en-US" sz="11200" dirty="0" smtClean="0">
                <a:cs typeface="Arial" pitchFamily="34" charset="0"/>
              </a:rPr>
              <a:t> </a:t>
            </a:r>
            <a:r>
              <a:rPr lang="en-US" sz="11200" dirty="0" err="1" smtClean="0">
                <a:cs typeface="Arial" pitchFamily="34" charset="0"/>
              </a:rPr>
              <a:t>perbandingan</a:t>
            </a:r>
            <a:r>
              <a:rPr lang="en-US" sz="11200" dirty="0" smtClean="0">
                <a:cs typeface="Arial" pitchFamily="34" charset="0"/>
              </a:rPr>
              <a:t> </a:t>
            </a:r>
            <a:r>
              <a:rPr lang="en-US" sz="11200" dirty="0" err="1" smtClean="0">
                <a:cs typeface="Arial" pitchFamily="34" charset="0"/>
              </a:rPr>
              <a:t>terbaik</a:t>
            </a:r>
            <a:r>
              <a:rPr lang="en-US" sz="11200" dirty="0" smtClean="0">
                <a:cs typeface="Arial" pitchFamily="34" charset="0"/>
              </a:rPr>
              <a:t> </a:t>
            </a:r>
            <a:r>
              <a:rPr lang="en-US" sz="11200" dirty="0" err="1" smtClean="0">
                <a:cs typeface="Arial" pitchFamily="34" charset="0"/>
              </a:rPr>
              <a:t>antara</a:t>
            </a:r>
            <a:r>
              <a:rPr lang="en-US" sz="11200" dirty="0" smtClean="0">
                <a:cs typeface="Arial" pitchFamily="34" charset="0"/>
              </a:rPr>
              <a:t> </a:t>
            </a:r>
            <a:r>
              <a:rPr lang="en-US" sz="11200" dirty="0" err="1" smtClean="0">
                <a:cs typeface="Arial" pitchFamily="34" charset="0"/>
              </a:rPr>
              <a:t>masukan</a:t>
            </a:r>
            <a:r>
              <a:rPr lang="en-US" sz="11200" dirty="0" smtClean="0">
                <a:cs typeface="Arial" pitchFamily="34" charset="0"/>
              </a:rPr>
              <a:t> </a:t>
            </a:r>
            <a:r>
              <a:rPr lang="en-US" sz="11200" dirty="0" err="1" smtClean="0">
                <a:cs typeface="Arial" pitchFamily="34" charset="0"/>
              </a:rPr>
              <a:t>dan</a:t>
            </a:r>
            <a:r>
              <a:rPr lang="en-US" sz="11200" dirty="0" smtClean="0">
                <a:cs typeface="Arial" pitchFamily="34" charset="0"/>
              </a:rPr>
              <a:t> </a:t>
            </a:r>
            <a:r>
              <a:rPr lang="en-US" sz="11200" dirty="0" err="1" smtClean="0">
                <a:cs typeface="Arial" pitchFamily="34" charset="0"/>
              </a:rPr>
              <a:t>keluaran</a:t>
            </a:r>
            <a:r>
              <a:rPr lang="en-US" sz="11200" dirty="0" smtClean="0">
                <a:cs typeface="Arial" pitchFamily="34" charset="0"/>
              </a:rPr>
              <a:t> </a:t>
            </a:r>
            <a:r>
              <a:rPr lang="en-US" sz="11200" dirty="0" err="1" smtClean="0">
                <a:cs typeface="Arial" pitchFamily="34" charset="0"/>
              </a:rPr>
              <a:t>dalam</a:t>
            </a:r>
            <a:r>
              <a:rPr lang="en-US" sz="11200" dirty="0" smtClean="0">
                <a:cs typeface="Arial" pitchFamily="34" charset="0"/>
              </a:rPr>
              <a:t> </a:t>
            </a:r>
            <a:r>
              <a:rPr lang="en-US" sz="11200" dirty="0" err="1" smtClean="0">
                <a:cs typeface="Arial" pitchFamily="34" charset="0"/>
              </a:rPr>
              <a:t>suatu</a:t>
            </a:r>
            <a:r>
              <a:rPr lang="en-US" sz="11200" dirty="0" smtClean="0">
                <a:cs typeface="Arial" pitchFamily="34" charset="0"/>
              </a:rPr>
              <a:t> </a:t>
            </a:r>
            <a:r>
              <a:rPr lang="en-US" sz="11200" dirty="0" err="1" smtClean="0">
                <a:cs typeface="Arial" pitchFamily="34" charset="0"/>
              </a:rPr>
              <a:t>penyelenggaraan</a:t>
            </a:r>
            <a:r>
              <a:rPr lang="en-US" sz="11200" dirty="0" smtClean="0">
                <a:cs typeface="Arial" pitchFamily="34" charset="0"/>
              </a:rPr>
              <a:t> </a:t>
            </a:r>
            <a:r>
              <a:rPr lang="en-US" sz="11200" dirty="0" err="1" smtClean="0">
                <a:cs typeface="Arial" pitchFamily="34" charset="0"/>
              </a:rPr>
              <a:t>pelayanan</a:t>
            </a:r>
            <a:r>
              <a:rPr lang="en-US" sz="11200" dirty="0" smtClean="0">
                <a:cs typeface="Arial" pitchFamily="34" charset="0"/>
              </a:rPr>
              <a:t> </a:t>
            </a:r>
            <a:r>
              <a:rPr lang="en-US" sz="11200" dirty="0" err="1" smtClean="0">
                <a:cs typeface="Arial" pitchFamily="34" charset="0"/>
              </a:rPr>
              <a:t>publik</a:t>
            </a:r>
            <a:r>
              <a:rPr lang="en-US" sz="11200" dirty="0" smtClean="0">
                <a:cs typeface="Arial" pitchFamily="34" charset="0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48383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b. </a:t>
            </a:r>
            <a:r>
              <a:rPr lang="en-US" b="1" i="1" dirty="0" smtClean="0">
                <a:latin typeface="+mj-lt"/>
                <a:cs typeface="Arial" pitchFamily="34" charset="0"/>
              </a:rPr>
              <a:t>Effectiveness </a:t>
            </a:r>
            <a:r>
              <a:rPr lang="en-US" b="1" dirty="0" err="1" smtClean="0">
                <a:latin typeface="+mj-lt"/>
                <a:cs typeface="Arial" pitchFamily="34" charset="0"/>
              </a:rPr>
              <a:t>atau</a:t>
            </a:r>
            <a:r>
              <a:rPr lang="en-US" b="1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efektivitas</a:t>
            </a:r>
            <a:r>
              <a:rPr lang="en-US" dirty="0">
                <a:latin typeface="+mj-lt"/>
                <a:cs typeface="Arial" pitchFamily="34" charset="0"/>
              </a:rPr>
              <a:t> a</a:t>
            </a:r>
            <a:r>
              <a:rPr lang="en-US" dirty="0" smtClean="0">
                <a:latin typeface="+mj-lt"/>
                <a:cs typeface="Arial" pitchFamily="34" charset="0"/>
              </a:rPr>
              <a:t>dalah </a:t>
            </a:r>
            <a:r>
              <a:rPr lang="en-US" dirty="0" err="1" smtClean="0">
                <a:latin typeface="+mj-lt"/>
                <a:cs typeface="Arial" pitchFamily="34" charset="0"/>
              </a:rPr>
              <a:t>tercapainya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tujuan</a:t>
            </a:r>
            <a:r>
              <a:rPr lang="en-US" dirty="0" smtClean="0">
                <a:latin typeface="+mj-lt"/>
                <a:cs typeface="Arial" pitchFamily="34" charset="0"/>
              </a:rPr>
              <a:t> yang </a:t>
            </a:r>
            <a:r>
              <a:rPr lang="en-US" dirty="0" err="1" smtClean="0">
                <a:latin typeface="+mj-lt"/>
                <a:cs typeface="Arial" pitchFamily="34" charset="0"/>
              </a:rPr>
              <a:t>telah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ditetapkan</a:t>
            </a:r>
            <a:r>
              <a:rPr lang="en-US" dirty="0" smtClean="0">
                <a:latin typeface="+mj-lt"/>
                <a:cs typeface="Arial" pitchFamily="34" charset="0"/>
              </a:rPr>
              <a:t>, </a:t>
            </a:r>
            <a:r>
              <a:rPr lang="en-US" dirty="0" err="1" smtClean="0">
                <a:latin typeface="+mj-lt"/>
                <a:cs typeface="Arial" pitchFamily="34" charset="0"/>
              </a:rPr>
              <a:t>baik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itu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dalam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bentu</a:t>
            </a:r>
            <a:r>
              <a:rPr lang="en-US" dirty="0" smtClean="0">
                <a:latin typeface="+mj-lt"/>
                <a:cs typeface="Arial" pitchFamily="34" charset="0"/>
              </a:rPr>
              <a:t> target, </a:t>
            </a:r>
            <a:r>
              <a:rPr lang="en-US" dirty="0" err="1" smtClean="0">
                <a:latin typeface="+mj-lt"/>
                <a:cs typeface="Arial" pitchFamily="34" charset="0"/>
              </a:rPr>
              <a:t>jangka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panjang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maupun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misi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organisasi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</a:p>
          <a:p>
            <a:pPr marL="514350" indent="-514350"/>
            <a:r>
              <a:rPr lang="en-US" dirty="0" err="1" smtClean="0">
                <a:latin typeface="+mj-lt"/>
                <a:cs typeface="Arial" pitchFamily="34" charset="0"/>
              </a:rPr>
              <a:t>Adalah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seberapa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baik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pekerjaan</a:t>
            </a:r>
            <a:r>
              <a:rPr lang="en-US" dirty="0" smtClean="0">
                <a:latin typeface="+mj-lt"/>
                <a:cs typeface="Arial" pitchFamily="34" charset="0"/>
              </a:rPr>
              <a:t> yang </a:t>
            </a:r>
            <a:r>
              <a:rPr lang="en-US" dirty="0" err="1" smtClean="0">
                <a:latin typeface="+mj-lt"/>
                <a:cs typeface="Arial" pitchFamily="34" charset="0"/>
              </a:rPr>
              <a:t>dilakukan</a:t>
            </a:r>
            <a:r>
              <a:rPr lang="en-US" dirty="0" smtClean="0">
                <a:latin typeface="+mj-lt"/>
                <a:cs typeface="Arial" pitchFamily="34" charset="0"/>
              </a:rPr>
              <a:t>, </a:t>
            </a:r>
            <a:r>
              <a:rPr lang="en-US" dirty="0" err="1" smtClean="0">
                <a:latin typeface="+mj-lt"/>
                <a:cs typeface="Arial" pitchFamily="34" charset="0"/>
              </a:rPr>
              <a:t>sejauh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mana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orang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menghasilkan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keluaran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sesuai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dengan</a:t>
            </a:r>
            <a:r>
              <a:rPr lang="en-US" dirty="0" smtClean="0">
                <a:latin typeface="+mj-lt"/>
                <a:cs typeface="Arial" pitchFamily="34" charset="0"/>
              </a:rPr>
              <a:t> yang </a:t>
            </a:r>
            <a:r>
              <a:rPr lang="en-US" dirty="0" err="1" smtClean="0">
                <a:latin typeface="+mj-lt"/>
                <a:cs typeface="Arial" pitchFamily="34" charset="0"/>
              </a:rPr>
              <a:t>diharapkan</a:t>
            </a:r>
            <a:r>
              <a:rPr lang="en-US" dirty="0" smtClean="0">
                <a:latin typeface="+mj-lt"/>
                <a:cs typeface="Arial" pitchFamily="34" charset="0"/>
              </a:rPr>
              <a:t> (</a:t>
            </a:r>
            <a:r>
              <a:rPr lang="en-US" dirty="0" err="1" smtClean="0">
                <a:latin typeface="+mj-lt"/>
                <a:cs typeface="Arial" pitchFamily="34" charset="0"/>
              </a:rPr>
              <a:t>pekerjaan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diselesaikan</a:t>
            </a:r>
            <a:r>
              <a:rPr lang="en-US" dirty="0" smtClean="0">
                <a:latin typeface="+mj-lt"/>
                <a:cs typeface="Arial" pitchFamily="34" charset="0"/>
              </a:rPr>
              <a:t> dg </a:t>
            </a:r>
            <a:r>
              <a:rPr lang="en-US" dirty="0" err="1" smtClean="0">
                <a:latin typeface="+mj-lt"/>
                <a:cs typeface="Arial" pitchFamily="34" charset="0"/>
              </a:rPr>
              <a:t>perencanaan</a:t>
            </a:r>
            <a:r>
              <a:rPr lang="en-US" dirty="0" smtClean="0">
                <a:latin typeface="+mj-lt"/>
                <a:cs typeface="Arial" pitchFamily="34" charset="0"/>
              </a:rPr>
              <a:t>, </a:t>
            </a:r>
            <a:r>
              <a:rPr lang="en-US" dirty="0" err="1" smtClean="0">
                <a:latin typeface="+mj-lt"/>
                <a:cs typeface="Arial" pitchFamily="34" charset="0"/>
              </a:rPr>
              <a:t>baik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dalam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waktu</a:t>
            </a:r>
            <a:r>
              <a:rPr lang="en-US" dirty="0" smtClean="0">
                <a:latin typeface="+mj-lt"/>
                <a:cs typeface="Arial" pitchFamily="34" charset="0"/>
              </a:rPr>
              <a:t>, </a:t>
            </a:r>
            <a:r>
              <a:rPr lang="en-US" dirty="0" err="1" smtClean="0">
                <a:latin typeface="+mj-lt"/>
                <a:cs typeface="Arial" pitchFamily="34" charset="0"/>
              </a:rPr>
              <a:t>biaya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maupun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mutunya</a:t>
            </a:r>
            <a:r>
              <a:rPr lang="en-US" dirty="0" smtClean="0">
                <a:latin typeface="+mj-lt"/>
                <a:cs typeface="Arial" pitchFamily="34" charset="0"/>
              </a:rPr>
              <a:t>) </a:t>
            </a:r>
          </a:p>
          <a:p>
            <a:pPr marL="514350" indent="-514350">
              <a:buNone/>
            </a:pPr>
            <a:endParaRPr lang="en-US" dirty="0" smtClean="0">
              <a:latin typeface="+mj-lt"/>
              <a:cs typeface="Arial" pitchFamily="34" charset="0"/>
            </a:endParaRPr>
          </a:p>
          <a:p>
            <a:pPr marL="514350" indent="-51435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28380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51164"/>
            <a:ext cx="8229599" cy="5902036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dirty="0" smtClean="0"/>
              <a:t>2</a:t>
            </a:r>
            <a:r>
              <a:rPr lang="en-US" sz="3300" b="1" dirty="0" smtClean="0"/>
              <a:t>. </a:t>
            </a:r>
            <a:r>
              <a:rPr lang="en-US" sz="3300" b="1" dirty="0" err="1" smtClean="0"/>
              <a:t>Salim</a:t>
            </a:r>
            <a:r>
              <a:rPr lang="en-US" sz="3300" b="1" dirty="0" smtClean="0"/>
              <a:t> &amp; Woodward (1992)</a:t>
            </a:r>
          </a:p>
          <a:p>
            <a:pPr marL="514350" indent="-514350">
              <a:buAutoNum type="alphaLcPeriod"/>
            </a:pPr>
            <a:r>
              <a:rPr lang="en-US" sz="3300" b="1" dirty="0" smtClean="0"/>
              <a:t>Economy </a:t>
            </a:r>
            <a:r>
              <a:rPr lang="en-US" sz="3300" dirty="0" err="1" smtClean="0"/>
              <a:t>atau</a:t>
            </a:r>
            <a:r>
              <a:rPr lang="en-US" sz="3300" dirty="0" smtClean="0"/>
              <a:t> </a:t>
            </a:r>
            <a:r>
              <a:rPr lang="en-US" sz="3300" dirty="0" err="1" smtClean="0"/>
              <a:t>ekonomis</a:t>
            </a:r>
            <a:r>
              <a:rPr lang="en-US" sz="3300" dirty="0" smtClean="0"/>
              <a:t> </a:t>
            </a:r>
            <a:r>
              <a:rPr lang="en-US" sz="3300" dirty="0" err="1" smtClean="0"/>
              <a:t>adalah</a:t>
            </a:r>
            <a:r>
              <a:rPr lang="en-US" sz="3300" dirty="0" smtClean="0"/>
              <a:t> </a:t>
            </a:r>
            <a:r>
              <a:rPr lang="en-US" sz="3300" dirty="0" err="1" smtClean="0"/>
              <a:t>penggunaan</a:t>
            </a:r>
            <a:r>
              <a:rPr lang="en-US" sz="3300" dirty="0" smtClean="0"/>
              <a:t> </a:t>
            </a:r>
            <a:r>
              <a:rPr lang="en-US" sz="3300" dirty="0" err="1" smtClean="0"/>
              <a:t>sumberdaya</a:t>
            </a:r>
            <a:r>
              <a:rPr lang="en-US" sz="3300" dirty="0" smtClean="0"/>
              <a:t> yang </a:t>
            </a:r>
            <a:r>
              <a:rPr lang="en-US" sz="3300" dirty="0" err="1" smtClean="0"/>
              <a:t>sesedikit</a:t>
            </a:r>
            <a:r>
              <a:rPr lang="en-US" sz="3300" dirty="0" smtClean="0"/>
              <a:t> </a:t>
            </a:r>
            <a:r>
              <a:rPr lang="en-US" sz="3300" dirty="0" err="1" smtClean="0"/>
              <a:t>mungkin</a:t>
            </a:r>
            <a:r>
              <a:rPr lang="en-US" sz="3300" dirty="0" smtClean="0"/>
              <a:t> </a:t>
            </a:r>
            <a:r>
              <a:rPr lang="en-US" sz="3300" dirty="0" err="1" smtClean="0"/>
              <a:t>dalam</a:t>
            </a:r>
            <a:r>
              <a:rPr lang="en-US" sz="3300" dirty="0" smtClean="0"/>
              <a:t> proses </a:t>
            </a:r>
            <a:r>
              <a:rPr lang="en-US" sz="3300" dirty="0" err="1" smtClean="0"/>
              <a:t>penyelenggaraan</a:t>
            </a:r>
            <a:r>
              <a:rPr lang="en-US" sz="3300" dirty="0" smtClean="0"/>
              <a:t> </a:t>
            </a:r>
            <a:r>
              <a:rPr lang="en-US" sz="3300" dirty="0" err="1" smtClean="0"/>
              <a:t>pelayanan</a:t>
            </a:r>
            <a:r>
              <a:rPr lang="en-US" sz="3300" dirty="0" smtClean="0"/>
              <a:t> </a:t>
            </a:r>
            <a:r>
              <a:rPr lang="en-US" sz="3300" dirty="0" err="1" smtClean="0"/>
              <a:t>publik</a:t>
            </a:r>
            <a:endParaRPr lang="en-US" sz="3300" dirty="0"/>
          </a:p>
          <a:p>
            <a:pPr marL="514350" indent="-514350">
              <a:buAutoNum type="alphaLcPeriod"/>
            </a:pPr>
            <a:r>
              <a:rPr lang="en-US" sz="3300" b="1" i="1" dirty="0" smtClean="0">
                <a:cs typeface="Arial" pitchFamily="34" charset="0"/>
              </a:rPr>
              <a:t>Efficiency</a:t>
            </a:r>
            <a:r>
              <a:rPr lang="en-US" sz="3300" b="1" dirty="0" smtClean="0">
                <a:cs typeface="Arial" pitchFamily="34" charset="0"/>
              </a:rPr>
              <a:t> </a:t>
            </a:r>
            <a:r>
              <a:rPr lang="en-US" sz="3300" dirty="0" err="1">
                <a:cs typeface="Arial" pitchFamily="34" charset="0"/>
              </a:rPr>
              <a:t>atau</a:t>
            </a:r>
            <a:r>
              <a:rPr lang="en-US" sz="3300" dirty="0">
                <a:cs typeface="Arial" pitchFamily="34" charset="0"/>
              </a:rPr>
              <a:t> </a:t>
            </a:r>
            <a:r>
              <a:rPr lang="en-US" sz="3300" dirty="0" err="1" smtClean="0">
                <a:cs typeface="Arial" pitchFamily="34" charset="0"/>
              </a:rPr>
              <a:t>efisiensi</a:t>
            </a:r>
            <a:r>
              <a:rPr lang="en-US" sz="3300" dirty="0">
                <a:cs typeface="Arial" pitchFamily="34" charset="0"/>
              </a:rPr>
              <a:t> adalah </a:t>
            </a:r>
            <a:r>
              <a:rPr lang="en-US" sz="3300" dirty="0" err="1">
                <a:cs typeface="Arial" pitchFamily="34" charset="0"/>
              </a:rPr>
              <a:t>suatu</a:t>
            </a:r>
            <a:r>
              <a:rPr lang="en-US" sz="3300" dirty="0">
                <a:cs typeface="Arial" pitchFamily="34" charset="0"/>
              </a:rPr>
              <a:t>   </a:t>
            </a:r>
            <a:r>
              <a:rPr lang="en-US" sz="3300" dirty="0" err="1">
                <a:cs typeface="Arial" pitchFamily="34" charset="0"/>
              </a:rPr>
              <a:t>keadaan</a:t>
            </a:r>
            <a:r>
              <a:rPr lang="en-US" sz="3300" dirty="0">
                <a:cs typeface="Arial" pitchFamily="34" charset="0"/>
              </a:rPr>
              <a:t> yang </a:t>
            </a:r>
            <a:r>
              <a:rPr lang="en-US" sz="3300" dirty="0" err="1">
                <a:cs typeface="Arial" pitchFamily="34" charset="0"/>
              </a:rPr>
              <a:t>menunjukan</a:t>
            </a:r>
            <a:r>
              <a:rPr lang="en-US" sz="3300" dirty="0">
                <a:cs typeface="Arial" pitchFamily="34" charset="0"/>
              </a:rPr>
              <a:t> </a:t>
            </a:r>
            <a:r>
              <a:rPr lang="en-US" sz="3300" dirty="0" err="1">
                <a:cs typeface="Arial" pitchFamily="34" charset="0"/>
              </a:rPr>
              <a:t>tercapainya</a:t>
            </a:r>
            <a:r>
              <a:rPr lang="en-US" sz="3300" dirty="0">
                <a:cs typeface="Arial" pitchFamily="34" charset="0"/>
              </a:rPr>
              <a:t> </a:t>
            </a:r>
            <a:r>
              <a:rPr lang="en-US" sz="3300" dirty="0" err="1">
                <a:cs typeface="Arial" pitchFamily="34" charset="0"/>
              </a:rPr>
              <a:t>perbandingan</a:t>
            </a:r>
            <a:r>
              <a:rPr lang="en-US" sz="3300" dirty="0">
                <a:cs typeface="Arial" pitchFamily="34" charset="0"/>
              </a:rPr>
              <a:t> </a:t>
            </a:r>
            <a:r>
              <a:rPr lang="en-US" sz="3300" dirty="0" err="1">
                <a:cs typeface="Arial" pitchFamily="34" charset="0"/>
              </a:rPr>
              <a:t>terbaik</a:t>
            </a:r>
            <a:r>
              <a:rPr lang="en-US" sz="3300" dirty="0">
                <a:cs typeface="Arial" pitchFamily="34" charset="0"/>
              </a:rPr>
              <a:t> </a:t>
            </a:r>
            <a:r>
              <a:rPr lang="en-US" sz="3300" dirty="0" err="1">
                <a:cs typeface="Arial" pitchFamily="34" charset="0"/>
              </a:rPr>
              <a:t>antara</a:t>
            </a:r>
            <a:r>
              <a:rPr lang="en-US" sz="3300" dirty="0">
                <a:cs typeface="Arial" pitchFamily="34" charset="0"/>
              </a:rPr>
              <a:t> </a:t>
            </a:r>
            <a:r>
              <a:rPr lang="en-US" sz="3300" dirty="0" err="1">
                <a:cs typeface="Arial" pitchFamily="34" charset="0"/>
              </a:rPr>
              <a:t>masukan</a:t>
            </a:r>
            <a:r>
              <a:rPr lang="en-US" sz="3300" dirty="0">
                <a:cs typeface="Arial" pitchFamily="34" charset="0"/>
              </a:rPr>
              <a:t> </a:t>
            </a:r>
            <a:r>
              <a:rPr lang="en-US" sz="3300" dirty="0" err="1">
                <a:cs typeface="Arial" pitchFamily="34" charset="0"/>
              </a:rPr>
              <a:t>dan</a:t>
            </a:r>
            <a:r>
              <a:rPr lang="en-US" sz="3300" dirty="0">
                <a:cs typeface="Arial" pitchFamily="34" charset="0"/>
              </a:rPr>
              <a:t> </a:t>
            </a:r>
            <a:r>
              <a:rPr lang="en-US" sz="3300" dirty="0" err="1">
                <a:cs typeface="Arial" pitchFamily="34" charset="0"/>
              </a:rPr>
              <a:t>keluaran</a:t>
            </a:r>
            <a:r>
              <a:rPr lang="en-US" sz="3300" dirty="0">
                <a:cs typeface="Arial" pitchFamily="34" charset="0"/>
              </a:rPr>
              <a:t> </a:t>
            </a:r>
            <a:r>
              <a:rPr lang="en-US" sz="3300" dirty="0" err="1">
                <a:cs typeface="Arial" pitchFamily="34" charset="0"/>
              </a:rPr>
              <a:t>dalam</a:t>
            </a:r>
            <a:r>
              <a:rPr lang="en-US" sz="3300" dirty="0">
                <a:cs typeface="Arial" pitchFamily="34" charset="0"/>
              </a:rPr>
              <a:t> </a:t>
            </a:r>
            <a:r>
              <a:rPr lang="en-US" sz="3300" dirty="0" err="1">
                <a:cs typeface="Arial" pitchFamily="34" charset="0"/>
              </a:rPr>
              <a:t>suatu</a:t>
            </a:r>
            <a:r>
              <a:rPr lang="en-US" sz="3300" dirty="0">
                <a:cs typeface="Arial" pitchFamily="34" charset="0"/>
              </a:rPr>
              <a:t> penyelenggaraan </a:t>
            </a:r>
            <a:r>
              <a:rPr lang="en-US" sz="3300" dirty="0" err="1">
                <a:cs typeface="Arial" pitchFamily="34" charset="0"/>
              </a:rPr>
              <a:t>pelayanan</a:t>
            </a:r>
            <a:r>
              <a:rPr lang="en-US" sz="3300" dirty="0">
                <a:cs typeface="Arial" pitchFamily="34" charset="0"/>
              </a:rPr>
              <a:t> </a:t>
            </a:r>
            <a:r>
              <a:rPr lang="en-US" sz="3300" dirty="0" err="1" smtClean="0">
                <a:cs typeface="Arial" pitchFamily="34" charset="0"/>
              </a:rPr>
              <a:t>publik</a:t>
            </a:r>
            <a:endParaRPr lang="en-US" sz="3300" dirty="0">
              <a:cs typeface="Arial" pitchFamily="34" charset="0"/>
            </a:endParaRPr>
          </a:p>
          <a:p>
            <a:pPr marL="514350" indent="-514350">
              <a:buAutoNum type="alphaLcPeriod"/>
            </a:pPr>
            <a:r>
              <a:rPr lang="en-US" sz="3300" b="1" dirty="0" smtClean="0">
                <a:cs typeface="Arial" pitchFamily="34" charset="0"/>
              </a:rPr>
              <a:t>Effectiveness </a:t>
            </a:r>
            <a:r>
              <a:rPr lang="en-US" sz="3300" b="1" dirty="0" err="1">
                <a:cs typeface="Arial" pitchFamily="34" charset="0"/>
              </a:rPr>
              <a:t>atau</a:t>
            </a:r>
            <a:r>
              <a:rPr lang="en-US" sz="3300" b="1" dirty="0">
                <a:cs typeface="Arial" pitchFamily="34" charset="0"/>
              </a:rPr>
              <a:t> </a:t>
            </a:r>
            <a:r>
              <a:rPr lang="en-US" sz="3300" b="1" dirty="0" err="1">
                <a:cs typeface="Arial" pitchFamily="34" charset="0"/>
              </a:rPr>
              <a:t>efektivitas</a:t>
            </a:r>
            <a:r>
              <a:rPr lang="en-US" sz="3300" b="1" dirty="0">
                <a:cs typeface="Arial" pitchFamily="34" charset="0"/>
              </a:rPr>
              <a:t> </a:t>
            </a:r>
            <a:r>
              <a:rPr lang="en-US" sz="3300" dirty="0">
                <a:cs typeface="Arial" pitchFamily="34" charset="0"/>
              </a:rPr>
              <a:t>Adalah </a:t>
            </a:r>
            <a:r>
              <a:rPr lang="en-US" sz="3300" dirty="0" err="1">
                <a:cs typeface="Arial" pitchFamily="34" charset="0"/>
              </a:rPr>
              <a:t>tercapainya</a:t>
            </a:r>
            <a:r>
              <a:rPr lang="en-US" sz="3300" dirty="0">
                <a:cs typeface="Arial" pitchFamily="34" charset="0"/>
              </a:rPr>
              <a:t> </a:t>
            </a:r>
          </a:p>
          <a:p>
            <a:pPr marL="0" indent="0">
              <a:buNone/>
            </a:pPr>
            <a:r>
              <a:rPr lang="en-US" sz="3300" dirty="0">
                <a:cs typeface="Arial" pitchFamily="34" charset="0"/>
              </a:rPr>
              <a:t>      </a:t>
            </a:r>
            <a:r>
              <a:rPr lang="en-US" sz="3300" dirty="0" err="1">
                <a:cs typeface="Arial" pitchFamily="34" charset="0"/>
              </a:rPr>
              <a:t>tujuan</a:t>
            </a:r>
            <a:r>
              <a:rPr lang="en-US" sz="3300" dirty="0">
                <a:cs typeface="Arial" pitchFamily="34" charset="0"/>
              </a:rPr>
              <a:t> yang </a:t>
            </a:r>
            <a:r>
              <a:rPr lang="en-US" sz="3300" dirty="0" err="1">
                <a:cs typeface="Arial" pitchFamily="34" charset="0"/>
              </a:rPr>
              <a:t>telah</a:t>
            </a:r>
            <a:r>
              <a:rPr lang="en-US" sz="3300" dirty="0">
                <a:cs typeface="Arial" pitchFamily="34" charset="0"/>
              </a:rPr>
              <a:t> </a:t>
            </a:r>
            <a:r>
              <a:rPr lang="en-US" sz="3300" dirty="0" err="1">
                <a:cs typeface="Arial" pitchFamily="34" charset="0"/>
              </a:rPr>
              <a:t>ditetapkan</a:t>
            </a:r>
            <a:r>
              <a:rPr lang="en-US" sz="3300" dirty="0">
                <a:cs typeface="Arial" pitchFamily="34" charset="0"/>
              </a:rPr>
              <a:t>, </a:t>
            </a:r>
            <a:r>
              <a:rPr lang="en-US" sz="3300" dirty="0" err="1">
                <a:cs typeface="Arial" pitchFamily="34" charset="0"/>
              </a:rPr>
              <a:t>baik</a:t>
            </a:r>
            <a:r>
              <a:rPr lang="en-US" sz="3300" dirty="0">
                <a:cs typeface="Arial" pitchFamily="34" charset="0"/>
              </a:rPr>
              <a:t> </a:t>
            </a:r>
            <a:r>
              <a:rPr lang="en-US" sz="3300" dirty="0" err="1">
                <a:cs typeface="Arial" pitchFamily="34" charset="0"/>
              </a:rPr>
              <a:t>itu</a:t>
            </a:r>
            <a:r>
              <a:rPr lang="en-US" sz="3300" dirty="0">
                <a:cs typeface="Arial" pitchFamily="34" charset="0"/>
              </a:rPr>
              <a:t> </a:t>
            </a:r>
            <a:r>
              <a:rPr lang="en-US" sz="3300" dirty="0" err="1">
                <a:cs typeface="Arial" pitchFamily="34" charset="0"/>
              </a:rPr>
              <a:t>dalam</a:t>
            </a:r>
            <a:r>
              <a:rPr lang="en-US" sz="3300" dirty="0">
                <a:cs typeface="Arial" pitchFamily="34" charset="0"/>
              </a:rPr>
              <a:t> </a:t>
            </a:r>
            <a:r>
              <a:rPr lang="en-US" sz="3300" dirty="0" err="1">
                <a:cs typeface="Arial" pitchFamily="34" charset="0"/>
              </a:rPr>
              <a:t>jangka</a:t>
            </a:r>
            <a:endParaRPr lang="en-US" sz="3300" dirty="0">
              <a:cs typeface="Arial" pitchFamily="34" charset="0"/>
            </a:endParaRPr>
          </a:p>
          <a:p>
            <a:pPr marL="0" indent="0">
              <a:buNone/>
            </a:pPr>
            <a:r>
              <a:rPr lang="en-US" sz="3300" dirty="0">
                <a:cs typeface="Arial" pitchFamily="34" charset="0"/>
              </a:rPr>
              <a:t>     </a:t>
            </a:r>
            <a:r>
              <a:rPr lang="en-US" sz="3300" dirty="0" err="1">
                <a:cs typeface="Arial" pitchFamily="34" charset="0"/>
              </a:rPr>
              <a:t>panjang</a:t>
            </a:r>
            <a:r>
              <a:rPr lang="en-US" sz="3300" dirty="0">
                <a:cs typeface="Arial" pitchFamily="34" charset="0"/>
              </a:rPr>
              <a:t> </a:t>
            </a:r>
            <a:r>
              <a:rPr lang="en-US" sz="3300" dirty="0" err="1">
                <a:cs typeface="Arial" pitchFamily="34" charset="0"/>
              </a:rPr>
              <a:t>maupun</a:t>
            </a:r>
            <a:r>
              <a:rPr lang="en-US" sz="3300" dirty="0">
                <a:cs typeface="Arial" pitchFamily="34" charset="0"/>
              </a:rPr>
              <a:t> </a:t>
            </a:r>
            <a:r>
              <a:rPr lang="en-US" sz="3300" dirty="0" err="1">
                <a:cs typeface="Arial" pitchFamily="34" charset="0"/>
              </a:rPr>
              <a:t>misi</a:t>
            </a:r>
            <a:r>
              <a:rPr lang="en-US" sz="3300" dirty="0">
                <a:cs typeface="Arial" pitchFamily="34" charset="0"/>
              </a:rPr>
              <a:t> </a:t>
            </a:r>
            <a:r>
              <a:rPr lang="en-US" sz="3300" dirty="0" err="1">
                <a:cs typeface="Arial" pitchFamily="34" charset="0"/>
              </a:rPr>
              <a:t>organisasi</a:t>
            </a:r>
            <a:r>
              <a:rPr lang="en-US" sz="3300" dirty="0">
                <a:cs typeface="Arial" pitchFamily="34" charset="0"/>
              </a:rPr>
              <a:t> </a:t>
            </a:r>
            <a:endParaRPr lang="en-US" sz="3300" dirty="0" smtClean="0">
              <a:cs typeface="Arial" pitchFamily="34" charset="0"/>
            </a:endParaRPr>
          </a:p>
          <a:p>
            <a:pPr marL="514350" indent="-514350">
              <a:buAutoNum type="alphaLcPeriod" startAt="4"/>
            </a:pPr>
            <a:r>
              <a:rPr lang="en-US" sz="3300" b="1" i="1" dirty="0" smtClean="0">
                <a:cs typeface="Arial" pitchFamily="34" charset="0"/>
              </a:rPr>
              <a:t>Equity</a:t>
            </a:r>
            <a:r>
              <a:rPr lang="en-US" sz="3300" dirty="0" smtClean="0">
                <a:cs typeface="Arial" pitchFamily="34" charset="0"/>
              </a:rPr>
              <a:t> </a:t>
            </a:r>
            <a:r>
              <a:rPr lang="en-US" sz="3300" dirty="0" err="1">
                <a:cs typeface="Arial" pitchFamily="34" charset="0"/>
              </a:rPr>
              <a:t>atau</a:t>
            </a:r>
            <a:r>
              <a:rPr lang="en-US" sz="3300" dirty="0">
                <a:cs typeface="Arial" pitchFamily="34" charset="0"/>
              </a:rPr>
              <a:t> keadilan adalah </a:t>
            </a:r>
            <a:r>
              <a:rPr lang="en-US" sz="3300" dirty="0" err="1" smtClean="0">
                <a:cs typeface="Arial" pitchFamily="34" charset="0"/>
              </a:rPr>
              <a:t>pelayanan</a:t>
            </a:r>
            <a:r>
              <a:rPr lang="en-US" sz="3300" dirty="0" smtClean="0">
                <a:cs typeface="Arial" pitchFamily="34" charset="0"/>
              </a:rPr>
              <a:t>  </a:t>
            </a:r>
            <a:r>
              <a:rPr lang="en-US" sz="3300" dirty="0" err="1">
                <a:cs typeface="Arial" pitchFamily="34" charset="0"/>
              </a:rPr>
              <a:t>publik</a:t>
            </a:r>
            <a:r>
              <a:rPr lang="en-US" sz="3300" dirty="0">
                <a:cs typeface="Arial" pitchFamily="34" charset="0"/>
              </a:rPr>
              <a:t> yang </a:t>
            </a:r>
            <a:endParaRPr lang="en-US" sz="3300" dirty="0" smtClean="0">
              <a:cs typeface="Arial" pitchFamily="34" charset="0"/>
            </a:endParaRPr>
          </a:p>
          <a:p>
            <a:pPr marL="0" indent="0">
              <a:buNone/>
            </a:pPr>
            <a:r>
              <a:rPr lang="en-US" sz="3300" dirty="0">
                <a:cs typeface="Arial" pitchFamily="34" charset="0"/>
              </a:rPr>
              <a:t> </a:t>
            </a:r>
            <a:r>
              <a:rPr lang="en-US" sz="3300" dirty="0" smtClean="0">
                <a:cs typeface="Arial" pitchFamily="34" charset="0"/>
              </a:rPr>
              <a:t>    </a:t>
            </a:r>
            <a:r>
              <a:rPr lang="en-US" sz="3300" dirty="0" err="1" smtClean="0">
                <a:cs typeface="Arial" pitchFamily="34" charset="0"/>
              </a:rPr>
              <a:t>diselenggarakan</a:t>
            </a:r>
            <a:r>
              <a:rPr lang="en-US" sz="3300" dirty="0" smtClean="0">
                <a:cs typeface="Arial" pitchFamily="34" charset="0"/>
              </a:rPr>
              <a:t> </a:t>
            </a:r>
            <a:r>
              <a:rPr lang="en-US" sz="3300" dirty="0" err="1">
                <a:cs typeface="Arial" pitchFamily="34" charset="0"/>
              </a:rPr>
              <a:t>dengan</a:t>
            </a:r>
            <a:r>
              <a:rPr lang="en-US" sz="3300" dirty="0">
                <a:cs typeface="Arial" pitchFamily="34" charset="0"/>
              </a:rPr>
              <a:t>   </a:t>
            </a:r>
            <a:r>
              <a:rPr lang="en-US" sz="3300" dirty="0" smtClean="0">
                <a:cs typeface="Arial" pitchFamily="34" charset="0"/>
              </a:rPr>
              <a:t> </a:t>
            </a:r>
            <a:r>
              <a:rPr lang="en-US" sz="3300" dirty="0" err="1" smtClean="0">
                <a:cs typeface="Arial" pitchFamily="34" charset="0"/>
              </a:rPr>
              <a:t>memperhatikan</a:t>
            </a:r>
            <a:r>
              <a:rPr lang="en-US" sz="3300" dirty="0" smtClean="0">
                <a:cs typeface="Arial" pitchFamily="34" charset="0"/>
              </a:rPr>
              <a:t> </a:t>
            </a:r>
            <a:r>
              <a:rPr lang="en-US" sz="3300" dirty="0" err="1" smtClean="0">
                <a:cs typeface="Arial" pitchFamily="34" charset="0"/>
              </a:rPr>
              <a:t>aspek</a:t>
            </a:r>
            <a:r>
              <a:rPr lang="en-US" sz="3300" dirty="0" smtClean="0">
                <a:cs typeface="Arial" pitchFamily="34" charset="0"/>
              </a:rPr>
              <a:t>-</a:t>
            </a:r>
          </a:p>
          <a:p>
            <a:pPr marL="0" indent="0">
              <a:buNone/>
            </a:pPr>
            <a:r>
              <a:rPr lang="en-US" sz="3300" dirty="0">
                <a:cs typeface="Arial" pitchFamily="34" charset="0"/>
              </a:rPr>
              <a:t> </a:t>
            </a:r>
            <a:r>
              <a:rPr lang="en-US" sz="3300" dirty="0" smtClean="0">
                <a:cs typeface="Arial" pitchFamily="34" charset="0"/>
              </a:rPr>
              <a:t>    </a:t>
            </a:r>
            <a:r>
              <a:rPr lang="en-US" sz="3300" dirty="0" err="1" smtClean="0">
                <a:cs typeface="Arial" pitchFamily="34" charset="0"/>
              </a:rPr>
              <a:t>aspek</a:t>
            </a:r>
            <a:r>
              <a:rPr lang="en-US" sz="3300" dirty="0" smtClean="0">
                <a:cs typeface="Arial" pitchFamily="34" charset="0"/>
              </a:rPr>
              <a:t> </a:t>
            </a:r>
            <a:r>
              <a:rPr lang="en-US" sz="3300" dirty="0" err="1">
                <a:cs typeface="Arial" pitchFamily="34" charset="0"/>
              </a:rPr>
              <a:t>pemerataan</a:t>
            </a:r>
            <a:r>
              <a:rPr lang="en-US" sz="3300" dirty="0">
                <a:cs typeface="Arial" pitchFamily="34" charset="0"/>
              </a:rPr>
              <a:t> </a:t>
            </a:r>
          </a:p>
          <a:p>
            <a:pPr marL="514350" indent="-514350">
              <a:buFont typeface="+mj-lt"/>
              <a:buAutoNum type="alphaLcPeriod"/>
            </a:pPr>
            <a:endParaRPr lang="en-US" dirty="0"/>
          </a:p>
          <a:p>
            <a:pPr marL="514350" indent="-514350">
              <a:buAutoNum type="alphaLcPeriod"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AutoNum type="alphaLcPeriod"/>
            </a:pP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42735567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258762"/>
          </a:xfrm>
        </p:spPr>
        <p:txBody>
          <a:bodyPr>
            <a:normAutofit fontScale="90000"/>
          </a:bodyPr>
          <a:lstStyle/>
          <a:p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533400"/>
            <a:ext cx="8382000" cy="5592763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b="1" dirty="0"/>
              <a:t>3</a:t>
            </a:r>
            <a:r>
              <a:rPr lang="en-US" b="1" dirty="0" smtClean="0"/>
              <a:t>. </a:t>
            </a:r>
            <a:r>
              <a:rPr lang="en-US" b="1" dirty="0" err="1" smtClean="0"/>
              <a:t>Lenvinne</a:t>
            </a:r>
            <a:r>
              <a:rPr lang="en-US" b="1" dirty="0" smtClean="0"/>
              <a:t> (1990)</a:t>
            </a:r>
          </a:p>
          <a:p>
            <a:pPr marL="514350" indent="-514350">
              <a:buFont typeface="+mj-lt"/>
              <a:buAutoNum type="alphaLcPeriod"/>
            </a:pPr>
            <a:r>
              <a:rPr lang="en-US" b="1" dirty="0" smtClean="0"/>
              <a:t> Responsiveness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responsivitas</a:t>
            </a:r>
            <a:r>
              <a:rPr lang="en-US" dirty="0" smtClean="0"/>
              <a:t> </a:t>
            </a:r>
            <a:r>
              <a:rPr lang="en-US" dirty="0" err="1" smtClean="0"/>
              <a:t>mengukur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tanggap</a:t>
            </a:r>
            <a:r>
              <a:rPr lang="en-US" dirty="0" smtClean="0"/>
              <a:t> providers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harapan</a:t>
            </a:r>
            <a:r>
              <a:rPr lang="en-US" dirty="0" smtClean="0"/>
              <a:t>, </a:t>
            </a:r>
            <a:r>
              <a:rPr lang="en-US" dirty="0" err="1" smtClean="0"/>
              <a:t>keinginan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aspirasi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tuntutan</a:t>
            </a:r>
            <a:r>
              <a:rPr lang="en-US" dirty="0" smtClean="0"/>
              <a:t> customers</a:t>
            </a:r>
          </a:p>
          <a:p>
            <a:pPr marL="514350" indent="-514350">
              <a:buFont typeface="+mj-lt"/>
              <a:buAutoNum type="alphaLcPeriod"/>
            </a:pPr>
            <a:r>
              <a:rPr lang="en-US" b="1" dirty="0" smtClean="0"/>
              <a:t>Responsibility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responsibilitas</a:t>
            </a:r>
            <a:r>
              <a:rPr lang="en-US" dirty="0" smtClean="0"/>
              <a:t> </a:t>
            </a:r>
            <a:r>
              <a:rPr lang="en-US" dirty="0" err="1" smtClean="0"/>
              <a:t>ukuran</a:t>
            </a:r>
            <a:r>
              <a:rPr lang="en-US" dirty="0" smtClean="0"/>
              <a:t> yang </a:t>
            </a:r>
            <a:r>
              <a:rPr lang="en-US" dirty="0" err="1" smtClean="0"/>
              <a:t>menunjukkan</a:t>
            </a:r>
            <a:r>
              <a:rPr lang="en-US" dirty="0" smtClean="0"/>
              <a:t> </a:t>
            </a:r>
            <a:r>
              <a:rPr lang="en-US" dirty="0" err="1" smtClean="0"/>
              <a:t>seberapa</a:t>
            </a:r>
            <a:r>
              <a:rPr lang="en-US" dirty="0" smtClean="0"/>
              <a:t> </a:t>
            </a:r>
            <a:r>
              <a:rPr lang="en-US" dirty="0" err="1" smtClean="0"/>
              <a:t>jauh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pemberian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melanggar</a:t>
            </a:r>
            <a:r>
              <a:rPr lang="en-US" dirty="0" smtClean="0"/>
              <a:t> </a:t>
            </a:r>
            <a:r>
              <a:rPr lang="en-US" dirty="0" err="1" smtClean="0"/>
              <a:t>ketentuan</a:t>
            </a:r>
            <a:r>
              <a:rPr lang="en-US" dirty="0" smtClean="0"/>
              <a:t>- </a:t>
            </a:r>
            <a:r>
              <a:rPr lang="en-US" dirty="0" err="1" smtClean="0"/>
              <a:t>ketentuan</a:t>
            </a:r>
            <a:r>
              <a:rPr lang="en-US" dirty="0" smtClean="0"/>
              <a:t>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ditetapkan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lphaLcPeriod"/>
            </a:pPr>
            <a:r>
              <a:rPr lang="en-US" b="1" dirty="0" smtClean="0"/>
              <a:t>Accuntability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akuntabilitas</a:t>
            </a:r>
            <a:r>
              <a:rPr lang="en-US" dirty="0" smtClean="0"/>
              <a:t> </a:t>
            </a:r>
            <a:r>
              <a:rPr lang="en-US" dirty="0" err="1" smtClean="0"/>
              <a:t>ukuran</a:t>
            </a:r>
            <a:r>
              <a:rPr lang="en-US" dirty="0" smtClean="0"/>
              <a:t> yang </a:t>
            </a:r>
            <a:r>
              <a:rPr lang="en-US" dirty="0" err="1" smtClean="0"/>
              <a:t>menunjukkan</a:t>
            </a:r>
            <a:r>
              <a:rPr lang="en-US" dirty="0" smtClean="0"/>
              <a:t> </a:t>
            </a:r>
            <a:r>
              <a:rPr lang="en-US" dirty="0" err="1" smtClean="0"/>
              <a:t>seberapa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kesesuaian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penyelenggaraan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ukuran-ukuran</a:t>
            </a:r>
            <a:r>
              <a:rPr lang="en-US" dirty="0" smtClean="0"/>
              <a:t> </a:t>
            </a:r>
            <a:r>
              <a:rPr lang="en-US" dirty="0" err="1" smtClean="0"/>
              <a:t>eksternal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r>
              <a:rPr lang="en-US" dirty="0" smtClean="0"/>
              <a:t> di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dimiliki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stakeholders,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norma</a:t>
            </a:r>
            <a:r>
              <a:rPr lang="en-US" dirty="0" smtClean="0"/>
              <a:t> yang </a:t>
            </a:r>
            <a:r>
              <a:rPr lang="en-US" dirty="0" err="1" smtClean="0"/>
              <a:t>berkembang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. </a:t>
            </a:r>
          </a:p>
          <a:p>
            <a:pPr marL="514350" indent="-51435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06845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90600"/>
            <a:ext cx="8153400" cy="54102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4.  </a:t>
            </a:r>
            <a:r>
              <a:rPr lang="en-US" b="1" dirty="0" err="1" smtClean="0"/>
              <a:t>Zeithamal</a:t>
            </a:r>
            <a:r>
              <a:rPr lang="en-US" b="1" dirty="0" smtClean="0"/>
              <a:t>, </a:t>
            </a:r>
            <a:r>
              <a:rPr lang="en-US" b="1" dirty="0" err="1" smtClean="0"/>
              <a:t>Parasuraman</a:t>
            </a:r>
            <a:r>
              <a:rPr lang="en-US" b="1" dirty="0" smtClean="0"/>
              <a:t> &amp; Berry (1990)</a:t>
            </a:r>
          </a:p>
          <a:p>
            <a:pPr marL="514350" indent="-514350">
              <a:buFont typeface="+mj-lt"/>
              <a:buAutoNum type="alphaLcPeriod"/>
            </a:pPr>
            <a:r>
              <a:rPr lang="en-US" b="1" i="1" dirty="0" smtClean="0"/>
              <a:t> Tangibles</a:t>
            </a:r>
            <a:r>
              <a:rPr lang="en-US" b="1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ketampakan</a:t>
            </a:r>
            <a:r>
              <a:rPr lang="en-US" dirty="0" smtClean="0"/>
              <a:t> </a:t>
            </a:r>
            <a:r>
              <a:rPr lang="en-US" dirty="0" err="1" smtClean="0"/>
              <a:t>fisik</a:t>
            </a:r>
            <a:r>
              <a:rPr lang="en-US" dirty="0" smtClean="0"/>
              <a:t>, </a:t>
            </a:r>
            <a:r>
              <a:rPr lang="en-US" dirty="0" err="1" smtClean="0"/>
              <a:t>artinya</a:t>
            </a:r>
            <a:r>
              <a:rPr lang="en-US" dirty="0" smtClean="0"/>
              <a:t> </a:t>
            </a:r>
            <a:r>
              <a:rPr lang="en-US" dirty="0" err="1" smtClean="0"/>
              <a:t>petampakan</a:t>
            </a:r>
            <a:r>
              <a:rPr lang="en-US" dirty="0" smtClean="0"/>
              <a:t> </a:t>
            </a:r>
            <a:r>
              <a:rPr lang="en-US" dirty="0" err="1" smtClean="0"/>
              <a:t>fisik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gedung</a:t>
            </a:r>
            <a:r>
              <a:rPr lang="en-US" dirty="0" smtClean="0"/>
              <a:t>, </a:t>
            </a:r>
            <a:r>
              <a:rPr lang="en-US" dirty="0" err="1" smtClean="0"/>
              <a:t>peralatan</a:t>
            </a:r>
            <a:r>
              <a:rPr lang="en-US" dirty="0" smtClean="0"/>
              <a:t>, </a:t>
            </a:r>
            <a:r>
              <a:rPr lang="en-US" dirty="0" err="1" smtClean="0"/>
              <a:t>pegawai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fasilitas-fasilitas</a:t>
            </a:r>
            <a:r>
              <a:rPr lang="en-US" dirty="0" smtClean="0"/>
              <a:t> lain yang </a:t>
            </a:r>
            <a:r>
              <a:rPr lang="en-US" dirty="0" err="1" smtClean="0"/>
              <a:t>dimiliki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providers.</a:t>
            </a:r>
          </a:p>
          <a:p>
            <a:pPr marL="514350" indent="-514350">
              <a:buFont typeface="+mj-lt"/>
              <a:buAutoNum type="alphaLcPeriod"/>
            </a:pPr>
            <a:r>
              <a:rPr lang="en-US" b="1" i="1" dirty="0" smtClean="0"/>
              <a:t>Reliability</a:t>
            </a:r>
            <a:r>
              <a:rPr lang="en-US" b="1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reliabilitas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kemampuanuntuk</a:t>
            </a:r>
            <a:r>
              <a:rPr lang="en-US" dirty="0" smtClean="0"/>
              <a:t> </a:t>
            </a:r>
            <a:r>
              <a:rPr lang="en-US" dirty="0" err="1" smtClean="0"/>
              <a:t>menyelenggarakan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yang </a:t>
            </a:r>
            <a:r>
              <a:rPr lang="en-US" dirty="0" err="1" smtClean="0"/>
              <a:t>dijanjikan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akurat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lphaLcPeriod"/>
            </a:pPr>
            <a:r>
              <a:rPr lang="en-US" b="1" i="1" dirty="0" smtClean="0"/>
              <a:t>Responsiveness</a:t>
            </a:r>
            <a:r>
              <a:rPr lang="en-US" b="1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responsivitas</a:t>
            </a:r>
            <a:r>
              <a:rPr lang="en-US" dirty="0" smtClean="0"/>
              <a:t> adalah </a:t>
            </a:r>
            <a:r>
              <a:rPr lang="en-US" dirty="0" err="1" smtClean="0"/>
              <a:t>kerelaan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menolong</a:t>
            </a:r>
            <a:r>
              <a:rPr lang="en-US" dirty="0" smtClean="0"/>
              <a:t> customers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menyelenggarakan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ikhlas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lphaLcPeriod"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0939730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/>
          <a:lstStyle/>
          <a:p>
            <a:pPr marL="514350" indent="-514350">
              <a:buAutoNum type="alphaLcPeriod" startAt="4"/>
            </a:pPr>
            <a:r>
              <a:rPr lang="en-US" b="1" i="1" dirty="0" smtClean="0"/>
              <a:t>Assurance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kepastian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kesopanan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pekerja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kepercayaan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customers</a:t>
            </a:r>
          </a:p>
          <a:p>
            <a:pPr marL="514350" indent="-514350">
              <a:buFont typeface="Arial" pitchFamily="34" charset="0"/>
              <a:buAutoNum type="alphaLcPeriod" startAt="4"/>
            </a:pPr>
            <a:r>
              <a:rPr lang="en-US" b="1" i="1" dirty="0" smtClean="0"/>
              <a:t>Empathy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perlakuan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perhatian </a:t>
            </a:r>
            <a:r>
              <a:rPr lang="en-US" dirty="0" err="1" smtClean="0"/>
              <a:t>pribadi</a:t>
            </a:r>
            <a:r>
              <a:rPr lang="en-US" dirty="0" smtClean="0"/>
              <a:t> yang </a:t>
            </a:r>
            <a:r>
              <a:rPr lang="en-US" dirty="0" err="1" smtClean="0"/>
              <a:t>diberikan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provideres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/>
              <a:t>customers</a:t>
            </a:r>
          </a:p>
          <a:p>
            <a:pPr marL="514350" indent="-514350">
              <a:buAutoNum type="alphaLcPeriod" startAt="4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39522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8153400" cy="685800"/>
          </a:xfrm>
        </p:spPr>
        <p:txBody>
          <a:bodyPr>
            <a:noAutofit/>
          </a:bodyPr>
          <a:lstStyle/>
          <a:p>
            <a:r>
              <a:rPr lang="en-US" sz="2800" b="1" dirty="0" smtClean="0">
                <a:latin typeface="+mn-lt"/>
              </a:rPr>
              <a:t>Ukuran </a:t>
            </a:r>
            <a:r>
              <a:rPr lang="en-US" sz="2800" b="1" dirty="0" err="1">
                <a:latin typeface="+mn-lt"/>
              </a:rPr>
              <a:t>K</a:t>
            </a:r>
            <a:r>
              <a:rPr lang="en-US" sz="2800" b="1" dirty="0" err="1" smtClean="0">
                <a:latin typeface="+mn-lt"/>
              </a:rPr>
              <a:t>inerja</a:t>
            </a:r>
            <a:r>
              <a:rPr lang="en-US" sz="2800" b="1" dirty="0" smtClean="0">
                <a:latin typeface="+mn-lt"/>
              </a:rPr>
              <a:t> Pelayanan </a:t>
            </a:r>
            <a:r>
              <a:rPr lang="en-US" sz="2800" b="1" dirty="0" err="1" smtClean="0">
                <a:latin typeface="+mn-lt"/>
              </a:rPr>
              <a:t>berorientasi</a:t>
            </a:r>
            <a:r>
              <a:rPr lang="en-US" sz="2800" b="1" dirty="0" smtClean="0">
                <a:latin typeface="+mn-lt"/>
              </a:rPr>
              <a:t> </a:t>
            </a:r>
            <a:r>
              <a:rPr lang="en-US" sz="2800" b="1" dirty="0" err="1" smtClean="0">
                <a:latin typeface="+mn-lt"/>
              </a:rPr>
              <a:t>pada</a:t>
            </a:r>
            <a:r>
              <a:rPr lang="en-US" sz="2800" b="1" dirty="0" smtClean="0">
                <a:latin typeface="+mn-lt"/>
              </a:rPr>
              <a:t> </a:t>
            </a:r>
            <a:r>
              <a:rPr lang="en-US" sz="2800" b="1" dirty="0" err="1" smtClean="0">
                <a:latin typeface="+mn-lt"/>
              </a:rPr>
              <a:t>Hasil</a:t>
            </a:r>
            <a:endParaRPr lang="en-US" sz="28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14400"/>
            <a:ext cx="8305800" cy="5638800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cs typeface="Arial" pitchFamily="34" charset="0"/>
              </a:rPr>
              <a:t> </a:t>
            </a:r>
            <a:r>
              <a:rPr lang="en-US" b="1" dirty="0" err="1" smtClean="0">
                <a:cs typeface="Arial" pitchFamily="34" charset="0"/>
              </a:rPr>
              <a:t>Efektivitas</a:t>
            </a:r>
            <a:r>
              <a:rPr lang="en-US" b="1" dirty="0" smtClean="0">
                <a:cs typeface="Arial" pitchFamily="34" charset="0"/>
              </a:rPr>
              <a:t>: </a:t>
            </a:r>
            <a:r>
              <a:rPr lang="en-US" dirty="0" smtClean="0">
                <a:cs typeface="Arial" pitchFamily="34" charset="0"/>
              </a:rPr>
              <a:t>adalah </a:t>
            </a:r>
            <a:r>
              <a:rPr lang="en-US" dirty="0" err="1" smtClean="0">
                <a:cs typeface="Arial" pitchFamily="34" charset="0"/>
              </a:rPr>
              <a:t>tercapainya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tujuan</a:t>
            </a:r>
            <a:r>
              <a:rPr lang="en-US" dirty="0" smtClean="0">
                <a:cs typeface="Arial" pitchFamily="34" charset="0"/>
              </a:rPr>
              <a:t> yang </a:t>
            </a:r>
            <a:r>
              <a:rPr lang="en-US" dirty="0" err="1" smtClean="0">
                <a:cs typeface="Arial" pitchFamily="34" charset="0"/>
              </a:rPr>
              <a:t>telah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ditetepkan</a:t>
            </a:r>
            <a:r>
              <a:rPr lang="en-US" dirty="0" smtClean="0">
                <a:cs typeface="Arial" pitchFamily="34" charset="0"/>
              </a:rPr>
              <a:t> , </a:t>
            </a:r>
            <a:r>
              <a:rPr lang="en-US" dirty="0" err="1" smtClean="0">
                <a:cs typeface="Arial" pitchFamily="34" charset="0"/>
              </a:rPr>
              <a:t>baik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dalam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bentuk</a:t>
            </a:r>
            <a:r>
              <a:rPr lang="en-US" dirty="0" smtClean="0">
                <a:cs typeface="Arial" pitchFamily="34" charset="0"/>
              </a:rPr>
              <a:t> target, </a:t>
            </a:r>
            <a:r>
              <a:rPr lang="en-US" dirty="0" err="1" smtClean="0">
                <a:cs typeface="Arial" pitchFamily="34" charset="0"/>
              </a:rPr>
              <a:t>sasaran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jangka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panjang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maupun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misi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organisasi</a:t>
            </a:r>
            <a:r>
              <a:rPr lang="en-US" dirty="0" smtClean="0">
                <a:cs typeface="Arial" pitchFamily="34" charset="0"/>
              </a:rPr>
              <a:t>. Dan </a:t>
            </a:r>
            <a:r>
              <a:rPr lang="en-US" dirty="0" err="1" smtClean="0">
                <a:cs typeface="Arial" pitchFamily="34" charset="0"/>
              </a:rPr>
              <a:t>tercapainya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tujuan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harus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mengacu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pada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visi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organisasi</a:t>
            </a:r>
            <a:r>
              <a:rPr lang="en-US" dirty="0" smtClean="0">
                <a:cs typeface="Arial" pitchFamily="34" charset="0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err="1" smtClean="0">
                <a:cs typeface="Arial" pitchFamily="34" charset="0"/>
              </a:rPr>
              <a:t>Produktivitas</a:t>
            </a:r>
            <a:r>
              <a:rPr lang="en-US" b="1" dirty="0" smtClean="0">
                <a:cs typeface="Arial" pitchFamily="34" charset="0"/>
              </a:rPr>
              <a:t> </a:t>
            </a:r>
            <a:r>
              <a:rPr lang="en-US" dirty="0" smtClean="0">
                <a:cs typeface="Arial" pitchFamily="34" charset="0"/>
              </a:rPr>
              <a:t>: adalah ukuran yang </a:t>
            </a:r>
            <a:r>
              <a:rPr lang="en-US" dirty="0" err="1" smtClean="0">
                <a:cs typeface="Arial" pitchFamily="34" charset="0"/>
              </a:rPr>
              <a:t>menunjukkan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kemampuan</a:t>
            </a:r>
            <a:r>
              <a:rPr lang="en-US" dirty="0" smtClean="0">
                <a:cs typeface="Arial" pitchFamily="34" charset="0"/>
              </a:rPr>
              <a:t> Pemerintah (</a:t>
            </a:r>
            <a:r>
              <a:rPr lang="en-US" dirty="0" err="1" smtClean="0">
                <a:cs typeface="Arial" pitchFamily="34" charset="0"/>
              </a:rPr>
              <a:t>Pusat</a:t>
            </a:r>
            <a:r>
              <a:rPr lang="en-US" dirty="0" smtClean="0">
                <a:cs typeface="Arial" pitchFamily="34" charset="0"/>
              </a:rPr>
              <a:t>, </a:t>
            </a:r>
            <a:r>
              <a:rPr lang="en-US" dirty="0">
                <a:cs typeface="Arial" pitchFamily="34" charset="0"/>
              </a:rPr>
              <a:t>D</a:t>
            </a:r>
            <a:r>
              <a:rPr lang="en-US" dirty="0" smtClean="0">
                <a:cs typeface="Arial" pitchFamily="34" charset="0"/>
              </a:rPr>
              <a:t>aerah, Desa) </a:t>
            </a:r>
            <a:r>
              <a:rPr lang="en-US" dirty="0" err="1" smtClean="0">
                <a:cs typeface="Arial" pitchFamily="34" charset="0"/>
              </a:rPr>
              <a:t>untuk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menghasilkan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keluaran</a:t>
            </a:r>
            <a:r>
              <a:rPr lang="en-US" dirty="0" smtClean="0">
                <a:cs typeface="Arial" pitchFamily="34" charset="0"/>
              </a:rPr>
              <a:t> yang </a:t>
            </a:r>
            <a:r>
              <a:rPr lang="en-US" dirty="0" err="1" smtClean="0">
                <a:cs typeface="Arial" pitchFamily="34" charset="0"/>
              </a:rPr>
              <a:t>dibutukan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oleh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masyarakat</a:t>
            </a:r>
            <a:r>
              <a:rPr lang="en-US" dirty="0" smtClean="0">
                <a:cs typeface="Arial" pitchFamily="34" charset="0"/>
              </a:rPr>
              <a:t>. 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err="1" smtClean="0">
                <a:cs typeface="Arial" pitchFamily="34" charset="0"/>
              </a:rPr>
              <a:t>Efesiensi</a:t>
            </a:r>
            <a:r>
              <a:rPr lang="en-US" b="1" dirty="0" smtClean="0">
                <a:cs typeface="Arial" pitchFamily="34" charset="0"/>
              </a:rPr>
              <a:t> : </a:t>
            </a:r>
            <a:r>
              <a:rPr lang="en-US" dirty="0" err="1" smtClean="0">
                <a:cs typeface="Arial" pitchFamily="34" charset="0"/>
              </a:rPr>
              <a:t>perbandingan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keluaran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masukan</a:t>
            </a:r>
            <a:r>
              <a:rPr lang="en-US" dirty="0" smtClean="0">
                <a:cs typeface="Arial" pitchFamily="34" charset="0"/>
              </a:rPr>
              <a:t> ( </a:t>
            </a:r>
            <a:r>
              <a:rPr lang="en-US" dirty="0" err="1" smtClean="0">
                <a:cs typeface="Arial" pitchFamily="34" charset="0"/>
              </a:rPr>
              <a:t>dengan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waktu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singkat</a:t>
            </a:r>
            <a:r>
              <a:rPr lang="en-US" dirty="0" smtClean="0">
                <a:cs typeface="Arial" pitchFamily="34" charset="0"/>
              </a:rPr>
              <a:t>, </a:t>
            </a:r>
            <a:r>
              <a:rPr lang="en-US" dirty="0" err="1" smtClean="0">
                <a:cs typeface="Arial" pitchFamily="34" charset="0"/>
              </a:rPr>
              <a:t>beaya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murah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dalam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pelayanan</a:t>
            </a:r>
            <a:r>
              <a:rPr lang="en-US" dirty="0" smtClean="0">
                <a:cs typeface="Arial" pitchFamily="34" charset="0"/>
              </a:rPr>
              <a:t>. 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err="1" smtClean="0">
                <a:cs typeface="Arial" pitchFamily="34" charset="0"/>
              </a:rPr>
              <a:t>Kepuasan</a:t>
            </a:r>
            <a:r>
              <a:rPr lang="en-US" b="1" dirty="0" smtClean="0">
                <a:cs typeface="Arial" pitchFamily="34" charset="0"/>
              </a:rPr>
              <a:t> : </a:t>
            </a:r>
            <a:r>
              <a:rPr lang="en-US" dirty="0" err="1" smtClean="0">
                <a:cs typeface="Arial" pitchFamily="34" charset="0"/>
              </a:rPr>
              <a:t>seberapa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pemerintah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dapat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memenuhi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karyawan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masyarakat</a:t>
            </a:r>
            <a:r>
              <a:rPr lang="en-US" dirty="0" smtClean="0">
                <a:cs typeface="Arial" pitchFamily="34" charset="0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cs typeface="Arial" pitchFamily="34" charset="0"/>
              </a:rPr>
              <a:t> </a:t>
            </a:r>
            <a:r>
              <a:rPr lang="en-US" b="1" dirty="0">
                <a:cs typeface="Arial" pitchFamily="34" charset="0"/>
              </a:rPr>
              <a:t>K</a:t>
            </a:r>
            <a:r>
              <a:rPr lang="en-US" b="1" dirty="0" smtClean="0">
                <a:cs typeface="Arial" pitchFamily="34" charset="0"/>
              </a:rPr>
              <a:t>eadilan : </a:t>
            </a:r>
            <a:r>
              <a:rPr lang="en-US" dirty="0" err="1" smtClean="0">
                <a:cs typeface="Arial" pitchFamily="34" charset="0"/>
              </a:rPr>
              <a:t>cakupan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jangkauan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kegiatan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pelayanan</a:t>
            </a:r>
            <a:r>
              <a:rPr lang="en-US" dirty="0" smtClean="0">
                <a:cs typeface="Arial" pitchFamily="34" charset="0"/>
              </a:rPr>
              <a:t> yang </a:t>
            </a:r>
            <a:r>
              <a:rPr lang="en-US" dirty="0" err="1" smtClean="0">
                <a:cs typeface="Arial" pitchFamily="34" charset="0"/>
              </a:rPr>
              <a:t>diberikan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pemerintah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seluas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mungkin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dengan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distribusi</a:t>
            </a:r>
            <a:r>
              <a:rPr lang="en-US" dirty="0" smtClean="0">
                <a:cs typeface="Arial" pitchFamily="34" charset="0"/>
              </a:rPr>
              <a:t> yang </a:t>
            </a:r>
            <a:r>
              <a:rPr lang="en-US" dirty="0" err="1" smtClean="0">
                <a:cs typeface="Arial" pitchFamily="34" charset="0"/>
              </a:rPr>
              <a:t>merata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adil</a:t>
            </a:r>
            <a:r>
              <a:rPr lang="en-US" dirty="0" smtClean="0">
                <a:cs typeface="Arial" pitchFamily="34" charset="0"/>
              </a:rPr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97649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792162"/>
          </a:xfrm>
        </p:spPr>
        <p:txBody>
          <a:bodyPr>
            <a:normAutofit/>
          </a:bodyPr>
          <a:lstStyle/>
          <a:p>
            <a:r>
              <a:rPr lang="en-US" sz="2800" b="1" dirty="0"/>
              <a:t>Ukuran </a:t>
            </a:r>
            <a:r>
              <a:rPr lang="en-US" sz="2800" b="1" dirty="0" err="1"/>
              <a:t>K</a:t>
            </a:r>
            <a:r>
              <a:rPr lang="en-US" sz="2800" b="1" dirty="0" err="1" smtClean="0"/>
              <a:t>inerja</a:t>
            </a:r>
            <a:r>
              <a:rPr lang="en-US" sz="2800" b="1" dirty="0" smtClean="0"/>
              <a:t> </a:t>
            </a:r>
            <a:r>
              <a:rPr lang="en-US" sz="2800" b="1" dirty="0"/>
              <a:t>Pelayanan </a:t>
            </a:r>
            <a:r>
              <a:rPr lang="en-US" sz="2800" b="1" dirty="0" err="1"/>
              <a:t>berorientasi</a:t>
            </a:r>
            <a:r>
              <a:rPr lang="en-US" sz="2800" b="1" dirty="0"/>
              <a:t> </a:t>
            </a:r>
            <a:r>
              <a:rPr lang="en-US" sz="2800" b="1" dirty="0" err="1"/>
              <a:t>pada</a:t>
            </a:r>
            <a:r>
              <a:rPr lang="en-US" sz="2800" b="1" dirty="0"/>
              <a:t> </a:t>
            </a:r>
            <a:r>
              <a:rPr lang="en-US" sz="2800" b="1" dirty="0" smtClean="0"/>
              <a:t>Proses</a:t>
            </a:r>
            <a:r>
              <a:rPr lang="en-US" sz="2800" b="1" dirty="0" smtClean="0"/>
              <a:t>.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334000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b="1" dirty="0" smtClean="0"/>
              <a:t>Responsivitas: </a:t>
            </a:r>
            <a:r>
              <a:rPr lang="en-US" sz="2800" dirty="0" err="1" smtClean="0"/>
              <a:t>kemamuan</a:t>
            </a:r>
            <a:r>
              <a:rPr lang="en-US" sz="2800" dirty="0" smtClean="0"/>
              <a:t> </a:t>
            </a:r>
            <a:r>
              <a:rPr lang="en-US" sz="2800" dirty="0" err="1" smtClean="0"/>
              <a:t>petugas</a:t>
            </a:r>
            <a:r>
              <a:rPr lang="en-US" sz="2800" dirty="0" smtClean="0"/>
              <a:t>/provider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mengetahui</a:t>
            </a:r>
            <a:r>
              <a:rPr lang="en-US" sz="2800" dirty="0" smtClean="0"/>
              <a:t> </a:t>
            </a:r>
            <a:r>
              <a:rPr lang="en-US" sz="2800" dirty="0" err="1" smtClean="0"/>
              <a:t>kebutuhan</a:t>
            </a:r>
            <a:r>
              <a:rPr lang="en-US" sz="2800" dirty="0" smtClean="0"/>
              <a:t> </a:t>
            </a:r>
            <a:r>
              <a:rPr lang="en-US" sz="2800" dirty="0" err="1" smtClean="0"/>
              <a:t>masyarakat</a:t>
            </a:r>
            <a:r>
              <a:rPr lang="en-US" sz="2800" dirty="0" smtClean="0"/>
              <a:t>, </a:t>
            </a:r>
            <a:r>
              <a:rPr lang="en-US" sz="2800" dirty="0" err="1" smtClean="0"/>
              <a:t>menyusun</a:t>
            </a:r>
            <a:r>
              <a:rPr lang="en-US" sz="2800" dirty="0" smtClean="0"/>
              <a:t> agenda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prioritas</a:t>
            </a:r>
            <a:r>
              <a:rPr lang="en-US" sz="2800" dirty="0" smtClean="0"/>
              <a:t> </a:t>
            </a:r>
            <a:r>
              <a:rPr lang="en-US" sz="2800" dirty="0" err="1" smtClean="0"/>
              <a:t>pelayanan</a:t>
            </a:r>
            <a:r>
              <a:rPr lang="en-US" sz="2800" dirty="0" smtClean="0"/>
              <a:t> </a:t>
            </a:r>
            <a:r>
              <a:rPr lang="en-US" sz="2800" dirty="0" err="1" smtClean="0"/>
              <a:t>serta</a:t>
            </a:r>
            <a:r>
              <a:rPr lang="en-US" sz="2800" dirty="0" smtClean="0"/>
              <a:t> </a:t>
            </a:r>
            <a:r>
              <a:rPr lang="en-US" sz="2800" dirty="0" err="1" smtClean="0"/>
              <a:t>mengembangkan</a:t>
            </a:r>
            <a:r>
              <a:rPr lang="en-US" sz="2800" dirty="0" smtClean="0"/>
              <a:t> program-</a:t>
            </a:r>
            <a:r>
              <a:rPr lang="en-US" sz="2800" dirty="0" err="1" smtClean="0"/>
              <a:t>programn</a:t>
            </a:r>
            <a:r>
              <a:rPr lang="en-US" sz="2800" dirty="0" smtClean="0"/>
              <a:t> </a:t>
            </a:r>
            <a:r>
              <a:rPr lang="en-US" sz="2800" dirty="0" err="1" smtClean="0"/>
              <a:t>pelayanan</a:t>
            </a:r>
            <a:r>
              <a:rPr lang="en-US" sz="2800" dirty="0" smtClean="0"/>
              <a:t> </a:t>
            </a:r>
            <a:r>
              <a:rPr lang="en-US" sz="2800" dirty="0" err="1" smtClean="0"/>
              <a:t>sesuai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kebutuhan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aspirasi</a:t>
            </a:r>
            <a:r>
              <a:rPr lang="en-US" sz="2800" dirty="0" smtClean="0"/>
              <a:t> </a:t>
            </a:r>
            <a:r>
              <a:rPr lang="en-US" sz="2800" dirty="0" err="1" smtClean="0"/>
              <a:t>masyarakat</a:t>
            </a: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800" b="1" dirty="0" err="1" smtClean="0"/>
              <a:t>Responsibilitas</a:t>
            </a:r>
            <a:r>
              <a:rPr lang="en-US" sz="2800" b="1" dirty="0" smtClean="0"/>
              <a:t>: </a:t>
            </a:r>
            <a:r>
              <a:rPr lang="en-US" sz="2800" dirty="0" smtClean="0"/>
              <a:t>Ukuran yang </a:t>
            </a:r>
            <a:r>
              <a:rPr lang="en-US" sz="2800" dirty="0" err="1" smtClean="0"/>
              <a:t>menunjukkan</a:t>
            </a:r>
            <a:r>
              <a:rPr lang="en-US" sz="2800" dirty="0" smtClean="0"/>
              <a:t> </a:t>
            </a:r>
            <a:r>
              <a:rPr lang="en-US" sz="2800" dirty="0" err="1" smtClean="0"/>
              <a:t>seberapa</a:t>
            </a:r>
            <a:r>
              <a:rPr lang="en-US" sz="2800" dirty="0" smtClean="0"/>
              <a:t> </a:t>
            </a:r>
            <a:r>
              <a:rPr lang="en-US" sz="2800" dirty="0" err="1" smtClean="0"/>
              <a:t>besar</a:t>
            </a:r>
            <a:r>
              <a:rPr lang="en-US" sz="2800" dirty="0" smtClean="0"/>
              <a:t> </a:t>
            </a:r>
            <a:r>
              <a:rPr lang="en-US" sz="2800" dirty="0" err="1" smtClean="0"/>
              <a:t>tingkat</a:t>
            </a:r>
            <a:r>
              <a:rPr lang="en-US" sz="2800" dirty="0" smtClean="0"/>
              <a:t> </a:t>
            </a:r>
            <a:r>
              <a:rPr lang="en-US" sz="2800" dirty="0" err="1" smtClean="0"/>
              <a:t>kesesuaian</a:t>
            </a:r>
            <a:r>
              <a:rPr lang="en-US" sz="2800" dirty="0" smtClean="0"/>
              <a:t> </a:t>
            </a:r>
            <a:r>
              <a:rPr lang="en-US" sz="2800" dirty="0" err="1" smtClean="0"/>
              <a:t>antara</a:t>
            </a:r>
            <a:r>
              <a:rPr lang="en-US" sz="2800" dirty="0" smtClean="0"/>
              <a:t> penyelenggaraan </a:t>
            </a:r>
            <a:r>
              <a:rPr lang="en-US" sz="2800" dirty="0" err="1" smtClean="0"/>
              <a:t>pemerintahan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hukum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prosedur</a:t>
            </a:r>
            <a:r>
              <a:rPr lang="en-US" sz="2800" dirty="0" smtClean="0"/>
              <a:t> yang </a:t>
            </a:r>
            <a:r>
              <a:rPr lang="en-US" sz="2800" dirty="0" err="1" smtClean="0"/>
              <a:t>telah</a:t>
            </a:r>
            <a:r>
              <a:rPr lang="en-US" sz="2800" dirty="0" smtClean="0"/>
              <a:t> </a:t>
            </a:r>
            <a:r>
              <a:rPr lang="en-US" sz="2800" dirty="0" err="1" smtClean="0"/>
              <a:t>ditetepkan</a:t>
            </a:r>
            <a:r>
              <a:rPr lang="en-US" sz="2800" dirty="0" smtClean="0"/>
              <a:t>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b="1" dirty="0" err="1" smtClean="0"/>
              <a:t>Akuntabilitas</a:t>
            </a:r>
            <a:r>
              <a:rPr lang="en-US" sz="2800" dirty="0"/>
              <a:t> </a:t>
            </a:r>
            <a:r>
              <a:rPr lang="en-US" sz="2800" dirty="0" smtClean="0"/>
              <a:t>: Ukuran </a:t>
            </a:r>
            <a:r>
              <a:rPr lang="en-US" sz="2800" dirty="0"/>
              <a:t>yang </a:t>
            </a:r>
            <a:r>
              <a:rPr lang="en-US" sz="2800" dirty="0" err="1"/>
              <a:t>menunjukkan</a:t>
            </a:r>
            <a:r>
              <a:rPr lang="en-US" sz="2800" dirty="0"/>
              <a:t> </a:t>
            </a:r>
            <a:r>
              <a:rPr lang="en-US" sz="2800" dirty="0" err="1"/>
              <a:t>seberapa</a:t>
            </a:r>
            <a:r>
              <a:rPr lang="en-US" sz="2800" dirty="0"/>
              <a:t> </a:t>
            </a:r>
            <a:r>
              <a:rPr lang="en-US" sz="2800" dirty="0" err="1"/>
              <a:t>besar</a:t>
            </a:r>
            <a:r>
              <a:rPr lang="en-US" sz="2800" dirty="0"/>
              <a:t> </a:t>
            </a:r>
            <a:r>
              <a:rPr lang="en-US" sz="2800" dirty="0" err="1"/>
              <a:t>tingkat</a:t>
            </a:r>
            <a:r>
              <a:rPr lang="en-US" sz="2800" dirty="0"/>
              <a:t> </a:t>
            </a:r>
            <a:r>
              <a:rPr lang="en-US" sz="2800" dirty="0" err="1"/>
              <a:t>kesesuaian</a:t>
            </a:r>
            <a:r>
              <a:rPr lang="en-US" sz="2800" dirty="0"/>
              <a:t> </a:t>
            </a:r>
            <a:r>
              <a:rPr lang="en-US" sz="2800" dirty="0" err="1"/>
              <a:t>antara</a:t>
            </a:r>
            <a:r>
              <a:rPr lang="en-US" sz="2800" dirty="0"/>
              <a:t> penyelenggaraan </a:t>
            </a:r>
            <a:r>
              <a:rPr lang="en-US" sz="2800" dirty="0" err="1"/>
              <a:t>pemerintahan</a:t>
            </a:r>
            <a:r>
              <a:rPr lang="en-US" sz="2800" dirty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ukuran-ukuran </a:t>
            </a:r>
            <a:r>
              <a:rPr lang="en-US" sz="2800" dirty="0" err="1" smtClean="0"/>
              <a:t>eksternal</a:t>
            </a:r>
            <a:r>
              <a:rPr lang="en-US" sz="2800" dirty="0" smtClean="0"/>
              <a:t> yang </a:t>
            </a:r>
            <a:r>
              <a:rPr lang="en-US" sz="2800" dirty="0" err="1" smtClean="0"/>
              <a:t>ada</a:t>
            </a:r>
            <a:r>
              <a:rPr lang="en-US" sz="2800" dirty="0" smtClean="0"/>
              <a:t> di </a:t>
            </a:r>
            <a:r>
              <a:rPr lang="en-US" sz="2800" dirty="0" err="1" smtClean="0"/>
              <a:t>masyarakat</a:t>
            </a:r>
            <a:r>
              <a:rPr lang="en-US" sz="2800" dirty="0" smtClean="0"/>
              <a:t> /</a:t>
            </a:r>
            <a:r>
              <a:rPr lang="en-US" sz="2800" i="1" dirty="0" smtClean="0"/>
              <a:t>stakeholders</a:t>
            </a:r>
            <a:r>
              <a:rPr lang="en-US" sz="2800" dirty="0" smtClean="0"/>
              <a:t> </a:t>
            </a:r>
            <a:r>
              <a:rPr lang="en-US" sz="2800" dirty="0" err="1" smtClean="0"/>
              <a:t>yaitu</a:t>
            </a:r>
            <a:r>
              <a:rPr lang="en-US" sz="2800" dirty="0" smtClean="0"/>
              <a:t> </a:t>
            </a:r>
            <a:r>
              <a:rPr lang="en-US" sz="2800" dirty="0" err="1" smtClean="0"/>
              <a:t>nila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norma</a:t>
            </a:r>
            <a:r>
              <a:rPr lang="en-US" sz="2800" dirty="0" smtClean="0"/>
              <a:t> yang </a:t>
            </a:r>
            <a:r>
              <a:rPr lang="en-US" sz="2800" dirty="0" err="1" smtClean="0"/>
              <a:t>berkembang</a:t>
            </a:r>
            <a:r>
              <a:rPr lang="en-US" sz="2800" dirty="0" smtClean="0"/>
              <a:t> </a:t>
            </a:r>
            <a:r>
              <a:rPr lang="en-US" sz="2800" dirty="0"/>
              <a:t>di </a:t>
            </a:r>
            <a:r>
              <a:rPr lang="en-US" sz="2800" dirty="0" err="1"/>
              <a:t>masyarakat</a:t>
            </a:r>
            <a:r>
              <a:rPr lang="en-US" sz="2800" dirty="0"/>
              <a:t> </a:t>
            </a:r>
            <a:r>
              <a:rPr lang="en-US" sz="2800" dirty="0" smtClean="0"/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009966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Lanjutan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38200"/>
            <a:ext cx="8077200" cy="5562600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 startAt="4"/>
            </a:pPr>
            <a:r>
              <a:rPr lang="en-US" sz="2400" b="1" dirty="0" smtClean="0"/>
              <a:t>Keadaptasian</a:t>
            </a:r>
            <a:r>
              <a:rPr lang="en-US" sz="2400" dirty="0"/>
              <a:t> : Ukuran yang </a:t>
            </a:r>
            <a:r>
              <a:rPr lang="en-US" sz="2400" dirty="0" err="1"/>
              <a:t>menunjukkan</a:t>
            </a:r>
            <a:r>
              <a:rPr lang="en-US" sz="2400" dirty="0"/>
              <a:t> </a:t>
            </a:r>
            <a:r>
              <a:rPr lang="en-US" sz="2400" dirty="0" err="1" smtClean="0"/>
              <a:t>daya</a:t>
            </a:r>
            <a:r>
              <a:rPr lang="en-US" sz="2400" dirty="0" smtClean="0"/>
              <a:t> </a:t>
            </a:r>
            <a:r>
              <a:rPr lang="en-US" sz="2400" dirty="0" err="1" smtClean="0"/>
              <a:t>tanggap</a:t>
            </a:r>
            <a:r>
              <a:rPr lang="en-US" sz="2400" dirty="0" smtClean="0"/>
              <a:t> </a:t>
            </a:r>
            <a:r>
              <a:rPr lang="en-US" sz="2400" dirty="0" err="1" smtClean="0"/>
              <a:t>organisasi</a:t>
            </a:r>
            <a:r>
              <a:rPr lang="en-US" sz="2400" dirty="0" smtClean="0"/>
              <a:t> </a:t>
            </a:r>
            <a:r>
              <a:rPr lang="en-US" sz="2400" dirty="0" err="1" smtClean="0"/>
              <a:t>terhadap</a:t>
            </a:r>
            <a:r>
              <a:rPr lang="en-US" sz="2400" dirty="0" smtClean="0"/>
              <a:t> </a:t>
            </a:r>
            <a:r>
              <a:rPr lang="en-US" sz="2400" dirty="0" err="1" smtClean="0"/>
              <a:t>tuntutan</a:t>
            </a:r>
            <a:r>
              <a:rPr lang="en-US" sz="2400" dirty="0" smtClean="0"/>
              <a:t> </a:t>
            </a:r>
            <a:r>
              <a:rPr lang="en-US" sz="2400" dirty="0" err="1" smtClean="0"/>
              <a:t>perubahan</a:t>
            </a:r>
            <a:r>
              <a:rPr lang="en-US" sz="2400" dirty="0" smtClean="0"/>
              <a:t> yang </a:t>
            </a:r>
            <a:r>
              <a:rPr lang="en-US" sz="2400" dirty="0" err="1" smtClean="0"/>
              <a:t>terjadi</a:t>
            </a:r>
            <a:r>
              <a:rPr lang="en-US" sz="2400" dirty="0" smtClean="0"/>
              <a:t> di </a:t>
            </a:r>
            <a:r>
              <a:rPr lang="en-US" sz="2400" dirty="0" err="1" smtClean="0"/>
              <a:t>lingkunganya</a:t>
            </a:r>
            <a:r>
              <a:rPr lang="en-US" sz="2400" dirty="0" smtClean="0"/>
              <a:t>.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US" sz="2400" b="1" dirty="0" err="1" smtClean="0"/>
              <a:t>Kelangsungan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hidup</a:t>
            </a:r>
            <a:r>
              <a:rPr lang="en-US" sz="2400" b="1" dirty="0" smtClean="0"/>
              <a:t>: </a:t>
            </a:r>
            <a:r>
              <a:rPr lang="en-US" sz="2400" dirty="0" err="1" smtClean="0"/>
              <a:t>yaitu</a:t>
            </a:r>
            <a:r>
              <a:rPr lang="en-US" sz="2400" dirty="0" smtClean="0"/>
              <a:t> </a:t>
            </a:r>
            <a:r>
              <a:rPr lang="en-US" sz="2400" dirty="0" err="1" smtClean="0"/>
              <a:t>seberapa</a:t>
            </a:r>
            <a:r>
              <a:rPr lang="en-US" sz="2400" dirty="0" smtClean="0"/>
              <a:t> </a:t>
            </a:r>
            <a:r>
              <a:rPr lang="en-US" sz="2400" dirty="0" err="1" smtClean="0"/>
              <a:t>jauh</a:t>
            </a:r>
            <a:r>
              <a:rPr lang="en-US" sz="2400" dirty="0" smtClean="0"/>
              <a:t> Pemerintah Daerah </a:t>
            </a:r>
            <a:r>
              <a:rPr lang="en-US" sz="2400" dirty="0" err="1" smtClean="0"/>
              <a:t>atau</a:t>
            </a:r>
            <a:r>
              <a:rPr lang="en-US" sz="2400" dirty="0" smtClean="0"/>
              <a:t> program </a:t>
            </a:r>
            <a:r>
              <a:rPr lang="en-US" sz="2400" dirty="0" err="1" smtClean="0"/>
              <a:t>pelayanan</a:t>
            </a:r>
            <a:r>
              <a:rPr lang="en-US" sz="2400" dirty="0" smtClean="0"/>
              <a:t> </a:t>
            </a:r>
            <a:r>
              <a:rPr lang="en-US" sz="2400" dirty="0" err="1" smtClean="0"/>
              <a:t>dapat</a:t>
            </a:r>
            <a:r>
              <a:rPr lang="en-US" sz="2400" dirty="0" smtClean="0"/>
              <a:t> </a:t>
            </a:r>
            <a:r>
              <a:rPr lang="en-US" sz="2400" dirty="0" err="1" smtClean="0"/>
              <a:t>menunjukkan</a:t>
            </a:r>
            <a:r>
              <a:rPr lang="en-US" sz="2400" dirty="0" smtClean="0"/>
              <a:t> </a:t>
            </a:r>
            <a:r>
              <a:rPr lang="en-US" sz="2400" dirty="0" err="1" smtClean="0"/>
              <a:t>kemampuan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terus</a:t>
            </a:r>
            <a:r>
              <a:rPr lang="en-US" sz="2400" dirty="0" smtClean="0"/>
              <a:t> </a:t>
            </a:r>
            <a:r>
              <a:rPr lang="en-US" sz="2400" dirty="0" err="1" smtClean="0"/>
              <a:t>berkembang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bertahan</a:t>
            </a:r>
            <a:r>
              <a:rPr lang="en-US" sz="2400" dirty="0" smtClean="0"/>
              <a:t> </a:t>
            </a:r>
            <a:r>
              <a:rPr lang="en-US" sz="2400" dirty="0" err="1" smtClean="0"/>
              <a:t>hidup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berkompetisi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daerah</a:t>
            </a:r>
            <a:r>
              <a:rPr lang="en-US" sz="2400" dirty="0" smtClean="0"/>
              <a:t> </a:t>
            </a:r>
            <a:r>
              <a:rPr lang="en-US" sz="2400" dirty="0" err="1" smtClean="0"/>
              <a:t>atau</a:t>
            </a:r>
            <a:r>
              <a:rPr lang="en-US" sz="2400" dirty="0" smtClean="0"/>
              <a:t> program lain.</a:t>
            </a:r>
            <a:endParaRPr lang="en-US" sz="2400" b="1" dirty="0" smtClean="0"/>
          </a:p>
          <a:p>
            <a:pPr marL="514350" indent="-514350">
              <a:buFont typeface="+mj-lt"/>
              <a:buAutoNum type="arabicPeriod" startAt="4"/>
            </a:pPr>
            <a:r>
              <a:rPr lang="en-US" sz="2400" b="1" dirty="0" err="1" smtClean="0"/>
              <a:t>Keterbukaan</a:t>
            </a:r>
            <a:r>
              <a:rPr lang="en-US" sz="2400" b="1" dirty="0" smtClean="0"/>
              <a:t>/</a:t>
            </a:r>
            <a:r>
              <a:rPr lang="en-US" sz="2400" b="1" dirty="0" err="1" smtClean="0"/>
              <a:t>transparasi</a:t>
            </a:r>
            <a:r>
              <a:rPr lang="en-US" sz="2400" b="1" dirty="0"/>
              <a:t>: </a:t>
            </a:r>
            <a:r>
              <a:rPr lang="en-US" sz="2400" dirty="0" err="1"/>
              <a:t>dimana</a:t>
            </a:r>
            <a:r>
              <a:rPr lang="en-US" sz="2400" dirty="0"/>
              <a:t> </a:t>
            </a:r>
            <a:r>
              <a:rPr lang="en-US" sz="2400" dirty="0" err="1"/>
              <a:t>tatacara</a:t>
            </a:r>
            <a:r>
              <a:rPr lang="en-US" sz="2400" dirty="0"/>
              <a:t> penyelenggaraan </a:t>
            </a:r>
            <a:r>
              <a:rPr lang="en-US" sz="2400" dirty="0" err="1"/>
              <a:t>pemerintahan</a:t>
            </a:r>
            <a:r>
              <a:rPr lang="en-US" sz="2400" dirty="0"/>
              <a:t> yang </a:t>
            </a:r>
            <a:r>
              <a:rPr lang="en-US" sz="2400" dirty="0" err="1"/>
              <a:t>berkaitan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proses </a:t>
            </a:r>
            <a:r>
              <a:rPr lang="en-US" sz="2400" dirty="0" err="1"/>
              <a:t>pelayanan</a:t>
            </a:r>
            <a:r>
              <a:rPr lang="en-US" sz="2400" dirty="0"/>
              <a:t> </a:t>
            </a:r>
            <a:r>
              <a:rPr lang="en-US" sz="2400" dirty="0" err="1"/>
              <a:t>umum</a:t>
            </a:r>
            <a:r>
              <a:rPr lang="en-US" sz="2400" dirty="0"/>
              <a:t> </a:t>
            </a:r>
            <a:r>
              <a:rPr lang="en-US" sz="2400" dirty="0" err="1"/>
              <a:t>wajib</a:t>
            </a:r>
            <a:r>
              <a:rPr lang="en-US" sz="2400" dirty="0"/>
              <a:t> </a:t>
            </a:r>
            <a:r>
              <a:rPr lang="en-US" sz="2400" dirty="0" err="1"/>
              <a:t>diinformasikan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terbuka</a:t>
            </a:r>
            <a:r>
              <a:rPr lang="en-US" sz="2400" dirty="0"/>
              <a:t> agar </a:t>
            </a:r>
            <a:r>
              <a:rPr lang="en-US" sz="2400" dirty="0" err="1"/>
              <a:t>diketahui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dipahami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</a:t>
            </a:r>
            <a:r>
              <a:rPr lang="en-US" sz="2400" dirty="0" err="1"/>
              <a:t>masyarakat</a:t>
            </a:r>
            <a:r>
              <a:rPr lang="en-US" sz="2400" dirty="0"/>
              <a:t>.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US" sz="2400" b="1" dirty="0" err="1"/>
              <a:t>Empati</a:t>
            </a:r>
            <a:r>
              <a:rPr lang="en-US" sz="2400" b="1" dirty="0"/>
              <a:t> : </a:t>
            </a:r>
            <a:r>
              <a:rPr lang="en-US" sz="2400" dirty="0" err="1"/>
              <a:t>perlakuan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perhatian Pemerintah Daerah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penyelenggara</a:t>
            </a:r>
            <a:r>
              <a:rPr lang="en-US" sz="2400" dirty="0"/>
              <a:t> </a:t>
            </a:r>
            <a:r>
              <a:rPr lang="en-US" sz="2400" dirty="0" err="1"/>
              <a:t>jasa</a:t>
            </a:r>
            <a:r>
              <a:rPr lang="en-US" sz="2400" dirty="0"/>
              <a:t> </a:t>
            </a:r>
            <a:r>
              <a:rPr lang="en-US" sz="2400" dirty="0" err="1"/>
              <a:t>pelayanan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i="1" dirty="0"/>
              <a:t>provider </a:t>
            </a:r>
            <a:r>
              <a:rPr lang="en-US" sz="2400" dirty="0" err="1"/>
              <a:t>terhadap</a:t>
            </a:r>
            <a:r>
              <a:rPr lang="en-US" sz="2400" dirty="0"/>
              <a:t> </a:t>
            </a:r>
            <a:r>
              <a:rPr lang="en-US" sz="2400" dirty="0" err="1"/>
              <a:t>isu-isu</a:t>
            </a:r>
            <a:r>
              <a:rPr lang="en-US" sz="2400" dirty="0"/>
              <a:t> </a:t>
            </a:r>
            <a:r>
              <a:rPr lang="en-US" sz="2400" dirty="0" err="1"/>
              <a:t>aktual</a:t>
            </a:r>
            <a:r>
              <a:rPr lang="en-US" sz="2400" dirty="0"/>
              <a:t> yang </a:t>
            </a:r>
            <a:r>
              <a:rPr lang="en-US" sz="2400" dirty="0" err="1"/>
              <a:t>sedang</a:t>
            </a:r>
            <a:r>
              <a:rPr lang="en-US" sz="2400" dirty="0"/>
              <a:t> </a:t>
            </a:r>
            <a:r>
              <a:rPr lang="en-US" sz="2400" dirty="0" err="1"/>
              <a:t>berkembang</a:t>
            </a:r>
            <a:r>
              <a:rPr lang="en-US" sz="2400" dirty="0"/>
              <a:t> di </a:t>
            </a:r>
            <a:r>
              <a:rPr lang="en-US" sz="2400" dirty="0" err="1"/>
              <a:t>masyarakat</a:t>
            </a:r>
            <a:r>
              <a:rPr lang="en-US" sz="2400" dirty="0"/>
              <a:t>. </a:t>
            </a:r>
          </a:p>
          <a:p>
            <a:pPr marL="0" indent="0">
              <a:buNone/>
            </a:pPr>
            <a:r>
              <a:rPr lang="en-US" sz="2400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96672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654</Words>
  <Application>Microsoft Office PowerPoint</Application>
  <PresentationFormat>On-screen Show (4:3)</PresentationFormat>
  <Paragraphs>45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 Pengukuran Kinerja Pelayanan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Ukuran Kinerja Pelayanan berorientasi pada Hasil</vt:lpstr>
      <vt:lpstr>Ukuran Kinerja Pelayanan berorientasi pada Proses.</vt:lpstr>
      <vt:lpstr>Lanjutan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Pengukuran Kinerja Pelayanan </dc:title>
  <dc:creator>asus</dc:creator>
  <cp:lastModifiedBy>asus</cp:lastModifiedBy>
  <cp:revision>8</cp:revision>
  <dcterms:created xsi:type="dcterms:W3CDTF">2020-11-27T05:27:48Z</dcterms:created>
  <dcterms:modified xsi:type="dcterms:W3CDTF">2020-11-30T01:26:00Z</dcterms:modified>
</cp:coreProperties>
</file>