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761999"/>
          </a:xfrm>
        </p:spPr>
        <p:txBody>
          <a:bodyPr>
            <a:normAutofit/>
          </a:bodyPr>
          <a:lstStyle/>
          <a:p>
            <a:r>
              <a:rPr lang="en-AU" sz="2800" dirty="0" smtClean="0"/>
              <a:t>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khalayak</a:t>
            </a:r>
            <a:endParaRPr lang="en-A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47800"/>
            <a:ext cx="7543800" cy="4191000"/>
          </a:xfrm>
        </p:spPr>
        <p:txBody>
          <a:bodyPr>
            <a:normAutofit/>
          </a:bodyPr>
          <a:lstStyle/>
          <a:p>
            <a:r>
              <a:rPr lang="en-AU" dirty="0" smtClean="0"/>
              <a:t>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umumnya</a:t>
            </a:r>
            <a:r>
              <a:rPr lang="en-AU" dirty="0" smtClean="0"/>
              <a:t> </a:t>
            </a:r>
            <a:r>
              <a:rPr lang="en-AU" dirty="0" err="1" smtClean="0"/>
              <a:t>adalah</a:t>
            </a:r>
            <a:r>
              <a:rPr lang="en-AU" dirty="0" smtClean="0"/>
              <a:t> media </a:t>
            </a:r>
            <a:r>
              <a:rPr lang="en-AU" dirty="0" err="1" smtClean="0"/>
              <a:t>komersial</a:t>
            </a:r>
            <a:r>
              <a:rPr lang="en-AU" dirty="0" smtClean="0"/>
              <a:t> yang </a:t>
            </a:r>
            <a:r>
              <a:rPr lang="en-AU" dirty="0" err="1" smtClean="0"/>
              <a:t>memiliki</a:t>
            </a:r>
            <a:r>
              <a:rPr lang="en-AU" dirty="0" smtClean="0"/>
              <a:t> </a:t>
            </a:r>
            <a:r>
              <a:rPr lang="en-AU" dirty="0" err="1" smtClean="0"/>
              <a:t>kepentingan</a:t>
            </a:r>
            <a:r>
              <a:rPr lang="en-AU" dirty="0" smtClean="0"/>
              <a:t> </a:t>
            </a:r>
            <a:r>
              <a:rPr lang="en-AU" dirty="0" err="1" smtClean="0"/>
              <a:t>komersial</a:t>
            </a:r>
            <a:r>
              <a:rPr lang="en-AU" dirty="0" smtClean="0"/>
              <a:t>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selalu</a:t>
            </a:r>
            <a:r>
              <a:rPr lang="en-AU" dirty="0" smtClean="0"/>
              <a:t> </a:t>
            </a:r>
            <a:r>
              <a:rPr lang="en-AU" dirty="0" err="1" smtClean="0"/>
              <a:t>memanjakan</a:t>
            </a:r>
            <a:r>
              <a:rPr lang="en-AU" dirty="0" smtClean="0"/>
              <a:t> </a:t>
            </a:r>
            <a:r>
              <a:rPr lang="en-AU" dirty="0" err="1" smtClean="0"/>
              <a:t>khalayaknya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memenuhi</a:t>
            </a:r>
            <a:r>
              <a:rPr lang="en-AU" dirty="0" smtClean="0"/>
              <a:t> </a:t>
            </a:r>
            <a:r>
              <a:rPr lang="en-AU" dirty="0" err="1" smtClean="0"/>
              <a:t>selera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.</a:t>
            </a:r>
          </a:p>
          <a:p>
            <a:r>
              <a:rPr lang="en-AU" dirty="0" err="1" smtClean="0"/>
              <a:t>Akhirnya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menempatkan</a:t>
            </a:r>
            <a:r>
              <a:rPr lang="en-AU" dirty="0" smtClean="0"/>
              <a:t> </a:t>
            </a:r>
            <a:r>
              <a:rPr lang="en-AU" dirty="0" err="1" smtClean="0"/>
              <a:t>khalayaknya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konsumen</a:t>
            </a:r>
            <a:r>
              <a:rPr lang="en-AU" dirty="0" smtClean="0"/>
              <a:t> yang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dipenuhi</a:t>
            </a:r>
            <a:r>
              <a:rPr lang="en-AU" dirty="0" smtClean="0"/>
              <a:t> </a:t>
            </a:r>
            <a:r>
              <a:rPr lang="en-AU" dirty="0" err="1" smtClean="0"/>
              <a:t>selera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keinginannya</a:t>
            </a:r>
            <a:r>
              <a:rPr lang="en-AU" dirty="0" smtClean="0"/>
              <a:t> </a:t>
            </a:r>
            <a:r>
              <a:rPr lang="en-AU" dirty="0" err="1" smtClean="0"/>
              <a:t>bukan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negara</a:t>
            </a:r>
            <a:r>
              <a:rPr lang="en-AU" dirty="0" smtClean="0"/>
              <a:t>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publik</a:t>
            </a:r>
            <a:r>
              <a:rPr lang="en-AU" dirty="0" smtClean="0"/>
              <a:t> yang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dicerdaskan</a:t>
            </a:r>
            <a:r>
              <a:rPr lang="en-AU" dirty="0" smtClean="0"/>
              <a:t>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19385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2800" dirty="0" err="1" smtClean="0"/>
              <a:t>Teori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massa</a:t>
            </a:r>
            <a:r>
              <a:rPr lang="en-AU" sz="2800" dirty="0" smtClean="0"/>
              <a:t> yang </a:t>
            </a:r>
            <a:r>
              <a:rPr lang="en-AU" sz="2800" dirty="0" err="1" smtClean="0"/>
              <a:t>berkaitan</a:t>
            </a:r>
            <a:r>
              <a:rPr lang="en-AU" sz="2800" dirty="0" smtClean="0"/>
              <a:t> </a:t>
            </a:r>
            <a:r>
              <a:rPr lang="en-AU" sz="2800" dirty="0" err="1" smtClean="0"/>
              <a:t>dengan</a:t>
            </a:r>
            <a:r>
              <a:rPr lang="en-AU" sz="2800" dirty="0" smtClean="0"/>
              <a:t> </a:t>
            </a:r>
            <a:r>
              <a:rPr lang="en-AU" sz="2800" dirty="0" err="1" smtClean="0"/>
              <a:t>khalayak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AU" dirty="0" err="1" smtClean="0"/>
              <a:t>Perspektif</a:t>
            </a:r>
            <a:r>
              <a:rPr lang="en-AU" dirty="0" smtClean="0"/>
              <a:t> </a:t>
            </a:r>
            <a:r>
              <a:rPr lang="en-AU" dirty="0" err="1" smtClean="0"/>
              <a:t>teori</a:t>
            </a:r>
            <a:r>
              <a:rPr lang="en-AU" dirty="0" smtClean="0"/>
              <a:t> agenda setting (Fiske: 2003)</a:t>
            </a:r>
          </a:p>
          <a:p>
            <a:pPr algn="just"/>
            <a:r>
              <a:rPr lang="en-AU" dirty="0" smtClean="0"/>
              <a:t>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dipandang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penyusun</a:t>
            </a:r>
            <a:r>
              <a:rPr lang="en-AU" dirty="0" smtClean="0"/>
              <a:t> agenda </a:t>
            </a:r>
            <a:r>
              <a:rPr lang="en-AU" dirty="0" err="1" smtClean="0"/>
              <a:t>hal-hal</a:t>
            </a:r>
            <a:r>
              <a:rPr lang="en-AU" dirty="0" smtClean="0"/>
              <a:t> yang </a:t>
            </a:r>
            <a:r>
              <a:rPr lang="en-AU" dirty="0" err="1" smtClean="0"/>
              <a:t>dianggap</a:t>
            </a:r>
            <a:r>
              <a:rPr lang="en-AU" dirty="0" smtClean="0"/>
              <a:t> </a:t>
            </a:r>
            <a:r>
              <a:rPr lang="en-AU" dirty="0" err="1" smtClean="0"/>
              <a:t>penting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. 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mengikuti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yang </a:t>
            </a:r>
            <a:r>
              <a:rPr lang="en-AU" dirty="0" err="1" smtClean="0"/>
              <a:t>dianggap</a:t>
            </a:r>
            <a:r>
              <a:rPr lang="en-AU" dirty="0" smtClean="0"/>
              <a:t> </a:t>
            </a:r>
            <a:r>
              <a:rPr lang="en-AU" dirty="0" err="1" smtClean="0"/>
              <a:t>penting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perlu</a:t>
            </a:r>
            <a:r>
              <a:rPr lang="en-AU" dirty="0" smtClean="0"/>
              <a:t> </a:t>
            </a:r>
            <a:r>
              <a:rPr lang="en-AU" dirty="0" err="1" smtClean="0"/>
              <a:t>dikomunikasikan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meskipun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</a:t>
            </a:r>
            <a:r>
              <a:rPr lang="en-AU" dirty="0" err="1" smtClean="0"/>
              <a:t>tidak</a:t>
            </a:r>
            <a:r>
              <a:rPr lang="en-AU" dirty="0" smtClean="0"/>
              <a:t> </a:t>
            </a:r>
            <a:r>
              <a:rPr lang="en-AU" dirty="0" err="1" smtClean="0"/>
              <a:t>selalu</a:t>
            </a:r>
            <a:r>
              <a:rPr lang="en-AU" dirty="0" smtClean="0"/>
              <a:t> </a:t>
            </a:r>
            <a:r>
              <a:rPr lang="en-AU" dirty="0" err="1" smtClean="0"/>
              <a:t>memandang</a:t>
            </a:r>
            <a:r>
              <a:rPr lang="en-AU" dirty="0" smtClean="0"/>
              <a:t> </a:t>
            </a:r>
            <a:r>
              <a:rPr lang="en-AU" dirty="0" err="1" smtClean="0"/>
              <a:t>isu</a:t>
            </a:r>
            <a:r>
              <a:rPr lang="en-AU" dirty="0" smtClean="0"/>
              <a:t> </a:t>
            </a:r>
            <a:r>
              <a:rPr lang="en-AU" dirty="0" err="1" smtClean="0"/>
              <a:t>yg</a:t>
            </a:r>
            <a:r>
              <a:rPr lang="en-AU" dirty="0" smtClean="0"/>
              <a:t> </a:t>
            </a:r>
            <a:r>
              <a:rPr lang="en-AU" dirty="0" err="1" smtClean="0"/>
              <a:t>disampaikan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penting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dibutuhkan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.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8620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AU" sz="2800" dirty="0" err="1" smtClean="0"/>
              <a:t>Prinsip</a:t>
            </a:r>
            <a:r>
              <a:rPr lang="en-AU" sz="2800" dirty="0" smtClean="0"/>
              <a:t> </a:t>
            </a:r>
            <a:r>
              <a:rPr lang="en-AU" sz="2800" dirty="0" err="1" smtClean="0"/>
              <a:t>melek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menurut</a:t>
            </a:r>
            <a:r>
              <a:rPr lang="en-AU" sz="2800" dirty="0" smtClean="0"/>
              <a:t> W. James Potter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Kotilainen</a:t>
            </a:r>
            <a:r>
              <a:rPr lang="en-AU" sz="2800" dirty="0" smtClean="0"/>
              <a:t> (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Iriantara</a:t>
            </a:r>
            <a:r>
              <a:rPr lang="en-AU" sz="2800" dirty="0" smtClean="0"/>
              <a:t>, 2009: 32)</a:t>
            </a:r>
            <a:endParaRPr lang="en-AU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/>
          </a:bodyPr>
          <a:lstStyle/>
          <a:p>
            <a:pPr algn="just"/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adalah</a:t>
            </a:r>
            <a:r>
              <a:rPr lang="en-AU" sz="2800" dirty="0" smtClean="0"/>
              <a:t> </a:t>
            </a:r>
            <a:r>
              <a:rPr lang="en-AU" sz="2800" dirty="0" err="1" smtClean="0"/>
              <a:t>sebuah</a:t>
            </a:r>
            <a:r>
              <a:rPr lang="en-AU" sz="2800" dirty="0" smtClean="0"/>
              <a:t> </a:t>
            </a:r>
            <a:r>
              <a:rPr lang="en-AU" sz="2800" dirty="0" err="1" smtClean="0"/>
              <a:t>kontinum</a:t>
            </a:r>
            <a:r>
              <a:rPr lang="en-AU" sz="2800" dirty="0" smtClean="0"/>
              <a:t>, </a:t>
            </a:r>
            <a:r>
              <a:rPr lang="en-AU" sz="2800" dirty="0" err="1" smtClean="0"/>
              <a:t>didalam</a:t>
            </a:r>
            <a:r>
              <a:rPr lang="en-AU" sz="2800" dirty="0" smtClean="0"/>
              <a:t> </a:t>
            </a:r>
            <a:r>
              <a:rPr lang="en-AU" sz="2800" dirty="0" err="1" smtClean="0"/>
              <a:t>kontinum</a:t>
            </a:r>
            <a:r>
              <a:rPr lang="en-AU" sz="2800" dirty="0" smtClean="0"/>
              <a:t> </a:t>
            </a:r>
            <a:r>
              <a:rPr lang="en-AU" sz="2800" dirty="0" err="1" smtClean="0"/>
              <a:t>ada</a:t>
            </a:r>
            <a:r>
              <a:rPr lang="en-AU" sz="2800" dirty="0" smtClean="0"/>
              <a:t> </a:t>
            </a:r>
            <a:r>
              <a:rPr lang="en-AU" sz="2800" dirty="0" err="1" smtClean="0"/>
              <a:t>tingkatan-tingkatan</a:t>
            </a:r>
            <a:r>
              <a:rPr lang="en-AU" sz="2800" dirty="0" smtClean="0"/>
              <a:t> </a:t>
            </a:r>
            <a:r>
              <a:rPr lang="en-AU" sz="2800" dirty="0" err="1" smtClean="0"/>
              <a:t>tertentu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kita</a:t>
            </a:r>
            <a:r>
              <a:rPr lang="en-AU" sz="2800" dirty="0" smtClean="0"/>
              <a:t> </a:t>
            </a:r>
            <a:r>
              <a:rPr lang="en-AU" sz="2800" dirty="0" err="1" smtClean="0"/>
              <a:t>semua</a:t>
            </a:r>
            <a:r>
              <a:rPr lang="en-AU" sz="2800" dirty="0" smtClean="0"/>
              <a:t> </a:t>
            </a:r>
            <a:r>
              <a:rPr lang="en-AU" sz="2800" dirty="0" err="1" smtClean="0"/>
              <a:t>menempati</a:t>
            </a:r>
            <a:r>
              <a:rPr lang="en-AU" sz="2800" dirty="0" smtClean="0"/>
              <a:t> </a:t>
            </a:r>
            <a:r>
              <a:rPr lang="en-AU" sz="2800" dirty="0" err="1" smtClean="0"/>
              <a:t>posisi</a:t>
            </a:r>
            <a:r>
              <a:rPr lang="en-AU" sz="2800" dirty="0" smtClean="0"/>
              <a:t> </a:t>
            </a:r>
            <a:r>
              <a:rPr lang="en-AU" sz="2800" dirty="0" err="1" smtClean="0"/>
              <a:t>dalam</a:t>
            </a:r>
            <a:r>
              <a:rPr lang="en-AU" sz="2800" dirty="0" smtClean="0"/>
              <a:t> </a:t>
            </a:r>
            <a:r>
              <a:rPr lang="en-AU" sz="2800" dirty="0" err="1" smtClean="0"/>
              <a:t>kontinum</a:t>
            </a:r>
            <a:r>
              <a:rPr lang="en-AU" sz="2800" dirty="0" smtClean="0"/>
              <a:t> </a:t>
            </a:r>
            <a:r>
              <a:rPr lang="en-AU" sz="2800" dirty="0" err="1" smtClean="0"/>
              <a:t>melek</a:t>
            </a:r>
            <a:r>
              <a:rPr lang="en-AU" sz="2800" dirty="0" smtClean="0"/>
              <a:t> media. </a:t>
            </a:r>
            <a:r>
              <a:rPr lang="en-AU" sz="2800" dirty="0" err="1" smtClean="0"/>
              <a:t>Sehingga</a:t>
            </a:r>
            <a:r>
              <a:rPr lang="en-AU" sz="2800" dirty="0" smtClean="0"/>
              <a:t> </a:t>
            </a:r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merupakan</a:t>
            </a:r>
            <a:r>
              <a:rPr lang="en-AU" sz="2800" dirty="0" smtClean="0"/>
              <a:t> </a:t>
            </a:r>
            <a:r>
              <a:rPr lang="en-AU" sz="2800" dirty="0" err="1" smtClean="0"/>
              <a:t>ketrampilan</a:t>
            </a:r>
            <a:r>
              <a:rPr lang="en-AU" sz="2800" dirty="0" smtClean="0"/>
              <a:t> yang </a:t>
            </a:r>
            <a:r>
              <a:rPr lang="en-AU" sz="2800" dirty="0" err="1" smtClean="0"/>
              <a:t>selalu</a:t>
            </a:r>
            <a:r>
              <a:rPr lang="en-AU" sz="2800" dirty="0" smtClean="0"/>
              <a:t> </a:t>
            </a:r>
            <a:r>
              <a:rPr lang="en-AU" sz="2800" dirty="0" err="1" smtClean="0"/>
              <a:t>berubah</a:t>
            </a:r>
            <a:r>
              <a:rPr lang="en-AU" sz="2800" dirty="0" smtClean="0"/>
              <a:t>.</a:t>
            </a:r>
          </a:p>
          <a:p>
            <a:pPr algn="just"/>
            <a:r>
              <a:rPr lang="en-AU" sz="2800" dirty="0" err="1" smtClean="0"/>
              <a:t>Literasi</a:t>
            </a:r>
            <a:r>
              <a:rPr lang="en-AU" sz="2800" dirty="0" smtClean="0"/>
              <a:t> media </a:t>
            </a:r>
            <a:r>
              <a:rPr lang="en-AU" sz="2800" dirty="0" err="1" smtClean="0"/>
              <a:t>bersifat</a:t>
            </a:r>
            <a:r>
              <a:rPr lang="en-AU" sz="2800" dirty="0" smtClean="0"/>
              <a:t> </a:t>
            </a:r>
            <a:r>
              <a:rPr lang="en-AU" sz="2800" dirty="0" err="1" smtClean="0"/>
              <a:t>multidimensi</a:t>
            </a:r>
            <a:r>
              <a:rPr lang="en-AU" sz="2800" dirty="0" smtClean="0"/>
              <a:t> yang </a:t>
            </a:r>
            <a:r>
              <a:rPr lang="en-AU" sz="2800" dirty="0" err="1" smtClean="0"/>
              <a:t>mencakup</a:t>
            </a:r>
            <a:r>
              <a:rPr lang="en-AU" sz="2800" dirty="0" smtClean="0"/>
              <a:t> </a:t>
            </a:r>
            <a:r>
              <a:rPr lang="en-AU" sz="2800" dirty="0" err="1" smtClean="0"/>
              <a:t>dimensi</a:t>
            </a:r>
            <a:r>
              <a:rPr lang="en-AU" sz="2800" dirty="0" smtClean="0"/>
              <a:t> </a:t>
            </a:r>
            <a:r>
              <a:rPr lang="en-AU" sz="2800" dirty="0" err="1" smtClean="0"/>
              <a:t>kognitif</a:t>
            </a:r>
            <a:r>
              <a:rPr lang="en-AU" sz="2800" dirty="0" smtClean="0"/>
              <a:t>, </a:t>
            </a:r>
            <a:r>
              <a:rPr lang="en-AU" sz="2800" dirty="0" err="1" smtClean="0"/>
              <a:t>emosional</a:t>
            </a:r>
            <a:r>
              <a:rPr lang="en-AU" sz="2800" dirty="0" smtClean="0"/>
              <a:t>, </a:t>
            </a:r>
            <a:r>
              <a:rPr lang="en-AU" sz="2800" dirty="0" err="1" smtClean="0"/>
              <a:t>estetis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moral.  </a:t>
            </a:r>
            <a:r>
              <a:rPr lang="en-AU" sz="2800" dirty="0" err="1" smtClean="0"/>
              <a:t>Dimensi</a:t>
            </a:r>
            <a:r>
              <a:rPr lang="en-AU" sz="2800" dirty="0" smtClean="0"/>
              <a:t> </a:t>
            </a:r>
            <a:r>
              <a:rPr lang="en-AU" sz="2800" dirty="0" err="1" smtClean="0"/>
              <a:t>kognitif</a:t>
            </a:r>
            <a:r>
              <a:rPr lang="en-AU" sz="2800" dirty="0" smtClean="0"/>
              <a:t> </a:t>
            </a:r>
            <a:r>
              <a:rPr lang="en-AU" sz="2800" dirty="0" err="1" smtClean="0"/>
              <a:t>mencakup</a:t>
            </a:r>
            <a:r>
              <a:rPr lang="en-AU" sz="2800" dirty="0" smtClean="0"/>
              <a:t> proses mental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berfikir</a:t>
            </a:r>
            <a:r>
              <a:rPr lang="en-AU" sz="2800" dirty="0" smtClean="0"/>
              <a:t>, </a:t>
            </a:r>
            <a:r>
              <a:rPr lang="en-AU" sz="2800" dirty="0" err="1" smtClean="0"/>
              <a:t>ranah</a:t>
            </a:r>
            <a:r>
              <a:rPr lang="en-AU" sz="2800" dirty="0" smtClean="0"/>
              <a:t> </a:t>
            </a:r>
            <a:r>
              <a:rPr lang="en-AU" sz="2800" dirty="0" err="1" smtClean="0"/>
              <a:t>emosional</a:t>
            </a:r>
            <a:r>
              <a:rPr lang="en-AU" sz="2800" dirty="0" smtClean="0"/>
              <a:t> </a:t>
            </a:r>
            <a:r>
              <a:rPr lang="en-AU" sz="2800" dirty="0" err="1" smtClean="0"/>
              <a:t>mengacu</a:t>
            </a:r>
            <a:r>
              <a:rPr lang="en-AU" sz="2800" dirty="0" smtClean="0"/>
              <a:t> </a:t>
            </a:r>
            <a:r>
              <a:rPr lang="en-AU" sz="2800" dirty="0" err="1" smtClean="0"/>
              <a:t>pada</a:t>
            </a:r>
            <a:r>
              <a:rPr lang="en-AU" sz="2800" dirty="0" smtClean="0"/>
              <a:t> </a:t>
            </a:r>
            <a:r>
              <a:rPr lang="en-AU" sz="2800" dirty="0" err="1" smtClean="0"/>
              <a:t>perasaan</a:t>
            </a:r>
            <a:r>
              <a:rPr lang="en-AU" sz="2800" dirty="0" smtClean="0"/>
              <a:t>.  </a:t>
            </a:r>
            <a:r>
              <a:rPr lang="en-AU" sz="2800" dirty="0" err="1" smtClean="0"/>
              <a:t>Ranah</a:t>
            </a:r>
            <a:r>
              <a:rPr lang="en-AU" sz="2800" dirty="0" smtClean="0"/>
              <a:t> </a:t>
            </a:r>
            <a:r>
              <a:rPr lang="en-AU" sz="2800" dirty="0" err="1" smtClean="0"/>
              <a:t>estetis</a:t>
            </a:r>
            <a:r>
              <a:rPr lang="en-AU" sz="2800" dirty="0" smtClean="0"/>
              <a:t> </a:t>
            </a:r>
            <a:r>
              <a:rPr lang="en-AU" sz="2800" dirty="0" err="1" smtClean="0"/>
              <a:t>mengacu</a:t>
            </a:r>
            <a:r>
              <a:rPr lang="en-AU" sz="2800" dirty="0" smtClean="0"/>
              <a:t> </a:t>
            </a:r>
            <a:r>
              <a:rPr lang="en-AU" sz="2800" dirty="0" err="1" smtClean="0"/>
              <a:t>pada</a:t>
            </a:r>
            <a:r>
              <a:rPr lang="en-AU" sz="2800" dirty="0" smtClean="0"/>
              <a:t> </a:t>
            </a:r>
            <a:r>
              <a:rPr lang="en-AU" sz="2800" dirty="0" err="1" smtClean="0"/>
              <a:t>kemampuan</a:t>
            </a:r>
            <a:r>
              <a:rPr lang="en-AU" sz="2800" dirty="0" smtClean="0"/>
              <a:t> </a:t>
            </a:r>
            <a:r>
              <a:rPr lang="en-AU" sz="2800" dirty="0" err="1" smtClean="0"/>
              <a:t>menikmati</a:t>
            </a:r>
            <a:r>
              <a:rPr lang="en-AU" sz="2800" dirty="0" smtClean="0"/>
              <a:t>, </a:t>
            </a:r>
            <a:r>
              <a:rPr lang="en-AU" sz="2800" dirty="0" err="1" smtClean="0"/>
              <a:t>memahami</a:t>
            </a:r>
            <a:r>
              <a:rPr lang="en-AU" sz="2800" dirty="0" smtClean="0"/>
              <a:t> </a:t>
            </a:r>
            <a:r>
              <a:rPr lang="en-AU" sz="2800" dirty="0" err="1" smtClean="0"/>
              <a:t>dan</a:t>
            </a:r>
            <a:r>
              <a:rPr lang="en-AU" sz="2800" dirty="0" smtClean="0"/>
              <a:t> </a:t>
            </a:r>
            <a:r>
              <a:rPr lang="en-AU" sz="2800" dirty="0" err="1" smtClean="0"/>
              <a:t>mengapresiasi</a:t>
            </a:r>
            <a:r>
              <a:rPr lang="en-AU" sz="2800" dirty="0" smtClean="0"/>
              <a:t> </a:t>
            </a:r>
            <a:r>
              <a:rPr lang="en-AU" sz="2800" dirty="0" err="1" smtClean="0"/>
              <a:t>kontent</a:t>
            </a:r>
            <a:r>
              <a:rPr lang="en-AU" sz="2800" dirty="0" smtClean="0"/>
              <a:t> media </a:t>
            </a:r>
            <a:r>
              <a:rPr lang="en-AU" sz="2800" dirty="0" err="1" smtClean="0"/>
              <a:t>dari</a:t>
            </a:r>
            <a:r>
              <a:rPr lang="en-AU" sz="2800" dirty="0" smtClean="0"/>
              <a:t> </a:t>
            </a:r>
            <a:r>
              <a:rPr lang="en-AU" sz="2800" dirty="0" err="1" smtClean="0"/>
              <a:t>sudut</a:t>
            </a:r>
            <a:r>
              <a:rPr lang="en-AU" sz="2800" dirty="0" smtClean="0"/>
              <a:t> </a:t>
            </a:r>
            <a:r>
              <a:rPr lang="en-AU" sz="2800" dirty="0" err="1" smtClean="0"/>
              <a:t>artistik</a:t>
            </a:r>
            <a:r>
              <a:rPr lang="en-AU" sz="2800" dirty="0" smtClean="0"/>
              <a:t>. </a:t>
            </a:r>
            <a:r>
              <a:rPr lang="en-AU" sz="2800" dirty="0" err="1" smtClean="0"/>
              <a:t>Ranah</a:t>
            </a:r>
            <a:r>
              <a:rPr lang="en-AU" sz="2800" dirty="0" smtClean="0"/>
              <a:t> moral </a:t>
            </a:r>
            <a:r>
              <a:rPr lang="en-AU" sz="2800" dirty="0" err="1" smtClean="0"/>
              <a:t>mengacu</a:t>
            </a:r>
            <a:r>
              <a:rPr lang="en-AU" sz="2800" dirty="0" smtClean="0"/>
              <a:t> </a:t>
            </a:r>
            <a:r>
              <a:rPr lang="en-AU" sz="2800" dirty="0" err="1" smtClean="0"/>
              <a:t>pada</a:t>
            </a:r>
            <a:r>
              <a:rPr lang="en-AU" sz="2800" dirty="0" smtClean="0"/>
              <a:t> </a:t>
            </a:r>
            <a:r>
              <a:rPr lang="en-AU" sz="2800" dirty="0" err="1" smtClean="0"/>
              <a:t>kemampuan</a:t>
            </a:r>
            <a:r>
              <a:rPr lang="en-AU" sz="2800" dirty="0" smtClean="0"/>
              <a:t> </a:t>
            </a:r>
            <a:r>
              <a:rPr lang="en-AU" sz="2800" dirty="0" err="1" smtClean="0"/>
              <a:t>untuk</a:t>
            </a:r>
            <a:r>
              <a:rPr lang="en-AU" sz="2800" dirty="0" smtClean="0"/>
              <a:t> </a:t>
            </a:r>
            <a:r>
              <a:rPr lang="en-AU" sz="2800" dirty="0" err="1" smtClean="0"/>
              <a:t>menyimpulkan</a:t>
            </a:r>
            <a:r>
              <a:rPr lang="en-AU" sz="2800" dirty="0" smtClean="0"/>
              <a:t> </a:t>
            </a:r>
            <a:r>
              <a:rPr lang="en-AU" sz="2800" dirty="0" err="1" smtClean="0"/>
              <a:t>nilai-nilai</a:t>
            </a:r>
            <a:r>
              <a:rPr lang="en-AU" sz="2800" dirty="0" smtClean="0"/>
              <a:t> yang </a:t>
            </a:r>
            <a:r>
              <a:rPr lang="en-AU" sz="2800" dirty="0" err="1" smtClean="0"/>
              <a:t>mendasari</a:t>
            </a:r>
            <a:r>
              <a:rPr lang="en-AU" sz="2800" dirty="0" smtClean="0"/>
              <a:t> </a:t>
            </a:r>
            <a:r>
              <a:rPr lang="en-AU" sz="2800" dirty="0" err="1" smtClean="0"/>
              <a:t>pesan</a:t>
            </a:r>
            <a:r>
              <a:rPr lang="en-AU" sz="2800" dirty="0" smtClean="0"/>
              <a:t> media   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77663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adalah</a:t>
            </a:r>
            <a:r>
              <a:rPr lang="en-AU" dirty="0" smtClean="0"/>
              <a:t> </a:t>
            </a:r>
            <a:r>
              <a:rPr lang="en-AU" dirty="0" err="1" smtClean="0"/>
              <a:t>memberi</a:t>
            </a:r>
            <a:r>
              <a:rPr lang="en-AU" dirty="0" smtClean="0"/>
              <a:t> </a:t>
            </a:r>
            <a:r>
              <a:rPr lang="en-AU" dirty="0" err="1" smtClean="0"/>
              <a:t>kontrol</a:t>
            </a:r>
            <a:r>
              <a:rPr lang="en-AU" dirty="0" smtClean="0"/>
              <a:t> yang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besar</a:t>
            </a:r>
            <a:r>
              <a:rPr lang="en-AU" dirty="0" smtClean="0"/>
              <a:t> </a:t>
            </a:r>
            <a:r>
              <a:rPr lang="en-AU" dirty="0" err="1" smtClean="0"/>
              <a:t>atas</a:t>
            </a:r>
            <a:r>
              <a:rPr lang="en-AU" dirty="0" smtClean="0"/>
              <a:t> </a:t>
            </a:r>
            <a:r>
              <a:rPr lang="en-AU" dirty="0" err="1" smtClean="0"/>
              <a:t>interpretasi</a:t>
            </a:r>
            <a:r>
              <a:rPr lang="en-AU" dirty="0" smtClean="0"/>
              <a:t> </a:t>
            </a:r>
            <a:r>
              <a:rPr lang="en-AU" dirty="0" err="1" smtClean="0"/>
              <a:t>karena</a:t>
            </a:r>
            <a:r>
              <a:rPr lang="en-AU" dirty="0" smtClean="0"/>
              <a:t> </a:t>
            </a:r>
            <a:r>
              <a:rPr lang="en-AU" dirty="0" err="1" smtClean="0"/>
              <a:t>semua</a:t>
            </a:r>
            <a:r>
              <a:rPr lang="en-AU" dirty="0" smtClean="0"/>
              <a:t> </a:t>
            </a:r>
            <a:r>
              <a:rPr lang="en-AU" dirty="0" err="1" smtClean="0"/>
              <a:t>pesan</a:t>
            </a:r>
            <a:r>
              <a:rPr lang="en-AU" dirty="0" smtClean="0"/>
              <a:t> </a:t>
            </a:r>
            <a:r>
              <a:rPr lang="en-AU" dirty="0" err="1" smtClean="0"/>
              <a:t>merupakan</a:t>
            </a:r>
            <a:r>
              <a:rPr lang="en-AU" dirty="0" smtClean="0"/>
              <a:t> </a:t>
            </a:r>
            <a:r>
              <a:rPr lang="en-AU" dirty="0" err="1" smtClean="0"/>
              <a:t>hasil</a:t>
            </a:r>
            <a:r>
              <a:rPr lang="en-AU" dirty="0" smtClean="0"/>
              <a:t> </a:t>
            </a:r>
            <a:r>
              <a:rPr lang="en-AU" dirty="0" err="1" smtClean="0"/>
              <a:t>konstruksi</a:t>
            </a:r>
            <a:r>
              <a:rPr lang="en-AU" dirty="0" smtClean="0"/>
              <a:t>.</a:t>
            </a:r>
          </a:p>
          <a:p>
            <a:pPr marL="0" indent="0" algn="just">
              <a:buNone/>
            </a:pP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hakekatnya</a:t>
            </a:r>
            <a:r>
              <a:rPr lang="en-AU" dirty="0" smtClean="0"/>
              <a:t> </a:t>
            </a:r>
            <a:r>
              <a:rPr lang="en-AU" dirty="0" err="1" smtClean="0"/>
              <a:t>ada</a:t>
            </a:r>
            <a:r>
              <a:rPr lang="en-AU" dirty="0" smtClean="0"/>
              <a:t> </a:t>
            </a:r>
            <a:r>
              <a:rPr lang="en-AU" dirty="0" err="1" smtClean="0"/>
              <a:t>dua</a:t>
            </a:r>
            <a:r>
              <a:rPr lang="en-AU" dirty="0" smtClean="0"/>
              <a:t> </a:t>
            </a:r>
            <a:r>
              <a:rPr lang="en-AU" dirty="0" err="1" smtClean="0"/>
              <a:t>pandangan</a:t>
            </a:r>
            <a:r>
              <a:rPr lang="en-AU" dirty="0" smtClean="0"/>
              <a:t> </a:t>
            </a:r>
            <a:r>
              <a:rPr lang="en-AU" dirty="0" err="1" smtClean="0"/>
              <a:t>dilihat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tujuan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media.</a:t>
            </a:r>
          </a:p>
          <a:p>
            <a:pPr marL="0" indent="0" algn="just">
              <a:buNone/>
            </a:pPr>
            <a:r>
              <a:rPr lang="en-AU" dirty="0" err="1" smtClean="0"/>
              <a:t>Pandangan</a:t>
            </a:r>
            <a:r>
              <a:rPr lang="en-AU" dirty="0" smtClean="0"/>
              <a:t> I—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Proteksionis</a:t>
            </a:r>
            <a:r>
              <a:rPr lang="en-AU" dirty="0" smtClean="0"/>
              <a:t>– yang </a:t>
            </a:r>
            <a:r>
              <a:rPr lang="en-AU" dirty="0" err="1" smtClean="0"/>
              <a:t>menyatakan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dimaksudkan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melindungi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konsumen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dampak</a:t>
            </a:r>
            <a:r>
              <a:rPr lang="en-AU" dirty="0" smtClean="0"/>
              <a:t> media.</a:t>
            </a:r>
          </a:p>
          <a:p>
            <a:pPr marL="0" indent="0" algn="just">
              <a:buNone/>
            </a:pPr>
            <a:r>
              <a:rPr lang="en-AU" dirty="0" err="1" smtClean="0"/>
              <a:t>Pandangan</a:t>
            </a:r>
            <a:r>
              <a:rPr lang="en-AU" dirty="0" smtClean="0"/>
              <a:t> II—</a:t>
            </a:r>
            <a:r>
              <a:rPr lang="en-AU" dirty="0" err="1" smtClean="0"/>
              <a:t>preparasionis</a:t>
            </a:r>
            <a:r>
              <a:rPr lang="en-AU" dirty="0" smtClean="0"/>
              <a:t>–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mempersiapkan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masyarakat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dapat</a:t>
            </a:r>
            <a:r>
              <a:rPr lang="en-AU" dirty="0" smtClean="0"/>
              <a:t> </a:t>
            </a:r>
            <a:r>
              <a:rPr lang="en-AU" dirty="0" err="1" smtClean="0"/>
              <a:t>menjadi</a:t>
            </a:r>
            <a:r>
              <a:rPr lang="en-AU" dirty="0" smtClean="0"/>
              <a:t> </a:t>
            </a:r>
            <a:r>
              <a:rPr lang="en-AU" dirty="0" err="1" smtClean="0"/>
              <a:t>khalayak</a:t>
            </a:r>
            <a:r>
              <a:rPr lang="en-AU" dirty="0" smtClean="0"/>
              <a:t> yang </a:t>
            </a:r>
            <a:r>
              <a:rPr lang="en-AU" dirty="0" err="1" smtClean="0"/>
              <a:t>kritis</a:t>
            </a:r>
            <a:r>
              <a:rPr lang="en-AU" dirty="0" smtClean="0"/>
              <a:t>. 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6019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algn="just"/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saat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menurut</a:t>
            </a:r>
            <a:r>
              <a:rPr lang="en-AU" dirty="0" smtClean="0"/>
              <a:t> </a:t>
            </a:r>
            <a:r>
              <a:rPr lang="en-AU" dirty="0" err="1" smtClean="0"/>
              <a:t>penelitian</a:t>
            </a:r>
            <a:r>
              <a:rPr lang="en-AU" dirty="0" smtClean="0"/>
              <a:t> Buckingham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Domaille</a:t>
            </a:r>
            <a:r>
              <a:rPr lang="en-AU" dirty="0" smtClean="0"/>
              <a:t> (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Iriantara</a:t>
            </a:r>
            <a:r>
              <a:rPr lang="en-AU" dirty="0" smtClean="0"/>
              <a:t>, 2009: 33) </a:t>
            </a:r>
            <a:r>
              <a:rPr lang="en-AU" dirty="0" err="1" smtClean="0"/>
              <a:t>bergeser</a:t>
            </a:r>
            <a:r>
              <a:rPr lang="en-AU" dirty="0" smtClean="0"/>
              <a:t> </a:t>
            </a:r>
            <a:r>
              <a:rPr lang="en-AU" dirty="0" err="1" smtClean="0"/>
              <a:t>dari</a:t>
            </a:r>
            <a:r>
              <a:rPr lang="en-AU" dirty="0" smtClean="0"/>
              <a:t> </a:t>
            </a:r>
            <a:r>
              <a:rPr lang="en-AU" dirty="0" err="1" smtClean="0"/>
              <a:t>pencegahan</a:t>
            </a:r>
            <a:r>
              <a:rPr lang="en-AU" dirty="0" smtClean="0"/>
              <a:t> </a:t>
            </a:r>
            <a:r>
              <a:rPr lang="en-AU" dirty="0" err="1" smtClean="0"/>
              <a:t>ke</a:t>
            </a:r>
            <a:r>
              <a:rPr lang="en-AU" dirty="0" smtClean="0"/>
              <a:t> </a:t>
            </a:r>
            <a:r>
              <a:rPr lang="en-AU" dirty="0" err="1" smtClean="0"/>
              <a:t>arah</a:t>
            </a:r>
            <a:r>
              <a:rPr lang="en-AU" dirty="0" smtClean="0"/>
              <a:t> </a:t>
            </a:r>
            <a:r>
              <a:rPr lang="en-AU" dirty="0" err="1" smtClean="0"/>
              <a:t>pemberdayaan</a:t>
            </a:r>
            <a:r>
              <a:rPr lang="en-AU" dirty="0" smtClean="0"/>
              <a:t>.  </a:t>
            </a:r>
            <a:r>
              <a:rPr lang="en-AU" dirty="0" err="1" smtClean="0"/>
              <a:t>Sehingga</a:t>
            </a:r>
            <a:r>
              <a:rPr lang="en-AU" dirty="0" smtClean="0"/>
              <a:t> </a:t>
            </a:r>
            <a:r>
              <a:rPr lang="en-AU" dirty="0" err="1" smtClean="0"/>
              <a:t>mendorong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mengonsumsi</a:t>
            </a:r>
            <a:r>
              <a:rPr lang="en-AU" dirty="0" smtClean="0"/>
              <a:t> media </a:t>
            </a:r>
            <a:r>
              <a:rPr lang="en-AU" dirty="0" err="1" smtClean="0"/>
              <a:t>massa</a:t>
            </a:r>
            <a:r>
              <a:rPr lang="en-AU" dirty="0" smtClean="0"/>
              <a:t> </a:t>
            </a:r>
            <a:r>
              <a:rPr lang="en-AU" dirty="0" err="1" smtClean="0"/>
              <a:t>secara</a:t>
            </a:r>
            <a:r>
              <a:rPr lang="en-AU" dirty="0" smtClean="0"/>
              <a:t> </a:t>
            </a:r>
            <a:r>
              <a:rPr lang="en-AU" dirty="0" err="1" smtClean="0"/>
              <a:t>cerdas</a:t>
            </a:r>
            <a:r>
              <a:rPr lang="en-AU" dirty="0" smtClean="0"/>
              <a:t>.  </a:t>
            </a:r>
            <a:r>
              <a:rPr lang="en-AU" dirty="0" err="1" smtClean="0"/>
              <a:t>Upaya</a:t>
            </a:r>
            <a:r>
              <a:rPr lang="en-AU" dirty="0" smtClean="0"/>
              <a:t> </a:t>
            </a:r>
            <a:r>
              <a:rPr lang="en-AU" dirty="0" err="1" smtClean="0"/>
              <a:t>keberhasilan</a:t>
            </a:r>
            <a:r>
              <a:rPr lang="en-AU" dirty="0" smtClean="0"/>
              <a:t> </a:t>
            </a:r>
            <a:r>
              <a:rPr lang="en-AU" dirty="0" err="1" smtClean="0"/>
              <a:t>ini</a:t>
            </a:r>
            <a:r>
              <a:rPr lang="en-AU" dirty="0" smtClean="0"/>
              <a:t>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menjadikan</a:t>
            </a:r>
            <a:r>
              <a:rPr lang="en-AU" dirty="0" smtClean="0"/>
              <a:t> </a:t>
            </a:r>
            <a:r>
              <a:rPr lang="en-AU" dirty="0" err="1" smtClean="0"/>
              <a:t>literasi</a:t>
            </a:r>
            <a:r>
              <a:rPr lang="en-AU" dirty="0" smtClean="0"/>
              <a:t> media </a:t>
            </a:r>
            <a:r>
              <a:rPr lang="en-AU" dirty="0" err="1" smtClean="0"/>
              <a:t>sebagai</a:t>
            </a:r>
            <a:r>
              <a:rPr lang="en-AU" dirty="0" smtClean="0"/>
              <a:t> </a:t>
            </a:r>
            <a:r>
              <a:rPr lang="en-AU" dirty="0" err="1" smtClean="0"/>
              <a:t>gerakan</a:t>
            </a:r>
            <a:r>
              <a:rPr lang="en-AU" dirty="0" smtClean="0"/>
              <a:t> </a:t>
            </a:r>
            <a:r>
              <a:rPr lang="en-AU" dirty="0" err="1" smtClean="0"/>
              <a:t>akar-rumput</a:t>
            </a:r>
            <a:r>
              <a:rPr lang="en-AU" dirty="0" smtClean="0"/>
              <a:t> (</a:t>
            </a:r>
            <a:r>
              <a:rPr lang="en-AU" i="1" dirty="0" smtClean="0"/>
              <a:t>grass-root). (</a:t>
            </a:r>
            <a:r>
              <a:rPr lang="en-AU" dirty="0" err="1" smtClean="0"/>
              <a:t>Pungente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Iriantara</a:t>
            </a:r>
            <a:r>
              <a:rPr lang="en-AU" dirty="0" smtClean="0"/>
              <a:t>, 2009:33).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03270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just"/>
            <a:r>
              <a:rPr lang="en-AU" dirty="0" err="1" smtClean="0"/>
              <a:t>Pendekatan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mencapai</a:t>
            </a:r>
            <a:r>
              <a:rPr lang="en-AU" dirty="0" smtClean="0"/>
              <a:t> </a:t>
            </a:r>
            <a:r>
              <a:rPr lang="en-AU" dirty="0" err="1" smtClean="0"/>
              <a:t>kompetensi</a:t>
            </a:r>
            <a:r>
              <a:rPr lang="en-AU" dirty="0" smtClean="0"/>
              <a:t> agar </a:t>
            </a:r>
            <a:r>
              <a:rPr lang="en-AU" dirty="0" err="1" smtClean="0"/>
              <a:t>khalayak</a:t>
            </a:r>
            <a:r>
              <a:rPr lang="en-AU" dirty="0" smtClean="0"/>
              <a:t> media </a:t>
            </a:r>
            <a:r>
              <a:rPr lang="en-AU" dirty="0" err="1" smtClean="0"/>
              <a:t>berdaya</a:t>
            </a:r>
            <a:r>
              <a:rPr lang="en-AU" dirty="0" smtClean="0"/>
              <a:t> </a:t>
            </a:r>
            <a:r>
              <a:rPr lang="en-AU" dirty="0" err="1" smtClean="0"/>
              <a:t>disampaikan</a:t>
            </a:r>
            <a:r>
              <a:rPr lang="en-AU" dirty="0" smtClean="0"/>
              <a:t> </a:t>
            </a:r>
            <a:r>
              <a:rPr lang="en-AU" dirty="0" err="1" smtClean="0"/>
              <a:t>oleh</a:t>
            </a:r>
            <a:r>
              <a:rPr lang="en-AU" dirty="0" smtClean="0"/>
              <a:t> </a:t>
            </a:r>
            <a:r>
              <a:rPr lang="en-AU" dirty="0" err="1" smtClean="0"/>
              <a:t>Thoman</a:t>
            </a:r>
            <a:r>
              <a:rPr lang="en-AU" dirty="0" smtClean="0"/>
              <a:t> (1996), </a:t>
            </a:r>
            <a:r>
              <a:rPr lang="en-AU" dirty="0" err="1" smtClean="0"/>
              <a:t>melalui</a:t>
            </a:r>
            <a:r>
              <a:rPr lang="en-AU" dirty="0" smtClean="0"/>
              <a:t> spiral </a:t>
            </a:r>
            <a:r>
              <a:rPr lang="en-AU" dirty="0" err="1" smtClean="0"/>
              <a:t>pemberdayaan</a:t>
            </a:r>
            <a:r>
              <a:rPr lang="en-AU" dirty="0" smtClean="0"/>
              <a:t>. </a:t>
            </a:r>
          </a:p>
          <a:p>
            <a:pPr marL="0" indent="0" algn="just">
              <a:buNone/>
            </a:pPr>
            <a:r>
              <a:rPr lang="en-AU" dirty="0" smtClean="0"/>
              <a:t> </a:t>
            </a:r>
            <a:endParaRPr lang="en-AU" dirty="0"/>
          </a:p>
        </p:txBody>
      </p:sp>
      <p:sp>
        <p:nvSpPr>
          <p:cNvPr id="13" name="TextBox 12"/>
          <p:cNvSpPr txBox="1"/>
          <p:nvPr/>
        </p:nvSpPr>
        <p:spPr>
          <a:xfrm>
            <a:off x="5708650" y="3643745"/>
            <a:ext cx="1530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kesadaran</a:t>
            </a:r>
            <a:endParaRPr lang="en-AU" dirty="0"/>
          </a:p>
        </p:txBody>
      </p:sp>
      <p:cxnSp>
        <p:nvCxnSpPr>
          <p:cNvPr id="15" name="Curved Connector 14"/>
          <p:cNvCxnSpPr/>
          <p:nvPr/>
        </p:nvCxnSpPr>
        <p:spPr>
          <a:xfrm rot="5400000">
            <a:off x="4898963" y="4295714"/>
            <a:ext cx="1092326" cy="527051"/>
          </a:xfrm>
          <a:prstGeom prst="curvedConnector3">
            <a:avLst>
              <a:gd name="adj1" fmla="val 8931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800600" y="53340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analisis</a:t>
            </a:r>
            <a:endParaRPr lang="en-AU" dirty="0"/>
          </a:p>
        </p:txBody>
      </p:sp>
      <p:cxnSp>
        <p:nvCxnSpPr>
          <p:cNvPr id="24" name="Curved Connector 23"/>
          <p:cNvCxnSpPr/>
          <p:nvPr/>
        </p:nvCxnSpPr>
        <p:spPr>
          <a:xfrm rot="10800000">
            <a:off x="3200399" y="5334002"/>
            <a:ext cx="1447800" cy="228597"/>
          </a:xfrm>
          <a:prstGeom prst="curvedConnector3">
            <a:avLst>
              <a:gd name="adj1" fmla="val 6244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57400" y="5105403"/>
            <a:ext cx="1175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refeksi</a:t>
            </a:r>
            <a:endParaRPr lang="en-AU" dirty="0"/>
          </a:p>
        </p:txBody>
      </p:sp>
      <p:cxnSp>
        <p:nvCxnSpPr>
          <p:cNvPr id="30" name="Curved Connector 29"/>
          <p:cNvCxnSpPr/>
          <p:nvPr/>
        </p:nvCxnSpPr>
        <p:spPr>
          <a:xfrm rot="5400000" flipH="1" flipV="1">
            <a:off x="1821843" y="3922539"/>
            <a:ext cx="1276992" cy="533400"/>
          </a:xfrm>
          <a:prstGeom prst="curvedConnector3">
            <a:avLst>
              <a:gd name="adj1" fmla="val 716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193640" y="3181411"/>
            <a:ext cx="1235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Tindakan</a:t>
            </a:r>
            <a:endParaRPr lang="en-AU" dirty="0"/>
          </a:p>
        </p:txBody>
      </p:sp>
      <p:cxnSp>
        <p:nvCxnSpPr>
          <p:cNvPr id="34" name="Curved Connector 33"/>
          <p:cNvCxnSpPr/>
          <p:nvPr/>
        </p:nvCxnSpPr>
        <p:spPr>
          <a:xfrm>
            <a:off x="3524829" y="3366078"/>
            <a:ext cx="2183821" cy="277667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232731" y="4189239"/>
            <a:ext cx="15678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Pengalaman</a:t>
            </a:r>
            <a:r>
              <a:rPr lang="en-AU" dirty="0" smtClean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882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algn="just"/>
            <a:r>
              <a:rPr lang="en-AU" dirty="0" err="1" smtClean="0"/>
              <a:t>Fasilitator</a:t>
            </a:r>
            <a:r>
              <a:rPr lang="en-AU" dirty="0" smtClean="0"/>
              <a:t> </a:t>
            </a:r>
            <a:r>
              <a:rPr lang="en-AU" dirty="0" err="1" smtClean="0"/>
              <a:t>mengorganisasikan</a:t>
            </a:r>
            <a:r>
              <a:rPr lang="en-AU" dirty="0" smtClean="0"/>
              <a:t> </a:t>
            </a:r>
            <a:r>
              <a:rPr lang="en-AU" dirty="0" err="1" smtClean="0"/>
              <a:t>pendidikan</a:t>
            </a:r>
            <a:r>
              <a:rPr lang="en-AU" dirty="0" smtClean="0"/>
              <a:t> </a:t>
            </a:r>
          </a:p>
          <a:p>
            <a:pPr algn="just"/>
            <a:r>
              <a:rPr lang="en-AU" dirty="0" err="1" smtClean="0"/>
              <a:t>Fasilitator</a:t>
            </a:r>
            <a:r>
              <a:rPr lang="en-AU" dirty="0" smtClean="0"/>
              <a:t>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belajar</a:t>
            </a:r>
            <a:r>
              <a:rPr lang="en-AU" dirty="0" smtClean="0"/>
              <a:t> </a:t>
            </a:r>
            <a:r>
              <a:rPr lang="en-AU" dirty="0" err="1" smtClean="0"/>
              <a:t>menyusun</a:t>
            </a:r>
            <a:r>
              <a:rPr lang="en-AU" dirty="0" smtClean="0"/>
              <a:t> </a:t>
            </a:r>
            <a:r>
              <a:rPr lang="en-AU" dirty="0" err="1" smtClean="0"/>
              <a:t>rencana</a:t>
            </a:r>
            <a:r>
              <a:rPr lang="en-AU" dirty="0" smtClean="0"/>
              <a:t> </a:t>
            </a:r>
            <a:r>
              <a:rPr lang="en-AU" dirty="0" err="1" smtClean="0"/>
              <a:t>pembelajaran</a:t>
            </a:r>
            <a:endParaRPr lang="en-AU" dirty="0" smtClean="0"/>
          </a:p>
          <a:p>
            <a:pPr algn="just"/>
            <a:r>
              <a:rPr lang="en-AU" dirty="0" err="1" smtClean="0"/>
              <a:t>Menjalankan</a:t>
            </a:r>
            <a:r>
              <a:rPr lang="en-AU" dirty="0" smtClean="0"/>
              <a:t> spiral </a:t>
            </a:r>
            <a:r>
              <a:rPr lang="en-AU" dirty="0" err="1" smtClean="0"/>
              <a:t>pemberdayaan</a:t>
            </a:r>
            <a:r>
              <a:rPr lang="en-AU" dirty="0" smtClean="0"/>
              <a:t> yang </a:t>
            </a:r>
            <a:r>
              <a:rPr lang="en-AU" dirty="0" err="1" smtClean="0"/>
              <a:t>mencakup</a:t>
            </a:r>
            <a:r>
              <a:rPr lang="en-AU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Pengembangan</a:t>
            </a:r>
            <a:r>
              <a:rPr lang="en-AU" dirty="0" smtClean="0"/>
              <a:t> </a:t>
            </a:r>
            <a:r>
              <a:rPr lang="en-AU" dirty="0" err="1" smtClean="0"/>
              <a:t>kesadaran</a:t>
            </a:r>
            <a:r>
              <a:rPr lang="en-AU" dirty="0" smtClean="0"/>
              <a:t> 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dgn</a:t>
            </a:r>
            <a:r>
              <a:rPr lang="en-AU" dirty="0" smtClean="0"/>
              <a:t> </a:t>
            </a:r>
            <a:r>
              <a:rPr lang="en-AU" dirty="0" err="1" smtClean="0"/>
              <a:t>cara</a:t>
            </a:r>
            <a:r>
              <a:rPr lang="en-AU" dirty="0" smtClean="0"/>
              <a:t> </a:t>
            </a:r>
            <a:r>
              <a:rPr lang="en-AU" dirty="0" err="1" smtClean="0"/>
              <a:t>melibatkan</a:t>
            </a:r>
            <a:r>
              <a:rPr lang="en-AU" dirty="0" smtClean="0"/>
              <a:t> 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berbagai</a:t>
            </a:r>
            <a:r>
              <a:rPr lang="en-AU" dirty="0" smtClean="0"/>
              <a:t> </a:t>
            </a:r>
            <a:r>
              <a:rPr lang="en-AU" dirty="0" err="1" smtClean="0"/>
              <a:t>kegiatan</a:t>
            </a:r>
            <a:r>
              <a:rPr lang="en-AU" dirty="0" smtClean="0"/>
              <a:t> </a:t>
            </a:r>
            <a:r>
              <a:rPr lang="en-AU" dirty="0" err="1" smtClean="0"/>
              <a:t>misalnya</a:t>
            </a:r>
            <a:r>
              <a:rPr lang="en-AU" dirty="0" smtClean="0"/>
              <a:t> </a:t>
            </a:r>
            <a:r>
              <a:rPr lang="en-AU" dirty="0" err="1" smtClean="0"/>
              <a:t>menghitung</a:t>
            </a:r>
            <a:r>
              <a:rPr lang="en-AU" dirty="0" smtClean="0"/>
              <a:t> </a:t>
            </a:r>
            <a:r>
              <a:rPr lang="en-AU" dirty="0" err="1" smtClean="0"/>
              <a:t>adegan</a:t>
            </a:r>
            <a:r>
              <a:rPr lang="en-AU" dirty="0" smtClean="0"/>
              <a:t> </a:t>
            </a:r>
            <a:r>
              <a:rPr lang="en-AU" dirty="0" err="1" smtClean="0"/>
              <a:t>kekerasan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Analisis</a:t>
            </a:r>
            <a:r>
              <a:rPr lang="en-AU" dirty="0" smtClean="0"/>
              <a:t>,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kesempatan</a:t>
            </a:r>
            <a:r>
              <a:rPr lang="en-AU" dirty="0" smtClean="0"/>
              <a:t> </a:t>
            </a:r>
            <a:r>
              <a:rPr lang="en-AU" dirty="0" err="1" smtClean="0"/>
              <a:t>pada</a:t>
            </a:r>
            <a:r>
              <a:rPr lang="en-AU" dirty="0" smtClean="0"/>
              <a:t> 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menunjukkan</a:t>
            </a:r>
            <a:r>
              <a:rPr lang="en-AU" dirty="0" smtClean="0"/>
              <a:t> </a:t>
            </a:r>
            <a:r>
              <a:rPr lang="en-AU" dirty="0" err="1" smtClean="0"/>
              <a:t>bagaimana</a:t>
            </a:r>
            <a:r>
              <a:rPr lang="en-AU" dirty="0" smtClean="0"/>
              <a:t> </a:t>
            </a:r>
            <a:r>
              <a:rPr lang="en-AU" dirty="0" err="1" smtClean="0"/>
              <a:t>isu</a:t>
            </a:r>
            <a:r>
              <a:rPr lang="en-AU" dirty="0" smtClean="0"/>
              <a:t> </a:t>
            </a:r>
            <a:r>
              <a:rPr lang="en-AU" dirty="0" err="1" smtClean="0"/>
              <a:t>muncul</a:t>
            </a:r>
            <a:endParaRPr lang="en-AU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Refleksi</a:t>
            </a:r>
            <a:r>
              <a:rPr lang="en-AU" dirty="0" smtClean="0"/>
              <a:t>, </a:t>
            </a:r>
            <a:r>
              <a:rPr lang="en-AU" dirty="0" err="1" smtClean="0"/>
              <a:t>dengan</a:t>
            </a:r>
            <a:r>
              <a:rPr lang="en-AU" dirty="0" smtClean="0"/>
              <a:t> </a:t>
            </a:r>
            <a:r>
              <a:rPr lang="en-AU" dirty="0" err="1" smtClean="0"/>
              <a:t>mengajak</a:t>
            </a:r>
            <a:r>
              <a:rPr lang="en-AU" dirty="0" smtClean="0"/>
              <a:t> </a:t>
            </a:r>
            <a:r>
              <a:rPr lang="en-AU" dirty="0" err="1" smtClean="0"/>
              <a:t>kelompok</a:t>
            </a:r>
            <a:r>
              <a:rPr lang="en-AU" dirty="0" smtClean="0"/>
              <a:t> </a:t>
            </a:r>
            <a:r>
              <a:rPr lang="en-AU" dirty="0" err="1" smtClean="0"/>
              <a:t>utk</a:t>
            </a:r>
            <a:r>
              <a:rPr lang="en-AU" dirty="0" smtClean="0"/>
              <a:t> </a:t>
            </a:r>
            <a:r>
              <a:rPr lang="en-AU" dirty="0" err="1" smtClean="0"/>
              <a:t>meliaht</a:t>
            </a:r>
            <a:r>
              <a:rPr lang="en-AU" dirty="0" smtClean="0"/>
              <a:t> </a:t>
            </a:r>
            <a:r>
              <a:rPr lang="en-AU" dirty="0" err="1" smtClean="0"/>
              <a:t>lebih</a:t>
            </a:r>
            <a:r>
              <a:rPr lang="en-AU" dirty="0" smtClean="0"/>
              <a:t> </a:t>
            </a:r>
            <a:r>
              <a:rPr lang="en-AU" dirty="0" err="1" smtClean="0"/>
              <a:t>mendalam</a:t>
            </a:r>
            <a:r>
              <a:rPr lang="en-AU" dirty="0" smtClean="0"/>
              <a:t>’’</a:t>
            </a:r>
            <a:r>
              <a:rPr lang="en-AU" dirty="0" err="1" smtClean="0"/>
              <a:t>selanjutnya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’’ </a:t>
            </a:r>
            <a:r>
              <a:rPr lang="en-AU" dirty="0" err="1" smtClean="0"/>
              <a:t>atau</a:t>
            </a:r>
            <a:r>
              <a:rPr lang="en-AU" dirty="0" smtClean="0"/>
              <a:t> </a:t>
            </a:r>
            <a:r>
              <a:rPr lang="en-AU" dirty="0" err="1" smtClean="0"/>
              <a:t>apa</a:t>
            </a:r>
            <a:r>
              <a:rPr lang="en-AU" dirty="0" smtClean="0"/>
              <a:t> yang </a:t>
            </a:r>
            <a:r>
              <a:rPr lang="en-AU" dirty="0" err="1" smtClean="0"/>
              <a:t>harus</a:t>
            </a:r>
            <a:r>
              <a:rPr lang="en-AU" dirty="0" smtClean="0"/>
              <a:t> </a:t>
            </a:r>
            <a:r>
              <a:rPr lang="en-AU" dirty="0" err="1" smtClean="0"/>
              <a:t>kita</a:t>
            </a:r>
            <a:r>
              <a:rPr lang="en-AU" dirty="0" smtClean="0"/>
              <a:t> </a:t>
            </a:r>
            <a:r>
              <a:rPr lang="en-AU" dirty="0" err="1" smtClean="0"/>
              <a:t>lakukan</a:t>
            </a:r>
            <a:r>
              <a:rPr lang="en-AU" dirty="0" smtClean="0"/>
              <a:t>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AU" dirty="0" err="1" smtClean="0"/>
              <a:t>Tindakan</a:t>
            </a:r>
            <a:r>
              <a:rPr lang="en-AU" dirty="0" smtClean="0"/>
              <a:t>, </a:t>
            </a:r>
            <a:r>
              <a:rPr lang="en-AU" dirty="0" err="1" smtClean="0"/>
              <a:t>memberikan</a:t>
            </a:r>
            <a:r>
              <a:rPr lang="en-AU" dirty="0" smtClean="0"/>
              <a:t> </a:t>
            </a:r>
            <a:r>
              <a:rPr lang="en-AU" dirty="0" err="1" smtClean="0"/>
              <a:t>kesempatan</a:t>
            </a:r>
            <a:r>
              <a:rPr lang="en-AU" dirty="0" smtClean="0"/>
              <a:t> </a:t>
            </a:r>
            <a:r>
              <a:rPr lang="en-AU" dirty="0" err="1" smtClean="0"/>
              <a:t>kepada</a:t>
            </a:r>
            <a:r>
              <a:rPr lang="en-AU" dirty="0" smtClean="0"/>
              <a:t> </a:t>
            </a:r>
            <a:r>
              <a:rPr lang="en-AU" dirty="0" err="1" smtClean="0"/>
              <a:t>warga</a:t>
            </a:r>
            <a:r>
              <a:rPr lang="en-AU" dirty="0" smtClean="0"/>
              <a:t> </a:t>
            </a:r>
            <a:r>
              <a:rPr lang="en-AU" dirty="0" err="1" smtClean="0"/>
              <a:t>belajar</a:t>
            </a:r>
            <a:r>
              <a:rPr lang="en-AU" dirty="0" smtClean="0"/>
              <a:t> </a:t>
            </a:r>
            <a:r>
              <a:rPr lang="en-AU" dirty="0" err="1" smtClean="0"/>
              <a:t>untuk</a:t>
            </a:r>
            <a:r>
              <a:rPr lang="en-AU" dirty="0" smtClean="0"/>
              <a:t> </a:t>
            </a:r>
            <a:r>
              <a:rPr lang="en-AU" dirty="0" err="1" smtClean="0"/>
              <a:t>merumuskan</a:t>
            </a:r>
            <a:r>
              <a:rPr lang="en-AU" dirty="0" smtClean="0"/>
              <a:t> </a:t>
            </a:r>
            <a:r>
              <a:rPr lang="en-AU" dirty="0" err="1" smtClean="0"/>
              <a:t>gagasan</a:t>
            </a:r>
            <a:r>
              <a:rPr lang="en-AU" dirty="0" smtClean="0"/>
              <a:t> </a:t>
            </a:r>
            <a:r>
              <a:rPr lang="en-AU" dirty="0" err="1" smtClean="0"/>
              <a:t>tindakan</a:t>
            </a:r>
            <a:r>
              <a:rPr lang="en-AU" dirty="0" smtClean="0"/>
              <a:t> </a:t>
            </a:r>
            <a:r>
              <a:rPr lang="en-AU" dirty="0" err="1" smtClean="0"/>
              <a:t>konstruktif</a:t>
            </a:r>
            <a:r>
              <a:rPr lang="en-AU" dirty="0" smtClean="0"/>
              <a:t> yang </a:t>
            </a:r>
            <a:r>
              <a:rPr lang="en-AU" dirty="0" err="1" smtClean="0"/>
              <a:t>akan</a:t>
            </a:r>
            <a:r>
              <a:rPr lang="en-AU" dirty="0" smtClean="0"/>
              <a:t> </a:t>
            </a:r>
            <a:r>
              <a:rPr lang="en-AU" dirty="0" err="1" smtClean="0"/>
              <a:t>membawa</a:t>
            </a:r>
            <a:r>
              <a:rPr lang="en-AU" dirty="0" smtClean="0"/>
              <a:t> </a:t>
            </a:r>
            <a:r>
              <a:rPr lang="en-AU" dirty="0" err="1" smtClean="0"/>
              <a:t>perubahan</a:t>
            </a:r>
            <a:r>
              <a:rPr lang="en-AU" dirty="0" smtClean="0"/>
              <a:t> </a:t>
            </a:r>
            <a:r>
              <a:rPr lang="en-AU" dirty="0" err="1" smtClean="0"/>
              <a:t>dalam</a:t>
            </a:r>
            <a:r>
              <a:rPr lang="en-AU" dirty="0" smtClean="0"/>
              <a:t> </a:t>
            </a:r>
            <a:r>
              <a:rPr lang="en-AU" dirty="0" err="1" smtClean="0"/>
              <a:t>pilihan</a:t>
            </a:r>
            <a:r>
              <a:rPr lang="en-AU" dirty="0" smtClean="0"/>
              <a:t> media </a:t>
            </a:r>
            <a:r>
              <a:rPr lang="en-AU" dirty="0" err="1" smtClean="0"/>
              <a:t>dan</a:t>
            </a:r>
            <a:r>
              <a:rPr lang="en-AU" dirty="0" smtClean="0"/>
              <a:t> </a:t>
            </a:r>
            <a:r>
              <a:rPr lang="en-AU" dirty="0" err="1" smtClean="0"/>
              <a:t>kebiasaan</a:t>
            </a:r>
            <a:r>
              <a:rPr lang="en-AU" dirty="0" smtClean="0"/>
              <a:t> </a:t>
            </a:r>
            <a:r>
              <a:rPr lang="en-AU" dirty="0" err="1" smtClean="0"/>
              <a:t>menonton</a:t>
            </a:r>
            <a:r>
              <a:rPr lang="en-AU" dirty="0" smtClean="0"/>
              <a:t>  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16019455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TM01859862[[fn=Urban Pop]]</Template>
  <TotalTime>67</TotalTime>
  <Words>433</Words>
  <Application>Microsoft Office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Urban Pop</vt:lpstr>
      <vt:lpstr>Media massa dan khalayak</vt:lpstr>
      <vt:lpstr>Teori media massa yang berkaitan dengan khalayak</vt:lpstr>
      <vt:lpstr>Prinsip melek media menurut W. James Potter dan Kotilainen (dalam Iriantara, 2009: 32)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massa dan khalayak</dc:title>
  <dc:creator>Fadjarini S</dc:creator>
  <cp:lastModifiedBy>AFNAN TAM</cp:lastModifiedBy>
  <cp:revision>10</cp:revision>
  <dcterms:created xsi:type="dcterms:W3CDTF">2006-08-16T00:00:00Z</dcterms:created>
  <dcterms:modified xsi:type="dcterms:W3CDTF">2016-11-13T18:51:58Z</dcterms:modified>
</cp:coreProperties>
</file>