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7"/>
  </p:notesMasterIdLst>
  <p:handoutMasterIdLst>
    <p:handoutMasterId r:id="rId108"/>
  </p:handoutMasterIdLst>
  <p:sldIdLst>
    <p:sldId id="256" r:id="rId2"/>
    <p:sldId id="259" r:id="rId3"/>
    <p:sldId id="260" r:id="rId4"/>
    <p:sldId id="257" r:id="rId5"/>
    <p:sldId id="262" r:id="rId6"/>
    <p:sldId id="261" r:id="rId7"/>
    <p:sldId id="287" r:id="rId8"/>
    <p:sldId id="290" r:id="rId9"/>
    <p:sldId id="258" r:id="rId10"/>
    <p:sldId id="263" r:id="rId11"/>
    <p:sldId id="264" r:id="rId12"/>
    <p:sldId id="265" r:id="rId13"/>
    <p:sldId id="288" r:id="rId14"/>
    <p:sldId id="289" r:id="rId15"/>
    <p:sldId id="291" r:id="rId16"/>
    <p:sldId id="266" r:id="rId17"/>
    <p:sldId id="267" r:id="rId18"/>
    <p:sldId id="268" r:id="rId19"/>
    <p:sldId id="269" r:id="rId20"/>
    <p:sldId id="270" r:id="rId21"/>
    <p:sldId id="271" r:id="rId22"/>
    <p:sldId id="272" r:id="rId23"/>
    <p:sldId id="273" r:id="rId24"/>
    <p:sldId id="274" r:id="rId25"/>
    <p:sldId id="276" r:id="rId26"/>
    <p:sldId id="275" r:id="rId27"/>
    <p:sldId id="281" r:id="rId28"/>
    <p:sldId id="277" r:id="rId29"/>
    <p:sldId id="278" r:id="rId30"/>
    <p:sldId id="282" r:id="rId31"/>
    <p:sldId id="283" r:id="rId32"/>
    <p:sldId id="284" r:id="rId33"/>
    <p:sldId id="285" r:id="rId34"/>
    <p:sldId id="279" r:id="rId35"/>
    <p:sldId id="292" r:id="rId36"/>
    <p:sldId id="293" r:id="rId37"/>
    <p:sldId id="294" r:id="rId38"/>
    <p:sldId id="302" r:id="rId39"/>
    <p:sldId id="303" r:id="rId40"/>
    <p:sldId id="295" r:id="rId41"/>
    <p:sldId id="296" r:id="rId42"/>
    <p:sldId id="297" r:id="rId43"/>
    <p:sldId id="298" r:id="rId44"/>
    <p:sldId id="299" r:id="rId45"/>
    <p:sldId id="300" r:id="rId46"/>
    <p:sldId id="301" r:id="rId47"/>
    <p:sldId id="304" r:id="rId48"/>
    <p:sldId id="305" r:id="rId49"/>
    <p:sldId id="306" r:id="rId50"/>
    <p:sldId id="313" r:id="rId51"/>
    <p:sldId id="314" r:id="rId52"/>
    <p:sldId id="315" r:id="rId53"/>
    <p:sldId id="307" r:id="rId54"/>
    <p:sldId id="316" r:id="rId55"/>
    <p:sldId id="317" r:id="rId56"/>
    <p:sldId id="308" r:id="rId57"/>
    <p:sldId id="309" r:id="rId58"/>
    <p:sldId id="310" r:id="rId59"/>
    <p:sldId id="311" r:id="rId60"/>
    <p:sldId id="318" r:id="rId61"/>
    <p:sldId id="312" r:id="rId62"/>
    <p:sldId id="319" r:id="rId63"/>
    <p:sldId id="325" r:id="rId64"/>
    <p:sldId id="326" r:id="rId65"/>
    <p:sldId id="320" r:id="rId66"/>
    <p:sldId id="321" r:id="rId67"/>
    <p:sldId id="322" r:id="rId68"/>
    <p:sldId id="323" r:id="rId69"/>
    <p:sldId id="324" r:id="rId70"/>
    <p:sldId id="327" r:id="rId71"/>
    <p:sldId id="328" r:id="rId72"/>
    <p:sldId id="329" r:id="rId73"/>
    <p:sldId id="330" r:id="rId74"/>
    <p:sldId id="331" r:id="rId75"/>
    <p:sldId id="334" r:id="rId76"/>
    <p:sldId id="335" r:id="rId77"/>
    <p:sldId id="336" r:id="rId78"/>
    <p:sldId id="337" r:id="rId79"/>
    <p:sldId id="338" r:id="rId80"/>
    <p:sldId id="339" r:id="rId81"/>
    <p:sldId id="340" r:id="rId82"/>
    <p:sldId id="341" r:id="rId83"/>
    <p:sldId id="342" r:id="rId84"/>
    <p:sldId id="344" r:id="rId85"/>
    <p:sldId id="345" r:id="rId86"/>
    <p:sldId id="346" r:id="rId87"/>
    <p:sldId id="347" r:id="rId88"/>
    <p:sldId id="348" r:id="rId89"/>
    <p:sldId id="343" r:id="rId90"/>
    <p:sldId id="349" r:id="rId91"/>
    <p:sldId id="350" r:id="rId92"/>
    <p:sldId id="351" r:id="rId93"/>
    <p:sldId id="352" r:id="rId94"/>
    <p:sldId id="353" r:id="rId95"/>
    <p:sldId id="354" r:id="rId96"/>
    <p:sldId id="355" r:id="rId97"/>
    <p:sldId id="356" r:id="rId98"/>
    <p:sldId id="357" r:id="rId99"/>
    <p:sldId id="332" r:id="rId100"/>
    <p:sldId id="333" r:id="rId101"/>
    <p:sldId id="358" r:id="rId102"/>
    <p:sldId id="359" r:id="rId103"/>
    <p:sldId id="360" r:id="rId104"/>
    <p:sldId id="361" r:id="rId105"/>
    <p:sldId id="362" r:id="rId106"/>
  </p:sldIdLst>
  <p:sldSz cx="9144000" cy="6858000" type="screen4x3"/>
  <p:notesSz cx="6858000" cy="9945688"/>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0" d="100"/>
          <a:sy n="80" d="100"/>
        </p:scale>
        <p:origin x="-1074" y="4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07" Type="http://schemas.openxmlformats.org/officeDocument/2006/relationships/notesMaster" Target="notesMasters/notesMaster1.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slide" Target="slides/slide101.xml"/><Relationship Id="rId110"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handoutMaster" Target="handoutMasters/handout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presProps" Target="presProps.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97284"/>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sz="quarter" idx="1"/>
          </p:nvPr>
        </p:nvSpPr>
        <p:spPr>
          <a:xfrm>
            <a:off x="3884613" y="0"/>
            <a:ext cx="2971800" cy="497284"/>
          </a:xfrm>
          <a:prstGeom prst="rect">
            <a:avLst/>
          </a:prstGeom>
        </p:spPr>
        <p:txBody>
          <a:bodyPr vert="horz" lIns="91440" tIns="45720" rIns="91440" bIns="45720" rtlCol="0"/>
          <a:lstStyle>
            <a:lvl1pPr algn="r">
              <a:defRPr sz="1200"/>
            </a:lvl1pPr>
          </a:lstStyle>
          <a:p>
            <a:fld id="{AABA943A-D945-41A0-8953-66AA713AEABB}" type="datetimeFigureOut">
              <a:rPr lang="id-ID" smtClean="0"/>
              <a:t>25/03/2020</a:t>
            </a:fld>
            <a:endParaRPr lang="id-ID"/>
          </a:p>
        </p:txBody>
      </p:sp>
      <p:sp>
        <p:nvSpPr>
          <p:cNvPr id="4" name="Footer Placeholder 3"/>
          <p:cNvSpPr>
            <a:spLocks noGrp="1"/>
          </p:cNvSpPr>
          <p:nvPr>
            <p:ph type="ftr" sz="quarter" idx="2"/>
          </p:nvPr>
        </p:nvSpPr>
        <p:spPr>
          <a:xfrm>
            <a:off x="0" y="9446678"/>
            <a:ext cx="2971800" cy="497284"/>
          </a:xfrm>
          <a:prstGeom prst="rect">
            <a:avLst/>
          </a:prstGeom>
        </p:spPr>
        <p:txBody>
          <a:bodyPr vert="horz" lIns="91440" tIns="45720" rIns="91440" bIns="45720" rtlCol="0" anchor="b"/>
          <a:lstStyle>
            <a:lvl1pPr algn="l">
              <a:defRPr sz="1200"/>
            </a:lvl1pPr>
          </a:lstStyle>
          <a:p>
            <a:endParaRPr lang="id-ID"/>
          </a:p>
        </p:txBody>
      </p:sp>
      <p:sp>
        <p:nvSpPr>
          <p:cNvPr id="5" name="Slide Number Placeholder 4"/>
          <p:cNvSpPr>
            <a:spLocks noGrp="1"/>
          </p:cNvSpPr>
          <p:nvPr>
            <p:ph type="sldNum" sz="quarter" idx="3"/>
          </p:nvPr>
        </p:nvSpPr>
        <p:spPr>
          <a:xfrm>
            <a:off x="3884613" y="9446678"/>
            <a:ext cx="2971800" cy="497284"/>
          </a:xfrm>
          <a:prstGeom prst="rect">
            <a:avLst/>
          </a:prstGeom>
        </p:spPr>
        <p:txBody>
          <a:bodyPr vert="horz" lIns="91440" tIns="45720" rIns="91440" bIns="45720" rtlCol="0" anchor="b"/>
          <a:lstStyle>
            <a:lvl1pPr algn="r">
              <a:defRPr sz="1200"/>
            </a:lvl1pPr>
          </a:lstStyle>
          <a:p>
            <a:fld id="{0154F381-5ABC-497D-A081-19105F8B8858}" type="slidenum">
              <a:rPr lang="id-ID" smtClean="0"/>
              <a:t>‹#›</a:t>
            </a:fld>
            <a:endParaRPr lang="id-ID"/>
          </a:p>
        </p:txBody>
      </p:sp>
    </p:spTree>
    <p:extLst>
      <p:ext uri="{BB962C8B-B14F-4D97-AF65-F5344CB8AC3E}">
        <p14:creationId xmlns:p14="http://schemas.microsoft.com/office/powerpoint/2010/main" val="205476371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96888"/>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96888"/>
          </a:xfrm>
          <a:prstGeom prst="rect">
            <a:avLst/>
          </a:prstGeom>
        </p:spPr>
        <p:txBody>
          <a:bodyPr vert="horz" lIns="91440" tIns="45720" rIns="91440" bIns="45720" rtlCol="0"/>
          <a:lstStyle>
            <a:lvl1pPr algn="r">
              <a:defRPr sz="1200"/>
            </a:lvl1pPr>
          </a:lstStyle>
          <a:p>
            <a:fld id="{317B5F1F-6CCA-4309-8688-B8647FC7D996}" type="datetimeFigureOut">
              <a:rPr lang="id-ID" smtClean="0"/>
              <a:t>25/03/2020</a:t>
            </a:fld>
            <a:endParaRPr lang="id-ID"/>
          </a:p>
        </p:txBody>
      </p:sp>
      <p:sp>
        <p:nvSpPr>
          <p:cNvPr id="4" name="Slide Image Placeholder 3"/>
          <p:cNvSpPr>
            <a:spLocks noGrp="1" noRot="1" noChangeAspect="1"/>
          </p:cNvSpPr>
          <p:nvPr>
            <p:ph type="sldImg" idx="2"/>
          </p:nvPr>
        </p:nvSpPr>
        <p:spPr>
          <a:xfrm>
            <a:off x="942975" y="746125"/>
            <a:ext cx="4972050" cy="3729038"/>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724400"/>
            <a:ext cx="5486400" cy="447516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6" name="Footer Placeholder 5"/>
          <p:cNvSpPr>
            <a:spLocks noGrp="1"/>
          </p:cNvSpPr>
          <p:nvPr>
            <p:ph type="ftr" sz="quarter" idx="4"/>
          </p:nvPr>
        </p:nvSpPr>
        <p:spPr>
          <a:xfrm>
            <a:off x="0" y="9447213"/>
            <a:ext cx="2971800" cy="496887"/>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9447213"/>
            <a:ext cx="2971800" cy="496887"/>
          </a:xfrm>
          <a:prstGeom prst="rect">
            <a:avLst/>
          </a:prstGeom>
        </p:spPr>
        <p:txBody>
          <a:bodyPr vert="horz" lIns="91440" tIns="45720" rIns="91440" bIns="45720" rtlCol="0" anchor="b"/>
          <a:lstStyle>
            <a:lvl1pPr algn="r">
              <a:defRPr sz="1200"/>
            </a:lvl1pPr>
          </a:lstStyle>
          <a:p>
            <a:fld id="{DECFDD68-74CD-4D3E-900C-D22D174E182D}" type="slidenum">
              <a:rPr lang="id-ID" smtClean="0"/>
              <a:t>‹#›</a:t>
            </a:fld>
            <a:endParaRPr lang="id-ID"/>
          </a:p>
        </p:txBody>
      </p:sp>
    </p:spTree>
    <p:extLst>
      <p:ext uri="{BB962C8B-B14F-4D97-AF65-F5344CB8AC3E}">
        <p14:creationId xmlns:p14="http://schemas.microsoft.com/office/powerpoint/2010/main" val="40426363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dirty="0"/>
          </a:p>
        </p:txBody>
      </p:sp>
      <p:sp>
        <p:nvSpPr>
          <p:cNvPr id="4" name="Slide Number Placeholder 3"/>
          <p:cNvSpPr>
            <a:spLocks noGrp="1"/>
          </p:cNvSpPr>
          <p:nvPr>
            <p:ph type="sldNum" sz="quarter" idx="10"/>
          </p:nvPr>
        </p:nvSpPr>
        <p:spPr/>
        <p:txBody>
          <a:bodyPr/>
          <a:lstStyle/>
          <a:p>
            <a:fld id="{DECFDD68-74CD-4D3E-900C-D22D174E182D}" type="slidenum">
              <a:rPr lang="id-ID" smtClean="0"/>
              <a:t>57</a:t>
            </a:fld>
            <a:endParaRPr lang="id-ID"/>
          </a:p>
        </p:txBody>
      </p:sp>
    </p:spTree>
    <p:extLst>
      <p:ext uri="{BB962C8B-B14F-4D97-AF65-F5344CB8AC3E}">
        <p14:creationId xmlns:p14="http://schemas.microsoft.com/office/powerpoint/2010/main" val="2776624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dirty="0"/>
          </a:p>
        </p:txBody>
      </p:sp>
      <p:sp>
        <p:nvSpPr>
          <p:cNvPr id="4" name="Slide Number Placeholder 3"/>
          <p:cNvSpPr>
            <a:spLocks noGrp="1"/>
          </p:cNvSpPr>
          <p:nvPr>
            <p:ph type="sldNum" sz="quarter" idx="10"/>
          </p:nvPr>
        </p:nvSpPr>
        <p:spPr/>
        <p:txBody>
          <a:bodyPr/>
          <a:lstStyle/>
          <a:p>
            <a:fld id="{DECFDD68-74CD-4D3E-900C-D22D174E182D}" type="slidenum">
              <a:rPr lang="id-ID" smtClean="0"/>
              <a:t>78</a:t>
            </a:fld>
            <a:endParaRPr lang="id-ID"/>
          </a:p>
        </p:txBody>
      </p:sp>
    </p:spTree>
    <p:extLst>
      <p:ext uri="{BB962C8B-B14F-4D97-AF65-F5344CB8AC3E}">
        <p14:creationId xmlns:p14="http://schemas.microsoft.com/office/powerpoint/2010/main" val="33581677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666B7679-7C2D-470D-BD54-375286D3943D}" type="datetimeFigureOut">
              <a:rPr lang="id-ID" smtClean="0"/>
              <a:t>25/03/2020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2FFC54B-F54C-4AB6-BA3E-F17277F53FC9}" type="slidenum">
              <a:rPr lang="id-ID" smtClean="0"/>
              <a:t>‹#›</a:t>
            </a:fld>
            <a:endParaRPr lang="id-ID"/>
          </a:p>
        </p:txBody>
      </p:sp>
    </p:spTree>
    <p:extLst>
      <p:ext uri="{BB962C8B-B14F-4D97-AF65-F5344CB8AC3E}">
        <p14:creationId xmlns:p14="http://schemas.microsoft.com/office/powerpoint/2010/main" val="5929087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666B7679-7C2D-470D-BD54-375286D3943D}" type="datetimeFigureOut">
              <a:rPr lang="id-ID" smtClean="0"/>
              <a:t>25/03/2020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2FFC54B-F54C-4AB6-BA3E-F17277F53FC9}" type="slidenum">
              <a:rPr lang="id-ID" smtClean="0"/>
              <a:t>‹#›</a:t>
            </a:fld>
            <a:endParaRPr lang="id-ID"/>
          </a:p>
        </p:txBody>
      </p:sp>
    </p:spTree>
    <p:extLst>
      <p:ext uri="{BB962C8B-B14F-4D97-AF65-F5344CB8AC3E}">
        <p14:creationId xmlns:p14="http://schemas.microsoft.com/office/powerpoint/2010/main" val="34790651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666B7679-7C2D-470D-BD54-375286D3943D}" type="datetimeFigureOut">
              <a:rPr lang="id-ID" smtClean="0"/>
              <a:t>25/03/2020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2FFC54B-F54C-4AB6-BA3E-F17277F53FC9}" type="slidenum">
              <a:rPr lang="id-ID" smtClean="0"/>
              <a:t>‹#›</a:t>
            </a:fld>
            <a:endParaRPr lang="id-ID"/>
          </a:p>
        </p:txBody>
      </p:sp>
    </p:spTree>
    <p:extLst>
      <p:ext uri="{BB962C8B-B14F-4D97-AF65-F5344CB8AC3E}">
        <p14:creationId xmlns:p14="http://schemas.microsoft.com/office/powerpoint/2010/main" val="18807647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666B7679-7C2D-470D-BD54-375286D3943D}" type="datetimeFigureOut">
              <a:rPr lang="id-ID" smtClean="0"/>
              <a:t>25/03/2020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2FFC54B-F54C-4AB6-BA3E-F17277F53FC9}" type="slidenum">
              <a:rPr lang="id-ID" smtClean="0"/>
              <a:t>‹#›</a:t>
            </a:fld>
            <a:endParaRPr lang="id-ID"/>
          </a:p>
        </p:txBody>
      </p:sp>
    </p:spTree>
    <p:extLst>
      <p:ext uri="{BB962C8B-B14F-4D97-AF65-F5344CB8AC3E}">
        <p14:creationId xmlns:p14="http://schemas.microsoft.com/office/powerpoint/2010/main" val="10777902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66B7679-7C2D-470D-BD54-375286D3943D}" type="datetimeFigureOut">
              <a:rPr lang="id-ID" smtClean="0"/>
              <a:t>25/03/2020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2FFC54B-F54C-4AB6-BA3E-F17277F53FC9}" type="slidenum">
              <a:rPr lang="id-ID" smtClean="0"/>
              <a:t>‹#›</a:t>
            </a:fld>
            <a:endParaRPr lang="id-ID"/>
          </a:p>
        </p:txBody>
      </p:sp>
    </p:spTree>
    <p:extLst>
      <p:ext uri="{BB962C8B-B14F-4D97-AF65-F5344CB8AC3E}">
        <p14:creationId xmlns:p14="http://schemas.microsoft.com/office/powerpoint/2010/main" val="3195448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666B7679-7C2D-470D-BD54-375286D3943D}" type="datetimeFigureOut">
              <a:rPr lang="id-ID" smtClean="0"/>
              <a:t>25/03/2020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F2FFC54B-F54C-4AB6-BA3E-F17277F53FC9}" type="slidenum">
              <a:rPr lang="id-ID" smtClean="0"/>
              <a:t>‹#›</a:t>
            </a:fld>
            <a:endParaRPr lang="id-ID"/>
          </a:p>
        </p:txBody>
      </p:sp>
    </p:spTree>
    <p:extLst>
      <p:ext uri="{BB962C8B-B14F-4D97-AF65-F5344CB8AC3E}">
        <p14:creationId xmlns:p14="http://schemas.microsoft.com/office/powerpoint/2010/main" val="28461850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666B7679-7C2D-470D-BD54-375286D3943D}" type="datetimeFigureOut">
              <a:rPr lang="id-ID" smtClean="0"/>
              <a:t>25/03/2020</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F2FFC54B-F54C-4AB6-BA3E-F17277F53FC9}" type="slidenum">
              <a:rPr lang="id-ID" smtClean="0"/>
              <a:t>‹#›</a:t>
            </a:fld>
            <a:endParaRPr lang="id-ID"/>
          </a:p>
        </p:txBody>
      </p:sp>
    </p:spTree>
    <p:extLst>
      <p:ext uri="{BB962C8B-B14F-4D97-AF65-F5344CB8AC3E}">
        <p14:creationId xmlns:p14="http://schemas.microsoft.com/office/powerpoint/2010/main" val="26952109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666B7679-7C2D-470D-BD54-375286D3943D}" type="datetimeFigureOut">
              <a:rPr lang="id-ID" smtClean="0"/>
              <a:t>25/03/2020</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F2FFC54B-F54C-4AB6-BA3E-F17277F53FC9}" type="slidenum">
              <a:rPr lang="id-ID" smtClean="0"/>
              <a:t>‹#›</a:t>
            </a:fld>
            <a:endParaRPr lang="id-ID"/>
          </a:p>
        </p:txBody>
      </p:sp>
    </p:spTree>
    <p:extLst>
      <p:ext uri="{BB962C8B-B14F-4D97-AF65-F5344CB8AC3E}">
        <p14:creationId xmlns:p14="http://schemas.microsoft.com/office/powerpoint/2010/main" val="41643830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6B7679-7C2D-470D-BD54-375286D3943D}" type="datetimeFigureOut">
              <a:rPr lang="id-ID" smtClean="0"/>
              <a:t>25/03/2020</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F2FFC54B-F54C-4AB6-BA3E-F17277F53FC9}" type="slidenum">
              <a:rPr lang="id-ID" smtClean="0"/>
              <a:t>‹#›</a:t>
            </a:fld>
            <a:endParaRPr lang="id-ID"/>
          </a:p>
        </p:txBody>
      </p:sp>
    </p:spTree>
    <p:extLst>
      <p:ext uri="{BB962C8B-B14F-4D97-AF65-F5344CB8AC3E}">
        <p14:creationId xmlns:p14="http://schemas.microsoft.com/office/powerpoint/2010/main" val="2018290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66B7679-7C2D-470D-BD54-375286D3943D}" type="datetimeFigureOut">
              <a:rPr lang="id-ID" smtClean="0"/>
              <a:t>25/03/2020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F2FFC54B-F54C-4AB6-BA3E-F17277F53FC9}" type="slidenum">
              <a:rPr lang="id-ID" smtClean="0"/>
              <a:t>‹#›</a:t>
            </a:fld>
            <a:endParaRPr lang="id-ID"/>
          </a:p>
        </p:txBody>
      </p:sp>
    </p:spTree>
    <p:extLst>
      <p:ext uri="{BB962C8B-B14F-4D97-AF65-F5344CB8AC3E}">
        <p14:creationId xmlns:p14="http://schemas.microsoft.com/office/powerpoint/2010/main" val="24318515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66B7679-7C2D-470D-BD54-375286D3943D}" type="datetimeFigureOut">
              <a:rPr lang="id-ID" smtClean="0"/>
              <a:t>25/03/2020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F2FFC54B-F54C-4AB6-BA3E-F17277F53FC9}" type="slidenum">
              <a:rPr lang="id-ID" smtClean="0"/>
              <a:t>‹#›</a:t>
            </a:fld>
            <a:endParaRPr lang="id-ID"/>
          </a:p>
        </p:txBody>
      </p:sp>
    </p:spTree>
    <p:extLst>
      <p:ext uri="{BB962C8B-B14F-4D97-AF65-F5344CB8AC3E}">
        <p14:creationId xmlns:p14="http://schemas.microsoft.com/office/powerpoint/2010/main" val="2398740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6B7679-7C2D-470D-BD54-375286D3943D}" type="datetimeFigureOut">
              <a:rPr lang="id-ID" smtClean="0"/>
              <a:t>25/03/2020</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FFC54B-F54C-4AB6-BA3E-F17277F53FC9}" type="slidenum">
              <a:rPr lang="id-ID" smtClean="0"/>
              <a:t>‹#›</a:t>
            </a:fld>
            <a:endParaRPr lang="id-ID"/>
          </a:p>
        </p:txBody>
      </p:sp>
    </p:spTree>
    <p:extLst>
      <p:ext uri="{BB962C8B-B14F-4D97-AF65-F5344CB8AC3E}">
        <p14:creationId xmlns:p14="http://schemas.microsoft.com/office/powerpoint/2010/main" val="41294837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1628800"/>
            <a:ext cx="7772400" cy="1470025"/>
          </a:xfrm>
        </p:spPr>
        <p:txBody>
          <a:bodyPr/>
          <a:lstStyle/>
          <a:p>
            <a:r>
              <a:rPr lang="id-ID" b="1" dirty="0" smtClean="0">
                <a:latin typeface="Arial" pitchFamily="34" charset="0"/>
                <a:cs typeface="Arial" pitchFamily="34" charset="0"/>
              </a:rPr>
              <a:t>KEPEMIMPINAN</a:t>
            </a:r>
            <a:endParaRPr lang="id-ID" b="1" dirty="0">
              <a:latin typeface="Arial" pitchFamily="34" charset="0"/>
              <a:cs typeface="Arial" pitchFamily="34" charset="0"/>
            </a:endParaRPr>
          </a:p>
        </p:txBody>
      </p:sp>
      <p:sp>
        <p:nvSpPr>
          <p:cNvPr id="3" name="Subtitle 2"/>
          <p:cNvSpPr>
            <a:spLocks noGrp="1"/>
          </p:cNvSpPr>
          <p:nvPr>
            <p:ph type="subTitle" idx="1"/>
          </p:nvPr>
        </p:nvSpPr>
        <p:spPr/>
        <p:txBody>
          <a:bodyPr/>
          <a:lstStyle/>
          <a:p>
            <a:endParaRPr lang="id-ID" dirty="0" smtClean="0"/>
          </a:p>
          <a:p>
            <a:r>
              <a:rPr lang="id-ID" dirty="0" smtClean="0"/>
              <a:t>DRA. ANASTASIA  ADIWIRAHAYU M.Si</a:t>
            </a:r>
          </a:p>
        </p:txBody>
      </p:sp>
    </p:spTree>
    <p:extLst>
      <p:ext uri="{BB962C8B-B14F-4D97-AF65-F5344CB8AC3E}">
        <p14:creationId xmlns:p14="http://schemas.microsoft.com/office/powerpoint/2010/main" val="14664789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116632"/>
            <a:ext cx="8229600" cy="1143000"/>
          </a:xfrm>
        </p:spPr>
        <p:txBody>
          <a:bodyPr>
            <a:normAutofit/>
          </a:bodyPr>
          <a:lstStyle/>
          <a:p>
            <a:pPr algn="just"/>
            <a:r>
              <a:rPr lang="id-ID" sz="3200" b="1" dirty="0" smtClean="0"/>
              <a:t>b. Sebab Timbulnya Pemimpin</a:t>
            </a:r>
            <a:endParaRPr lang="id-ID" sz="3200" b="1" dirty="0"/>
          </a:p>
        </p:txBody>
      </p:sp>
      <p:sp>
        <p:nvSpPr>
          <p:cNvPr id="3" name="Content Placeholder 2"/>
          <p:cNvSpPr>
            <a:spLocks noGrp="1"/>
          </p:cNvSpPr>
          <p:nvPr>
            <p:ph idx="1"/>
          </p:nvPr>
        </p:nvSpPr>
        <p:spPr>
          <a:xfrm>
            <a:off x="467544" y="1124744"/>
            <a:ext cx="8229600" cy="4525963"/>
          </a:xfrm>
        </p:spPr>
        <p:txBody>
          <a:bodyPr>
            <a:noAutofit/>
          </a:bodyPr>
          <a:lstStyle/>
          <a:p>
            <a:pPr marL="0" indent="0">
              <a:buNone/>
            </a:pPr>
            <a:r>
              <a:rPr lang="id-ID" sz="2500" b="1" dirty="0" smtClean="0"/>
              <a:t>1.Teori Genetis </a:t>
            </a:r>
            <a:r>
              <a:rPr lang="id-ID" sz="2500" dirty="0" smtClean="0"/>
              <a:t>:</a:t>
            </a:r>
          </a:p>
          <a:p>
            <a:pPr algn="just"/>
            <a:r>
              <a:rPr lang="id-ID" sz="2500" dirty="0" smtClean="0"/>
              <a:t>Pada dasarnya pemimpin itu tidak dibuat melainkan lahir sebagai pemimpin dan sudah ada sejak dia lahir</a:t>
            </a:r>
          </a:p>
          <a:p>
            <a:pPr algn="just"/>
            <a:r>
              <a:rPr lang="id-ID" sz="2500" dirty="0" smtClean="0"/>
              <a:t>Memang sudah ditakdirkan sebagai pemimpin</a:t>
            </a:r>
          </a:p>
          <a:p>
            <a:pPr marL="0" indent="0" algn="just">
              <a:buNone/>
            </a:pPr>
            <a:r>
              <a:rPr lang="id-ID" sz="2500" b="1" dirty="0" smtClean="0"/>
              <a:t>2. Teori Sosial :</a:t>
            </a:r>
          </a:p>
          <a:p>
            <a:pPr algn="just"/>
            <a:r>
              <a:rPr lang="id-ID" sz="2500" dirty="0" smtClean="0"/>
              <a:t>Seorang pemimpin harus ditetapkan dan dibentuk dengan kata lain tidak lahir begitu saja</a:t>
            </a:r>
          </a:p>
          <a:p>
            <a:pPr algn="just"/>
            <a:r>
              <a:rPr lang="id-ID" sz="2500" dirty="0" smtClean="0"/>
              <a:t>Setiap orang dapat menjadi pemimpin</a:t>
            </a:r>
          </a:p>
          <a:p>
            <a:pPr marL="0" indent="0" algn="just">
              <a:buNone/>
            </a:pPr>
            <a:r>
              <a:rPr lang="id-ID" sz="2500" b="1" dirty="0" smtClean="0"/>
              <a:t>3. Teori Ekologi :</a:t>
            </a:r>
          </a:p>
          <a:p>
            <a:pPr algn="just"/>
            <a:r>
              <a:rPr lang="id-ID" sz="2500" dirty="0" smtClean="0"/>
              <a:t>Seorang sukses menjadi pemimpin jika sejak lahir memiliki bakat kemimpinan dan dikembangkan melalui pendidikan, pengalaman dan sesuai dengan tuntutan ekologinya</a:t>
            </a:r>
          </a:p>
          <a:p>
            <a:pPr marL="0" indent="0" algn="just">
              <a:buNone/>
            </a:pPr>
            <a:endParaRPr lang="id-ID" sz="2500" dirty="0"/>
          </a:p>
        </p:txBody>
      </p:sp>
    </p:spTree>
    <p:extLst>
      <p:ext uri="{BB962C8B-B14F-4D97-AF65-F5344CB8AC3E}">
        <p14:creationId xmlns:p14="http://schemas.microsoft.com/office/powerpoint/2010/main" val="4150575011"/>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04664"/>
            <a:ext cx="8229600" cy="1143000"/>
          </a:xfrm>
        </p:spPr>
        <p:txBody>
          <a:bodyPr>
            <a:normAutofit/>
          </a:bodyPr>
          <a:lstStyle/>
          <a:p>
            <a:pPr algn="just"/>
            <a:r>
              <a:rPr lang="id-ID" sz="3200" b="1" dirty="0" smtClean="0"/>
              <a:t>Teori Big Bang</a:t>
            </a:r>
            <a:endParaRPr lang="id-ID" sz="3200" b="1" dirty="0"/>
          </a:p>
        </p:txBody>
      </p:sp>
      <p:sp>
        <p:nvSpPr>
          <p:cNvPr id="3" name="Content Placeholder 2"/>
          <p:cNvSpPr>
            <a:spLocks noGrp="1"/>
          </p:cNvSpPr>
          <p:nvPr>
            <p:ph idx="1"/>
          </p:nvPr>
        </p:nvSpPr>
        <p:spPr/>
        <p:txBody>
          <a:bodyPr/>
          <a:lstStyle/>
          <a:p>
            <a:pPr algn="just"/>
            <a:r>
              <a:rPr lang="id-ID" dirty="0" smtClean="0"/>
              <a:t>Suatu peristiwa besar menciptakan seorang menjadi pemimpin</a:t>
            </a:r>
          </a:p>
          <a:p>
            <a:pPr algn="just"/>
            <a:r>
              <a:rPr lang="id-ID" dirty="0" smtClean="0"/>
              <a:t>Mengintegrasikan antara situasi dan pengikut</a:t>
            </a:r>
          </a:p>
          <a:p>
            <a:pPr algn="just"/>
            <a:r>
              <a:rPr lang="id-ID" dirty="0" smtClean="0"/>
              <a:t>Situasi merupakan peristiwa besar seperti  revolusi , kekacauan / kerusuhan, pemberontakan  , reformasi dll</a:t>
            </a:r>
          </a:p>
          <a:p>
            <a:pPr algn="just"/>
            <a:r>
              <a:rPr lang="id-ID" dirty="0" smtClean="0"/>
              <a:t>Pengikut adalah orang yang menokohkan seseorang dan bersedia patuh dan taat.</a:t>
            </a:r>
            <a:endParaRPr lang="id-ID" dirty="0"/>
          </a:p>
        </p:txBody>
      </p:sp>
    </p:spTree>
    <p:extLst>
      <p:ext uri="{BB962C8B-B14F-4D97-AF65-F5344CB8AC3E}">
        <p14:creationId xmlns:p14="http://schemas.microsoft.com/office/powerpoint/2010/main" val="2110079222"/>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id-ID" sz="3200" b="1" dirty="0" smtClean="0"/>
              <a:t>STRATEGI PIMPINAN DALAM MEMPENGARUHI ORANG</a:t>
            </a:r>
            <a:endParaRPr lang="id-ID" sz="3200" b="1" dirty="0"/>
          </a:p>
        </p:txBody>
      </p:sp>
      <p:sp>
        <p:nvSpPr>
          <p:cNvPr id="3" name="Content Placeholder 2"/>
          <p:cNvSpPr>
            <a:spLocks noGrp="1"/>
          </p:cNvSpPr>
          <p:nvPr>
            <p:ph idx="1"/>
          </p:nvPr>
        </p:nvSpPr>
        <p:spPr/>
        <p:txBody>
          <a:bodyPr>
            <a:normAutofit fontScale="77500" lnSpcReduction="20000"/>
          </a:bodyPr>
          <a:lstStyle/>
          <a:p>
            <a:pPr marL="0" indent="0">
              <a:buNone/>
            </a:pPr>
            <a:r>
              <a:rPr lang="id-ID" b="1" dirty="0" smtClean="0"/>
              <a:t>A. Taktik / cara dalam pengaruh</a:t>
            </a:r>
            <a:r>
              <a:rPr lang="id-ID" dirty="0" smtClean="0"/>
              <a:t>:</a:t>
            </a:r>
          </a:p>
          <a:p>
            <a:pPr marL="514350" indent="-514350" algn="just">
              <a:buFont typeface="+mj-lt"/>
              <a:buAutoNum type="arabicPeriod"/>
            </a:pPr>
            <a:r>
              <a:rPr lang="id-ID" i="1" dirty="0" smtClean="0"/>
              <a:t>Rasional Persuasion </a:t>
            </a:r>
            <a:r>
              <a:rPr lang="id-ID" dirty="0" smtClean="0"/>
              <a:t>( bujukan secara rasional ), menggunakan argumen yang logis dari data – data yang faktual untuk membujuk orang – orang agar apa yang diajukan berjalan dan menghasilkan seperti yang diharapkan.</a:t>
            </a:r>
          </a:p>
          <a:p>
            <a:pPr marL="514350" indent="-514350" algn="just">
              <a:buFont typeface="+mj-lt"/>
              <a:buAutoNum type="arabicPeriod"/>
            </a:pPr>
            <a:r>
              <a:rPr lang="id-ID" i="1" dirty="0" smtClean="0"/>
              <a:t>Exchange tactics </a:t>
            </a:r>
            <a:r>
              <a:rPr lang="id-ID" dirty="0" smtClean="0"/>
              <a:t>( taktik pertukaran), Permintaan yang diajukan berupa janji pada orang –orang yang menjadi target.</a:t>
            </a:r>
          </a:p>
          <a:p>
            <a:pPr marL="514350" indent="-514350" algn="just">
              <a:buFont typeface="+mj-lt"/>
              <a:buAutoNum type="arabicPeriod"/>
            </a:pPr>
            <a:r>
              <a:rPr lang="id-ID" i="1" dirty="0" smtClean="0"/>
              <a:t>Legitimate request </a:t>
            </a:r>
            <a:r>
              <a:rPr lang="id-ID" dirty="0" smtClean="0"/>
              <a:t>( permintaan yang legitimate),basis permintaan menggunakan fasilitas kewenangan atau aturan organisasi, kebijakan dan kegiatan yang dijalankan</a:t>
            </a:r>
            <a:endParaRPr lang="id-ID" dirty="0"/>
          </a:p>
        </p:txBody>
      </p:sp>
    </p:spTree>
    <p:extLst>
      <p:ext uri="{BB962C8B-B14F-4D97-AF65-F5344CB8AC3E}">
        <p14:creationId xmlns:p14="http://schemas.microsoft.com/office/powerpoint/2010/main" val="2921853529"/>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200" dirty="0" smtClean="0"/>
              <a:t>lanjutan</a:t>
            </a:r>
            <a:endParaRPr lang="id-ID" sz="3200" dirty="0"/>
          </a:p>
        </p:txBody>
      </p:sp>
      <p:sp>
        <p:nvSpPr>
          <p:cNvPr id="3" name="Content Placeholder 2"/>
          <p:cNvSpPr>
            <a:spLocks noGrp="1"/>
          </p:cNvSpPr>
          <p:nvPr>
            <p:ph idx="1"/>
          </p:nvPr>
        </p:nvSpPr>
        <p:spPr/>
        <p:txBody>
          <a:bodyPr>
            <a:normAutofit fontScale="92500" lnSpcReduction="20000"/>
          </a:bodyPr>
          <a:lstStyle/>
          <a:p>
            <a:pPr marL="514350" indent="-514350">
              <a:buFont typeface="+mj-lt"/>
              <a:buAutoNum type="arabicPeriod" startAt="4"/>
            </a:pPr>
            <a:r>
              <a:rPr lang="id-ID" i="1" dirty="0" smtClean="0"/>
              <a:t>Presurre Tactiks </a:t>
            </a:r>
            <a:r>
              <a:rPr lang="id-ID" dirty="0" smtClean="0"/>
              <a:t>( taktik tekanan ). Melalui perlakuan yang eksplisit dan implisit memuat ketentuan bahwakeasalahan yang terjadi memiliki konsekuensi tertentu.</a:t>
            </a:r>
          </a:p>
          <a:p>
            <a:pPr marL="514350" indent="-514350">
              <a:buFont typeface="+mj-lt"/>
              <a:buAutoNum type="arabicPeriod" startAt="4"/>
            </a:pPr>
            <a:r>
              <a:rPr lang="id-ID" i="1" dirty="0" smtClean="0"/>
              <a:t>Personal Approach </a:t>
            </a:r>
            <a:r>
              <a:rPr lang="id-ID" dirty="0" smtClean="0"/>
              <a:t>( daya tarik personal) menggunakan sisi hati orang lain atau perkawanan secara peronal sebagai basis dari permintaan</a:t>
            </a:r>
          </a:p>
          <a:p>
            <a:pPr marL="0" indent="0" algn="just">
              <a:buNone/>
            </a:pPr>
            <a:r>
              <a:rPr lang="id-ID" dirty="0" smtClean="0"/>
              <a:t>Pengaruh pimpinan akan bermakna ketika kepatuhan yang diharapkan muncul dari anggota organisasi</a:t>
            </a:r>
            <a:endParaRPr lang="id-ID" dirty="0"/>
          </a:p>
        </p:txBody>
      </p:sp>
    </p:spTree>
    <p:extLst>
      <p:ext uri="{BB962C8B-B14F-4D97-AF65-F5344CB8AC3E}">
        <p14:creationId xmlns:p14="http://schemas.microsoft.com/office/powerpoint/2010/main" val="26289774"/>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200" b="1" dirty="0"/>
              <a:t>B</a:t>
            </a:r>
            <a:r>
              <a:rPr lang="id-ID" sz="3200" dirty="0" smtClean="0"/>
              <a:t>. </a:t>
            </a:r>
            <a:r>
              <a:rPr lang="id-ID" sz="3200" b="1" dirty="0"/>
              <a:t>S</a:t>
            </a:r>
            <a:r>
              <a:rPr lang="id-ID" sz="3200" b="1" dirty="0" smtClean="0"/>
              <a:t>trategi dalam kepemimpinan</a:t>
            </a:r>
            <a:endParaRPr lang="id-ID" sz="3200" b="1" dirty="0"/>
          </a:p>
        </p:txBody>
      </p:sp>
      <p:sp>
        <p:nvSpPr>
          <p:cNvPr id="3" name="Content Placeholder 2"/>
          <p:cNvSpPr>
            <a:spLocks noGrp="1"/>
          </p:cNvSpPr>
          <p:nvPr>
            <p:ph idx="1"/>
          </p:nvPr>
        </p:nvSpPr>
        <p:spPr>
          <a:xfrm>
            <a:off x="467544" y="1412776"/>
            <a:ext cx="8229600" cy="4525963"/>
          </a:xfrm>
        </p:spPr>
        <p:txBody>
          <a:bodyPr>
            <a:normAutofit fontScale="92500" lnSpcReduction="20000"/>
          </a:bodyPr>
          <a:lstStyle/>
          <a:p>
            <a:pPr algn="just"/>
            <a:r>
              <a:rPr lang="id-ID" dirty="0" smtClean="0"/>
              <a:t>Efektifitas munculnya kepatuhan dipengaruhi oleh strategi yang digunakan oleh pimpinan.</a:t>
            </a:r>
          </a:p>
          <a:p>
            <a:pPr algn="just"/>
            <a:r>
              <a:rPr lang="id-ID" dirty="0" smtClean="0"/>
              <a:t>Strategi yang dipilih tergantung pada tingginya pengetahuan dan ketrampilan dalam membuat, mengembangkandan memilih strategi yang cocok.</a:t>
            </a:r>
          </a:p>
          <a:p>
            <a:pPr algn="just"/>
            <a:r>
              <a:rPr lang="id-ID" dirty="0" smtClean="0"/>
              <a:t>Beberapa hal yang harus diperhatikan pemimpin dalam menjalankan strategi dalam kepemimpinannya  :</a:t>
            </a:r>
          </a:p>
          <a:p>
            <a:pPr marL="514350" indent="-514350" algn="just">
              <a:buFont typeface="+mj-lt"/>
              <a:buAutoNum type="arabicPeriod"/>
            </a:pPr>
            <a:r>
              <a:rPr lang="id-ID" dirty="0" smtClean="0"/>
              <a:t>Pemimpin harus menggunakan strategi yang fleksibel.</a:t>
            </a:r>
            <a:endParaRPr lang="id-ID" dirty="0"/>
          </a:p>
        </p:txBody>
      </p:sp>
    </p:spTree>
    <p:extLst>
      <p:ext uri="{BB962C8B-B14F-4D97-AF65-F5344CB8AC3E}">
        <p14:creationId xmlns:p14="http://schemas.microsoft.com/office/powerpoint/2010/main" val="4088027456"/>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200" dirty="0" smtClean="0"/>
              <a:t>lanjutan</a:t>
            </a:r>
            <a:endParaRPr lang="id-ID" sz="3200" dirty="0"/>
          </a:p>
        </p:txBody>
      </p:sp>
      <p:sp>
        <p:nvSpPr>
          <p:cNvPr id="3" name="Content Placeholder 2"/>
          <p:cNvSpPr>
            <a:spLocks noGrp="1"/>
          </p:cNvSpPr>
          <p:nvPr>
            <p:ph idx="1"/>
          </p:nvPr>
        </p:nvSpPr>
        <p:spPr>
          <a:xfrm>
            <a:off x="395536" y="1268760"/>
            <a:ext cx="8229600" cy="4525963"/>
          </a:xfrm>
        </p:spPr>
        <p:txBody>
          <a:bodyPr/>
          <a:lstStyle/>
          <a:p>
            <a:pPr marL="514350" indent="-514350">
              <a:buFont typeface="+mj-lt"/>
              <a:buAutoNum type="arabicPeriod" startAt="2"/>
            </a:pPr>
            <a:r>
              <a:rPr lang="id-ID" dirty="0" smtClean="0"/>
              <a:t>Pemimpin harus menjaga keseimbngn dalam menentukan kebutuhan jangka panjang dan pendek.</a:t>
            </a:r>
          </a:p>
          <a:p>
            <a:pPr marL="514350" indent="-514350">
              <a:buFont typeface="+mj-lt"/>
              <a:buAutoNum type="arabicPeriod" startAt="2"/>
            </a:pPr>
            <a:r>
              <a:rPr lang="id-ID" dirty="0" smtClean="0"/>
              <a:t>Pemilihan strategi harus memberikan layanan terhadap lembaga</a:t>
            </a:r>
          </a:p>
          <a:p>
            <a:pPr marL="514350" indent="-514350">
              <a:buFont typeface="+mj-lt"/>
              <a:buAutoNum type="arabicPeriod" startAt="2"/>
            </a:pPr>
            <a:r>
              <a:rPr lang="id-ID" dirty="0" smtClean="0"/>
              <a:t>Kegiatan yang sama dapat digunakan untuk beberapa aksi </a:t>
            </a:r>
            <a:r>
              <a:rPr lang="id-ID" smtClean="0"/>
              <a:t>dalam strategi.</a:t>
            </a:r>
            <a:endParaRPr lang="id-ID" dirty="0"/>
          </a:p>
        </p:txBody>
      </p:sp>
    </p:spTree>
    <p:extLst>
      <p:ext uri="{BB962C8B-B14F-4D97-AF65-F5344CB8AC3E}">
        <p14:creationId xmlns:p14="http://schemas.microsoft.com/office/powerpoint/2010/main" val="1365135988"/>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pPr marL="0" indent="0">
              <a:buNone/>
            </a:pPr>
            <a:endParaRPr lang="id-ID" dirty="0" smtClean="0"/>
          </a:p>
          <a:p>
            <a:pPr marL="0" indent="0" algn="ctr">
              <a:buNone/>
            </a:pPr>
            <a:r>
              <a:rPr lang="id-ID" sz="4000" b="1" dirty="0" smtClean="0"/>
              <a:t>TERIMA KASIH</a:t>
            </a:r>
            <a:endParaRPr lang="id-ID" sz="4000" b="1" dirty="0"/>
          </a:p>
        </p:txBody>
      </p:sp>
    </p:spTree>
    <p:extLst>
      <p:ext uri="{BB962C8B-B14F-4D97-AF65-F5344CB8AC3E}">
        <p14:creationId xmlns:p14="http://schemas.microsoft.com/office/powerpoint/2010/main" val="2601600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200" b="1" dirty="0"/>
              <a:t>c</a:t>
            </a:r>
            <a:r>
              <a:rPr lang="id-ID" sz="3200" b="1" dirty="0" smtClean="0"/>
              <a:t>. Klasifikasi Pemimpin</a:t>
            </a:r>
            <a:endParaRPr lang="id-ID" sz="3200" b="1" dirty="0"/>
          </a:p>
        </p:txBody>
      </p:sp>
      <p:sp>
        <p:nvSpPr>
          <p:cNvPr id="3" name="Content Placeholder 2"/>
          <p:cNvSpPr>
            <a:spLocks noGrp="1"/>
          </p:cNvSpPr>
          <p:nvPr>
            <p:ph idx="1"/>
          </p:nvPr>
        </p:nvSpPr>
        <p:spPr>
          <a:xfrm>
            <a:off x="323528" y="1268760"/>
            <a:ext cx="8229600" cy="4525963"/>
          </a:xfrm>
        </p:spPr>
        <p:txBody>
          <a:bodyPr>
            <a:normAutofit fontScale="92500" lnSpcReduction="10000"/>
          </a:bodyPr>
          <a:lstStyle/>
          <a:p>
            <a:pPr marL="514350" indent="-514350">
              <a:buAutoNum type="arabicPeriod"/>
            </a:pPr>
            <a:r>
              <a:rPr lang="id-ID" b="1" dirty="0" smtClean="0"/>
              <a:t>Pemimpin Formal:</a:t>
            </a:r>
          </a:p>
          <a:p>
            <a:pPr marL="0" indent="0" algn="just">
              <a:buNone/>
            </a:pPr>
            <a:r>
              <a:rPr lang="id-ID" sz="2800" dirty="0" smtClean="0"/>
              <a:t>Orang yang ditunjuk sebagi pemimpin berdasarkan keputusan dan pengangkatan resmi untuk memangku suatu jabatan dalam organisasi dengan segala hak dan kewajibannya untuk mencapai tuuan yang telah diorganisaisikan</a:t>
            </a:r>
          </a:p>
          <a:p>
            <a:pPr marL="0" indent="0" algn="just">
              <a:buNone/>
            </a:pPr>
            <a:r>
              <a:rPr lang="id-ID" sz="2800" dirty="0" smtClean="0"/>
              <a:t>Ciri –Ciri pemimpin formal :</a:t>
            </a:r>
          </a:p>
          <a:p>
            <a:pPr algn="just"/>
            <a:r>
              <a:rPr lang="id-ID" sz="2800" dirty="0" smtClean="0"/>
              <a:t>Ditunjuk oleh yang berwenang</a:t>
            </a:r>
          </a:p>
          <a:p>
            <a:pPr algn="just"/>
            <a:r>
              <a:rPr lang="id-ID" sz="2800" dirty="0" smtClean="0"/>
              <a:t>Memperoleh dukungan dari organisasi formal dan mempunyai atasan</a:t>
            </a:r>
          </a:p>
          <a:p>
            <a:pPr algn="just"/>
            <a:r>
              <a:rPr lang="id-ID" sz="2800" dirty="0" smtClean="0"/>
              <a:t>Memenuhi persyaratan formal.</a:t>
            </a:r>
          </a:p>
          <a:p>
            <a:pPr algn="just"/>
            <a:endParaRPr lang="id-ID" sz="2800" dirty="0"/>
          </a:p>
        </p:txBody>
      </p:sp>
    </p:spTree>
    <p:extLst>
      <p:ext uri="{BB962C8B-B14F-4D97-AF65-F5344CB8AC3E}">
        <p14:creationId xmlns:p14="http://schemas.microsoft.com/office/powerpoint/2010/main" val="26905260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1143000"/>
          </a:xfrm>
        </p:spPr>
        <p:txBody>
          <a:bodyPr>
            <a:normAutofit/>
          </a:bodyPr>
          <a:lstStyle/>
          <a:p>
            <a:pPr algn="just"/>
            <a:r>
              <a:rPr lang="id-ID" sz="3200" dirty="0" smtClean="0"/>
              <a:t>lanjutan</a:t>
            </a:r>
            <a:endParaRPr lang="id-ID" sz="3200" dirty="0"/>
          </a:p>
        </p:txBody>
      </p:sp>
      <p:sp>
        <p:nvSpPr>
          <p:cNvPr id="3" name="Content Placeholder 2"/>
          <p:cNvSpPr>
            <a:spLocks noGrp="1"/>
          </p:cNvSpPr>
          <p:nvPr>
            <p:ph idx="1"/>
          </p:nvPr>
        </p:nvSpPr>
        <p:spPr>
          <a:xfrm>
            <a:off x="467544" y="1196752"/>
            <a:ext cx="8229600" cy="4525963"/>
          </a:xfrm>
        </p:spPr>
        <p:txBody>
          <a:bodyPr>
            <a:normAutofit fontScale="92500" lnSpcReduction="20000"/>
          </a:bodyPr>
          <a:lstStyle/>
          <a:p>
            <a:pPr marL="0" indent="0">
              <a:buNone/>
            </a:pPr>
            <a:r>
              <a:rPr lang="id-ID" b="1" dirty="0" smtClean="0"/>
              <a:t>2.</a:t>
            </a:r>
            <a:r>
              <a:rPr lang="id-ID" dirty="0" smtClean="0"/>
              <a:t> </a:t>
            </a:r>
            <a:r>
              <a:rPr lang="id-ID" b="1" dirty="0" smtClean="0"/>
              <a:t>Pemimpin Informal </a:t>
            </a:r>
            <a:r>
              <a:rPr lang="id-ID" dirty="0" smtClean="0"/>
              <a:t>:</a:t>
            </a:r>
          </a:p>
          <a:p>
            <a:pPr marL="0" indent="0" algn="just">
              <a:buNone/>
            </a:pPr>
            <a:r>
              <a:rPr lang="id-ID" dirty="0" smtClean="0"/>
              <a:t>Seorang yang tidak secara resmi diangkat sebagai pemimpin, tetapi merupakan kehormatan karena mempunyai kelebihan ditunjuk sebagai pemimpin sehingga mampu mempengaruhi kondisi psikis dan perilaku kelompok</a:t>
            </a:r>
          </a:p>
          <a:p>
            <a:pPr marL="0" indent="0">
              <a:buNone/>
            </a:pPr>
            <a:r>
              <a:rPr lang="id-ID" dirty="0" smtClean="0"/>
              <a:t>Ciri –ciri pemimpin informal :</a:t>
            </a:r>
          </a:p>
          <a:p>
            <a:r>
              <a:rPr lang="id-ID" dirty="0" smtClean="0"/>
              <a:t>Masyarakat,kelompok menyebut dirinya sebagai pemimpin</a:t>
            </a:r>
          </a:p>
          <a:p>
            <a:r>
              <a:rPr lang="id-ID" dirty="0" smtClean="0"/>
              <a:t>Tidak ada pengangkatan resmi sebagai pemimpin</a:t>
            </a:r>
            <a:endParaRPr lang="id-ID" dirty="0"/>
          </a:p>
        </p:txBody>
      </p:sp>
    </p:spTree>
    <p:extLst>
      <p:ext uri="{BB962C8B-B14F-4D97-AF65-F5344CB8AC3E}">
        <p14:creationId xmlns:p14="http://schemas.microsoft.com/office/powerpoint/2010/main" val="2254195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id-ID" sz="3200" b="1" dirty="0" smtClean="0"/>
              <a:t/>
            </a:r>
            <a:br>
              <a:rPr lang="id-ID" sz="3200" b="1" dirty="0" smtClean="0"/>
            </a:br>
            <a:r>
              <a:rPr lang="id-ID" sz="3200" b="1" dirty="0"/>
              <a:t>d</a:t>
            </a:r>
            <a:r>
              <a:rPr lang="id-ID" sz="3200" b="1" dirty="0" smtClean="0"/>
              <a:t>. Kriteria </a:t>
            </a:r>
            <a:r>
              <a:rPr lang="id-ID" sz="3200" b="1" dirty="0" smtClean="0"/>
              <a:t> Munculnya Pemimpin</a:t>
            </a:r>
            <a:r>
              <a:rPr lang="id-ID" sz="3200" b="1" dirty="0" smtClean="0"/>
              <a:t/>
            </a:r>
            <a:br>
              <a:rPr lang="id-ID" sz="3200" b="1" dirty="0" smtClean="0"/>
            </a:br>
            <a:endParaRPr lang="id-ID" sz="3200" b="1" dirty="0"/>
          </a:p>
        </p:txBody>
      </p:sp>
      <p:sp>
        <p:nvSpPr>
          <p:cNvPr id="3" name="Content Placeholder 2"/>
          <p:cNvSpPr>
            <a:spLocks noGrp="1"/>
          </p:cNvSpPr>
          <p:nvPr>
            <p:ph idx="1"/>
          </p:nvPr>
        </p:nvSpPr>
        <p:spPr>
          <a:xfrm>
            <a:off x="395536" y="1268760"/>
            <a:ext cx="8229600" cy="4525963"/>
          </a:xfrm>
        </p:spPr>
        <p:txBody>
          <a:bodyPr>
            <a:normAutofit fontScale="85000" lnSpcReduction="10000"/>
          </a:bodyPr>
          <a:lstStyle/>
          <a:p>
            <a:pPr marL="514350" indent="-514350" algn="just">
              <a:buFont typeface="+mj-lt"/>
              <a:buAutoNum type="arabicPeriod"/>
            </a:pPr>
            <a:r>
              <a:rPr lang="id-ID" b="1" dirty="0" smtClean="0"/>
              <a:t>Pengaruh</a:t>
            </a:r>
            <a:r>
              <a:rPr lang="id-ID" dirty="0" smtClean="0"/>
              <a:t> : menjadikan yang memimpin dikuti dan orang lain tunduk pada apa yang dkatakan.</a:t>
            </a:r>
          </a:p>
          <a:p>
            <a:pPr marL="514350" indent="-514350" algn="just">
              <a:buFont typeface="+mj-lt"/>
              <a:buAutoNum type="arabicPeriod"/>
            </a:pPr>
            <a:r>
              <a:rPr lang="id-ID" b="1" dirty="0" smtClean="0"/>
              <a:t>Kekuasaan/power</a:t>
            </a:r>
            <a:r>
              <a:rPr lang="id-ID" dirty="0" smtClean="0"/>
              <a:t> : kekuasaan/power yang membuat orang lain menghargai keberadaaannya.</a:t>
            </a:r>
          </a:p>
          <a:p>
            <a:pPr marL="514350" indent="-514350" algn="just">
              <a:buFont typeface="+mj-lt"/>
              <a:buAutoNum type="arabicPeriod"/>
            </a:pPr>
            <a:r>
              <a:rPr lang="id-ID" b="1" dirty="0" smtClean="0"/>
              <a:t>Wewenang</a:t>
            </a:r>
            <a:r>
              <a:rPr lang="id-ID" dirty="0" smtClean="0"/>
              <a:t> : sebagai hak yang diberikan kepada pemimpin untuk menetapkan sebuah keputusan dalam melaksanakan suatu hal/kebijakan.</a:t>
            </a:r>
          </a:p>
          <a:p>
            <a:pPr marL="514350" indent="-514350" algn="just">
              <a:buFont typeface="+mj-lt"/>
              <a:buAutoNum type="arabicPeriod"/>
            </a:pPr>
            <a:r>
              <a:rPr lang="id-ID" b="1" dirty="0" smtClean="0"/>
              <a:t>Pengikut</a:t>
            </a:r>
            <a:r>
              <a:rPr lang="id-ID" dirty="0" smtClean="0"/>
              <a:t> : orang memberikan dukungan dan mengikuti apa yang dikatakan. Pengikut dan pemimpin merupakan dua hal yang tidak dapat dipisahkan dan tidak bisa berdiri sendiri.</a:t>
            </a:r>
            <a:endParaRPr lang="id-ID" dirty="0"/>
          </a:p>
        </p:txBody>
      </p:sp>
    </p:spTree>
    <p:extLst>
      <p:ext uri="{BB962C8B-B14F-4D97-AF65-F5344CB8AC3E}">
        <p14:creationId xmlns:p14="http://schemas.microsoft.com/office/powerpoint/2010/main" val="37612157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88"/>
            <a:ext cx="8229600" cy="1143000"/>
          </a:xfrm>
        </p:spPr>
        <p:txBody>
          <a:bodyPr>
            <a:normAutofit/>
          </a:bodyPr>
          <a:lstStyle/>
          <a:p>
            <a:pPr algn="just"/>
            <a:r>
              <a:rPr lang="id-ID" sz="3200" b="1" dirty="0"/>
              <a:t>e</a:t>
            </a:r>
            <a:r>
              <a:rPr lang="id-ID" sz="3200" b="1" dirty="0" smtClean="0"/>
              <a:t>. Karakter yang harus dimiliki Pemimpin </a:t>
            </a:r>
            <a:endParaRPr lang="id-ID" sz="3200" b="1" dirty="0"/>
          </a:p>
        </p:txBody>
      </p:sp>
      <p:sp>
        <p:nvSpPr>
          <p:cNvPr id="3" name="Content Placeholder 2"/>
          <p:cNvSpPr>
            <a:spLocks noGrp="1"/>
          </p:cNvSpPr>
          <p:nvPr>
            <p:ph idx="1"/>
          </p:nvPr>
        </p:nvSpPr>
        <p:spPr>
          <a:xfrm>
            <a:off x="323528" y="1052736"/>
            <a:ext cx="8229600" cy="4525963"/>
          </a:xfrm>
        </p:spPr>
        <p:txBody>
          <a:bodyPr>
            <a:normAutofit fontScale="47500" lnSpcReduction="20000"/>
          </a:bodyPr>
          <a:lstStyle/>
          <a:p>
            <a:endParaRPr lang="id-ID" dirty="0" smtClean="0"/>
          </a:p>
          <a:p>
            <a:pPr marL="514350" indent="-514350" algn="just">
              <a:buFont typeface="+mj-lt"/>
              <a:buAutoNum type="arabicPeriod"/>
            </a:pPr>
            <a:r>
              <a:rPr lang="id-ID" sz="5800" dirty="0" smtClean="0"/>
              <a:t>Memiliki kepekaan ( sebagai langkah menemukan kekuatan dan mengakui </a:t>
            </a:r>
            <a:r>
              <a:rPr lang="id-ID" sz="5800" dirty="0" smtClean="0"/>
              <a:t>kelemahan.</a:t>
            </a:r>
            <a:endParaRPr lang="id-ID" sz="5800" dirty="0" smtClean="0"/>
          </a:p>
          <a:p>
            <a:pPr marL="514350" indent="-514350" algn="just">
              <a:buFont typeface="+mj-lt"/>
              <a:buAutoNum type="arabicPeriod"/>
            </a:pPr>
            <a:r>
              <a:rPr lang="id-ID" sz="5800" dirty="0" smtClean="0"/>
              <a:t>Menunjukkan sikap apa adanya ( tidak berpura-pura dan menjadi diri sendiri </a:t>
            </a:r>
            <a:r>
              <a:rPr lang="id-ID" sz="5800" dirty="0" smtClean="0"/>
              <a:t>).</a:t>
            </a:r>
            <a:endParaRPr lang="id-ID" sz="5800" dirty="0" smtClean="0"/>
          </a:p>
          <a:p>
            <a:pPr marL="514350" indent="-514350" algn="just">
              <a:buFont typeface="+mj-lt"/>
              <a:buAutoNum type="arabicPeriod"/>
            </a:pPr>
            <a:r>
              <a:rPr lang="id-ID" sz="5800" dirty="0" smtClean="0"/>
              <a:t>Berempati ( untuk membuat masing – masing saling terhubung </a:t>
            </a:r>
            <a:r>
              <a:rPr lang="id-ID" sz="5800" dirty="0" smtClean="0"/>
              <a:t>).</a:t>
            </a:r>
            <a:endParaRPr lang="id-ID" sz="5800" dirty="0" smtClean="0"/>
          </a:p>
          <a:p>
            <a:pPr marL="514350" indent="-514350" algn="just">
              <a:buFont typeface="+mj-lt"/>
              <a:buAutoNum type="arabicPeriod"/>
            </a:pPr>
            <a:r>
              <a:rPr lang="id-ID" sz="5800" dirty="0" smtClean="0"/>
              <a:t>Memiliki belas kasih  ( memiliki kebaikan untuk dicintai bukan ditakuti </a:t>
            </a:r>
            <a:r>
              <a:rPr lang="id-ID" sz="5800" dirty="0" smtClean="0"/>
              <a:t>).</a:t>
            </a:r>
            <a:endParaRPr lang="id-ID" sz="5800" dirty="0" smtClean="0"/>
          </a:p>
          <a:p>
            <a:pPr marL="514350" indent="-514350" algn="just">
              <a:buFont typeface="+mj-lt"/>
              <a:buAutoNum type="arabicPeriod"/>
            </a:pPr>
            <a:r>
              <a:rPr lang="id-ID" sz="5800" dirty="0" smtClean="0"/>
              <a:t>Memiliki keingintahuan besar ( mengaku saat tidak tahu dan akan melakukan dengan berbagi cara agar dpt /bisa tahu </a:t>
            </a:r>
            <a:r>
              <a:rPr lang="id-ID" sz="5800" dirty="0" smtClean="0"/>
              <a:t>).</a:t>
            </a:r>
            <a:endParaRPr lang="id-ID" sz="5800" dirty="0" smtClean="0"/>
          </a:p>
        </p:txBody>
      </p:sp>
    </p:spTree>
    <p:extLst>
      <p:ext uri="{BB962C8B-B14F-4D97-AF65-F5344CB8AC3E}">
        <p14:creationId xmlns:p14="http://schemas.microsoft.com/office/powerpoint/2010/main" val="9632953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1143000"/>
          </a:xfrm>
        </p:spPr>
        <p:txBody>
          <a:bodyPr>
            <a:normAutofit/>
          </a:bodyPr>
          <a:lstStyle/>
          <a:p>
            <a:pPr algn="just"/>
            <a:r>
              <a:rPr lang="id-ID" sz="3200" dirty="0" smtClean="0"/>
              <a:t>lanjutan</a:t>
            </a:r>
            <a:endParaRPr lang="id-ID" sz="3200" dirty="0"/>
          </a:p>
        </p:txBody>
      </p:sp>
      <p:sp>
        <p:nvSpPr>
          <p:cNvPr id="3" name="Content Placeholder 2"/>
          <p:cNvSpPr>
            <a:spLocks noGrp="1"/>
          </p:cNvSpPr>
          <p:nvPr>
            <p:ph idx="1"/>
          </p:nvPr>
        </p:nvSpPr>
        <p:spPr>
          <a:xfrm>
            <a:off x="323528" y="1196752"/>
            <a:ext cx="8229600" cy="4525963"/>
          </a:xfrm>
        </p:spPr>
        <p:txBody>
          <a:bodyPr>
            <a:normAutofit fontScale="92500"/>
          </a:bodyPr>
          <a:lstStyle/>
          <a:p>
            <a:pPr marL="514350" indent="-514350" algn="just">
              <a:buFont typeface="+mj-lt"/>
              <a:buAutoNum type="arabicPeriod" startAt="6"/>
            </a:pPr>
            <a:r>
              <a:rPr lang="id-ID" dirty="0" smtClean="0"/>
              <a:t>Tangguh ( menerima kesulitan sebagai bagian dari kehidupan dengan tetap menghadapi, bangkit apabila jatuh, paham menghadapi tantangan )</a:t>
            </a:r>
          </a:p>
          <a:p>
            <a:pPr marL="514350" indent="-514350" algn="just">
              <a:buFont typeface="+mj-lt"/>
              <a:buAutoNum type="arabicPeriod" startAt="6"/>
            </a:pPr>
            <a:r>
              <a:rPr lang="id-ID" dirty="0" smtClean="0"/>
              <a:t>Mudah beradaptasi ( menghadapi perubahan dengan bekerja secara fleksibel tanpa mematok hasil dan fokus terhadp pemecahan masalah )</a:t>
            </a:r>
          </a:p>
          <a:p>
            <a:pPr marL="0" indent="0" algn="just">
              <a:buNone/>
            </a:pPr>
            <a:r>
              <a:rPr lang="id-ID" dirty="0" smtClean="0"/>
              <a:t>Karakter diatas harus dimiliki jika akan menjadi pemimpin yang baik</a:t>
            </a:r>
          </a:p>
          <a:p>
            <a:pPr marL="514350" indent="-514350" algn="just">
              <a:buFont typeface="+mj-lt"/>
              <a:buAutoNum type="arabicPeriod"/>
            </a:pPr>
            <a:endParaRPr lang="id-ID" dirty="0" smtClean="0"/>
          </a:p>
          <a:p>
            <a:pPr marL="0" indent="0">
              <a:buNone/>
            </a:pPr>
            <a:endParaRPr lang="id-ID" dirty="0" smtClean="0"/>
          </a:p>
          <a:p>
            <a:pPr marL="0" indent="0">
              <a:buNone/>
            </a:pPr>
            <a:endParaRPr lang="id-ID" dirty="0"/>
          </a:p>
        </p:txBody>
      </p:sp>
    </p:spTree>
    <p:extLst>
      <p:ext uri="{BB962C8B-B14F-4D97-AF65-F5344CB8AC3E}">
        <p14:creationId xmlns:p14="http://schemas.microsoft.com/office/powerpoint/2010/main" val="4681201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71400"/>
            <a:ext cx="8229600" cy="1143000"/>
          </a:xfrm>
        </p:spPr>
        <p:txBody>
          <a:bodyPr>
            <a:normAutofit fontScale="90000"/>
          </a:bodyPr>
          <a:lstStyle/>
          <a:p>
            <a:pPr algn="just"/>
            <a:r>
              <a:rPr lang="id-ID" sz="3600" dirty="0" smtClean="0"/>
              <a:t/>
            </a:r>
            <a:br>
              <a:rPr lang="id-ID" sz="3600" dirty="0" smtClean="0"/>
            </a:br>
            <a:r>
              <a:rPr lang="id-ID" sz="3600" dirty="0" smtClean="0"/>
              <a:t>b. </a:t>
            </a:r>
            <a:r>
              <a:rPr lang="id-ID" sz="3600" b="1" dirty="0" smtClean="0"/>
              <a:t>Pimpinan</a:t>
            </a:r>
            <a:endParaRPr lang="id-ID" sz="3600" b="1" dirty="0"/>
          </a:p>
        </p:txBody>
      </p:sp>
      <p:sp>
        <p:nvSpPr>
          <p:cNvPr id="3" name="Content Placeholder 2"/>
          <p:cNvSpPr>
            <a:spLocks noGrp="1"/>
          </p:cNvSpPr>
          <p:nvPr>
            <p:ph idx="1"/>
          </p:nvPr>
        </p:nvSpPr>
        <p:spPr>
          <a:xfrm>
            <a:off x="395536" y="1124744"/>
            <a:ext cx="8229600" cy="4525963"/>
          </a:xfrm>
        </p:spPr>
        <p:txBody>
          <a:bodyPr>
            <a:normAutofit fontScale="62500" lnSpcReduction="20000"/>
          </a:bodyPr>
          <a:lstStyle/>
          <a:p>
            <a:pPr marL="0" indent="0">
              <a:buNone/>
            </a:pPr>
            <a:r>
              <a:rPr lang="id-ID" b="1" dirty="0" smtClean="0"/>
              <a:t>1.</a:t>
            </a:r>
            <a:r>
              <a:rPr lang="id-ID" sz="3500" b="1" dirty="0" smtClean="0"/>
              <a:t> </a:t>
            </a:r>
            <a:r>
              <a:rPr lang="id-ID" sz="4000" b="1" dirty="0" smtClean="0"/>
              <a:t>Pengertian :</a:t>
            </a:r>
          </a:p>
          <a:p>
            <a:pPr algn="just"/>
            <a:r>
              <a:rPr lang="id-ID" sz="4000" dirty="0" smtClean="0"/>
              <a:t>Pimpinan adalah orang yang diangkat dalam artian suka atau tidak suka bawahannya ia tetap akan memegang suatu jabatan teritinggi di dalam organisasi.</a:t>
            </a:r>
          </a:p>
          <a:p>
            <a:pPr algn="just"/>
            <a:r>
              <a:rPr lang="id-ID" sz="4000" dirty="0" smtClean="0"/>
              <a:t>Memiliki otoritas dan oleh petinggi di atasnya diberikan tempat istimewa atau spesial karena kemampuannya atau karena sudah lama ikut dengan petinggi diatasnya dan diberi kewenangan spesial.</a:t>
            </a:r>
          </a:p>
          <a:p>
            <a:pPr algn="just"/>
            <a:r>
              <a:rPr lang="id-ID" sz="4000" dirty="0" smtClean="0"/>
              <a:t>Pimpinan berorientasi pada pelaksanaan perintah yang diberikan.</a:t>
            </a:r>
          </a:p>
          <a:p>
            <a:pPr algn="just"/>
            <a:r>
              <a:rPr lang="id-ID" sz="4000" dirty="0" smtClean="0"/>
              <a:t>Pimpinan entah dia capable atau tidak tetap harus menjadi leader meski terkadang tidak memiliki jiwa pemimpin.</a:t>
            </a:r>
            <a:endParaRPr lang="id-ID" sz="4000" dirty="0"/>
          </a:p>
        </p:txBody>
      </p:sp>
    </p:spTree>
    <p:extLst>
      <p:ext uri="{BB962C8B-B14F-4D97-AF65-F5344CB8AC3E}">
        <p14:creationId xmlns:p14="http://schemas.microsoft.com/office/powerpoint/2010/main" val="39651109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3363"/>
            <a:ext cx="8229600" cy="1143000"/>
          </a:xfrm>
        </p:spPr>
        <p:txBody>
          <a:bodyPr>
            <a:normAutofit/>
          </a:bodyPr>
          <a:lstStyle/>
          <a:p>
            <a:pPr algn="l"/>
            <a:r>
              <a:rPr lang="id-ID" sz="3200" b="1" dirty="0" smtClean="0"/>
              <a:t>lanjutan</a:t>
            </a:r>
            <a:endParaRPr lang="id-ID" sz="3200" b="1" dirty="0"/>
          </a:p>
        </p:txBody>
      </p:sp>
      <p:sp>
        <p:nvSpPr>
          <p:cNvPr id="3" name="Content Placeholder 2"/>
          <p:cNvSpPr>
            <a:spLocks noGrp="1"/>
          </p:cNvSpPr>
          <p:nvPr>
            <p:ph idx="1"/>
          </p:nvPr>
        </p:nvSpPr>
        <p:spPr>
          <a:xfrm>
            <a:off x="395536" y="1052736"/>
            <a:ext cx="8229600" cy="4525963"/>
          </a:xfrm>
        </p:spPr>
        <p:txBody>
          <a:bodyPr>
            <a:noAutofit/>
          </a:bodyPr>
          <a:lstStyle/>
          <a:p>
            <a:pPr algn="just"/>
            <a:r>
              <a:rPr lang="id-ID" sz="2800" dirty="0" smtClean="0"/>
              <a:t>Siapa saja bisa menjadi pimpinan namun yang harus kita kritisi adalah apa memang pantas jadi pimpinan atau apakah benar ia memiliki jiwa pemimpin ?</a:t>
            </a:r>
          </a:p>
          <a:p>
            <a:pPr marL="0" indent="0" algn="just">
              <a:buNone/>
            </a:pPr>
            <a:endParaRPr lang="id-ID" sz="2800" dirty="0"/>
          </a:p>
          <a:p>
            <a:pPr marL="0" indent="0" algn="just">
              <a:buNone/>
            </a:pPr>
            <a:r>
              <a:rPr lang="id-ID" sz="2800" b="1" dirty="0"/>
              <a:t>2</a:t>
            </a:r>
            <a:r>
              <a:rPr lang="id-ID" sz="2800" b="1" dirty="0" smtClean="0"/>
              <a:t>. </a:t>
            </a:r>
            <a:r>
              <a:rPr lang="id-ID" sz="2800" b="1" dirty="0" smtClean="0"/>
              <a:t>Perbedaan antara pemimpin dan pimpinan</a:t>
            </a:r>
            <a:endParaRPr lang="id-ID" sz="2800" b="1" dirty="0"/>
          </a:p>
          <a:p>
            <a:pPr algn="just"/>
            <a:r>
              <a:rPr lang="id-ID" sz="2800" dirty="0" smtClean="0"/>
              <a:t>Pemimpin bersikap demokratis ,pimpinan bersikap otoriter</a:t>
            </a:r>
          </a:p>
          <a:p>
            <a:pPr algn="just"/>
            <a:r>
              <a:rPr lang="id-ID" sz="2800" dirty="0" smtClean="0"/>
              <a:t>Pemimpin bisa menjadi pengayom,pimpinan akan menjadi penguasa yang harus ditaati perintahnya.</a:t>
            </a:r>
          </a:p>
          <a:p>
            <a:pPr algn="just"/>
            <a:r>
              <a:rPr lang="id-ID" sz="2800" dirty="0" smtClean="0"/>
              <a:t>Pemimpin untuk memimpin, pimpinan untuk memerintah</a:t>
            </a:r>
            <a:endParaRPr lang="id-ID" sz="2800" dirty="0"/>
          </a:p>
        </p:txBody>
      </p:sp>
    </p:spTree>
    <p:extLst>
      <p:ext uri="{BB962C8B-B14F-4D97-AF65-F5344CB8AC3E}">
        <p14:creationId xmlns:p14="http://schemas.microsoft.com/office/powerpoint/2010/main" val="27371971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200" dirty="0" smtClean="0"/>
              <a:t>lanjutan</a:t>
            </a:r>
            <a:endParaRPr lang="id-ID" sz="3200" dirty="0"/>
          </a:p>
        </p:txBody>
      </p:sp>
      <p:sp>
        <p:nvSpPr>
          <p:cNvPr id="3" name="Content Placeholder 2"/>
          <p:cNvSpPr>
            <a:spLocks noGrp="1"/>
          </p:cNvSpPr>
          <p:nvPr>
            <p:ph idx="1"/>
          </p:nvPr>
        </p:nvSpPr>
        <p:spPr>
          <a:xfrm>
            <a:off x="467544" y="1196752"/>
            <a:ext cx="8229600" cy="4525963"/>
          </a:xfrm>
        </p:spPr>
        <p:txBody>
          <a:bodyPr>
            <a:normAutofit fontScale="92500"/>
          </a:bodyPr>
          <a:lstStyle/>
          <a:p>
            <a:pPr algn="just"/>
            <a:r>
              <a:rPr lang="id-ID" dirty="0" smtClean="0"/>
              <a:t>Seorang pemimpin mengatakan “kita”, pimpinan mengatakan “ saya”.</a:t>
            </a:r>
          </a:p>
          <a:p>
            <a:pPr algn="just"/>
            <a:r>
              <a:rPr lang="id-ID" dirty="0" smtClean="0"/>
              <a:t>Pemimpin mengandalkan kerja sama, pimpinan mengandalkan kekuasaan.</a:t>
            </a:r>
          </a:p>
          <a:p>
            <a:pPr marL="0" indent="0" algn="just">
              <a:buNone/>
            </a:pPr>
            <a:endParaRPr lang="id-ID" dirty="0" smtClean="0"/>
          </a:p>
          <a:p>
            <a:pPr marL="0" indent="0" algn="just">
              <a:buNone/>
            </a:pPr>
            <a:r>
              <a:rPr lang="id-ID" dirty="0" smtClean="0"/>
              <a:t>Inti perbedaan keduanya adalah KEPEMIMPINAN :</a:t>
            </a:r>
          </a:p>
          <a:p>
            <a:pPr marL="0" indent="0" algn="just">
              <a:buNone/>
            </a:pPr>
            <a:r>
              <a:rPr lang="id-ID" dirty="0" smtClean="0"/>
              <a:t>“Pemimpin buah hasil dari proses   kepemimpinan, pemimpin simbol dari struktur organisasi “</a:t>
            </a:r>
          </a:p>
          <a:p>
            <a:pPr marL="0" indent="0" algn="just">
              <a:buNone/>
            </a:pPr>
            <a:endParaRPr lang="id-ID" dirty="0"/>
          </a:p>
        </p:txBody>
      </p:sp>
    </p:spTree>
    <p:extLst>
      <p:ext uri="{BB962C8B-B14F-4D97-AF65-F5344CB8AC3E}">
        <p14:creationId xmlns:p14="http://schemas.microsoft.com/office/powerpoint/2010/main" val="9275204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smtClean="0"/>
              <a:t>Konsep Dasar Kepemimpinan</a:t>
            </a:r>
            <a:endParaRPr lang="id-ID" b="1" dirty="0"/>
          </a:p>
        </p:txBody>
      </p:sp>
      <p:sp>
        <p:nvSpPr>
          <p:cNvPr id="3" name="Content Placeholder 2"/>
          <p:cNvSpPr>
            <a:spLocks noGrp="1"/>
          </p:cNvSpPr>
          <p:nvPr>
            <p:ph idx="1"/>
          </p:nvPr>
        </p:nvSpPr>
        <p:spPr/>
        <p:txBody>
          <a:bodyPr>
            <a:normAutofit fontScale="92500" lnSpcReduction="10000"/>
          </a:bodyPr>
          <a:lstStyle/>
          <a:p>
            <a:pPr marL="0" indent="0">
              <a:buNone/>
            </a:pPr>
            <a:r>
              <a:rPr lang="id-ID" b="1" dirty="0"/>
              <a:t>A</a:t>
            </a:r>
            <a:r>
              <a:rPr lang="id-ID" b="1" dirty="0" smtClean="0"/>
              <a:t>. Definisi :</a:t>
            </a:r>
          </a:p>
          <a:p>
            <a:pPr algn="just"/>
            <a:r>
              <a:rPr lang="id-ID" dirty="0" smtClean="0"/>
              <a:t>Kepemimpinan : kegiatan atau seni mempengaruhi orang lain agar mau bekerja sama yang didasarkan pada kemampuan orang lain untuk mencapai tujuan – tujuan kelompok  (Howard  H.Hoyt  ).</a:t>
            </a:r>
          </a:p>
          <a:p>
            <a:pPr algn="just"/>
            <a:r>
              <a:rPr lang="id-ID" dirty="0" smtClean="0"/>
              <a:t>Kepemimpinan : suatu kepribadian seseorang yang mendatangkan keinginan pada kelompok orang-orang untuk mencontohnya atau mengikutinya ( Atmosudirjo  )</a:t>
            </a:r>
          </a:p>
        </p:txBody>
      </p:sp>
    </p:spTree>
    <p:extLst>
      <p:ext uri="{BB962C8B-B14F-4D97-AF65-F5344CB8AC3E}">
        <p14:creationId xmlns:p14="http://schemas.microsoft.com/office/powerpoint/2010/main" val="10014776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8229600" cy="1143000"/>
          </a:xfrm>
        </p:spPr>
        <p:txBody>
          <a:bodyPr/>
          <a:lstStyle/>
          <a:p>
            <a:r>
              <a:rPr lang="id-ID" b="1" dirty="0" smtClean="0"/>
              <a:t>KOMPETENSI YANG DIHARAPKAN</a:t>
            </a:r>
            <a:endParaRPr lang="id-ID" b="1" dirty="0"/>
          </a:p>
        </p:txBody>
      </p:sp>
      <p:sp>
        <p:nvSpPr>
          <p:cNvPr id="3" name="Content Placeholder 2"/>
          <p:cNvSpPr>
            <a:spLocks noGrp="1"/>
          </p:cNvSpPr>
          <p:nvPr>
            <p:ph idx="1"/>
          </p:nvPr>
        </p:nvSpPr>
        <p:spPr>
          <a:xfrm>
            <a:off x="323528" y="1412776"/>
            <a:ext cx="8229600" cy="4525963"/>
          </a:xfrm>
        </p:spPr>
        <p:txBody>
          <a:bodyPr>
            <a:normAutofit fontScale="85000" lnSpcReduction="10000"/>
          </a:bodyPr>
          <a:lstStyle/>
          <a:p>
            <a:pPr marL="0" indent="0" algn="just">
              <a:buNone/>
            </a:pPr>
            <a:r>
              <a:rPr lang="id-ID" sz="2800" b="1" dirty="0" smtClean="0"/>
              <a:t>Kompetensi Umum :</a:t>
            </a:r>
          </a:p>
          <a:p>
            <a:pPr marL="0" indent="0" algn="just">
              <a:buNone/>
            </a:pPr>
            <a:r>
              <a:rPr lang="id-ID" sz="2800" dirty="0" smtClean="0"/>
              <a:t>Dapat memahami dan menjelaskan mengenai konsep dasar kepemimpinan, menjelaskan dan memahami gaya, tipe, model serta pendekatan kepemimpinan dan teori terbentuknya kepemimpinan</a:t>
            </a:r>
          </a:p>
          <a:p>
            <a:pPr marL="0" indent="0" algn="just">
              <a:buNone/>
            </a:pPr>
            <a:r>
              <a:rPr lang="id-ID" sz="2800" b="1" dirty="0" smtClean="0"/>
              <a:t>Kompetensi Khusus</a:t>
            </a:r>
            <a:r>
              <a:rPr lang="id-ID" sz="2800" dirty="0" smtClean="0"/>
              <a:t>:</a:t>
            </a:r>
          </a:p>
          <a:p>
            <a:pPr marL="514350" indent="-514350" algn="just">
              <a:buFont typeface="+mj-lt"/>
              <a:buAutoNum type="arabicPeriod"/>
            </a:pPr>
            <a:r>
              <a:rPr lang="id-ID" sz="2800" dirty="0" smtClean="0"/>
              <a:t>Menjelaskan pengertian kepemimpinan, fungsi kepemimpinan, unsur-unsur kepemimpinan dan strategi pimpinan dalam mempengaruhi orang</a:t>
            </a:r>
          </a:p>
          <a:p>
            <a:pPr marL="514350" indent="-514350" algn="just">
              <a:buFont typeface="+mj-lt"/>
              <a:buAutoNum type="arabicPeriod"/>
            </a:pPr>
            <a:r>
              <a:rPr lang="id-ID" sz="2800" dirty="0" smtClean="0"/>
              <a:t>Menjalankan tentang gaya,tipe dan model kepemimpinan</a:t>
            </a:r>
          </a:p>
          <a:p>
            <a:pPr marL="514350" indent="-514350" algn="just">
              <a:buFont typeface="+mj-lt"/>
              <a:buAutoNum type="arabicPeriod"/>
            </a:pPr>
            <a:r>
              <a:rPr lang="id-ID" sz="2800" dirty="0" smtClean="0"/>
              <a:t>Menjalankan teori - teori dasar kepemimpinan yang dipandang dari teori sifat, teori perilaku dan teori situasional</a:t>
            </a:r>
          </a:p>
          <a:p>
            <a:pPr marL="0" indent="0" algn="just">
              <a:buNone/>
            </a:pPr>
            <a:endParaRPr lang="id-ID" sz="2800" dirty="0" smtClean="0"/>
          </a:p>
          <a:p>
            <a:pPr marL="0" indent="0" algn="just">
              <a:buNone/>
            </a:pPr>
            <a:endParaRPr lang="id-ID" sz="2800" dirty="0"/>
          </a:p>
        </p:txBody>
      </p:sp>
    </p:spTree>
    <p:extLst>
      <p:ext uri="{BB962C8B-B14F-4D97-AF65-F5344CB8AC3E}">
        <p14:creationId xmlns:p14="http://schemas.microsoft.com/office/powerpoint/2010/main" val="19116134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5017"/>
            <a:ext cx="8229600" cy="1143000"/>
          </a:xfrm>
        </p:spPr>
        <p:txBody>
          <a:bodyPr>
            <a:normAutofit/>
          </a:bodyPr>
          <a:lstStyle/>
          <a:p>
            <a:pPr algn="l"/>
            <a:r>
              <a:rPr lang="id-ID" sz="3200" dirty="0" smtClean="0"/>
              <a:t>lanjutan</a:t>
            </a:r>
            <a:endParaRPr lang="id-ID" sz="3200" dirty="0"/>
          </a:p>
        </p:txBody>
      </p:sp>
      <p:sp>
        <p:nvSpPr>
          <p:cNvPr id="3" name="Content Placeholder 2"/>
          <p:cNvSpPr>
            <a:spLocks noGrp="1"/>
          </p:cNvSpPr>
          <p:nvPr>
            <p:ph idx="1"/>
          </p:nvPr>
        </p:nvSpPr>
        <p:spPr>
          <a:xfrm>
            <a:off x="467544" y="980728"/>
            <a:ext cx="8229600" cy="4525963"/>
          </a:xfrm>
        </p:spPr>
        <p:txBody>
          <a:bodyPr>
            <a:noAutofit/>
          </a:bodyPr>
          <a:lstStyle/>
          <a:p>
            <a:pPr algn="just"/>
            <a:r>
              <a:rPr lang="id-ID" sz="2700" dirty="0" smtClean="0"/>
              <a:t>Kepemimpinan : suatu proses dimana seseorang memimpin, membimbing, direfleksikan dengan jiwa seni ( Haiman </a:t>
            </a:r>
            <a:r>
              <a:rPr lang="id-ID" sz="2700" dirty="0" smtClean="0"/>
              <a:t>).</a:t>
            </a:r>
            <a:endParaRPr lang="id-ID" sz="2700" dirty="0" smtClean="0"/>
          </a:p>
          <a:p>
            <a:pPr algn="just"/>
            <a:r>
              <a:rPr lang="id-ID" sz="2700" dirty="0" smtClean="0"/>
              <a:t>Kepemimpinan : kegiatan mempengaruhi orang agar mau berusaha untuk mencapai tujuan –tujuan kelompok ( George R. Terry </a:t>
            </a:r>
            <a:r>
              <a:rPr lang="id-ID" sz="2700" dirty="0" smtClean="0"/>
              <a:t>).</a:t>
            </a:r>
            <a:endParaRPr lang="id-ID" sz="2700" dirty="0" smtClean="0"/>
          </a:p>
          <a:p>
            <a:pPr marL="0" indent="0" algn="just">
              <a:buNone/>
            </a:pPr>
            <a:r>
              <a:rPr lang="id-ID" sz="2700" dirty="0" smtClean="0"/>
              <a:t>Kesimpulan:</a:t>
            </a:r>
          </a:p>
          <a:p>
            <a:pPr marL="514350" indent="-514350" algn="just">
              <a:buFont typeface="+mj-lt"/>
              <a:buAutoNum type="arabicPeriod"/>
            </a:pPr>
            <a:r>
              <a:rPr lang="id-ID" sz="2700" dirty="0" smtClean="0"/>
              <a:t>Proses mempengaruhi</a:t>
            </a:r>
          </a:p>
          <a:p>
            <a:pPr marL="514350" indent="-514350" algn="just">
              <a:buFont typeface="+mj-lt"/>
              <a:buAutoNum type="arabicPeriod"/>
            </a:pPr>
            <a:r>
              <a:rPr lang="id-ID" sz="2700" dirty="0" smtClean="0"/>
              <a:t>Seni mempengaruhi</a:t>
            </a:r>
          </a:p>
          <a:p>
            <a:pPr marL="514350" indent="-514350" algn="just">
              <a:buFont typeface="+mj-lt"/>
              <a:buAutoNum type="arabicPeriod"/>
            </a:pPr>
            <a:r>
              <a:rPr lang="id-ID" sz="2700" dirty="0" smtClean="0"/>
              <a:t>Kemampuan untuk mempengaruhi</a:t>
            </a:r>
          </a:p>
          <a:p>
            <a:pPr marL="514350" indent="-514350" algn="just">
              <a:buFont typeface="+mj-lt"/>
              <a:buAutoNum type="arabicPeriod"/>
            </a:pPr>
            <a:r>
              <a:rPr lang="id-ID" sz="2700" dirty="0" smtClean="0"/>
              <a:t>Melibatkan  tiga hal yaitu pemimpin,pengikut,situasi tertentu</a:t>
            </a:r>
          </a:p>
          <a:p>
            <a:pPr marL="514350" indent="-514350" algn="just">
              <a:buFont typeface="+mj-lt"/>
              <a:buAutoNum type="arabicPeriod"/>
            </a:pPr>
            <a:endParaRPr lang="id-ID" sz="2700" dirty="0"/>
          </a:p>
        </p:txBody>
      </p:sp>
    </p:spTree>
    <p:extLst>
      <p:ext uri="{BB962C8B-B14F-4D97-AF65-F5344CB8AC3E}">
        <p14:creationId xmlns:p14="http://schemas.microsoft.com/office/powerpoint/2010/main" val="34145614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200" b="1" dirty="0" smtClean="0"/>
              <a:t>Beberapa komponen dalam kepemimpinan</a:t>
            </a:r>
            <a:endParaRPr lang="id-ID" sz="3200" b="1" dirty="0"/>
          </a:p>
        </p:txBody>
      </p:sp>
      <p:sp>
        <p:nvSpPr>
          <p:cNvPr id="3" name="Content Placeholder 2"/>
          <p:cNvSpPr>
            <a:spLocks noGrp="1"/>
          </p:cNvSpPr>
          <p:nvPr>
            <p:ph idx="1"/>
          </p:nvPr>
        </p:nvSpPr>
        <p:spPr>
          <a:xfrm>
            <a:off x="467544" y="1340768"/>
            <a:ext cx="8229600" cy="4525963"/>
          </a:xfrm>
        </p:spPr>
        <p:txBody>
          <a:bodyPr>
            <a:normAutofit fontScale="85000" lnSpcReduction="20000"/>
          </a:bodyPr>
          <a:lstStyle/>
          <a:p>
            <a:pPr algn="just"/>
            <a:r>
              <a:rPr lang="id-ID" dirty="0" smtClean="0"/>
              <a:t>Adanya pemimpin dan orang lain yang dipimpin atau pengikut.</a:t>
            </a:r>
          </a:p>
          <a:p>
            <a:pPr algn="just"/>
            <a:r>
              <a:rPr lang="id-ID" dirty="0" smtClean="0"/>
              <a:t>Adanya upaya atau proses mempengaruhi dari pimpinan kepada orang lain melalui berbagai kekuatan.</a:t>
            </a:r>
          </a:p>
          <a:p>
            <a:pPr algn="just"/>
            <a:r>
              <a:rPr lang="id-ID" dirty="0" smtClean="0"/>
              <a:t>Adanya tujuan akhir yang ingin dicapai bersama dengan adanya kepemimpinan </a:t>
            </a:r>
            <a:r>
              <a:rPr lang="id-ID" dirty="0" smtClean="0"/>
              <a:t>itu.</a:t>
            </a:r>
            <a:endParaRPr lang="id-ID" dirty="0" smtClean="0"/>
          </a:p>
          <a:p>
            <a:pPr algn="just"/>
            <a:r>
              <a:rPr lang="id-ID" dirty="0" smtClean="0"/>
              <a:t>Kepimpinan bisa timbul karena adanya organisasi atau tanpa organisasi.</a:t>
            </a:r>
          </a:p>
          <a:p>
            <a:pPr algn="just"/>
            <a:r>
              <a:rPr lang="id-ID" dirty="0" smtClean="0"/>
              <a:t>Pemimpin bisa diangkat secara formal atau dipilih oleh pengikutnya.</a:t>
            </a:r>
          </a:p>
          <a:p>
            <a:pPr algn="just"/>
            <a:r>
              <a:rPr lang="id-ID" dirty="0" smtClean="0"/>
              <a:t>Kepemimpinan berada dalam situasi tertentu baik situasi pengikut maupun lingkungan </a:t>
            </a:r>
            <a:r>
              <a:rPr lang="id-ID" dirty="0" smtClean="0"/>
              <a:t>eksternal.</a:t>
            </a:r>
            <a:endParaRPr lang="id-ID" dirty="0"/>
          </a:p>
        </p:txBody>
      </p:sp>
    </p:spTree>
    <p:extLst>
      <p:ext uri="{BB962C8B-B14F-4D97-AF65-F5344CB8AC3E}">
        <p14:creationId xmlns:p14="http://schemas.microsoft.com/office/powerpoint/2010/main" val="35798349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1143000"/>
          </a:xfrm>
        </p:spPr>
        <p:txBody>
          <a:bodyPr>
            <a:normAutofit/>
          </a:bodyPr>
          <a:lstStyle/>
          <a:p>
            <a:pPr algn="just"/>
            <a:r>
              <a:rPr lang="id-ID" sz="3200" b="1" dirty="0" smtClean="0"/>
              <a:t>Kepemimpinan juga dapat dikatakan sebagai </a:t>
            </a:r>
            <a:r>
              <a:rPr lang="id-ID" sz="3200" dirty="0" smtClean="0"/>
              <a:t>:</a:t>
            </a:r>
            <a:endParaRPr lang="id-ID" sz="3200" dirty="0"/>
          </a:p>
        </p:txBody>
      </p:sp>
      <p:sp>
        <p:nvSpPr>
          <p:cNvPr id="3" name="Content Placeholder 2"/>
          <p:cNvSpPr>
            <a:spLocks noGrp="1"/>
          </p:cNvSpPr>
          <p:nvPr>
            <p:ph idx="1"/>
          </p:nvPr>
        </p:nvSpPr>
        <p:spPr>
          <a:xfrm>
            <a:off x="323528" y="1052736"/>
            <a:ext cx="8229600" cy="4525963"/>
          </a:xfrm>
        </p:spPr>
        <p:txBody>
          <a:bodyPr>
            <a:normAutofit fontScale="32500" lnSpcReduction="20000"/>
          </a:bodyPr>
          <a:lstStyle/>
          <a:p>
            <a:pPr>
              <a:buFont typeface="Arial" charset="0"/>
              <a:buChar char="•"/>
            </a:pPr>
            <a:r>
              <a:rPr lang="id-ID" sz="7000" b="1" i="1" dirty="0" smtClean="0"/>
              <a:t>ILMU</a:t>
            </a:r>
          </a:p>
          <a:p>
            <a:pPr>
              <a:buFont typeface="Arial" charset="0"/>
              <a:buChar char="•"/>
            </a:pPr>
            <a:r>
              <a:rPr lang="id-ID" sz="7000" b="1" i="1" dirty="0" smtClean="0"/>
              <a:t>SENI</a:t>
            </a:r>
          </a:p>
          <a:p>
            <a:pPr>
              <a:buFont typeface="Arial" charset="0"/>
              <a:buChar char="•"/>
            </a:pPr>
            <a:r>
              <a:rPr lang="id-ID" sz="7000" b="1" i="1" dirty="0" smtClean="0"/>
              <a:t>TINDAKAN BUKAN KEDUDUKAN</a:t>
            </a:r>
          </a:p>
          <a:p>
            <a:pPr marL="0" indent="0">
              <a:buNone/>
            </a:pPr>
            <a:endParaRPr lang="id-ID" sz="5900" dirty="0" smtClean="0"/>
          </a:p>
          <a:p>
            <a:pPr marL="0" indent="0">
              <a:buNone/>
            </a:pPr>
            <a:r>
              <a:rPr lang="id-ID" sz="8000" b="1" dirty="0" smtClean="0">
                <a:solidFill>
                  <a:srgbClr val="FF0000"/>
                </a:solidFill>
              </a:rPr>
              <a:t>KEPEMIMPINAN SEBAGAI ILMU:</a:t>
            </a:r>
          </a:p>
          <a:p>
            <a:pPr algn="just"/>
            <a:r>
              <a:rPr lang="id-ID" sz="8000" dirty="0" smtClean="0"/>
              <a:t>Dapat dipelajari dan mempunyai prinsip –prinsip umum yang menjadi landasan suatu teori.</a:t>
            </a:r>
          </a:p>
          <a:p>
            <a:pPr algn="just"/>
            <a:r>
              <a:rPr lang="id-ID" sz="8000" dirty="0" smtClean="0"/>
              <a:t>Tersusun secara sistematis sebagai kajian secara metodologis</a:t>
            </a:r>
          </a:p>
          <a:p>
            <a:pPr algn="just"/>
            <a:r>
              <a:rPr lang="id-ID" sz="8000" dirty="0" smtClean="0"/>
              <a:t>Mengandung nilai obyektif</a:t>
            </a:r>
          </a:p>
          <a:p>
            <a:pPr algn="just"/>
            <a:r>
              <a:rPr lang="id-ID" sz="8000" dirty="0" smtClean="0"/>
              <a:t>Mengandung norma –norma yang dijadikan acuan untuk bertindak</a:t>
            </a:r>
          </a:p>
          <a:p>
            <a:pPr marL="0" indent="0">
              <a:buNone/>
            </a:pPr>
            <a:endParaRPr lang="id-ID" sz="5900" dirty="0" smtClean="0">
              <a:solidFill>
                <a:srgbClr val="FF0000"/>
              </a:solidFill>
            </a:endParaRPr>
          </a:p>
          <a:p>
            <a:pPr marL="0" indent="0">
              <a:buNone/>
            </a:pPr>
            <a:endParaRPr lang="id-ID" sz="5900" dirty="0" smtClean="0"/>
          </a:p>
          <a:p>
            <a:endParaRPr lang="id-ID" dirty="0"/>
          </a:p>
        </p:txBody>
      </p:sp>
    </p:spTree>
    <p:extLst>
      <p:ext uri="{BB962C8B-B14F-4D97-AF65-F5344CB8AC3E}">
        <p14:creationId xmlns:p14="http://schemas.microsoft.com/office/powerpoint/2010/main" val="11461557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8229600" cy="1143000"/>
          </a:xfrm>
        </p:spPr>
        <p:txBody>
          <a:bodyPr>
            <a:normAutofit/>
          </a:bodyPr>
          <a:lstStyle/>
          <a:p>
            <a:pPr algn="just"/>
            <a:r>
              <a:rPr lang="id-ID" sz="3200" b="1" dirty="0" smtClean="0">
                <a:solidFill>
                  <a:srgbClr val="FF0000"/>
                </a:solidFill>
              </a:rPr>
              <a:t>KEPEMIMPINAN ADALAH SENI</a:t>
            </a:r>
            <a:endParaRPr lang="id-ID" sz="3200" b="1" dirty="0">
              <a:solidFill>
                <a:srgbClr val="FF0000"/>
              </a:solidFill>
            </a:endParaRPr>
          </a:p>
        </p:txBody>
      </p:sp>
      <p:sp>
        <p:nvSpPr>
          <p:cNvPr id="3" name="Content Placeholder 2"/>
          <p:cNvSpPr>
            <a:spLocks noGrp="1"/>
          </p:cNvSpPr>
          <p:nvPr>
            <p:ph idx="1"/>
          </p:nvPr>
        </p:nvSpPr>
        <p:spPr>
          <a:xfrm>
            <a:off x="395536" y="1556792"/>
            <a:ext cx="8229600" cy="4525963"/>
          </a:xfrm>
        </p:spPr>
        <p:txBody>
          <a:bodyPr/>
          <a:lstStyle/>
          <a:p>
            <a:pPr algn="just"/>
            <a:r>
              <a:rPr lang="id-ID" dirty="0" smtClean="0"/>
              <a:t>Tidak setiap orang bisa menjalankan kepemimpinan dengan baik dan benar.</a:t>
            </a:r>
          </a:p>
          <a:p>
            <a:pPr algn="just"/>
            <a:r>
              <a:rPr lang="id-ID" dirty="0" smtClean="0"/>
              <a:t>Di dalam menjalankan kepemimpinan setiap orang mempunyai/menggunakan tehnik yang berbeda </a:t>
            </a:r>
          </a:p>
          <a:p>
            <a:pPr algn="just"/>
            <a:r>
              <a:rPr lang="id-ID" dirty="0" smtClean="0"/>
              <a:t>Mempunyai/memerlukan seni tersendiri</a:t>
            </a:r>
          </a:p>
          <a:p>
            <a:pPr algn="just"/>
            <a:r>
              <a:rPr lang="id-ID" dirty="0" smtClean="0"/>
              <a:t>Seni/art ada dalam diri seseorang</a:t>
            </a:r>
            <a:endParaRPr lang="id-ID" dirty="0"/>
          </a:p>
        </p:txBody>
      </p:sp>
    </p:spTree>
    <p:extLst>
      <p:ext uri="{BB962C8B-B14F-4D97-AF65-F5344CB8AC3E}">
        <p14:creationId xmlns:p14="http://schemas.microsoft.com/office/powerpoint/2010/main" val="2173544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8229600" cy="1143000"/>
          </a:xfrm>
        </p:spPr>
        <p:txBody>
          <a:bodyPr>
            <a:normAutofit/>
          </a:bodyPr>
          <a:lstStyle/>
          <a:p>
            <a:pPr algn="just"/>
            <a:r>
              <a:rPr lang="id-ID" sz="3200" b="1" dirty="0" smtClean="0">
                <a:solidFill>
                  <a:srgbClr val="FF0000"/>
                </a:solidFill>
              </a:rPr>
              <a:t>KEPEMIMPINAN ADALAH TINDAKAN </a:t>
            </a:r>
            <a:endParaRPr lang="id-ID" sz="3200" b="1" dirty="0">
              <a:solidFill>
                <a:srgbClr val="FF0000"/>
              </a:solidFill>
            </a:endParaRPr>
          </a:p>
        </p:txBody>
      </p:sp>
      <p:sp>
        <p:nvSpPr>
          <p:cNvPr id="3" name="Content Placeholder 2"/>
          <p:cNvSpPr>
            <a:spLocks noGrp="1"/>
          </p:cNvSpPr>
          <p:nvPr>
            <p:ph idx="1"/>
          </p:nvPr>
        </p:nvSpPr>
        <p:spPr/>
        <p:txBody>
          <a:bodyPr>
            <a:normAutofit fontScale="92500" lnSpcReduction="20000"/>
          </a:bodyPr>
          <a:lstStyle/>
          <a:p>
            <a:pPr algn="just"/>
            <a:r>
              <a:rPr lang="id-ID" dirty="0" smtClean="0"/>
              <a:t>Seorang pemimpin bisa menjalankan kepemimpinan dengan baik dan benar melalui TINDAKAN</a:t>
            </a:r>
          </a:p>
          <a:p>
            <a:pPr algn="just"/>
            <a:r>
              <a:rPr lang="id-ID" dirty="0" smtClean="0"/>
              <a:t>Hal itu mengandung pada bagaimana pemimpin bisa mengambil tindakan</a:t>
            </a:r>
          </a:p>
          <a:p>
            <a:pPr algn="just"/>
            <a:r>
              <a:rPr lang="id-ID" dirty="0" smtClean="0"/>
              <a:t>Tindakan akan nampak dalam bagaimana pemimpin :</a:t>
            </a:r>
          </a:p>
          <a:p>
            <a:pPr marL="0" indent="0" algn="just">
              <a:buNone/>
            </a:pPr>
            <a:r>
              <a:rPr lang="id-ID" dirty="0" smtClean="0"/>
              <a:t>    	1. rencanakan</a:t>
            </a:r>
          </a:p>
          <a:p>
            <a:pPr marL="0" indent="0" algn="just">
              <a:buNone/>
            </a:pPr>
            <a:r>
              <a:rPr lang="id-ID" dirty="0"/>
              <a:t>	</a:t>
            </a:r>
            <a:r>
              <a:rPr lang="id-ID" dirty="0" smtClean="0"/>
              <a:t>2. lakukan/kerjakan</a:t>
            </a:r>
          </a:p>
          <a:p>
            <a:pPr marL="0" indent="0" algn="just">
              <a:buNone/>
            </a:pPr>
            <a:r>
              <a:rPr lang="id-ID" dirty="0"/>
              <a:t>	</a:t>
            </a:r>
            <a:r>
              <a:rPr lang="id-ID" dirty="0" smtClean="0"/>
              <a:t>3. putuskan</a:t>
            </a:r>
          </a:p>
          <a:p>
            <a:pPr marL="0" indent="0" algn="just">
              <a:buNone/>
            </a:pPr>
            <a:endParaRPr lang="id-ID" dirty="0"/>
          </a:p>
        </p:txBody>
      </p:sp>
    </p:spTree>
    <p:extLst>
      <p:ext uri="{BB962C8B-B14F-4D97-AF65-F5344CB8AC3E}">
        <p14:creationId xmlns:p14="http://schemas.microsoft.com/office/powerpoint/2010/main" val="132322123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200" b="1" dirty="0"/>
              <a:t>B</a:t>
            </a:r>
            <a:r>
              <a:rPr lang="id-ID" sz="3200" b="1" dirty="0" smtClean="0"/>
              <a:t>.Fungsi Kepemimpinan</a:t>
            </a:r>
            <a:endParaRPr lang="id-ID" sz="3200" b="1" dirty="0"/>
          </a:p>
        </p:txBody>
      </p:sp>
      <p:sp>
        <p:nvSpPr>
          <p:cNvPr id="3" name="Content Placeholder 2"/>
          <p:cNvSpPr>
            <a:spLocks noGrp="1"/>
          </p:cNvSpPr>
          <p:nvPr>
            <p:ph idx="1"/>
          </p:nvPr>
        </p:nvSpPr>
        <p:spPr/>
        <p:txBody>
          <a:bodyPr>
            <a:normAutofit/>
          </a:bodyPr>
          <a:lstStyle/>
          <a:p>
            <a:pPr marL="514350" indent="-514350">
              <a:buFont typeface="+mj-lt"/>
              <a:buAutoNum type="arabicPeriod"/>
            </a:pPr>
            <a:r>
              <a:rPr lang="id-ID" dirty="0" smtClean="0"/>
              <a:t>Fungsi Perencanaan</a:t>
            </a:r>
          </a:p>
          <a:p>
            <a:pPr marL="514350" indent="-514350">
              <a:buFont typeface="+mj-lt"/>
              <a:buAutoNum type="arabicPeriod"/>
            </a:pPr>
            <a:r>
              <a:rPr lang="id-ID" dirty="0" smtClean="0"/>
              <a:t>Fungsi Memandang ke Depan</a:t>
            </a:r>
          </a:p>
          <a:p>
            <a:pPr marL="514350" indent="-514350">
              <a:buFont typeface="+mj-lt"/>
              <a:buAutoNum type="arabicPeriod"/>
            </a:pPr>
            <a:r>
              <a:rPr lang="id-ID" dirty="0" smtClean="0"/>
              <a:t>Fungsi Pengendalian Loyalitas</a:t>
            </a:r>
          </a:p>
          <a:p>
            <a:pPr marL="514350" indent="-514350">
              <a:buFont typeface="+mj-lt"/>
              <a:buAutoNum type="arabicPeriod"/>
            </a:pPr>
            <a:r>
              <a:rPr lang="id-ID" dirty="0" smtClean="0"/>
              <a:t>Fungsi Pengawasan</a:t>
            </a:r>
          </a:p>
          <a:p>
            <a:pPr marL="514350" indent="-514350">
              <a:buFont typeface="+mj-lt"/>
              <a:buAutoNum type="arabicPeriod"/>
            </a:pPr>
            <a:r>
              <a:rPr lang="id-ID" dirty="0" smtClean="0"/>
              <a:t>Fungsi Mengambil Keputusan</a:t>
            </a:r>
          </a:p>
          <a:p>
            <a:pPr marL="514350" indent="-514350">
              <a:buFont typeface="+mj-lt"/>
              <a:buAutoNum type="arabicPeriod"/>
            </a:pPr>
            <a:r>
              <a:rPr lang="id-ID" dirty="0" smtClean="0"/>
              <a:t>Fungsi Memberi Motivasi</a:t>
            </a:r>
          </a:p>
          <a:p>
            <a:pPr marL="514350" indent="-514350">
              <a:buFont typeface="+mj-lt"/>
              <a:buAutoNum type="arabicPeriod"/>
            </a:pPr>
            <a:endParaRPr lang="id-ID" dirty="0"/>
          </a:p>
        </p:txBody>
      </p:sp>
    </p:spTree>
    <p:extLst>
      <p:ext uri="{BB962C8B-B14F-4D97-AF65-F5344CB8AC3E}">
        <p14:creationId xmlns:p14="http://schemas.microsoft.com/office/powerpoint/2010/main" val="201573245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8229600" cy="1143000"/>
          </a:xfrm>
        </p:spPr>
        <p:txBody>
          <a:bodyPr/>
          <a:lstStyle/>
          <a:p>
            <a:pPr algn="just"/>
            <a:r>
              <a:rPr lang="id-ID" sz="3200" b="1" dirty="0"/>
              <a:t>1</a:t>
            </a:r>
            <a:r>
              <a:rPr lang="id-ID" sz="3200" b="1" dirty="0" smtClean="0"/>
              <a:t>. Fungsi Perencanaan</a:t>
            </a:r>
            <a:endParaRPr lang="id-ID" sz="3200" b="1" dirty="0"/>
          </a:p>
        </p:txBody>
      </p:sp>
      <p:sp>
        <p:nvSpPr>
          <p:cNvPr id="3" name="Content Placeholder 2"/>
          <p:cNvSpPr>
            <a:spLocks noGrp="1"/>
          </p:cNvSpPr>
          <p:nvPr>
            <p:ph idx="1"/>
          </p:nvPr>
        </p:nvSpPr>
        <p:spPr>
          <a:xfrm>
            <a:off x="395536" y="1135285"/>
            <a:ext cx="8229600" cy="4525963"/>
          </a:xfrm>
        </p:spPr>
        <p:txBody>
          <a:bodyPr>
            <a:normAutofit fontScale="62500" lnSpcReduction="20000"/>
          </a:bodyPr>
          <a:lstStyle/>
          <a:p>
            <a:pPr marL="0" indent="0">
              <a:buNone/>
            </a:pPr>
            <a:endParaRPr lang="id-ID" b="1" dirty="0" smtClean="0"/>
          </a:p>
          <a:p>
            <a:pPr algn="just"/>
            <a:r>
              <a:rPr lang="id-ID" sz="5100" dirty="0" smtClean="0"/>
              <a:t>Perencanaan merupakan hasil pemikiran dan analisa situasi dalam pekerjaan untuk memutuskan apa yang </a:t>
            </a:r>
            <a:r>
              <a:rPr lang="id-ID" sz="5100" dirty="0" smtClean="0"/>
              <a:t>dilakukan.</a:t>
            </a:r>
            <a:endParaRPr lang="id-ID" sz="5100" dirty="0" smtClean="0"/>
          </a:p>
          <a:p>
            <a:pPr algn="just"/>
            <a:r>
              <a:rPr lang="id-ID" sz="5100" dirty="0" smtClean="0"/>
              <a:t>Perencanaan </a:t>
            </a:r>
            <a:r>
              <a:rPr lang="id-ID" sz="5100" dirty="0"/>
              <a:t>berarti pemikiran jauh kedepan disertai keputusan yang berdasarkan fakta –fakta yang </a:t>
            </a:r>
            <a:r>
              <a:rPr lang="id-ID" sz="5100" dirty="0" smtClean="0"/>
              <a:t>diketahui.</a:t>
            </a:r>
            <a:endParaRPr lang="id-ID" sz="5100" dirty="0"/>
          </a:p>
          <a:p>
            <a:pPr algn="just"/>
            <a:r>
              <a:rPr lang="id-ID" sz="5100" dirty="0"/>
              <a:t>Perencanaan berarti proyeksi atau penempatan diri ke situasi yang akan dilakukan</a:t>
            </a:r>
            <a:r>
              <a:rPr lang="id-ID" sz="5100" dirty="0" smtClean="0"/>
              <a:t>.</a:t>
            </a:r>
            <a:endParaRPr lang="id-ID" sz="5100" dirty="0"/>
          </a:p>
        </p:txBody>
      </p:sp>
    </p:spTree>
    <p:extLst>
      <p:ext uri="{BB962C8B-B14F-4D97-AF65-F5344CB8AC3E}">
        <p14:creationId xmlns:p14="http://schemas.microsoft.com/office/powerpoint/2010/main" val="163885100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id-ID" sz="3200" dirty="0" smtClean="0"/>
              <a:t>lanjutan</a:t>
            </a:r>
            <a:endParaRPr lang="id-ID" sz="3200" dirty="0"/>
          </a:p>
        </p:txBody>
      </p:sp>
      <p:sp>
        <p:nvSpPr>
          <p:cNvPr id="3" name="Content Placeholder 2"/>
          <p:cNvSpPr>
            <a:spLocks noGrp="1"/>
          </p:cNvSpPr>
          <p:nvPr>
            <p:ph idx="1"/>
          </p:nvPr>
        </p:nvSpPr>
        <p:spPr>
          <a:xfrm>
            <a:off x="457200" y="1340768"/>
            <a:ext cx="8229600" cy="4525963"/>
          </a:xfrm>
        </p:spPr>
        <p:txBody>
          <a:bodyPr>
            <a:normAutofit fontScale="92500" lnSpcReduction="10000"/>
          </a:bodyPr>
          <a:lstStyle/>
          <a:p>
            <a:pPr algn="just"/>
            <a:r>
              <a:rPr lang="id-ID" dirty="0" smtClean="0"/>
              <a:t>Perencanaan meliputi dua hal yaitu (1) perencanan tertulis yang akan digunakan untuk menentukan kegiatan yang dilakukan dalam jangka panjang dan memerlukan prosedur – prosedur ( 2 </a:t>
            </a:r>
            <a:r>
              <a:rPr lang="id-ID" dirty="0" smtClean="0"/>
              <a:t>) perencanaan </a:t>
            </a:r>
            <a:r>
              <a:rPr lang="id-ID" dirty="0" smtClean="0"/>
              <a:t>tidak tertulis akan digunakan dalam jangka pendek, keadaan darurat, kegiatan bersifat terus menerus. </a:t>
            </a:r>
          </a:p>
          <a:p>
            <a:pPr algn="just"/>
            <a:r>
              <a:rPr lang="id-ID" dirty="0" smtClean="0"/>
              <a:t>Seorang pemimpin perlu membuat perencanaan bagi organisasi dan diri sendiri selaku penanggung jawab tercapainya tujuan organisasi </a:t>
            </a:r>
            <a:endParaRPr lang="id-ID" dirty="0"/>
          </a:p>
        </p:txBody>
      </p:sp>
    </p:spTree>
    <p:extLst>
      <p:ext uri="{BB962C8B-B14F-4D97-AF65-F5344CB8AC3E}">
        <p14:creationId xmlns:p14="http://schemas.microsoft.com/office/powerpoint/2010/main" val="284107724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116632"/>
            <a:ext cx="8229600" cy="1143000"/>
          </a:xfrm>
        </p:spPr>
        <p:txBody>
          <a:bodyPr>
            <a:normAutofit/>
          </a:bodyPr>
          <a:lstStyle/>
          <a:p>
            <a:pPr algn="just"/>
            <a:r>
              <a:rPr lang="id-ID" sz="2800" dirty="0" smtClean="0"/>
              <a:t>2. </a:t>
            </a:r>
            <a:r>
              <a:rPr lang="id-ID" sz="2800" b="1" dirty="0" smtClean="0"/>
              <a:t>Fungsi Memandang ke Depan</a:t>
            </a:r>
            <a:endParaRPr lang="id-ID" sz="2800" b="1" dirty="0"/>
          </a:p>
        </p:txBody>
      </p:sp>
      <p:sp>
        <p:nvSpPr>
          <p:cNvPr id="3" name="Content Placeholder 2"/>
          <p:cNvSpPr>
            <a:spLocks noGrp="1"/>
          </p:cNvSpPr>
          <p:nvPr>
            <p:ph idx="1"/>
          </p:nvPr>
        </p:nvSpPr>
        <p:spPr>
          <a:xfrm>
            <a:off x="611560" y="1052736"/>
            <a:ext cx="8229600" cy="4525963"/>
          </a:xfrm>
        </p:spPr>
        <p:txBody>
          <a:bodyPr>
            <a:noAutofit/>
          </a:bodyPr>
          <a:lstStyle/>
          <a:p>
            <a:pPr algn="just"/>
            <a:r>
              <a:rPr lang="id-ID" sz="2600" dirty="0" smtClean="0"/>
              <a:t>Mampu mendorong apa yang akan terjadi serta waspada terhadap </a:t>
            </a:r>
            <a:r>
              <a:rPr lang="id-ID" sz="2600" dirty="0" smtClean="0"/>
              <a:t>kemungkinan.</a:t>
            </a:r>
            <a:endParaRPr lang="id-ID" sz="2600" dirty="0" smtClean="0"/>
          </a:p>
          <a:p>
            <a:pPr algn="just"/>
            <a:r>
              <a:rPr lang="id-ID" sz="2600" dirty="0"/>
              <a:t>M</a:t>
            </a:r>
            <a:r>
              <a:rPr lang="id-ID" sz="2600" dirty="0" smtClean="0"/>
              <a:t>emberikan jaminan pekerjaan yang dituju dapat berlangsung terus menerus tanpa mengalami hambatan dan penyimpangan yang </a:t>
            </a:r>
            <a:r>
              <a:rPr lang="id-ID" sz="2600" dirty="0" smtClean="0"/>
              <a:t>merugikan.</a:t>
            </a:r>
            <a:endParaRPr lang="id-ID" sz="2600" dirty="0" smtClean="0"/>
          </a:p>
          <a:p>
            <a:pPr algn="just"/>
            <a:r>
              <a:rPr lang="id-ID" sz="2600" dirty="0" smtClean="0"/>
              <a:t>Seorang pemimpin harus peka terhadap situasi baik di dalam maupun di luar </a:t>
            </a:r>
            <a:r>
              <a:rPr lang="id-ID" sz="2600" dirty="0" smtClean="0"/>
              <a:t>organisasi.</a:t>
            </a:r>
            <a:endParaRPr lang="id-ID" sz="2600" dirty="0" smtClean="0"/>
          </a:p>
          <a:p>
            <a:pPr marL="0" indent="0" algn="just">
              <a:buNone/>
            </a:pPr>
            <a:r>
              <a:rPr lang="id-ID" sz="2600" dirty="0" smtClean="0"/>
              <a:t>3</a:t>
            </a:r>
            <a:r>
              <a:rPr lang="id-ID" sz="2600" b="1" dirty="0" smtClean="0"/>
              <a:t>. Fungsi Pengembangan Loyalitas</a:t>
            </a:r>
          </a:p>
          <a:p>
            <a:pPr algn="just"/>
            <a:r>
              <a:rPr lang="id-ID" sz="2600" dirty="0" smtClean="0"/>
              <a:t>Loyalitas tidak hanya pada pengikut, juga pada pemimpin tingkat rendah,menengah dalam </a:t>
            </a:r>
            <a:r>
              <a:rPr lang="id-ID" sz="2600" dirty="0" smtClean="0"/>
              <a:t>organisasi.</a:t>
            </a:r>
            <a:endParaRPr lang="id-ID" sz="2600" dirty="0" smtClean="0"/>
          </a:p>
          <a:p>
            <a:pPr algn="just"/>
            <a:r>
              <a:rPr lang="id-ID" sz="2600" dirty="0" smtClean="0"/>
              <a:t>Pemimpin harus memberi teladan pikiran,kata –kata maupun tingkah laku kepada </a:t>
            </a:r>
            <a:r>
              <a:rPr lang="id-ID" sz="2800" dirty="0" smtClean="0"/>
              <a:t>pengikut.</a:t>
            </a:r>
            <a:endParaRPr lang="id-ID" sz="2800" dirty="0"/>
          </a:p>
        </p:txBody>
      </p:sp>
    </p:spTree>
    <p:extLst>
      <p:ext uri="{BB962C8B-B14F-4D97-AF65-F5344CB8AC3E}">
        <p14:creationId xmlns:p14="http://schemas.microsoft.com/office/powerpoint/2010/main" val="103704878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1143000"/>
          </a:xfrm>
        </p:spPr>
        <p:txBody>
          <a:bodyPr>
            <a:normAutofit/>
          </a:bodyPr>
          <a:lstStyle/>
          <a:p>
            <a:pPr algn="just"/>
            <a:r>
              <a:rPr lang="id-ID" sz="2800" b="1" dirty="0" smtClean="0"/>
              <a:t>4. Fungsi Pengawasan</a:t>
            </a:r>
            <a:endParaRPr lang="id-ID" sz="2800" b="1" dirty="0"/>
          </a:p>
        </p:txBody>
      </p:sp>
      <p:sp>
        <p:nvSpPr>
          <p:cNvPr id="3" name="Content Placeholder 2"/>
          <p:cNvSpPr>
            <a:spLocks noGrp="1"/>
          </p:cNvSpPr>
          <p:nvPr>
            <p:ph idx="1"/>
          </p:nvPr>
        </p:nvSpPr>
        <p:spPr>
          <a:xfrm>
            <a:off x="467544" y="1052736"/>
            <a:ext cx="8229600" cy="4525963"/>
          </a:xfrm>
        </p:spPr>
        <p:txBody>
          <a:bodyPr>
            <a:noAutofit/>
          </a:bodyPr>
          <a:lstStyle/>
          <a:p>
            <a:pPr algn="just"/>
            <a:r>
              <a:rPr lang="id-ID" sz="2500" dirty="0" smtClean="0"/>
              <a:t>Pemimpin mempunyai fungsi meneliti kemampuan pelaksanaan rencana</a:t>
            </a:r>
          </a:p>
          <a:p>
            <a:pPr algn="just"/>
            <a:r>
              <a:rPr lang="id-ID" sz="2500" dirty="0" smtClean="0"/>
              <a:t>Pengawasan akan menentukan hambatan untuk dipecahkan sehingga kegiatan dapat dilaksanakan sesuai dengan rencana</a:t>
            </a:r>
            <a:endParaRPr lang="id-ID" sz="2500" b="1" dirty="0" smtClean="0"/>
          </a:p>
          <a:p>
            <a:pPr marL="0" indent="0" algn="just">
              <a:buNone/>
            </a:pPr>
            <a:r>
              <a:rPr lang="id-ID" sz="2500" b="1" dirty="0" smtClean="0"/>
              <a:t>5 .Fungsi Mengambil Keputusan</a:t>
            </a:r>
          </a:p>
          <a:p>
            <a:pPr algn="just"/>
            <a:r>
              <a:rPr lang="id-ID" sz="2500" dirty="0" smtClean="0"/>
              <a:t>Fungsi pengambilan keputusan tudak mudah dilakukn (menunda dan tidak berani )</a:t>
            </a:r>
          </a:p>
          <a:p>
            <a:pPr algn="just"/>
            <a:r>
              <a:rPr lang="id-ID" sz="2500" dirty="0" smtClean="0"/>
              <a:t>Dapat dilakukan secara individu,kelompok </a:t>
            </a:r>
            <a:endParaRPr lang="id-ID" sz="2500" b="1" dirty="0" smtClean="0"/>
          </a:p>
          <a:p>
            <a:pPr marL="0" indent="0" algn="just">
              <a:buNone/>
            </a:pPr>
            <a:r>
              <a:rPr lang="id-ID" sz="2500" b="1" dirty="0" smtClean="0"/>
              <a:t>6. Fungsi Memberi Motivasi</a:t>
            </a:r>
          </a:p>
          <a:p>
            <a:pPr algn="just"/>
            <a:r>
              <a:rPr lang="id-ID" sz="2500" dirty="0" smtClean="0"/>
              <a:t>Harus dapat memberi semangat,dorongan  membesarkan hati untuk bekerja</a:t>
            </a:r>
          </a:p>
          <a:p>
            <a:endParaRPr lang="id-ID" sz="2500" dirty="0"/>
          </a:p>
        </p:txBody>
      </p:sp>
    </p:spTree>
    <p:extLst>
      <p:ext uri="{BB962C8B-B14F-4D97-AF65-F5344CB8AC3E}">
        <p14:creationId xmlns:p14="http://schemas.microsoft.com/office/powerpoint/2010/main" val="2190338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smtClean="0"/>
              <a:t>Materi Perkuliahan</a:t>
            </a:r>
            <a:endParaRPr lang="id-ID" b="1" dirty="0"/>
          </a:p>
        </p:txBody>
      </p:sp>
      <p:sp>
        <p:nvSpPr>
          <p:cNvPr id="3" name="Content Placeholder 2"/>
          <p:cNvSpPr>
            <a:spLocks noGrp="1"/>
          </p:cNvSpPr>
          <p:nvPr>
            <p:ph idx="1"/>
          </p:nvPr>
        </p:nvSpPr>
        <p:spPr/>
        <p:txBody>
          <a:bodyPr>
            <a:normAutofit/>
          </a:bodyPr>
          <a:lstStyle/>
          <a:p>
            <a:pPr marL="514350" indent="-514350" algn="just">
              <a:buFont typeface="+mj-lt"/>
              <a:buAutoNum type="arabicPeriod"/>
            </a:pPr>
            <a:r>
              <a:rPr lang="id-ID" dirty="0" smtClean="0"/>
              <a:t>Pendahuluan </a:t>
            </a:r>
          </a:p>
          <a:p>
            <a:pPr marL="514350" indent="-514350" algn="just">
              <a:buFont typeface="+mj-lt"/>
              <a:buAutoNum type="arabicPeriod"/>
            </a:pPr>
            <a:r>
              <a:rPr lang="id-ID" dirty="0" smtClean="0"/>
              <a:t>Konsep Dasar Kepemimpinan</a:t>
            </a:r>
          </a:p>
          <a:p>
            <a:pPr marL="514350" indent="-514350" algn="just">
              <a:buFont typeface="+mj-lt"/>
              <a:buAutoNum type="arabicPeriod"/>
            </a:pPr>
            <a:r>
              <a:rPr lang="id-ID" dirty="0" smtClean="0"/>
              <a:t>Teori – Teori Kepemimpinan</a:t>
            </a:r>
          </a:p>
          <a:p>
            <a:pPr marL="514350" indent="-514350" algn="just">
              <a:buFont typeface="+mj-lt"/>
              <a:buAutoNum type="arabicPeriod"/>
            </a:pPr>
            <a:r>
              <a:rPr lang="id-ID" dirty="0" smtClean="0"/>
              <a:t> Gaya, Tipe, Model , Pendekatan Kepemimpinan</a:t>
            </a:r>
          </a:p>
          <a:p>
            <a:pPr marL="514350" indent="-514350" algn="just">
              <a:buFont typeface="+mj-lt"/>
              <a:buAutoNum type="arabicPeriod"/>
            </a:pPr>
            <a:r>
              <a:rPr lang="id-ID" dirty="0" smtClean="0"/>
              <a:t>Teori Dasar Kepemimpinan</a:t>
            </a:r>
          </a:p>
          <a:p>
            <a:pPr marL="514350" indent="-514350" algn="just">
              <a:buFont typeface="+mj-lt"/>
              <a:buAutoNum type="arabicPeriod"/>
            </a:pPr>
            <a:r>
              <a:rPr lang="id-ID" dirty="0" smtClean="0"/>
              <a:t>Strategi </a:t>
            </a:r>
            <a:r>
              <a:rPr lang="id-ID" dirty="0" smtClean="0"/>
              <a:t> </a:t>
            </a:r>
            <a:r>
              <a:rPr lang="id-ID" dirty="0" smtClean="0"/>
              <a:t>Dalam Kepemimpinan</a:t>
            </a:r>
          </a:p>
          <a:p>
            <a:pPr marL="514350" indent="-514350">
              <a:buFont typeface="+mj-lt"/>
              <a:buAutoNum type="arabicPeriod"/>
            </a:pPr>
            <a:endParaRPr lang="id-ID" dirty="0" smtClean="0"/>
          </a:p>
          <a:p>
            <a:pPr marL="514350" indent="-514350">
              <a:buFont typeface="+mj-lt"/>
              <a:buAutoNum type="arabicPeriod"/>
            </a:pPr>
            <a:endParaRPr lang="id-ID" dirty="0" smtClean="0"/>
          </a:p>
          <a:p>
            <a:pPr marL="514350" indent="-514350">
              <a:buFont typeface="+mj-lt"/>
              <a:buAutoNum type="arabicPeriod"/>
            </a:pPr>
            <a:endParaRPr lang="id-ID" dirty="0" smtClean="0"/>
          </a:p>
          <a:p>
            <a:pPr marL="0" indent="0">
              <a:buNone/>
            </a:pPr>
            <a:endParaRPr lang="id-ID" dirty="0"/>
          </a:p>
        </p:txBody>
      </p:sp>
    </p:spTree>
    <p:extLst>
      <p:ext uri="{BB962C8B-B14F-4D97-AF65-F5344CB8AC3E}">
        <p14:creationId xmlns:p14="http://schemas.microsoft.com/office/powerpoint/2010/main" val="360235706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188640"/>
            <a:ext cx="8229600" cy="1143000"/>
          </a:xfrm>
        </p:spPr>
        <p:txBody>
          <a:bodyPr>
            <a:normAutofit/>
          </a:bodyPr>
          <a:lstStyle/>
          <a:p>
            <a:pPr algn="l"/>
            <a:r>
              <a:rPr lang="id-ID" sz="3200" b="1" dirty="0" smtClean="0"/>
              <a:t>Fungsi Kepemimpinan ( Namawi </a:t>
            </a:r>
            <a:r>
              <a:rPr lang="id-ID" dirty="0" smtClean="0"/>
              <a:t>)</a:t>
            </a:r>
            <a:endParaRPr lang="id-ID" dirty="0"/>
          </a:p>
        </p:txBody>
      </p:sp>
      <p:sp>
        <p:nvSpPr>
          <p:cNvPr id="3" name="Content Placeholder 2"/>
          <p:cNvSpPr>
            <a:spLocks noGrp="1"/>
          </p:cNvSpPr>
          <p:nvPr>
            <p:ph idx="1"/>
          </p:nvPr>
        </p:nvSpPr>
        <p:spPr>
          <a:xfrm>
            <a:off x="395536" y="1340768"/>
            <a:ext cx="8229600" cy="4525963"/>
          </a:xfrm>
        </p:spPr>
        <p:txBody>
          <a:bodyPr/>
          <a:lstStyle/>
          <a:p>
            <a:pPr marL="514350" indent="-514350">
              <a:buFont typeface="+mj-lt"/>
              <a:buAutoNum type="arabicPeriod"/>
            </a:pPr>
            <a:r>
              <a:rPr lang="id-ID" dirty="0" smtClean="0"/>
              <a:t>Fungsi Instruktif</a:t>
            </a:r>
          </a:p>
          <a:p>
            <a:pPr marL="514350" indent="-514350">
              <a:buFont typeface="+mj-lt"/>
              <a:buAutoNum type="arabicPeriod"/>
            </a:pPr>
            <a:r>
              <a:rPr lang="id-ID" dirty="0" smtClean="0"/>
              <a:t>Fungsi Konsultstif</a:t>
            </a:r>
          </a:p>
          <a:p>
            <a:pPr marL="514350" indent="-514350">
              <a:buFont typeface="+mj-lt"/>
              <a:buAutoNum type="arabicPeriod"/>
            </a:pPr>
            <a:r>
              <a:rPr lang="id-ID" dirty="0" smtClean="0"/>
              <a:t>Fungsi Partisipasi</a:t>
            </a:r>
          </a:p>
          <a:p>
            <a:pPr marL="514350" indent="-514350">
              <a:buFont typeface="+mj-lt"/>
              <a:buAutoNum type="arabicPeriod"/>
            </a:pPr>
            <a:r>
              <a:rPr lang="id-ID" dirty="0" smtClean="0"/>
              <a:t>Fungsi </a:t>
            </a:r>
            <a:r>
              <a:rPr lang="id-ID" dirty="0" smtClean="0"/>
              <a:t>Delegasi </a:t>
            </a:r>
            <a:endParaRPr lang="id-ID" dirty="0" smtClean="0"/>
          </a:p>
          <a:p>
            <a:pPr marL="514350" indent="-514350">
              <a:buFont typeface="+mj-lt"/>
              <a:buAutoNum type="arabicPeriod"/>
            </a:pPr>
            <a:r>
              <a:rPr lang="id-ID" dirty="0" smtClean="0"/>
              <a:t>Fungsi Pengendalian</a:t>
            </a:r>
            <a:endParaRPr lang="id-ID" dirty="0"/>
          </a:p>
        </p:txBody>
      </p:sp>
    </p:spTree>
    <p:extLst>
      <p:ext uri="{BB962C8B-B14F-4D97-AF65-F5344CB8AC3E}">
        <p14:creationId xmlns:p14="http://schemas.microsoft.com/office/powerpoint/2010/main" val="65581390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99392"/>
            <a:ext cx="8229600" cy="1143000"/>
          </a:xfrm>
        </p:spPr>
        <p:txBody>
          <a:bodyPr/>
          <a:lstStyle/>
          <a:p>
            <a:pPr algn="just"/>
            <a:r>
              <a:rPr lang="id-ID" sz="3200" b="1" dirty="0" smtClean="0"/>
              <a:t>1. Fungsi Konsultatif</a:t>
            </a:r>
            <a:endParaRPr lang="id-ID" b="1" dirty="0"/>
          </a:p>
        </p:txBody>
      </p:sp>
      <p:sp>
        <p:nvSpPr>
          <p:cNvPr id="3" name="Content Placeholder 2"/>
          <p:cNvSpPr>
            <a:spLocks noGrp="1"/>
          </p:cNvSpPr>
          <p:nvPr>
            <p:ph idx="1"/>
          </p:nvPr>
        </p:nvSpPr>
        <p:spPr>
          <a:xfrm>
            <a:off x="467544" y="980728"/>
            <a:ext cx="8229600" cy="4525963"/>
          </a:xfrm>
        </p:spPr>
        <p:txBody>
          <a:bodyPr>
            <a:noAutofit/>
          </a:bodyPr>
          <a:lstStyle/>
          <a:p>
            <a:pPr algn="just"/>
            <a:r>
              <a:rPr lang="id-ID" sz="2800" dirty="0" smtClean="0"/>
              <a:t>Berlangsung dan bersifat satu arah</a:t>
            </a:r>
          </a:p>
          <a:p>
            <a:pPr algn="just"/>
            <a:r>
              <a:rPr lang="id-ID" sz="2800" dirty="0" smtClean="0"/>
              <a:t>Pemimpin sebagai pengambil keputusan berfungsi memerintahkan pelaksanaan pada orang yang dipimpin.</a:t>
            </a:r>
          </a:p>
          <a:p>
            <a:pPr algn="just"/>
            <a:r>
              <a:rPr lang="id-ID" sz="2800" dirty="0" smtClean="0"/>
              <a:t>Pemimpin akan menentukan :</a:t>
            </a:r>
          </a:p>
          <a:p>
            <a:pPr algn="just">
              <a:buFont typeface="Courier New" pitchFamily="49" charset="0"/>
              <a:buChar char="o"/>
            </a:pPr>
            <a:r>
              <a:rPr lang="id-ID" sz="2800" dirty="0"/>
              <a:t>a</a:t>
            </a:r>
            <a:r>
              <a:rPr lang="id-ID" sz="2800" dirty="0" smtClean="0"/>
              <a:t>pa ( isi perintah )</a:t>
            </a:r>
          </a:p>
          <a:p>
            <a:pPr algn="just">
              <a:buFont typeface="Courier New" pitchFamily="49" charset="0"/>
              <a:buChar char="o"/>
            </a:pPr>
            <a:r>
              <a:rPr lang="id-ID" sz="2800" dirty="0"/>
              <a:t>b</a:t>
            </a:r>
            <a:r>
              <a:rPr lang="id-ID" sz="2800" dirty="0" smtClean="0"/>
              <a:t>agaimana ( cara mengerjakan perintah )</a:t>
            </a:r>
          </a:p>
          <a:p>
            <a:pPr algn="just">
              <a:buFont typeface="Courier New" pitchFamily="49" charset="0"/>
              <a:buChar char="o"/>
            </a:pPr>
            <a:r>
              <a:rPr lang="id-ID" sz="2800" dirty="0"/>
              <a:t>b</a:t>
            </a:r>
            <a:r>
              <a:rPr lang="id-ID" sz="2800" dirty="0" smtClean="0"/>
              <a:t>ilamana ( waktu memulai, melaksanakan, melaporkan hasil)</a:t>
            </a:r>
          </a:p>
          <a:p>
            <a:pPr algn="just">
              <a:buFont typeface="Courier New" pitchFamily="49" charset="0"/>
              <a:buChar char="o"/>
            </a:pPr>
            <a:r>
              <a:rPr lang="id-ID" sz="2800" dirty="0"/>
              <a:t>d</a:t>
            </a:r>
            <a:r>
              <a:rPr lang="id-ID" sz="2800" dirty="0" smtClean="0"/>
              <a:t>imana ( tempat untuk mengerjakan perintah ) agar keputusan dapat diwujudkan secara efektif</a:t>
            </a:r>
            <a:endParaRPr lang="id-ID" sz="2800" dirty="0"/>
          </a:p>
        </p:txBody>
      </p:sp>
    </p:spTree>
    <p:extLst>
      <p:ext uri="{BB962C8B-B14F-4D97-AF65-F5344CB8AC3E}">
        <p14:creationId xmlns:p14="http://schemas.microsoft.com/office/powerpoint/2010/main" val="415381537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id-ID" sz="3200" b="1" dirty="0" smtClean="0"/>
              <a:t>2.Fungsi Konsultatif</a:t>
            </a:r>
            <a:endParaRPr lang="id-ID" sz="3200" b="1" dirty="0"/>
          </a:p>
        </p:txBody>
      </p:sp>
      <p:sp>
        <p:nvSpPr>
          <p:cNvPr id="3" name="Content Placeholder 2"/>
          <p:cNvSpPr>
            <a:spLocks noGrp="1"/>
          </p:cNvSpPr>
          <p:nvPr>
            <p:ph idx="1"/>
          </p:nvPr>
        </p:nvSpPr>
        <p:spPr>
          <a:xfrm>
            <a:off x="395536" y="1268760"/>
            <a:ext cx="8229600" cy="4525963"/>
          </a:xfrm>
        </p:spPr>
        <p:txBody>
          <a:bodyPr>
            <a:noAutofit/>
          </a:bodyPr>
          <a:lstStyle/>
          <a:p>
            <a:pPr algn="just"/>
            <a:r>
              <a:rPr lang="id-ID" sz="2700" dirty="0" smtClean="0"/>
              <a:t>Berlangsung dan bersifat dua arah, meski pelaksanaannya tergantung pada pimpinan</a:t>
            </a:r>
          </a:p>
          <a:p>
            <a:pPr algn="just"/>
            <a:r>
              <a:rPr lang="id-ID" sz="2700" dirty="0" smtClean="0"/>
              <a:t>Dilakukan pada tahap pertama dan secara terbatas ( pada orang tertentu)  dalam menetapkan keputusan </a:t>
            </a:r>
          </a:p>
          <a:p>
            <a:pPr marL="0" indent="0" algn="just">
              <a:buNone/>
            </a:pPr>
            <a:r>
              <a:rPr lang="id-ID" sz="2700" b="1" dirty="0" smtClean="0"/>
              <a:t>3. Fungsi Partisipasi</a:t>
            </a:r>
          </a:p>
          <a:p>
            <a:pPr algn="just"/>
            <a:r>
              <a:rPr lang="id-ID" sz="2700" dirty="0" smtClean="0"/>
              <a:t>Bersifat dan berlangsung dua arah</a:t>
            </a:r>
          </a:p>
          <a:p>
            <a:pPr algn="just"/>
            <a:r>
              <a:rPr lang="id-ID" sz="2700" dirty="0" smtClean="0"/>
              <a:t>Berwujud pada pelaksanaan hubungan antara pemimpin dan orang yang dipimpin ( mengaktifkan dalam keikutsertaan mengambil keputusan, pelaksanaan)</a:t>
            </a:r>
          </a:p>
          <a:p>
            <a:pPr algn="just"/>
            <a:r>
              <a:rPr lang="id-ID" sz="2700" dirty="0" smtClean="0"/>
              <a:t>Setiap anggota kelompok mempunyai kesempatan yang sama dalam partisipasi</a:t>
            </a:r>
          </a:p>
          <a:p>
            <a:pPr algn="just"/>
            <a:endParaRPr lang="id-ID" sz="2700" b="1" dirty="0" smtClean="0"/>
          </a:p>
        </p:txBody>
      </p:sp>
    </p:spTree>
    <p:extLst>
      <p:ext uri="{BB962C8B-B14F-4D97-AF65-F5344CB8AC3E}">
        <p14:creationId xmlns:p14="http://schemas.microsoft.com/office/powerpoint/2010/main" val="280903220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1143000"/>
          </a:xfrm>
        </p:spPr>
        <p:txBody>
          <a:bodyPr>
            <a:normAutofit/>
          </a:bodyPr>
          <a:lstStyle/>
          <a:p>
            <a:pPr algn="just"/>
            <a:r>
              <a:rPr lang="id-ID" sz="3200" b="1" dirty="0"/>
              <a:t>4</a:t>
            </a:r>
            <a:r>
              <a:rPr lang="id-ID" sz="3200" b="1" dirty="0" smtClean="0"/>
              <a:t>.Fungsi Delegasi</a:t>
            </a:r>
            <a:endParaRPr lang="id-ID" sz="3200" b="1" dirty="0"/>
          </a:p>
        </p:txBody>
      </p:sp>
      <p:sp>
        <p:nvSpPr>
          <p:cNvPr id="3" name="Content Placeholder 2"/>
          <p:cNvSpPr>
            <a:spLocks noGrp="1"/>
          </p:cNvSpPr>
          <p:nvPr>
            <p:ph idx="1"/>
          </p:nvPr>
        </p:nvSpPr>
        <p:spPr>
          <a:xfrm>
            <a:off x="395536" y="1052736"/>
            <a:ext cx="8229600" cy="4525963"/>
          </a:xfrm>
        </p:spPr>
        <p:txBody>
          <a:bodyPr>
            <a:noAutofit/>
          </a:bodyPr>
          <a:lstStyle/>
          <a:p>
            <a:pPr algn="just"/>
            <a:r>
              <a:rPr lang="id-ID" sz="2700" dirty="0" smtClean="0"/>
              <a:t>Dilaksanakan dengan memberikan pelimpahan wewenang membuat / menetapkan keputusan</a:t>
            </a:r>
          </a:p>
          <a:p>
            <a:pPr algn="just"/>
            <a:r>
              <a:rPr lang="id-ID" sz="2700" dirty="0" smtClean="0"/>
              <a:t>Pemimpin harus mampu memilah tugas pokok organisasi dan mengevaluasi yang dapat dan tidak dapat dilimpahkan </a:t>
            </a:r>
          </a:p>
          <a:p>
            <a:pPr algn="just"/>
            <a:r>
              <a:rPr lang="id-ID" sz="2700" dirty="0" smtClean="0"/>
              <a:t>Pemimpin harus bersedia dan dapat mempercayai orang lain</a:t>
            </a:r>
          </a:p>
          <a:p>
            <a:pPr marL="0" indent="0" algn="just">
              <a:buNone/>
            </a:pPr>
            <a:r>
              <a:rPr lang="id-ID" sz="2700" b="1" dirty="0" smtClean="0"/>
              <a:t>5.Fungsi Pengendalian </a:t>
            </a:r>
          </a:p>
          <a:p>
            <a:pPr algn="just"/>
            <a:r>
              <a:rPr lang="id-ID" sz="2700" dirty="0" smtClean="0"/>
              <a:t>Cenderung bersifat komunikasi satu  arah </a:t>
            </a:r>
          </a:p>
          <a:p>
            <a:pPr algn="just"/>
            <a:r>
              <a:rPr lang="id-ID" sz="2700" dirty="0" smtClean="0"/>
              <a:t>Pemimpin harus mampu mengatur aktifitas aggota secara terarah dan koordinisasi, untuk mencapai tujuan yang maksimal</a:t>
            </a:r>
          </a:p>
          <a:p>
            <a:pPr algn="just"/>
            <a:r>
              <a:rPr lang="id-ID" sz="2700" dirty="0" smtClean="0"/>
              <a:t>Diwujudkan dalam bentuk pengarahan, koordinasi, pengawasan</a:t>
            </a:r>
            <a:endParaRPr lang="id-ID" sz="2700" dirty="0"/>
          </a:p>
        </p:txBody>
      </p:sp>
    </p:spTree>
    <p:extLst>
      <p:ext uri="{BB962C8B-B14F-4D97-AF65-F5344CB8AC3E}">
        <p14:creationId xmlns:p14="http://schemas.microsoft.com/office/powerpoint/2010/main" val="322888862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60648"/>
            <a:ext cx="8229600" cy="1143000"/>
          </a:xfrm>
        </p:spPr>
        <p:txBody>
          <a:bodyPr>
            <a:normAutofit/>
          </a:bodyPr>
          <a:lstStyle/>
          <a:p>
            <a:pPr algn="just"/>
            <a:r>
              <a:rPr lang="id-ID" sz="3200" b="1" dirty="0"/>
              <a:t>C</a:t>
            </a:r>
            <a:r>
              <a:rPr lang="id-ID" sz="3200" b="1" dirty="0" smtClean="0"/>
              <a:t>. Prinsip Dasar Kepemimpinan</a:t>
            </a:r>
            <a:endParaRPr lang="id-ID" sz="3200" b="1" dirty="0"/>
          </a:p>
        </p:txBody>
      </p:sp>
      <p:sp>
        <p:nvSpPr>
          <p:cNvPr id="3" name="Content Placeholder 2"/>
          <p:cNvSpPr>
            <a:spLocks noGrp="1"/>
          </p:cNvSpPr>
          <p:nvPr>
            <p:ph idx="1"/>
          </p:nvPr>
        </p:nvSpPr>
        <p:spPr>
          <a:xfrm>
            <a:off x="323528" y="1340768"/>
            <a:ext cx="8229600" cy="4525963"/>
          </a:xfrm>
        </p:spPr>
        <p:txBody>
          <a:bodyPr>
            <a:normAutofit fontScale="92500" lnSpcReduction="20000"/>
          </a:bodyPr>
          <a:lstStyle/>
          <a:p>
            <a:pPr marL="514350" indent="-514350" algn="just">
              <a:buFont typeface="+mj-lt"/>
              <a:buAutoNum type="arabicPeriod"/>
            </a:pPr>
            <a:r>
              <a:rPr lang="id-ID" dirty="0" smtClean="0"/>
              <a:t>Seorang belajar sepanjang hidup ( pendidikan formal, pengalaman) )</a:t>
            </a:r>
          </a:p>
          <a:p>
            <a:pPr marL="514350" indent="-514350" algn="just">
              <a:buFont typeface="+mj-lt"/>
              <a:buAutoNum type="arabicPeriod"/>
            </a:pPr>
            <a:r>
              <a:rPr lang="id-ID" dirty="0" smtClean="0"/>
              <a:t>Berorientasi pada pelayanan ( tidak dilayani tetapi melayani )</a:t>
            </a:r>
          </a:p>
          <a:p>
            <a:pPr marL="514350" indent="-514350" algn="just">
              <a:buFont typeface="+mj-lt"/>
              <a:buAutoNum type="arabicPeriod"/>
            </a:pPr>
            <a:r>
              <a:rPr lang="id-ID" dirty="0" smtClean="0"/>
              <a:t>Membawa energi yang positif (  mempunyai semangat didasarkan keihklasan dan keinginan mendukung kesuksesan orang lain)</a:t>
            </a:r>
          </a:p>
          <a:p>
            <a:pPr marL="514350" indent="-514350" algn="just">
              <a:buFont typeface="+mj-lt"/>
              <a:buAutoNum type="alphaLcParenR"/>
            </a:pPr>
            <a:r>
              <a:rPr lang="id-ID" dirty="0" smtClean="0"/>
              <a:t>Percaya pada orang lain ( kepercayaan diikuti dengan kepedulian)</a:t>
            </a:r>
          </a:p>
          <a:p>
            <a:pPr marL="514350" indent="-514350" algn="just">
              <a:buFont typeface="+mj-lt"/>
              <a:buAutoNum type="alphaLcParenR"/>
            </a:pPr>
            <a:r>
              <a:rPr lang="id-ID" dirty="0" smtClean="0"/>
              <a:t>Keseimbangan dalam kehidupan (berorientasi prinsip kemanusiaan dan keseimbangan diri)</a:t>
            </a:r>
          </a:p>
        </p:txBody>
      </p:sp>
    </p:spTree>
    <p:extLst>
      <p:ext uri="{BB962C8B-B14F-4D97-AF65-F5344CB8AC3E}">
        <p14:creationId xmlns:p14="http://schemas.microsoft.com/office/powerpoint/2010/main" val="298907484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3363"/>
            <a:ext cx="8229600" cy="1143000"/>
          </a:xfrm>
        </p:spPr>
        <p:txBody>
          <a:bodyPr/>
          <a:lstStyle/>
          <a:p>
            <a:pPr algn="just"/>
            <a:r>
              <a:rPr lang="id-ID" dirty="0"/>
              <a:t>l</a:t>
            </a:r>
            <a:r>
              <a:rPr lang="id-ID" dirty="0" smtClean="0"/>
              <a:t>anjutan </a:t>
            </a:r>
            <a:endParaRPr lang="id-ID" dirty="0"/>
          </a:p>
        </p:txBody>
      </p:sp>
      <p:sp>
        <p:nvSpPr>
          <p:cNvPr id="3" name="Content Placeholder 2"/>
          <p:cNvSpPr>
            <a:spLocks noGrp="1"/>
          </p:cNvSpPr>
          <p:nvPr>
            <p:ph idx="1"/>
          </p:nvPr>
        </p:nvSpPr>
        <p:spPr>
          <a:xfrm>
            <a:off x="611560" y="1124744"/>
            <a:ext cx="8229600" cy="4525963"/>
          </a:xfrm>
        </p:spPr>
        <p:txBody>
          <a:bodyPr>
            <a:normAutofit fontScale="85000" lnSpcReduction="10000"/>
          </a:bodyPr>
          <a:lstStyle/>
          <a:p>
            <a:pPr marL="514350" indent="-514350" algn="just">
              <a:buFont typeface="+mj-lt"/>
              <a:buAutoNum type="alphaLcPeriod" startAt="3"/>
            </a:pPr>
            <a:r>
              <a:rPr lang="id-ID" dirty="0" smtClean="0"/>
              <a:t>Melihat kehidupan sebagai tantangan ( kemampuan untuk menikmati hidup dengan segala konsekuewensinya )</a:t>
            </a:r>
          </a:p>
          <a:p>
            <a:pPr marL="514350" indent="-514350" algn="just">
              <a:buFont typeface="+mj-lt"/>
              <a:buAutoNum type="alphaLcPeriod" startAt="3"/>
            </a:pPr>
            <a:r>
              <a:rPr lang="id-ID" dirty="0" smtClean="0"/>
              <a:t>Sinergi ( kerja kelompok dengan memberikan keuntungan kedua belah pihak)</a:t>
            </a:r>
          </a:p>
          <a:p>
            <a:pPr marL="514350" indent="-514350" algn="just">
              <a:buFont typeface="+mj-lt"/>
              <a:buAutoNum type="alphaLcPeriod" startAt="3"/>
            </a:pPr>
            <a:r>
              <a:rPr lang="id-ID" dirty="0" smtClean="0"/>
              <a:t>Latihan mengembangkan diri sendiri ( memperbarui diri dalam mencapai keberhasilan yang tinggi )</a:t>
            </a:r>
          </a:p>
          <a:p>
            <a:pPr marL="0" indent="0" algn="just">
              <a:buNone/>
            </a:pPr>
            <a:r>
              <a:rPr lang="id-ID" dirty="0" smtClean="0"/>
              <a:t>Untuk </a:t>
            </a:r>
            <a:r>
              <a:rPr lang="id-ID" dirty="0" smtClean="0"/>
              <a:t>menjalankan prinsip kepemimpin tidaklah mudah sering muncul kendala dalam bentuk kebiasaan yang  buruk </a:t>
            </a:r>
            <a:r>
              <a:rPr lang="id-ID" dirty="0"/>
              <a:t>(</a:t>
            </a:r>
            <a:r>
              <a:rPr lang="id-ID" dirty="0" smtClean="0"/>
              <a:t> kemauan dan keinginan sepihak,kebanggaan dan penolakan,ambisi pribadi )</a:t>
            </a:r>
          </a:p>
          <a:p>
            <a:pPr marL="514350" indent="-514350" algn="just">
              <a:buFont typeface="+mj-lt"/>
              <a:buAutoNum type="alphaLcPeriod" startAt="3"/>
            </a:pPr>
            <a:endParaRPr lang="id-ID" dirty="0" smtClean="0"/>
          </a:p>
          <a:p>
            <a:pPr marL="0" indent="0" algn="just">
              <a:buNone/>
            </a:pPr>
            <a:endParaRPr lang="id-ID" dirty="0"/>
          </a:p>
        </p:txBody>
      </p:sp>
    </p:spTree>
    <p:extLst>
      <p:ext uri="{BB962C8B-B14F-4D97-AF65-F5344CB8AC3E}">
        <p14:creationId xmlns:p14="http://schemas.microsoft.com/office/powerpoint/2010/main" val="399013223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404664"/>
            <a:ext cx="8229600" cy="1143000"/>
          </a:xfrm>
        </p:spPr>
        <p:txBody>
          <a:bodyPr>
            <a:normAutofit/>
          </a:bodyPr>
          <a:lstStyle/>
          <a:p>
            <a:pPr algn="just"/>
            <a:r>
              <a:rPr lang="id-ID" sz="3200" b="1" dirty="0"/>
              <a:t>D</a:t>
            </a:r>
            <a:r>
              <a:rPr lang="id-ID" sz="3200" b="1" dirty="0" smtClean="0"/>
              <a:t>. Unsur –Unsur Kepemimpinan</a:t>
            </a:r>
            <a:endParaRPr lang="id-ID" sz="3200" b="1" dirty="0"/>
          </a:p>
        </p:txBody>
      </p:sp>
      <p:sp>
        <p:nvSpPr>
          <p:cNvPr id="3" name="Content Placeholder 2"/>
          <p:cNvSpPr>
            <a:spLocks noGrp="1"/>
          </p:cNvSpPr>
          <p:nvPr>
            <p:ph idx="1"/>
          </p:nvPr>
        </p:nvSpPr>
        <p:spPr>
          <a:xfrm>
            <a:off x="323528" y="1484784"/>
            <a:ext cx="8229600" cy="4525963"/>
          </a:xfrm>
        </p:spPr>
        <p:txBody>
          <a:bodyPr>
            <a:normAutofit fontScale="70000" lnSpcReduction="20000"/>
          </a:bodyPr>
          <a:lstStyle/>
          <a:p>
            <a:pPr marL="0" indent="0">
              <a:buNone/>
            </a:pPr>
            <a:r>
              <a:rPr lang="id-ID" sz="3500" dirty="0" smtClean="0"/>
              <a:t>1</a:t>
            </a:r>
            <a:r>
              <a:rPr lang="id-ID" sz="3700" b="1" dirty="0" smtClean="0"/>
              <a:t>. Adanya kepemimpinan </a:t>
            </a:r>
          </a:p>
          <a:p>
            <a:pPr marL="0" indent="0" algn="just">
              <a:buNone/>
            </a:pPr>
            <a:r>
              <a:rPr lang="id-ID" sz="3700" dirty="0" smtClean="0"/>
              <a:t>Pemimpin sumber utama dalam kepemimpinan yang menjadi pendorong dan atau mempengaruhi sesorang atau kelompok untuk terciptanya hubungan kerja yang serasi.</a:t>
            </a:r>
          </a:p>
          <a:p>
            <a:pPr marL="0" indent="0">
              <a:buNone/>
            </a:pPr>
            <a:r>
              <a:rPr lang="id-ID" sz="3700" b="1" dirty="0" smtClean="0"/>
              <a:t>2. Adanya pengikut</a:t>
            </a:r>
          </a:p>
          <a:p>
            <a:pPr marL="0" indent="0" algn="just">
              <a:buNone/>
            </a:pPr>
            <a:r>
              <a:rPr lang="id-ID" sz="3700" dirty="0" smtClean="0"/>
              <a:t>Pengikut adalah sekelompok orang yang mendapat dorongan atau pengaruh sehingga bersedia dan dapat melakukan berbagai aktivitas</a:t>
            </a:r>
          </a:p>
          <a:p>
            <a:pPr marL="0" indent="0">
              <a:buNone/>
            </a:pPr>
            <a:r>
              <a:rPr lang="id-ID" sz="3700" b="1" dirty="0" smtClean="0"/>
              <a:t>3. Adanya sifat atau aktivitas perilaku tertentu</a:t>
            </a:r>
          </a:p>
          <a:p>
            <a:pPr marL="0" indent="0" algn="just">
              <a:buNone/>
            </a:pPr>
            <a:r>
              <a:rPr lang="id-ID" sz="3700" dirty="0" smtClean="0"/>
              <a:t>Sifat atau aktivitas tertentu pimpinan yang dapat dimanfaatkan untuk mendorong atau mempengaruhi sekelompok orang</a:t>
            </a:r>
          </a:p>
          <a:p>
            <a:pPr marL="0" indent="0">
              <a:buNone/>
            </a:pPr>
            <a:endParaRPr lang="id-ID" sz="3700" dirty="0" smtClean="0"/>
          </a:p>
          <a:p>
            <a:pPr marL="0" indent="0">
              <a:buNone/>
            </a:pPr>
            <a:endParaRPr lang="id-ID" sz="3700" dirty="0"/>
          </a:p>
        </p:txBody>
      </p:sp>
    </p:spTree>
    <p:extLst>
      <p:ext uri="{BB962C8B-B14F-4D97-AF65-F5344CB8AC3E}">
        <p14:creationId xmlns:p14="http://schemas.microsoft.com/office/powerpoint/2010/main" val="59217606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04664"/>
            <a:ext cx="8229600" cy="1143000"/>
          </a:xfrm>
        </p:spPr>
        <p:txBody>
          <a:bodyPr>
            <a:normAutofit/>
          </a:bodyPr>
          <a:lstStyle/>
          <a:p>
            <a:pPr algn="just"/>
            <a:r>
              <a:rPr lang="id-ID" sz="3200" dirty="0" smtClean="0"/>
              <a:t>lanjutan</a:t>
            </a:r>
            <a:endParaRPr lang="id-ID" sz="3200" dirty="0"/>
          </a:p>
        </p:txBody>
      </p:sp>
      <p:sp>
        <p:nvSpPr>
          <p:cNvPr id="3" name="Content Placeholder 2"/>
          <p:cNvSpPr>
            <a:spLocks noGrp="1"/>
          </p:cNvSpPr>
          <p:nvPr>
            <p:ph idx="1"/>
          </p:nvPr>
        </p:nvSpPr>
        <p:spPr/>
        <p:txBody>
          <a:bodyPr>
            <a:normAutofit fontScale="92500"/>
          </a:bodyPr>
          <a:lstStyle/>
          <a:p>
            <a:pPr marL="0" indent="0">
              <a:buNone/>
            </a:pPr>
            <a:r>
              <a:rPr lang="id-ID" b="1" dirty="0" smtClean="0"/>
              <a:t>4. Adanya situasi dan kondisi tertentu</a:t>
            </a:r>
          </a:p>
          <a:p>
            <a:pPr algn="just"/>
            <a:r>
              <a:rPr lang="id-ID" dirty="0" smtClean="0"/>
              <a:t>Kondisi atau situasi yang memungkinkan terlaksananya kepemimpinan</a:t>
            </a:r>
          </a:p>
          <a:p>
            <a:pPr algn="just"/>
            <a:r>
              <a:rPr lang="id-ID" dirty="0" smtClean="0"/>
              <a:t>Situasi dan kondisi tertentu dibedakan menjadi atas dua macam yaitu :</a:t>
            </a:r>
          </a:p>
          <a:p>
            <a:pPr algn="just">
              <a:buFont typeface="Courier New" pitchFamily="49" charset="0"/>
              <a:buChar char="o"/>
            </a:pPr>
            <a:r>
              <a:rPr lang="id-ID" dirty="0" smtClean="0"/>
              <a:t>Situasi dan kondisi internal kelompok/organisasi</a:t>
            </a:r>
          </a:p>
          <a:p>
            <a:pPr algn="just">
              <a:buFont typeface="Courier New" pitchFamily="49" charset="0"/>
              <a:buChar char="o"/>
            </a:pPr>
            <a:r>
              <a:rPr lang="id-ID" dirty="0" smtClean="0"/>
              <a:t>Situasi dan kondisi ekternal organisasi /kelompok yakni lingkungan secara keseluruhan </a:t>
            </a:r>
          </a:p>
          <a:p>
            <a:pPr algn="just"/>
            <a:endParaRPr lang="id-ID" dirty="0"/>
          </a:p>
        </p:txBody>
      </p:sp>
    </p:spTree>
    <p:extLst>
      <p:ext uri="{BB962C8B-B14F-4D97-AF65-F5344CB8AC3E}">
        <p14:creationId xmlns:p14="http://schemas.microsoft.com/office/powerpoint/2010/main" val="77104698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id-ID" sz="3600" b="1" dirty="0" smtClean="0"/>
              <a:t>Gaya,Tipe,Model, Pendekatan Kepemimpinan</a:t>
            </a:r>
            <a:endParaRPr lang="id-ID" sz="3600" b="1" dirty="0"/>
          </a:p>
        </p:txBody>
      </p:sp>
      <p:sp>
        <p:nvSpPr>
          <p:cNvPr id="3" name="Content Placeholder 2"/>
          <p:cNvSpPr>
            <a:spLocks noGrp="1"/>
          </p:cNvSpPr>
          <p:nvPr>
            <p:ph idx="1"/>
          </p:nvPr>
        </p:nvSpPr>
        <p:spPr/>
        <p:txBody>
          <a:bodyPr>
            <a:normAutofit lnSpcReduction="10000"/>
          </a:bodyPr>
          <a:lstStyle/>
          <a:p>
            <a:pPr marL="0" indent="0">
              <a:buNone/>
            </a:pPr>
            <a:r>
              <a:rPr lang="id-ID" b="1" dirty="0"/>
              <a:t>A</a:t>
            </a:r>
            <a:r>
              <a:rPr lang="id-ID" b="1" dirty="0" smtClean="0"/>
              <a:t>. Gaya Kepemimpinan</a:t>
            </a:r>
            <a:endParaRPr lang="id-ID" b="1" dirty="0"/>
          </a:p>
          <a:p>
            <a:pPr marL="0" indent="0">
              <a:buNone/>
            </a:pPr>
            <a:r>
              <a:rPr lang="id-ID" dirty="0" smtClean="0"/>
              <a:t>Gaya adalah cara berperilaku khas dari seorang pemimpin terhadap anggotanya</a:t>
            </a:r>
          </a:p>
          <a:p>
            <a:pPr marL="514350" indent="-514350">
              <a:buFont typeface="+mj-lt"/>
              <a:buAutoNum type="arabicPeriod"/>
            </a:pPr>
            <a:r>
              <a:rPr lang="id-ID" b="1" dirty="0" smtClean="0"/>
              <a:t>Gaya Kepemimpinan Kontinum</a:t>
            </a:r>
          </a:p>
          <a:p>
            <a:pPr marL="514350" indent="-514350">
              <a:buFont typeface="+mj-lt"/>
              <a:buAutoNum type="alphaLcPeriod"/>
            </a:pPr>
            <a:r>
              <a:rPr lang="id-ID" dirty="0" smtClean="0"/>
              <a:t>Dikembangkan Tannambaum dan Schmidt</a:t>
            </a:r>
          </a:p>
          <a:p>
            <a:pPr marL="514350" indent="-514350">
              <a:buFont typeface="+mj-lt"/>
              <a:buAutoNum type="alphaLcPeriod"/>
            </a:pPr>
            <a:r>
              <a:rPr lang="id-ID" dirty="0" smtClean="0"/>
              <a:t>Dua pengaruh ekstrim dalam kepemimpinan:</a:t>
            </a:r>
          </a:p>
          <a:p>
            <a:pPr>
              <a:buFont typeface="Wingdings" pitchFamily="2" charset="2"/>
              <a:buChar char="§"/>
            </a:pPr>
            <a:r>
              <a:rPr lang="id-ID" dirty="0" smtClean="0"/>
              <a:t>Pengaruh kepemimpinan ( sikap otoriter)</a:t>
            </a:r>
          </a:p>
          <a:p>
            <a:pPr>
              <a:buFont typeface="Wingdings" pitchFamily="2" charset="2"/>
              <a:buChar char="§"/>
            </a:pPr>
            <a:r>
              <a:rPr lang="id-ID" dirty="0" smtClean="0"/>
              <a:t>Pengaruh kebebasan ( sikap demokratis )</a:t>
            </a:r>
            <a:endParaRPr lang="id-ID" dirty="0"/>
          </a:p>
        </p:txBody>
      </p:sp>
    </p:spTree>
    <p:extLst>
      <p:ext uri="{BB962C8B-B14F-4D97-AF65-F5344CB8AC3E}">
        <p14:creationId xmlns:p14="http://schemas.microsoft.com/office/powerpoint/2010/main" val="356700757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200" b="1" dirty="0" smtClean="0"/>
              <a:t>2. Gaya Kemimpinan 3 Dimensi</a:t>
            </a:r>
            <a:endParaRPr lang="id-ID" sz="3200" b="1" dirty="0"/>
          </a:p>
        </p:txBody>
      </p:sp>
      <p:sp>
        <p:nvSpPr>
          <p:cNvPr id="3" name="Content Placeholder 2"/>
          <p:cNvSpPr>
            <a:spLocks noGrp="1"/>
          </p:cNvSpPr>
          <p:nvPr>
            <p:ph idx="1"/>
          </p:nvPr>
        </p:nvSpPr>
        <p:spPr>
          <a:xfrm>
            <a:off x="467544" y="1484784"/>
            <a:ext cx="8229600" cy="4525963"/>
          </a:xfrm>
        </p:spPr>
        <p:txBody>
          <a:bodyPr>
            <a:normAutofit fontScale="92500" lnSpcReduction="20000"/>
          </a:bodyPr>
          <a:lstStyle/>
          <a:p>
            <a:pPr marL="514350" indent="-514350" algn="just">
              <a:buFont typeface="+mj-lt"/>
              <a:buAutoNum type="alphaLcPeriod"/>
            </a:pPr>
            <a:r>
              <a:rPr lang="id-ID" dirty="0" smtClean="0"/>
              <a:t>Dikembangkan Reddin</a:t>
            </a:r>
          </a:p>
          <a:p>
            <a:pPr marL="514350" indent="-514350" algn="just">
              <a:buFont typeface="+mj-lt"/>
              <a:buAutoNum type="alphaLcPeriod"/>
            </a:pPr>
            <a:r>
              <a:rPr lang="id-ID" dirty="0" smtClean="0"/>
              <a:t>Membagi gaya kepemimpinan kedalam 3 dimensi  yaitu</a:t>
            </a:r>
          </a:p>
          <a:p>
            <a:pPr algn="just">
              <a:buFont typeface="Wingdings" pitchFamily="2" charset="2"/>
              <a:buChar char="§"/>
            </a:pPr>
            <a:r>
              <a:rPr lang="id-ID" dirty="0" smtClean="0"/>
              <a:t>Dimensi Tidak Efektif (otokrat, pecinta kompromi, missionari, lari dari tugas)</a:t>
            </a:r>
          </a:p>
          <a:p>
            <a:pPr algn="just">
              <a:buFont typeface="Wingdings" pitchFamily="2" charset="2"/>
              <a:buChar char="§"/>
            </a:pPr>
            <a:r>
              <a:rPr lang="id-ID" dirty="0" smtClean="0"/>
              <a:t>Dimensi  Dasar ( orientasi tugas )</a:t>
            </a:r>
          </a:p>
          <a:p>
            <a:pPr algn="just">
              <a:buFont typeface="Wingdings" pitchFamily="2" charset="2"/>
              <a:buChar char="§"/>
            </a:pPr>
            <a:r>
              <a:rPr lang="id-ID" dirty="0" smtClean="0"/>
              <a:t>Dimensi Efektif ( birokrat, eksekutif, pecinta pengembangan, otoritas yang baik )</a:t>
            </a:r>
          </a:p>
          <a:p>
            <a:pPr marL="0" indent="0" algn="just">
              <a:buNone/>
            </a:pPr>
            <a:r>
              <a:rPr lang="id-ID" dirty="0" smtClean="0"/>
              <a:t>Dengan kombinasi diperoleh 8 gaya kepemimpinan 4 yang efektif dan 4 yang tidak efektif.</a:t>
            </a:r>
          </a:p>
          <a:p>
            <a:pPr algn="just"/>
            <a:endParaRPr lang="id-ID" dirty="0"/>
          </a:p>
        </p:txBody>
      </p:sp>
    </p:spTree>
    <p:extLst>
      <p:ext uri="{BB962C8B-B14F-4D97-AF65-F5344CB8AC3E}">
        <p14:creationId xmlns:p14="http://schemas.microsoft.com/office/powerpoint/2010/main" val="36590647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smtClean="0"/>
              <a:t>Pendahuluan</a:t>
            </a:r>
            <a:endParaRPr lang="id-ID" b="1" dirty="0"/>
          </a:p>
        </p:txBody>
      </p:sp>
      <p:sp>
        <p:nvSpPr>
          <p:cNvPr id="3" name="Content Placeholder 2"/>
          <p:cNvSpPr>
            <a:spLocks noGrp="1"/>
          </p:cNvSpPr>
          <p:nvPr>
            <p:ph idx="1"/>
          </p:nvPr>
        </p:nvSpPr>
        <p:spPr>
          <a:xfrm>
            <a:off x="467544" y="1268760"/>
            <a:ext cx="8229600" cy="4525963"/>
          </a:xfrm>
        </p:spPr>
        <p:txBody>
          <a:bodyPr>
            <a:normAutofit fontScale="92500" lnSpcReduction="20000"/>
          </a:bodyPr>
          <a:lstStyle/>
          <a:p>
            <a:pPr marL="0" indent="0">
              <a:buNone/>
            </a:pPr>
            <a:r>
              <a:rPr lang="id-ID" b="1" dirty="0" smtClean="0"/>
              <a:t>Latar Belakang Munculnya Kemimpinan.</a:t>
            </a:r>
          </a:p>
          <a:p>
            <a:pPr algn="just"/>
            <a:r>
              <a:rPr lang="id-ID" dirty="0" smtClean="0"/>
              <a:t>Dalam tata kehidupan manusia selalu ada kerja sama dan saling melindungi </a:t>
            </a:r>
          </a:p>
          <a:p>
            <a:pPr algn="just"/>
            <a:r>
              <a:rPr lang="id-ID" dirty="0" smtClean="0"/>
              <a:t>Kerja sama dilakukan dalam rangka mempertahankan hidup menentang kebuasan binatang dan alam sekitarnya</a:t>
            </a:r>
          </a:p>
          <a:p>
            <a:pPr algn="just"/>
            <a:r>
              <a:rPr lang="id-ID" dirty="0" smtClean="0"/>
              <a:t>Adanya kerja sama antar manusia mulai muncul unsur –unsur kepemimpinan dengan munculnya orang yang ditunjuk sebagai pemimpin.</a:t>
            </a:r>
          </a:p>
          <a:p>
            <a:pPr algn="just"/>
            <a:r>
              <a:rPr lang="id-ID" dirty="0" smtClean="0"/>
              <a:t>Hingga sekarang dalam kehidupan manusia senantiasa terdapat seorang pemimpin</a:t>
            </a:r>
          </a:p>
          <a:p>
            <a:pPr algn="just"/>
            <a:endParaRPr lang="id-ID" dirty="0" smtClean="0"/>
          </a:p>
          <a:p>
            <a:pPr marL="0" indent="0">
              <a:buNone/>
            </a:pPr>
            <a:endParaRPr lang="id-ID" dirty="0"/>
          </a:p>
        </p:txBody>
      </p:sp>
    </p:spTree>
    <p:extLst>
      <p:ext uri="{BB962C8B-B14F-4D97-AF65-F5344CB8AC3E}">
        <p14:creationId xmlns:p14="http://schemas.microsoft.com/office/powerpoint/2010/main" val="273236539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8229600" cy="1143000"/>
          </a:xfrm>
        </p:spPr>
        <p:txBody>
          <a:bodyPr>
            <a:normAutofit/>
          </a:bodyPr>
          <a:lstStyle/>
          <a:p>
            <a:pPr algn="just"/>
            <a:r>
              <a:rPr lang="id-ID" sz="3200" b="1" dirty="0" smtClean="0"/>
              <a:t>B.Tipe- Tipe Kepemimpinan</a:t>
            </a:r>
            <a:endParaRPr lang="id-ID" sz="3200" b="1" dirty="0"/>
          </a:p>
        </p:txBody>
      </p:sp>
      <p:sp>
        <p:nvSpPr>
          <p:cNvPr id="3" name="Content Placeholder 2"/>
          <p:cNvSpPr>
            <a:spLocks noGrp="1"/>
          </p:cNvSpPr>
          <p:nvPr>
            <p:ph idx="1"/>
          </p:nvPr>
        </p:nvSpPr>
        <p:spPr>
          <a:xfrm>
            <a:off x="539552" y="1196752"/>
            <a:ext cx="8229600" cy="4525963"/>
          </a:xfrm>
        </p:spPr>
        <p:txBody>
          <a:bodyPr>
            <a:normAutofit fontScale="55000" lnSpcReduction="20000"/>
          </a:bodyPr>
          <a:lstStyle/>
          <a:p>
            <a:pPr marL="514350" indent="-514350">
              <a:buAutoNum type="arabicPeriod"/>
            </a:pPr>
            <a:endParaRPr lang="id-ID" dirty="0" smtClean="0"/>
          </a:p>
          <a:p>
            <a:pPr marL="0" indent="0" algn="just">
              <a:buNone/>
            </a:pPr>
            <a:r>
              <a:rPr lang="id-ID" sz="4400" dirty="0" smtClean="0"/>
              <a:t>Tipe adalah cilri – ciri khas kepemimpinan yang dijalankan pemimpin</a:t>
            </a:r>
            <a:endParaRPr lang="id-ID" sz="4400" dirty="0"/>
          </a:p>
          <a:p>
            <a:pPr marL="514350" indent="-514350">
              <a:buAutoNum type="arabicPeriod"/>
            </a:pPr>
            <a:r>
              <a:rPr lang="id-ID" sz="4400" b="1" dirty="0" smtClean="0"/>
              <a:t>Kepemimpinan Otokratis</a:t>
            </a:r>
          </a:p>
          <a:p>
            <a:pPr marL="514350" indent="-514350" algn="just">
              <a:buFont typeface="+mj-lt"/>
              <a:buAutoNum type="alphaLcPeriod"/>
            </a:pPr>
            <a:r>
              <a:rPr lang="id-ID" sz="4400" dirty="0" smtClean="0"/>
              <a:t>Pemimpin ingin memperlihatkan kekuasaan dan tanggung jawabnya</a:t>
            </a:r>
          </a:p>
          <a:p>
            <a:pPr marL="514350" indent="-514350" algn="just">
              <a:buFont typeface="+mj-lt"/>
              <a:buAutoNum type="alphaLcPeriod"/>
            </a:pPr>
            <a:r>
              <a:rPr lang="id-ID" sz="4400" dirty="0" smtClean="0"/>
              <a:t>Pengawasan terhadap bawahan sangat ketat</a:t>
            </a:r>
          </a:p>
          <a:p>
            <a:pPr marL="514350" indent="-514350" algn="just">
              <a:buFont typeface="+mj-lt"/>
              <a:buAutoNum type="alphaLcPeriod"/>
            </a:pPr>
            <a:r>
              <a:rPr lang="id-ID" sz="4400" dirty="0" smtClean="0"/>
              <a:t>Ciri kepemimpinan otokratis:</a:t>
            </a:r>
          </a:p>
          <a:p>
            <a:pPr algn="just">
              <a:buFont typeface="Wingdings" pitchFamily="2" charset="2"/>
              <a:buChar char="§"/>
            </a:pPr>
            <a:r>
              <a:rPr lang="id-ID" sz="4400" dirty="0" smtClean="0"/>
              <a:t> wewenang terpusat pada pimpinan</a:t>
            </a:r>
          </a:p>
          <a:p>
            <a:pPr algn="just">
              <a:buFont typeface="Wingdings" pitchFamily="2" charset="2"/>
              <a:buChar char="§"/>
            </a:pPr>
            <a:r>
              <a:rPr lang="id-ID" sz="4400" dirty="0" smtClean="0"/>
              <a:t> keputusan dan kebijakan dibuat pimpinan</a:t>
            </a:r>
          </a:p>
          <a:p>
            <a:pPr algn="just">
              <a:buFont typeface="Wingdings" pitchFamily="2" charset="2"/>
              <a:buChar char="§"/>
            </a:pPr>
            <a:r>
              <a:rPr lang="id-ID" sz="4400" dirty="0"/>
              <a:t> </a:t>
            </a:r>
            <a:r>
              <a:rPr lang="id-ID" sz="4400" dirty="0" smtClean="0"/>
              <a:t>komunikasi berlangsung satu arah</a:t>
            </a:r>
          </a:p>
          <a:p>
            <a:pPr algn="just">
              <a:buFont typeface="Wingdings" pitchFamily="2" charset="2"/>
              <a:buChar char="§"/>
            </a:pPr>
            <a:r>
              <a:rPr lang="id-ID" sz="4400" dirty="0"/>
              <a:t> </a:t>
            </a:r>
            <a:r>
              <a:rPr lang="id-ID" sz="4400" dirty="0" smtClean="0"/>
              <a:t>prakarsa dari atas dan tidak memberikan   kesempatan bawahan untuk memberi saran</a:t>
            </a:r>
          </a:p>
        </p:txBody>
      </p:sp>
    </p:spTree>
    <p:extLst>
      <p:ext uri="{BB962C8B-B14F-4D97-AF65-F5344CB8AC3E}">
        <p14:creationId xmlns:p14="http://schemas.microsoft.com/office/powerpoint/2010/main" val="157319579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488"/>
            <a:ext cx="8229600" cy="1143000"/>
          </a:xfrm>
        </p:spPr>
        <p:txBody>
          <a:bodyPr>
            <a:normAutofit/>
          </a:bodyPr>
          <a:lstStyle/>
          <a:p>
            <a:pPr algn="just"/>
            <a:r>
              <a:rPr lang="id-ID" sz="3200" dirty="0" smtClean="0"/>
              <a:t>lanjutan</a:t>
            </a:r>
            <a:endParaRPr lang="id-ID" sz="3200" dirty="0"/>
          </a:p>
        </p:txBody>
      </p:sp>
      <p:sp>
        <p:nvSpPr>
          <p:cNvPr id="3" name="Content Placeholder 2"/>
          <p:cNvSpPr>
            <a:spLocks noGrp="1"/>
          </p:cNvSpPr>
          <p:nvPr>
            <p:ph idx="1"/>
          </p:nvPr>
        </p:nvSpPr>
        <p:spPr>
          <a:xfrm>
            <a:off x="539552" y="908720"/>
            <a:ext cx="8229600" cy="4525963"/>
          </a:xfrm>
        </p:spPr>
        <p:txBody>
          <a:bodyPr>
            <a:normAutofit fontScale="92500" lnSpcReduction="20000"/>
          </a:bodyPr>
          <a:lstStyle/>
          <a:p>
            <a:pPr algn="just">
              <a:buFont typeface="Wingdings" pitchFamily="2" charset="2"/>
              <a:buChar char="§"/>
            </a:pPr>
            <a:r>
              <a:rPr lang="id-ID" dirty="0"/>
              <a:t> </a:t>
            </a:r>
            <a:r>
              <a:rPr lang="id-ID" dirty="0" smtClean="0"/>
              <a:t>pengawasan dilakukan secara ketat.</a:t>
            </a:r>
          </a:p>
          <a:p>
            <a:pPr algn="just">
              <a:buFont typeface="Wingdings" pitchFamily="2" charset="2"/>
              <a:buChar char="§"/>
            </a:pPr>
            <a:r>
              <a:rPr lang="id-ID" dirty="0"/>
              <a:t> </a:t>
            </a:r>
            <a:r>
              <a:rPr lang="id-ID" dirty="0" smtClean="0"/>
              <a:t>lebih banyak kritik daripada pujian</a:t>
            </a:r>
          </a:p>
          <a:p>
            <a:pPr algn="just">
              <a:buFont typeface="Wingdings" pitchFamily="2" charset="2"/>
              <a:buChar char="§"/>
            </a:pPr>
            <a:r>
              <a:rPr lang="id-ID" dirty="0"/>
              <a:t> </a:t>
            </a:r>
            <a:r>
              <a:rPr lang="id-ID" dirty="0" smtClean="0"/>
              <a:t>pimpinan menuntut kesetiaan dan prestasi yang sempurna</a:t>
            </a:r>
          </a:p>
          <a:p>
            <a:pPr algn="just">
              <a:buFont typeface="Wingdings" pitchFamily="2" charset="2"/>
              <a:buChar char="§"/>
            </a:pPr>
            <a:r>
              <a:rPr lang="id-ID" dirty="0"/>
              <a:t> </a:t>
            </a:r>
            <a:r>
              <a:rPr lang="id-ID" dirty="0" smtClean="0"/>
              <a:t>tanggung jawab keberhasilan organisasi /kelompok terletak pada pimpinan</a:t>
            </a:r>
          </a:p>
          <a:p>
            <a:pPr marL="0" indent="0" algn="just">
              <a:buNone/>
            </a:pPr>
            <a:r>
              <a:rPr lang="id-ID" b="1" dirty="0" smtClean="0"/>
              <a:t>2. Kepemimpinan Psedo – Demokratis</a:t>
            </a:r>
          </a:p>
          <a:p>
            <a:pPr marL="514350" indent="-514350" algn="just">
              <a:buFont typeface="+mj-lt"/>
              <a:buAutoNum type="alphaLcPeriod"/>
            </a:pPr>
            <a:r>
              <a:rPr lang="id-ID" dirty="0" smtClean="0"/>
              <a:t>Dikenal dengan demokratis semu</a:t>
            </a:r>
          </a:p>
          <a:p>
            <a:pPr marL="514350" indent="-514350" algn="just">
              <a:buFont typeface="+mj-lt"/>
              <a:buAutoNum type="alphaLcPeriod"/>
            </a:pPr>
            <a:r>
              <a:rPr lang="id-ID" dirty="0" smtClean="0"/>
              <a:t>Pemimpin memperlihatkan kesan demokratis yang sebenarnya otokratis</a:t>
            </a:r>
          </a:p>
          <a:p>
            <a:pPr marL="0" indent="0">
              <a:buNone/>
            </a:pPr>
            <a:endParaRPr lang="id-ID" dirty="0"/>
          </a:p>
        </p:txBody>
      </p:sp>
    </p:spTree>
    <p:extLst>
      <p:ext uri="{BB962C8B-B14F-4D97-AF65-F5344CB8AC3E}">
        <p14:creationId xmlns:p14="http://schemas.microsoft.com/office/powerpoint/2010/main" val="251088101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200" dirty="0" smtClean="0"/>
              <a:t>lanjutan</a:t>
            </a:r>
            <a:endParaRPr lang="id-ID" sz="3200" dirty="0"/>
          </a:p>
        </p:txBody>
      </p:sp>
      <p:sp>
        <p:nvSpPr>
          <p:cNvPr id="3" name="Content Placeholder 2"/>
          <p:cNvSpPr>
            <a:spLocks noGrp="1"/>
          </p:cNvSpPr>
          <p:nvPr>
            <p:ph idx="1"/>
          </p:nvPr>
        </p:nvSpPr>
        <p:spPr>
          <a:xfrm>
            <a:off x="323528" y="1268760"/>
            <a:ext cx="8229600" cy="4525963"/>
          </a:xfrm>
        </p:spPr>
        <p:txBody>
          <a:bodyPr>
            <a:normAutofit fontScale="85000" lnSpcReduction="20000"/>
          </a:bodyPr>
          <a:lstStyle/>
          <a:p>
            <a:pPr marL="514350" indent="-514350" algn="just">
              <a:buFont typeface="+mj-lt"/>
              <a:buAutoNum type="alphaLcPeriod" startAt="2"/>
            </a:pPr>
            <a:r>
              <a:rPr lang="id-ID" dirty="0" smtClean="0"/>
              <a:t>Memberi kesempatan kepada para anggotanya untuk mentapkan dan memutuskan sesuatu tetapi sebenarnya bekerja dengan perhitungan.</a:t>
            </a:r>
          </a:p>
          <a:p>
            <a:pPr marL="514350" indent="-514350" algn="just">
              <a:buFont typeface="+mj-lt"/>
              <a:buAutoNum type="alphaLcPeriod" startAt="2"/>
            </a:pPr>
            <a:r>
              <a:rPr lang="id-ID" dirty="0" smtClean="0"/>
              <a:t>Mengatur siasat agar dapat mendesak anggotanya supaya kemauannnya terwujud</a:t>
            </a:r>
          </a:p>
          <a:p>
            <a:pPr marL="0" indent="0" algn="just">
              <a:buNone/>
            </a:pPr>
            <a:r>
              <a:rPr lang="id-ID" b="1" dirty="0" smtClean="0"/>
              <a:t>3. Kepemimpinan yang “laiser –faire”</a:t>
            </a:r>
          </a:p>
          <a:p>
            <a:pPr marL="514350" indent="-514350" algn="just">
              <a:buFont typeface="+mj-lt"/>
              <a:buAutoNum type="alphaLcPeriod"/>
            </a:pPr>
            <a:r>
              <a:rPr lang="id-ID" dirty="0" smtClean="0"/>
              <a:t>Pemimpin sebenarnya tidak menunjukkan kepemimpinannya</a:t>
            </a:r>
          </a:p>
          <a:p>
            <a:pPr marL="514350" indent="-514350" algn="just">
              <a:buFont typeface="+mj-lt"/>
              <a:buAutoNum type="alphaLcPeriod"/>
            </a:pPr>
            <a:r>
              <a:rPr lang="id-ID" dirty="0" smtClean="0"/>
              <a:t>Memberikan kebebasan anggota dalam bertindak dan berekspresi</a:t>
            </a:r>
          </a:p>
          <a:p>
            <a:pPr marL="514350" indent="-514350" algn="just">
              <a:buFont typeface="+mj-lt"/>
              <a:buAutoNum type="alphaLcPeriod"/>
            </a:pPr>
            <a:r>
              <a:rPr lang="id-ID" dirty="0" smtClean="0"/>
              <a:t>Sering tidak memberikan pengawasan dan kontrol terhadap pekerjaan anggota/bawahan</a:t>
            </a:r>
          </a:p>
          <a:p>
            <a:pPr marL="514350" indent="-514350">
              <a:buFont typeface="+mj-lt"/>
              <a:buAutoNum type="alphaLcPeriod" startAt="2"/>
            </a:pPr>
            <a:endParaRPr lang="id-ID" dirty="0"/>
          </a:p>
          <a:p>
            <a:pPr marL="0" indent="0">
              <a:buNone/>
            </a:pPr>
            <a:endParaRPr lang="id-ID" dirty="0"/>
          </a:p>
        </p:txBody>
      </p:sp>
    </p:spTree>
    <p:extLst>
      <p:ext uri="{BB962C8B-B14F-4D97-AF65-F5344CB8AC3E}">
        <p14:creationId xmlns:p14="http://schemas.microsoft.com/office/powerpoint/2010/main" val="419960772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200" dirty="0" smtClean="0"/>
              <a:t>lanjutan</a:t>
            </a:r>
            <a:endParaRPr lang="id-ID" sz="3200" dirty="0"/>
          </a:p>
        </p:txBody>
      </p:sp>
      <p:sp>
        <p:nvSpPr>
          <p:cNvPr id="3" name="Content Placeholder 2"/>
          <p:cNvSpPr>
            <a:spLocks noGrp="1"/>
          </p:cNvSpPr>
          <p:nvPr>
            <p:ph idx="1"/>
          </p:nvPr>
        </p:nvSpPr>
        <p:spPr>
          <a:xfrm>
            <a:off x="467544" y="1268760"/>
            <a:ext cx="8229600" cy="4525963"/>
          </a:xfrm>
        </p:spPr>
        <p:txBody>
          <a:bodyPr>
            <a:normAutofit fontScale="85000" lnSpcReduction="20000"/>
          </a:bodyPr>
          <a:lstStyle/>
          <a:p>
            <a:pPr marL="514350" indent="-514350" algn="just">
              <a:buFont typeface="+mj-lt"/>
              <a:buAutoNum type="alphaLcPeriod" startAt="3"/>
            </a:pPr>
            <a:r>
              <a:rPr lang="id-ID" sz="3300" dirty="0" smtClean="0"/>
              <a:t>Pembagian tugas dan kerja sama diserahkan pada anggota/bawahan tanpa petunjuk dan saran</a:t>
            </a:r>
          </a:p>
          <a:p>
            <a:pPr marL="514350" indent="-514350" algn="just">
              <a:buFont typeface="+mj-lt"/>
              <a:buAutoNum type="alphaLcPeriod" startAt="3"/>
            </a:pPr>
            <a:r>
              <a:rPr lang="id-ID" sz="3300" dirty="0" smtClean="0"/>
              <a:t>Keberhasilan organisasi atau lembaga hanya disebabkan kesadaran dan dedikasi beberapa anggota tanpa pengaruh kepemimpinannya.</a:t>
            </a:r>
          </a:p>
          <a:p>
            <a:pPr marL="514350" indent="-514350" algn="just">
              <a:buFont typeface="+mj-lt"/>
              <a:buAutoNum type="alphaLcPeriod" startAt="3"/>
            </a:pPr>
            <a:r>
              <a:rPr lang="id-ID" sz="3300" dirty="0" smtClean="0"/>
              <a:t>Struktur organisasi tidak jelas serta kabur dan tanggung jawab dipikul orang per orang</a:t>
            </a:r>
          </a:p>
          <a:p>
            <a:pPr marL="514350" indent="-514350" algn="just">
              <a:buFont typeface="+mj-lt"/>
              <a:buAutoNum type="alphaLcPeriod" startAt="3"/>
            </a:pPr>
            <a:r>
              <a:rPr lang="id-ID" sz="3300" dirty="0" smtClean="0"/>
              <a:t>Kegiatan dilakukan tanpa rencana .</a:t>
            </a:r>
          </a:p>
          <a:p>
            <a:pPr marL="514350" indent="-514350" algn="just">
              <a:buFont typeface="+mj-lt"/>
              <a:buAutoNum type="alphaLcPeriod" startAt="3"/>
            </a:pPr>
            <a:r>
              <a:rPr lang="id-ID" sz="3300" dirty="0" smtClean="0"/>
              <a:t>Komunikasi dilakukan jika hanya ada keperluan</a:t>
            </a:r>
          </a:p>
          <a:p>
            <a:pPr marL="514350" indent="-514350" algn="just">
              <a:buFont typeface="+mj-lt"/>
              <a:buAutoNum type="alphaLcPeriod" startAt="3"/>
            </a:pPr>
            <a:r>
              <a:rPr lang="id-ID" sz="3300" dirty="0" smtClean="0"/>
              <a:t>Kepemimpinan pribadi lebih dominan daripada kepemimpinan kelompok</a:t>
            </a:r>
          </a:p>
          <a:p>
            <a:pPr>
              <a:buFont typeface="Wingdings" pitchFamily="2" charset="2"/>
              <a:buChar char="§"/>
            </a:pPr>
            <a:endParaRPr lang="id-ID" dirty="0"/>
          </a:p>
        </p:txBody>
      </p:sp>
    </p:spTree>
    <p:extLst>
      <p:ext uri="{BB962C8B-B14F-4D97-AF65-F5344CB8AC3E}">
        <p14:creationId xmlns:p14="http://schemas.microsoft.com/office/powerpoint/2010/main" val="38915563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60648"/>
            <a:ext cx="8229600" cy="1143000"/>
          </a:xfrm>
        </p:spPr>
        <p:txBody>
          <a:bodyPr>
            <a:normAutofit/>
          </a:bodyPr>
          <a:lstStyle/>
          <a:p>
            <a:pPr algn="just"/>
            <a:r>
              <a:rPr lang="id-ID" sz="2800" b="1" dirty="0" smtClean="0"/>
              <a:t>4. Kepemimpinan Tradisional</a:t>
            </a:r>
            <a:endParaRPr lang="id-ID" sz="2800" b="1" dirty="0"/>
          </a:p>
        </p:txBody>
      </p:sp>
      <p:sp>
        <p:nvSpPr>
          <p:cNvPr id="3" name="Content Placeholder 2"/>
          <p:cNvSpPr>
            <a:spLocks noGrp="1"/>
          </p:cNvSpPr>
          <p:nvPr>
            <p:ph idx="1"/>
          </p:nvPr>
        </p:nvSpPr>
        <p:spPr>
          <a:xfrm>
            <a:off x="467544" y="1196752"/>
            <a:ext cx="8229600" cy="4525963"/>
          </a:xfrm>
        </p:spPr>
        <p:txBody>
          <a:bodyPr>
            <a:normAutofit fontScale="85000" lnSpcReduction="20000"/>
          </a:bodyPr>
          <a:lstStyle/>
          <a:p>
            <a:pPr marL="514350" indent="-514350" algn="just">
              <a:buFont typeface="+mj-lt"/>
              <a:buAutoNum type="alphaLcPeriod"/>
            </a:pPr>
            <a:r>
              <a:rPr lang="id-ID" dirty="0" smtClean="0"/>
              <a:t>Diartikan sebagai kepemimpinan pada masyarakat yang baru tumbuh</a:t>
            </a:r>
          </a:p>
          <a:p>
            <a:pPr marL="514350" indent="-514350" algn="just">
              <a:buFont typeface="+mj-lt"/>
              <a:buAutoNum type="alphaLcPeriod"/>
            </a:pPr>
            <a:r>
              <a:rPr lang="id-ID" dirty="0" smtClean="0"/>
              <a:t>Kepemimpinan muncul sebagai suatu jawawaban atas kondisi obyektif yang dialami masyarakat ketika ada persoalan hidup</a:t>
            </a:r>
          </a:p>
          <a:p>
            <a:pPr marL="514350" indent="-514350" algn="just">
              <a:buFont typeface="+mj-lt"/>
              <a:buAutoNum type="alphaLcPeriod"/>
            </a:pPr>
            <a:r>
              <a:rPr lang="id-ID" dirty="0" smtClean="0"/>
              <a:t>Kepemimpinan akan tumbuh dalam bentuk feodal kepemimpinan ini menyalurkan pemikiran dan tindakan pengikutnya kearah mengagumkan beberapa kelompok</a:t>
            </a:r>
          </a:p>
          <a:p>
            <a:pPr marL="0" indent="0" algn="just">
              <a:buNone/>
            </a:pPr>
            <a:r>
              <a:rPr lang="id-ID" sz="3300" b="1" dirty="0" smtClean="0"/>
              <a:t>5. Kepemimpinan Rasional</a:t>
            </a:r>
          </a:p>
          <a:p>
            <a:pPr marL="0" indent="0" algn="just">
              <a:buNone/>
            </a:pPr>
            <a:r>
              <a:rPr lang="id-ID" dirty="0" smtClean="0"/>
              <a:t>kepemimpinan diimbangi dengan nilai-nilai rasionalitas yang secara timbal balik antara pemimpin dan anggota.</a:t>
            </a:r>
            <a:endParaRPr lang="id-ID" dirty="0"/>
          </a:p>
        </p:txBody>
      </p:sp>
    </p:spTree>
    <p:extLst>
      <p:ext uri="{BB962C8B-B14F-4D97-AF65-F5344CB8AC3E}">
        <p14:creationId xmlns:p14="http://schemas.microsoft.com/office/powerpoint/2010/main" val="126647748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5287"/>
            <a:ext cx="8229600" cy="1143000"/>
          </a:xfrm>
        </p:spPr>
        <p:txBody>
          <a:bodyPr>
            <a:normAutofit/>
          </a:bodyPr>
          <a:lstStyle/>
          <a:p>
            <a:pPr algn="just"/>
            <a:r>
              <a:rPr lang="id-ID" sz="3200" b="1" dirty="0" smtClean="0"/>
              <a:t>6. Kepemimpinan yang Demokratis</a:t>
            </a:r>
            <a:endParaRPr lang="id-ID" sz="3200" b="1" dirty="0"/>
          </a:p>
        </p:txBody>
      </p:sp>
      <p:sp>
        <p:nvSpPr>
          <p:cNvPr id="3" name="Content Placeholder 2"/>
          <p:cNvSpPr>
            <a:spLocks noGrp="1"/>
          </p:cNvSpPr>
          <p:nvPr>
            <p:ph idx="1"/>
          </p:nvPr>
        </p:nvSpPr>
        <p:spPr>
          <a:xfrm>
            <a:off x="395536" y="908720"/>
            <a:ext cx="8229600" cy="4525963"/>
          </a:xfrm>
        </p:spPr>
        <p:txBody>
          <a:bodyPr>
            <a:noAutofit/>
          </a:bodyPr>
          <a:lstStyle/>
          <a:p>
            <a:pPr marL="514350" indent="-514350" algn="just">
              <a:buFont typeface="+mj-lt"/>
              <a:buAutoNum type="alphaLcPeriod"/>
            </a:pPr>
            <a:r>
              <a:rPr lang="id-ID" sz="2800" dirty="0" smtClean="0"/>
              <a:t>Pemimpin menganggap dirinya sebagai bagian dari kelompoknya yang bersama dengan kelompok berusaha dan bertanggung jawab untuk tercapainya tujun </a:t>
            </a:r>
          </a:p>
          <a:p>
            <a:pPr marL="514350" indent="-514350" algn="just">
              <a:buFont typeface="+mj-lt"/>
              <a:buAutoNum type="alphaLcPeriod"/>
            </a:pPr>
            <a:r>
              <a:rPr lang="id-ID" sz="2800" dirty="0" smtClean="0"/>
              <a:t>Menafsirkan pimpinannya bukan sebagai ditaktor tetapi pemimpin yang berada ditengah kelompoknya.</a:t>
            </a:r>
          </a:p>
          <a:p>
            <a:pPr marL="514350" indent="-514350">
              <a:buFont typeface="+mj-lt"/>
              <a:buAutoNum type="alphaLcPeriod"/>
            </a:pPr>
            <a:r>
              <a:rPr lang="id-ID" sz="2800" dirty="0" smtClean="0"/>
              <a:t>Ciri kepemimpinannya adalah :</a:t>
            </a:r>
          </a:p>
          <a:p>
            <a:pPr algn="just">
              <a:buFont typeface="Wingdings" pitchFamily="2" charset="2"/>
              <a:buChar char="§"/>
            </a:pPr>
            <a:r>
              <a:rPr lang="id-ID" sz="2800" dirty="0" smtClean="0"/>
              <a:t>Bersedia melimpahkan wewenang kepada anggotanya</a:t>
            </a:r>
          </a:p>
          <a:p>
            <a:pPr algn="just">
              <a:buFont typeface="Wingdings" pitchFamily="2" charset="2"/>
              <a:buChar char="§"/>
            </a:pPr>
            <a:r>
              <a:rPr lang="id-ID" sz="2800" dirty="0" smtClean="0"/>
              <a:t>Keputusan dan kebijakan dilihat bersama</a:t>
            </a:r>
          </a:p>
          <a:p>
            <a:pPr algn="just">
              <a:buFont typeface="Wingdings" pitchFamily="2" charset="2"/>
              <a:buChar char="§"/>
            </a:pPr>
            <a:r>
              <a:rPr lang="id-ID" sz="2800" dirty="0" smtClean="0"/>
              <a:t>Komunikasi berlangsung dua arah</a:t>
            </a:r>
          </a:p>
          <a:p>
            <a:pPr>
              <a:buFont typeface="Wingdings" pitchFamily="2" charset="2"/>
              <a:buChar char="§"/>
            </a:pPr>
            <a:endParaRPr lang="id-ID" sz="2800" dirty="0"/>
          </a:p>
        </p:txBody>
      </p:sp>
    </p:spTree>
    <p:extLst>
      <p:ext uri="{BB962C8B-B14F-4D97-AF65-F5344CB8AC3E}">
        <p14:creationId xmlns:p14="http://schemas.microsoft.com/office/powerpoint/2010/main" val="8990014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99392"/>
            <a:ext cx="8229600" cy="1143000"/>
          </a:xfrm>
        </p:spPr>
        <p:txBody>
          <a:bodyPr>
            <a:normAutofit/>
          </a:bodyPr>
          <a:lstStyle/>
          <a:p>
            <a:pPr algn="just"/>
            <a:r>
              <a:rPr lang="id-ID" sz="3200" dirty="0" smtClean="0"/>
              <a:t>lanjutan</a:t>
            </a:r>
            <a:endParaRPr lang="id-ID" sz="3200" dirty="0"/>
          </a:p>
        </p:txBody>
      </p:sp>
      <p:sp>
        <p:nvSpPr>
          <p:cNvPr id="3" name="Content Placeholder 2"/>
          <p:cNvSpPr>
            <a:spLocks noGrp="1"/>
          </p:cNvSpPr>
          <p:nvPr>
            <p:ph idx="1"/>
          </p:nvPr>
        </p:nvSpPr>
        <p:spPr>
          <a:xfrm>
            <a:off x="467544" y="836712"/>
            <a:ext cx="8229600" cy="4525963"/>
          </a:xfrm>
        </p:spPr>
        <p:txBody>
          <a:bodyPr>
            <a:noAutofit/>
          </a:bodyPr>
          <a:lstStyle/>
          <a:p>
            <a:pPr algn="just">
              <a:buFont typeface="Wingdings" pitchFamily="2" charset="2"/>
              <a:buChar char="§"/>
            </a:pPr>
            <a:r>
              <a:rPr lang="id-ID" sz="2600" dirty="0" smtClean="0"/>
              <a:t>Pengawasan dilakukan secara </a:t>
            </a:r>
            <a:r>
              <a:rPr lang="id-ID" sz="2600" dirty="0" smtClean="0"/>
              <a:t>wajar.</a:t>
            </a:r>
            <a:endParaRPr lang="id-ID" sz="2600" dirty="0" smtClean="0"/>
          </a:p>
          <a:p>
            <a:pPr algn="just">
              <a:buFont typeface="Wingdings" pitchFamily="2" charset="2"/>
              <a:buChar char="§"/>
            </a:pPr>
            <a:r>
              <a:rPr lang="id-ID" sz="2600" dirty="0" smtClean="0"/>
              <a:t>Memberikan kesempatan kepada bawahan untuk memberikan prakarsa dan </a:t>
            </a:r>
            <a:r>
              <a:rPr lang="id-ID" sz="2600" dirty="0" smtClean="0"/>
              <a:t>saran.</a:t>
            </a:r>
            <a:endParaRPr lang="id-ID" sz="2600" dirty="0" smtClean="0"/>
          </a:p>
          <a:p>
            <a:pPr algn="just">
              <a:buFont typeface="Wingdings" pitchFamily="2" charset="2"/>
              <a:buChar char="§"/>
            </a:pPr>
            <a:r>
              <a:rPr lang="id-ID" sz="2600" dirty="0" smtClean="0"/>
              <a:t>Tugas lebih bersifat permintaan daripada </a:t>
            </a:r>
            <a:r>
              <a:rPr lang="id-ID" sz="2600" dirty="0" smtClean="0"/>
              <a:t>instruksi.</a:t>
            </a:r>
            <a:endParaRPr lang="id-ID" sz="2600" dirty="0" smtClean="0"/>
          </a:p>
          <a:p>
            <a:pPr algn="just">
              <a:buFont typeface="Wingdings" pitchFamily="2" charset="2"/>
              <a:buChar char="§"/>
            </a:pPr>
            <a:r>
              <a:rPr lang="id-ID" sz="2600" dirty="0" smtClean="0"/>
              <a:t>Pujian dan kritik diberikan secara </a:t>
            </a:r>
            <a:r>
              <a:rPr lang="id-ID" sz="2600" dirty="0" smtClean="0"/>
              <a:t>seimbang.</a:t>
            </a:r>
            <a:endParaRPr lang="id-ID" sz="2600" dirty="0" smtClean="0"/>
          </a:p>
          <a:p>
            <a:pPr algn="just">
              <a:buFont typeface="Wingdings" pitchFamily="2" charset="2"/>
              <a:buChar char="§"/>
            </a:pPr>
            <a:r>
              <a:rPr lang="id-ID" sz="2600" dirty="0" smtClean="0"/>
              <a:t>Suasana saling menghargai dan saling </a:t>
            </a:r>
            <a:r>
              <a:rPr lang="id-ID" sz="2600" dirty="0" smtClean="0"/>
              <a:t>percaya.</a:t>
            </a:r>
            <a:endParaRPr lang="id-ID" sz="2600" dirty="0" smtClean="0"/>
          </a:p>
          <a:p>
            <a:pPr algn="just">
              <a:buFont typeface="Wingdings" pitchFamily="2" charset="2"/>
              <a:buChar char="§"/>
            </a:pPr>
            <a:r>
              <a:rPr lang="id-ID" sz="2600" dirty="0" smtClean="0"/>
              <a:t>Tanggung jawab dipikul </a:t>
            </a:r>
            <a:r>
              <a:rPr lang="id-ID" sz="2600" dirty="0" smtClean="0"/>
              <a:t>bersama.</a:t>
            </a:r>
            <a:endParaRPr lang="id-ID" sz="2600" dirty="0" smtClean="0"/>
          </a:p>
          <a:p>
            <a:pPr marL="0" indent="0" algn="just">
              <a:buNone/>
            </a:pPr>
            <a:r>
              <a:rPr lang="id-ID" sz="2600" b="1" dirty="0" smtClean="0"/>
              <a:t>7. Kepemimpinan Kolektif</a:t>
            </a:r>
          </a:p>
          <a:p>
            <a:pPr algn="just">
              <a:buFont typeface="Wingdings" pitchFamily="2" charset="2"/>
              <a:buChar char="§"/>
            </a:pPr>
            <a:r>
              <a:rPr lang="id-ID" sz="2600" dirty="0" smtClean="0"/>
              <a:t>Kepemimpinan tidak dijalankan oleh orang-orang dalam kapasitas jabatan </a:t>
            </a:r>
            <a:r>
              <a:rPr lang="id-ID" sz="2600" dirty="0" smtClean="0"/>
              <a:t>saja.</a:t>
            </a:r>
            <a:endParaRPr lang="id-ID" sz="2600" dirty="0" smtClean="0"/>
          </a:p>
          <a:p>
            <a:pPr algn="just">
              <a:buFont typeface="Wingdings" pitchFamily="2" charset="2"/>
              <a:buChar char="§"/>
            </a:pPr>
            <a:r>
              <a:rPr lang="id-ID" sz="2600" dirty="0" smtClean="0"/>
              <a:t>Menonjolkan kebersamaan dalam penilaian hasil usaha dan </a:t>
            </a:r>
            <a:r>
              <a:rPr lang="id-ID" sz="2600" dirty="0" smtClean="0"/>
              <a:t>pengawasan.</a:t>
            </a:r>
            <a:endParaRPr lang="id-ID" sz="2600" dirty="0" smtClean="0"/>
          </a:p>
          <a:p>
            <a:pPr marL="0" indent="0" algn="just">
              <a:buNone/>
            </a:pPr>
            <a:endParaRPr lang="id-ID" sz="2600" dirty="0"/>
          </a:p>
        </p:txBody>
      </p:sp>
    </p:spTree>
    <p:extLst>
      <p:ext uri="{BB962C8B-B14F-4D97-AF65-F5344CB8AC3E}">
        <p14:creationId xmlns:p14="http://schemas.microsoft.com/office/powerpoint/2010/main" val="26956083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id-ID" b="1" dirty="0"/>
              <a:t>C</a:t>
            </a:r>
            <a:r>
              <a:rPr lang="id-ID" b="1" dirty="0" smtClean="0"/>
              <a:t>. Model Kepemimpinan</a:t>
            </a:r>
            <a:endParaRPr lang="id-ID" b="1" dirty="0"/>
          </a:p>
        </p:txBody>
      </p:sp>
      <p:sp>
        <p:nvSpPr>
          <p:cNvPr id="3" name="Content Placeholder 2"/>
          <p:cNvSpPr>
            <a:spLocks noGrp="1"/>
          </p:cNvSpPr>
          <p:nvPr>
            <p:ph idx="1"/>
          </p:nvPr>
        </p:nvSpPr>
        <p:spPr/>
        <p:txBody>
          <a:bodyPr/>
          <a:lstStyle/>
          <a:p>
            <a:pPr marL="0" indent="0" algn="just">
              <a:buNone/>
            </a:pPr>
            <a:r>
              <a:rPr lang="id-ID" dirty="0" smtClean="0"/>
              <a:t>Model kepemimpinan diperlukan oleh pimpinan  untuk mencapai keberhasilan dalam proses kepemimpinannya </a:t>
            </a:r>
          </a:p>
          <a:p>
            <a:pPr marL="0" indent="0" algn="just">
              <a:buNone/>
            </a:pPr>
            <a:r>
              <a:rPr lang="id-ID" dirty="0" smtClean="0"/>
              <a:t>Ada 3 model yang bisa diterapkan yaitu :</a:t>
            </a:r>
          </a:p>
          <a:p>
            <a:pPr marL="514350" indent="-514350" algn="just">
              <a:buFont typeface="+mj-lt"/>
              <a:buAutoNum type="arabicPeriod"/>
            </a:pPr>
            <a:r>
              <a:rPr lang="id-ID" dirty="0" smtClean="0"/>
              <a:t>Model Transformasional</a:t>
            </a:r>
          </a:p>
          <a:p>
            <a:pPr marL="514350" indent="-514350" algn="just">
              <a:buFont typeface="+mj-lt"/>
              <a:buAutoNum type="arabicPeriod"/>
            </a:pPr>
            <a:r>
              <a:rPr lang="id-ID" dirty="0" smtClean="0"/>
              <a:t>Model Situasional</a:t>
            </a:r>
          </a:p>
          <a:p>
            <a:pPr marL="514350" indent="-514350" algn="just">
              <a:buFont typeface="+mj-lt"/>
              <a:buAutoNum type="arabicPeriod"/>
            </a:pPr>
            <a:r>
              <a:rPr lang="id-ID" dirty="0" smtClean="0"/>
              <a:t>Model Visioner</a:t>
            </a:r>
            <a:endParaRPr lang="id-ID" dirty="0"/>
          </a:p>
        </p:txBody>
      </p:sp>
    </p:spTree>
    <p:extLst>
      <p:ext uri="{BB962C8B-B14F-4D97-AF65-F5344CB8AC3E}">
        <p14:creationId xmlns:p14="http://schemas.microsoft.com/office/powerpoint/2010/main" val="127906057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200" b="1" dirty="0" smtClean="0"/>
              <a:t>1. Model Transformational</a:t>
            </a:r>
            <a:endParaRPr lang="id-ID" sz="3200" b="1" dirty="0"/>
          </a:p>
        </p:txBody>
      </p:sp>
      <p:sp>
        <p:nvSpPr>
          <p:cNvPr id="3" name="Content Placeholder 2"/>
          <p:cNvSpPr>
            <a:spLocks noGrp="1"/>
          </p:cNvSpPr>
          <p:nvPr>
            <p:ph idx="1"/>
          </p:nvPr>
        </p:nvSpPr>
        <p:spPr>
          <a:xfrm>
            <a:off x="395536" y="1196752"/>
            <a:ext cx="8229600" cy="4525963"/>
          </a:xfrm>
        </p:spPr>
        <p:txBody>
          <a:bodyPr>
            <a:normAutofit fontScale="92500"/>
          </a:bodyPr>
          <a:lstStyle/>
          <a:p>
            <a:pPr algn="just"/>
            <a:r>
              <a:rPr lang="id-ID" dirty="0" smtClean="0"/>
              <a:t>Merupakan model terbaru dalam studi kepemimpinan</a:t>
            </a:r>
          </a:p>
          <a:p>
            <a:pPr algn="just"/>
            <a:r>
              <a:rPr lang="id-ID" dirty="0" smtClean="0"/>
              <a:t>Model  yang dianggap baik dalam menjelaskan karakteristik pemimpin.</a:t>
            </a:r>
          </a:p>
          <a:p>
            <a:pPr algn="just"/>
            <a:r>
              <a:rPr lang="id-ID" dirty="0" smtClean="0"/>
              <a:t>Konsep model ini mengintegrasikan ide –ide yang dikembangkan dalam pendekatan watak, gaya dan kontingensi.</a:t>
            </a:r>
          </a:p>
          <a:p>
            <a:pPr algn="just"/>
            <a:r>
              <a:rPr lang="id-ID" dirty="0"/>
              <a:t>K</a:t>
            </a:r>
            <a:r>
              <a:rPr lang="id-ID" dirty="0" smtClean="0"/>
              <a:t>epemimpinan transformasional </a:t>
            </a:r>
            <a:r>
              <a:rPr lang="id-ID" dirty="0" smtClean="0"/>
              <a:t>dibangun, </a:t>
            </a:r>
            <a:r>
              <a:rPr lang="id-ID" dirty="0" smtClean="0"/>
              <a:t>dari 2 kata yaitu kepemimpinan dan transformasional.</a:t>
            </a:r>
          </a:p>
          <a:p>
            <a:pPr algn="just">
              <a:buFont typeface="Courier New" pitchFamily="49" charset="0"/>
              <a:buChar char="o"/>
            </a:pPr>
            <a:endParaRPr lang="id-ID" dirty="0"/>
          </a:p>
        </p:txBody>
      </p:sp>
    </p:spTree>
    <p:extLst>
      <p:ext uri="{BB962C8B-B14F-4D97-AF65-F5344CB8AC3E}">
        <p14:creationId xmlns:p14="http://schemas.microsoft.com/office/powerpoint/2010/main" val="139996628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0"/>
            <a:ext cx="8229600" cy="1143000"/>
          </a:xfrm>
        </p:spPr>
        <p:txBody>
          <a:bodyPr>
            <a:normAutofit/>
          </a:bodyPr>
          <a:lstStyle/>
          <a:p>
            <a:pPr algn="just"/>
            <a:r>
              <a:rPr lang="id-ID" sz="3200" dirty="0" smtClean="0"/>
              <a:t>lanjutan</a:t>
            </a:r>
            <a:endParaRPr lang="id-ID" sz="3200" dirty="0"/>
          </a:p>
        </p:txBody>
      </p:sp>
      <p:sp>
        <p:nvSpPr>
          <p:cNvPr id="3" name="Content Placeholder 2"/>
          <p:cNvSpPr>
            <a:spLocks noGrp="1"/>
          </p:cNvSpPr>
          <p:nvPr>
            <p:ph idx="1"/>
          </p:nvPr>
        </p:nvSpPr>
        <p:spPr>
          <a:xfrm>
            <a:off x="467544" y="1052736"/>
            <a:ext cx="8229600" cy="4525963"/>
          </a:xfrm>
        </p:spPr>
        <p:txBody>
          <a:bodyPr>
            <a:noAutofit/>
          </a:bodyPr>
          <a:lstStyle/>
          <a:p>
            <a:pPr algn="just"/>
            <a:r>
              <a:rPr lang="id-ID" sz="2800" dirty="0" smtClean="0"/>
              <a:t>Transformastional dari kata </a:t>
            </a:r>
            <a:r>
              <a:rPr lang="id-ID" sz="2800" i="1" dirty="0" smtClean="0"/>
              <a:t>to tranform </a:t>
            </a:r>
            <a:r>
              <a:rPr lang="id-ID" sz="2800" dirty="0" smtClean="0"/>
              <a:t>yang bermakna mentranformasikan atau mengubah ,sesuatu menjadi lebih baru dan berbeda.</a:t>
            </a:r>
          </a:p>
          <a:p>
            <a:pPr marL="0" indent="0" algn="just">
              <a:buNone/>
            </a:pPr>
            <a:r>
              <a:rPr lang="id-ID" sz="2800" dirty="0" smtClean="0"/>
              <a:t>Konsep Model Kepemimpinan  </a:t>
            </a:r>
            <a:r>
              <a:rPr lang="id-ID" sz="2800" dirty="0"/>
              <a:t>T</a:t>
            </a:r>
            <a:r>
              <a:rPr lang="id-ID" sz="2800" dirty="0" smtClean="0"/>
              <a:t>ranformasional :</a:t>
            </a:r>
          </a:p>
          <a:p>
            <a:pPr marL="514350" indent="-514350" algn="just">
              <a:buFont typeface="+mj-lt"/>
              <a:buAutoNum type="arabicPeriod"/>
            </a:pPr>
            <a:r>
              <a:rPr lang="id-ID" sz="2800" dirty="0" smtClean="0"/>
              <a:t>Sebagai pemimpin yang mempunyai kekuatan untuk mempengaruhi bawahan dengan cara-cara tertentu (Bass)</a:t>
            </a:r>
          </a:p>
          <a:p>
            <a:pPr marL="514350" indent="-514350" algn="just">
              <a:buFont typeface="+mj-lt"/>
              <a:buAutoNum type="arabicPeriod"/>
            </a:pPr>
            <a:r>
              <a:rPr lang="id-ID" sz="2800" dirty="0"/>
              <a:t>M</a:t>
            </a:r>
            <a:r>
              <a:rPr lang="id-ID" sz="2800" dirty="0" smtClean="0"/>
              <a:t>odel kepemimpinan transformasional pada hakekatnya menekankan seorang pemimpin perlu memotivasi bawahannya untuk melakukan tanggung jawab mereka lebih dari yang mereka harapkan ( Burns) </a:t>
            </a:r>
          </a:p>
          <a:p>
            <a:pPr marL="0" indent="0" algn="just">
              <a:buNone/>
            </a:pPr>
            <a:endParaRPr lang="id-ID" sz="2800" dirty="0" smtClean="0"/>
          </a:p>
          <a:p>
            <a:pPr marL="0" indent="0">
              <a:buNone/>
            </a:pPr>
            <a:r>
              <a:rPr lang="id-ID" sz="2800" dirty="0" smtClean="0"/>
              <a:t> </a:t>
            </a:r>
          </a:p>
          <a:p>
            <a:pPr marL="514350" indent="-514350">
              <a:buFont typeface="+mj-lt"/>
              <a:buAutoNum type="alphaLcPeriod"/>
            </a:pPr>
            <a:endParaRPr lang="id-ID" sz="2800" dirty="0"/>
          </a:p>
        </p:txBody>
      </p:sp>
    </p:spTree>
    <p:extLst>
      <p:ext uri="{BB962C8B-B14F-4D97-AF65-F5344CB8AC3E}">
        <p14:creationId xmlns:p14="http://schemas.microsoft.com/office/powerpoint/2010/main" val="18672271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pPr algn="just"/>
            <a:r>
              <a:rPr lang="id-ID" dirty="0" smtClean="0"/>
              <a:t>Seorang dipilih menjadi pemimpin karena mempunyai kemampuan yang lebih dibanding dengan yang </a:t>
            </a:r>
            <a:r>
              <a:rPr lang="id-ID" dirty="0" smtClean="0"/>
              <a:t>lainnya.</a:t>
            </a:r>
            <a:endParaRPr lang="id-ID" dirty="0" smtClean="0"/>
          </a:p>
          <a:p>
            <a:pPr algn="just"/>
            <a:r>
              <a:rPr lang="id-ID" dirty="0" smtClean="0"/>
              <a:t>Dikenal  </a:t>
            </a:r>
            <a:r>
              <a:rPr lang="id-ID" dirty="0" smtClean="0"/>
              <a:t>istilah pemimpin, pimpinan, kepemimpinan</a:t>
            </a:r>
            <a:endParaRPr lang="id-ID" dirty="0" smtClean="0"/>
          </a:p>
          <a:p>
            <a:pPr algn="just"/>
            <a:r>
              <a:rPr lang="id-ID" dirty="0" smtClean="0"/>
              <a:t>Istilah ketiganya berasal dari kata dasar yang sama “pimpin”. Namun digunakan dalam konteks yang </a:t>
            </a:r>
            <a:r>
              <a:rPr lang="id-ID" dirty="0" smtClean="0"/>
              <a:t>berbeda.</a:t>
            </a:r>
            <a:endParaRPr lang="id-ID" dirty="0"/>
          </a:p>
        </p:txBody>
      </p:sp>
    </p:spTree>
    <p:extLst>
      <p:ext uri="{BB962C8B-B14F-4D97-AF65-F5344CB8AC3E}">
        <p14:creationId xmlns:p14="http://schemas.microsoft.com/office/powerpoint/2010/main" val="274405941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2800" b="1" dirty="0" smtClean="0"/>
              <a:t>Beberapa Pendapat Kepemimpinan Transformasional</a:t>
            </a:r>
            <a:endParaRPr lang="id-ID" sz="2800" b="1" dirty="0"/>
          </a:p>
        </p:txBody>
      </p:sp>
      <p:sp>
        <p:nvSpPr>
          <p:cNvPr id="3" name="Content Placeholder 2"/>
          <p:cNvSpPr>
            <a:spLocks noGrp="1"/>
          </p:cNvSpPr>
          <p:nvPr>
            <p:ph idx="1"/>
          </p:nvPr>
        </p:nvSpPr>
        <p:spPr>
          <a:xfrm>
            <a:off x="467544" y="1196752"/>
            <a:ext cx="8229600" cy="4525963"/>
          </a:xfrm>
        </p:spPr>
        <p:txBody>
          <a:bodyPr>
            <a:noAutofit/>
          </a:bodyPr>
          <a:lstStyle/>
          <a:p>
            <a:pPr marL="514350" indent="-514350">
              <a:buFont typeface="+mj-lt"/>
              <a:buAutoNum type="arabicPeriod"/>
            </a:pPr>
            <a:r>
              <a:rPr lang="id-ID" sz="2400" b="1" dirty="0" smtClean="0"/>
              <a:t>Burn </a:t>
            </a:r>
          </a:p>
          <a:p>
            <a:pPr marL="514350" indent="-514350" algn="just">
              <a:buFont typeface="+mj-lt"/>
              <a:buAutoNum type="alphaLcPeriod"/>
            </a:pPr>
            <a:r>
              <a:rPr lang="id-ID" sz="2400" dirty="0" smtClean="0"/>
              <a:t>Untuk memperoleh pemahaman tentang model tranformasional perlu dipertentangkan dengan model transaksional</a:t>
            </a:r>
          </a:p>
          <a:p>
            <a:pPr marL="514350" indent="-514350" algn="just">
              <a:buFont typeface="+mj-lt"/>
              <a:buAutoNum type="alphaLcPeriod"/>
            </a:pPr>
            <a:r>
              <a:rPr lang="id-ID" sz="2400" dirty="0" smtClean="0"/>
              <a:t>Model transaksional didasarkan pada otoritas birokrasi , legitimasi dan menekankan seorang pemimpin perlu menentukan apa yang perlu dilakukan bawahannya untuk mencapai tujuan.</a:t>
            </a:r>
          </a:p>
          <a:p>
            <a:pPr marL="514350" indent="-514350" algn="just">
              <a:buFont typeface="+mj-lt"/>
              <a:buAutoNum type="alphaLcPeriod"/>
            </a:pPr>
            <a:r>
              <a:rPr lang="id-ID" sz="2400" dirty="0" smtClean="0"/>
              <a:t>Kepemimpinan transformasional menekankan seorang pemimpin perlu memotivasi bawahannya untuk melakukan tanggung jawab mereka lebih dari yang mereka harapkan. </a:t>
            </a:r>
            <a:endParaRPr lang="id-ID" sz="2400" dirty="0"/>
          </a:p>
          <a:p>
            <a:pPr marL="514350" indent="-514350" algn="just">
              <a:buFont typeface="+mj-lt"/>
              <a:buAutoNum type="alphaLcPeriod"/>
            </a:pPr>
            <a:r>
              <a:rPr lang="id-ID" sz="2400" dirty="0" smtClean="0"/>
              <a:t>Pemimpin tranformasional harus mampu mendefinisikan dan mengartikulasikan visi organisasi  dan bawahan harus mengakui kredibilitas pemimpinnya</a:t>
            </a:r>
            <a:endParaRPr lang="id-ID" sz="2400" dirty="0"/>
          </a:p>
        </p:txBody>
      </p:sp>
    </p:spTree>
    <p:extLst>
      <p:ext uri="{BB962C8B-B14F-4D97-AF65-F5344CB8AC3E}">
        <p14:creationId xmlns:p14="http://schemas.microsoft.com/office/powerpoint/2010/main" val="377912681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21095"/>
            <a:ext cx="8229600" cy="1143000"/>
          </a:xfrm>
        </p:spPr>
        <p:txBody>
          <a:bodyPr>
            <a:normAutofit/>
          </a:bodyPr>
          <a:lstStyle/>
          <a:p>
            <a:pPr algn="just"/>
            <a:r>
              <a:rPr lang="id-ID" sz="2800" b="1" dirty="0" smtClean="0"/>
              <a:t>2. Komariah dan Triatna</a:t>
            </a:r>
            <a:endParaRPr lang="id-ID" sz="2800" b="1" dirty="0"/>
          </a:p>
        </p:txBody>
      </p:sp>
      <p:sp>
        <p:nvSpPr>
          <p:cNvPr id="3" name="Content Placeholder 2"/>
          <p:cNvSpPr>
            <a:spLocks noGrp="1"/>
          </p:cNvSpPr>
          <p:nvPr>
            <p:ph idx="1"/>
          </p:nvPr>
        </p:nvSpPr>
        <p:spPr>
          <a:xfrm>
            <a:off x="611560" y="908720"/>
            <a:ext cx="8229600" cy="4525963"/>
          </a:xfrm>
        </p:spPr>
        <p:txBody>
          <a:bodyPr>
            <a:noAutofit/>
          </a:bodyPr>
          <a:lstStyle/>
          <a:p>
            <a:pPr marL="457200" indent="-457200" algn="just">
              <a:buFont typeface="+mj-lt"/>
              <a:buAutoNum type="alphaLcPeriod"/>
            </a:pPr>
            <a:r>
              <a:rPr lang="id-ID" sz="2400" dirty="0" smtClean="0"/>
              <a:t>Kepemimpinan transformasional dapat dilihat secara mikro dan makro.</a:t>
            </a:r>
          </a:p>
          <a:p>
            <a:pPr marL="514350" indent="-514350" algn="just">
              <a:buFont typeface="+mj-lt"/>
              <a:buAutoNum type="alphaLcPeriod"/>
            </a:pPr>
            <a:r>
              <a:rPr lang="id-ID" sz="2400" dirty="0" smtClean="0"/>
              <a:t>Secara mikro kepemimpinan transformasional merupakan proses mempegaruhi antar individu.</a:t>
            </a:r>
          </a:p>
          <a:p>
            <a:pPr marL="514350" indent="-514350" algn="just">
              <a:buFont typeface="+mj-lt"/>
              <a:buAutoNum type="alphaLcPeriod"/>
            </a:pPr>
            <a:r>
              <a:rPr lang="id-ID" sz="2400" dirty="0" smtClean="0"/>
              <a:t>Secara makro merupakan proses memobilisasi kekuatan untuk mengubah sistem soial dan mereformasi kelembagaan.</a:t>
            </a:r>
          </a:p>
          <a:p>
            <a:pPr marL="0" indent="0" algn="just">
              <a:buNone/>
            </a:pPr>
            <a:r>
              <a:rPr lang="id-ID" sz="2400" b="1" dirty="0" smtClean="0"/>
              <a:t>3. Bass</a:t>
            </a:r>
          </a:p>
          <a:p>
            <a:pPr marL="514350" indent="-514350" algn="just">
              <a:buFont typeface="+mj-lt"/>
              <a:buAutoNum type="alphaLcPeriod"/>
            </a:pPr>
            <a:r>
              <a:rPr lang="id-ID" sz="2400" dirty="0" smtClean="0"/>
              <a:t>Kepemimpinan transformasional sebagai pemimpin yang mempunyai kekuatan untuk mempengaruhi bawahan dengan cara –cara tertentu</a:t>
            </a:r>
          </a:p>
          <a:p>
            <a:pPr marL="514350" indent="-514350" algn="just">
              <a:buFont typeface="+mj-lt"/>
              <a:buAutoNum type="alphaLcPeriod"/>
            </a:pPr>
            <a:r>
              <a:rPr lang="id-ID" sz="2400" dirty="0" smtClean="0"/>
              <a:t>Penerapan model kepemimpinan transofomasional bawahan merasa lebih dipercaya,dihargai,loyal dan respek kepada pimpinannya</a:t>
            </a:r>
            <a:endParaRPr lang="id-ID" sz="2400" dirty="0"/>
          </a:p>
        </p:txBody>
      </p:sp>
    </p:spTree>
    <p:extLst>
      <p:ext uri="{BB962C8B-B14F-4D97-AF65-F5344CB8AC3E}">
        <p14:creationId xmlns:p14="http://schemas.microsoft.com/office/powerpoint/2010/main" val="184735931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0"/>
            <a:ext cx="8229600" cy="1143000"/>
          </a:xfrm>
        </p:spPr>
        <p:txBody>
          <a:bodyPr>
            <a:normAutofit/>
          </a:bodyPr>
          <a:lstStyle/>
          <a:p>
            <a:pPr algn="just"/>
            <a:r>
              <a:rPr lang="id-ID" sz="3200" b="1" dirty="0" smtClean="0"/>
              <a:t>4.O ‘Leary</a:t>
            </a:r>
            <a:endParaRPr lang="id-ID" sz="3200" b="1" dirty="0"/>
          </a:p>
        </p:txBody>
      </p:sp>
      <p:sp>
        <p:nvSpPr>
          <p:cNvPr id="3" name="Content Placeholder 2"/>
          <p:cNvSpPr>
            <a:spLocks noGrp="1"/>
          </p:cNvSpPr>
          <p:nvPr>
            <p:ph idx="1"/>
          </p:nvPr>
        </p:nvSpPr>
        <p:spPr>
          <a:xfrm>
            <a:off x="539552" y="980728"/>
            <a:ext cx="8229600" cy="4525963"/>
          </a:xfrm>
        </p:spPr>
        <p:txBody>
          <a:bodyPr>
            <a:noAutofit/>
          </a:bodyPr>
          <a:lstStyle/>
          <a:p>
            <a:pPr marL="514350" indent="-514350" algn="just">
              <a:buFont typeface="+mj-lt"/>
              <a:buAutoNum type="alphaLcPeriod"/>
            </a:pPr>
            <a:r>
              <a:rPr lang="id-ID" sz="2700" dirty="0" smtClean="0"/>
              <a:t>Kepemimpinan transformasional adalah gaya kepemimpinan yang digunakan oleh seorang manager bila ia ingin melebarkan batas dan memiliki kinerja melampaui status quo atau mencapai serangkaian organisasi yang sepenuhnya baru.</a:t>
            </a:r>
          </a:p>
          <a:p>
            <a:pPr marL="514350" indent="-514350" algn="just">
              <a:buFont typeface="+mj-lt"/>
              <a:buAutoNum type="alphaLcPeriod"/>
            </a:pPr>
            <a:r>
              <a:rPr lang="id-ID" sz="2700" dirty="0" smtClean="0"/>
              <a:t>Pada prinsipnya pemimpin memotivasi bawahan untuk berbuat lebih baik dari apa yang bisa dilakukan atau meningkatkan kepercayaan dan keyakinan dari bawahan yang akan berpengaruh terhadap peningkatan kinerja.</a:t>
            </a:r>
          </a:p>
          <a:p>
            <a:pPr marL="0" indent="0" algn="just">
              <a:buNone/>
            </a:pPr>
            <a:r>
              <a:rPr lang="id-ID" sz="2700" dirty="0" smtClean="0"/>
              <a:t>Kepemimpinan transformasional dapat diukur dari efek hubungan/relasi yang dijalin antara pimpinan dengan para bawahannya.</a:t>
            </a:r>
            <a:endParaRPr lang="id-ID" sz="2700" dirty="0"/>
          </a:p>
        </p:txBody>
      </p:sp>
    </p:spTree>
    <p:extLst>
      <p:ext uri="{BB962C8B-B14F-4D97-AF65-F5344CB8AC3E}">
        <p14:creationId xmlns:p14="http://schemas.microsoft.com/office/powerpoint/2010/main" val="356446631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4119"/>
            <a:ext cx="8229600" cy="1143000"/>
          </a:xfrm>
        </p:spPr>
        <p:txBody>
          <a:bodyPr>
            <a:normAutofit/>
          </a:bodyPr>
          <a:lstStyle/>
          <a:p>
            <a:pPr algn="just"/>
            <a:r>
              <a:rPr lang="id-ID" sz="3200" dirty="0" smtClean="0"/>
              <a:t/>
            </a:r>
            <a:br>
              <a:rPr lang="id-ID" sz="3200" dirty="0" smtClean="0"/>
            </a:br>
            <a:r>
              <a:rPr lang="id-ID" sz="3200" b="1" dirty="0" smtClean="0"/>
              <a:t>Komponen Kepemimpinan Transformational</a:t>
            </a:r>
            <a:endParaRPr lang="id-ID" sz="3200" b="1" dirty="0"/>
          </a:p>
        </p:txBody>
      </p:sp>
      <p:sp>
        <p:nvSpPr>
          <p:cNvPr id="3" name="Content Placeholder 2"/>
          <p:cNvSpPr>
            <a:spLocks noGrp="1"/>
          </p:cNvSpPr>
          <p:nvPr>
            <p:ph idx="1"/>
          </p:nvPr>
        </p:nvSpPr>
        <p:spPr>
          <a:xfrm>
            <a:off x="395536" y="1340768"/>
            <a:ext cx="8229600" cy="4525963"/>
          </a:xfrm>
        </p:spPr>
        <p:txBody>
          <a:bodyPr>
            <a:normAutofit fontScale="85000" lnSpcReduction="10000"/>
          </a:bodyPr>
          <a:lstStyle/>
          <a:p>
            <a:pPr marL="514350" indent="-514350" algn="just">
              <a:buFont typeface="+mj-lt"/>
              <a:buAutoNum type="arabicPeriod"/>
            </a:pPr>
            <a:r>
              <a:rPr lang="id-ID" b="1" dirty="0" smtClean="0"/>
              <a:t>Pengaruh yang diidealkan</a:t>
            </a:r>
            <a:r>
              <a:rPr lang="id-ID" dirty="0" smtClean="0"/>
              <a:t> : pemimpin menekankan pentingnya selururuh  kelompok punya misi bersama</a:t>
            </a:r>
          </a:p>
          <a:p>
            <a:pPr marL="514350" indent="-514350" algn="just">
              <a:buFont typeface="+mj-lt"/>
              <a:buAutoNum type="arabicPeriod"/>
            </a:pPr>
            <a:r>
              <a:rPr lang="id-ID" b="1" dirty="0" smtClean="0"/>
              <a:t>Motivasi yang inspiratif </a:t>
            </a:r>
            <a:r>
              <a:rPr lang="id-ID" dirty="0" smtClean="0"/>
              <a:t>: pemimpin berperilaku dengan cara yang mampu memotivai menginspirasi orang –orang yng ada disekitarnya</a:t>
            </a:r>
          </a:p>
          <a:p>
            <a:pPr marL="514350" indent="-514350" algn="just">
              <a:buFont typeface="+mj-lt"/>
              <a:buAutoNum type="arabicPeriod"/>
            </a:pPr>
            <a:r>
              <a:rPr lang="id-ID" b="1" dirty="0" smtClean="0"/>
              <a:t>Stimulasi intelektual </a:t>
            </a:r>
            <a:r>
              <a:rPr lang="id-ID" dirty="0" smtClean="0"/>
              <a:t>: pemimpin merangsang usaha pengikutnya untuk kreatif dan inovatif.</a:t>
            </a:r>
          </a:p>
          <a:p>
            <a:pPr marL="514350" indent="-514350" algn="just">
              <a:buFont typeface="+mj-lt"/>
              <a:buAutoNum type="arabicPeriod"/>
            </a:pPr>
            <a:r>
              <a:rPr lang="id-ID" b="1" dirty="0" smtClean="0"/>
              <a:t>Pertimbangan Individual </a:t>
            </a:r>
            <a:r>
              <a:rPr lang="id-ID" dirty="0" smtClean="0"/>
              <a:t>:memberi perhatian khusus atas kebutuhan pengikut dalam rangka mencapai presatsi dan perkembangan,bertindak sebagai pelatih dan pembimbing</a:t>
            </a:r>
            <a:endParaRPr lang="id-ID" dirty="0"/>
          </a:p>
        </p:txBody>
      </p:sp>
    </p:spTree>
    <p:extLst>
      <p:ext uri="{BB962C8B-B14F-4D97-AF65-F5344CB8AC3E}">
        <p14:creationId xmlns:p14="http://schemas.microsoft.com/office/powerpoint/2010/main" val="312626329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0"/>
            <a:ext cx="8229600" cy="1143000"/>
          </a:xfrm>
        </p:spPr>
        <p:txBody>
          <a:bodyPr>
            <a:normAutofit/>
          </a:bodyPr>
          <a:lstStyle/>
          <a:p>
            <a:pPr algn="just"/>
            <a:r>
              <a:rPr lang="id-ID" sz="2800" b="1" dirty="0" smtClean="0"/>
              <a:t>Dimensi Kepemimpinan Transformasional</a:t>
            </a:r>
            <a:endParaRPr lang="id-ID" sz="2800" b="1" dirty="0"/>
          </a:p>
        </p:txBody>
      </p:sp>
      <p:sp>
        <p:nvSpPr>
          <p:cNvPr id="4" name="Content Placeholder 3"/>
          <p:cNvSpPr>
            <a:spLocks noGrp="1"/>
          </p:cNvSpPr>
          <p:nvPr>
            <p:ph idx="1"/>
          </p:nvPr>
        </p:nvSpPr>
        <p:spPr>
          <a:xfrm>
            <a:off x="395536" y="1052736"/>
            <a:ext cx="8229600" cy="4525963"/>
          </a:xfrm>
        </p:spPr>
        <p:txBody>
          <a:bodyPr>
            <a:noAutofit/>
          </a:bodyPr>
          <a:lstStyle/>
          <a:p>
            <a:pPr marL="514350" indent="-514350" algn="just">
              <a:buFont typeface="+mj-lt"/>
              <a:buAutoNum type="arabicPeriod"/>
            </a:pPr>
            <a:r>
              <a:rPr lang="id-ID" sz="2800" dirty="0" smtClean="0"/>
              <a:t>Dimensi pertama , </a:t>
            </a:r>
            <a:r>
              <a:rPr lang="id-ID" sz="2800" i="1" dirty="0" smtClean="0"/>
              <a:t>idealized influence </a:t>
            </a:r>
            <a:r>
              <a:rPr lang="id-ID" sz="2800" dirty="0" smtClean="0"/>
              <a:t>(pengaruh ideal ) pemimpin dengan karakter ini adalah pemimpin yang memiliki karisma,mampu menyihir bawahan untuk bereaksi mengikuti pimpinan.</a:t>
            </a:r>
          </a:p>
          <a:p>
            <a:pPr marL="514350" indent="-514350" algn="just">
              <a:buFont typeface="+mj-lt"/>
              <a:buAutoNum type="arabicPeriod"/>
            </a:pPr>
            <a:r>
              <a:rPr lang="id-ID" sz="2800" dirty="0" smtClean="0"/>
              <a:t>Dimensi kedua, </a:t>
            </a:r>
            <a:r>
              <a:rPr lang="id-ID" sz="2800" i="1" dirty="0" smtClean="0"/>
              <a:t>inspirational</a:t>
            </a:r>
            <a:r>
              <a:rPr lang="id-ID" sz="2800" dirty="0" smtClean="0"/>
              <a:t> </a:t>
            </a:r>
            <a:r>
              <a:rPr lang="id-ID" sz="2800" i="1" dirty="0" smtClean="0"/>
              <a:t>motivation</a:t>
            </a:r>
            <a:r>
              <a:rPr lang="id-ID" sz="2800" dirty="0" smtClean="0"/>
              <a:t> (motivasi Inspirasi ) pemimpin mempunyai visi yang menarik untuk masa depan,menetapkan standar yang tinggi pada bawahan, optimis dan mendorong bawahan untuk mencapai standar tersebut.</a:t>
            </a:r>
          </a:p>
          <a:p>
            <a:pPr marL="514350" indent="-514350" algn="just">
              <a:buFont typeface="+mj-lt"/>
              <a:buAutoNum type="arabicPeriod"/>
            </a:pPr>
            <a:r>
              <a:rPr lang="id-ID" sz="2800" dirty="0" smtClean="0"/>
              <a:t>Dimensi ketiga, </a:t>
            </a:r>
            <a:r>
              <a:rPr lang="id-ID" sz="2800" i="1" dirty="0" smtClean="0"/>
              <a:t>intelectual stimulation</a:t>
            </a:r>
            <a:r>
              <a:rPr lang="id-ID" sz="2800" dirty="0" smtClean="0"/>
              <a:t> (stimulasi intelektual ) pemimpin mendorong bawahan untuk lebih kreatif,menemukan cara kerja baru yang efektif untuk menyelesaikan masalah</a:t>
            </a:r>
            <a:endParaRPr lang="id-ID" sz="2800" dirty="0"/>
          </a:p>
        </p:txBody>
      </p:sp>
    </p:spTree>
    <p:extLst>
      <p:ext uri="{BB962C8B-B14F-4D97-AF65-F5344CB8AC3E}">
        <p14:creationId xmlns:p14="http://schemas.microsoft.com/office/powerpoint/2010/main" val="59636178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116632"/>
            <a:ext cx="8229600" cy="1143000"/>
          </a:xfrm>
        </p:spPr>
        <p:txBody>
          <a:bodyPr>
            <a:normAutofit/>
          </a:bodyPr>
          <a:lstStyle/>
          <a:p>
            <a:pPr algn="just"/>
            <a:r>
              <a:rPr lang="id-ID" sz="3200" dirty="0" smtClean="0"/>
              <a:t>lanjutan</a:t>
            </a:r>
            <a:endParaRPr lang="id-ID" sz="3200" dirty="0"/>
          </a:p>
        </p:txBody>
      </p:sp>
      <p:sp>
        <p:nvSpPr>
          <p:cNvPr id="3" name="Content Placeholder 2"/>
          <p:cNvSpPr>
            <a:spLocks noGrp="1"/>
          </p:cNvSpPr>
          <p:nvPr>
            <p:ph idx="1"/>
          </p:nvPr>
        </p:nvSpPr>
        <p:spPr>
          <a:xfrm>
            <a:off x="467544" y="1196752"/>
            <a:ext cx="8229600" cy="4525963"/>
          </a:xfrm>
        </p:spPr>
        <p:txBody>
          <a:bodyPr>
            <a:normAutofit fontScale="85000" lnSpcReduction="20000"/>
          </a:bodyPr>
          <a:lstStyle/>
          <a:p>
            <a:pPr marL="514350" indent="-514350" algn="just">
              <a:buFont typeface="+mj-lt"/>
              <a:buAutoNum type="arabicPeriod" startAt="4"/>
            </a:pPr>
            <a:r>
              <a:rPr lang="id-ID" dirty="0" smtClean="0"/>
              <a:t>Dimensi keempat, </a:t>
            </a:r>
            <a:r>
              <a:rPr lang="id-ID" i="1" dirty="0" smtClean="0"/>
              <a:t>individual konsiderensi </a:t>
            </a:r>
            <a:r>
              <a:rPr lang="id-ID" dirty="0" smtClean="0"/>
              <a:t>(konsiderensi individual ) pemimpin memperlakukan orang lain sebagai individu, mempertimbangkan kebutuhan individu. pemimpin mampu melihat potensi, prestasi, kebutuhan bawahan dan memfasilitasi.</a:t>
            </a:r>
          </a:p>
          <a:p>
            <a:pPr marL="0" indent="0" algn="just">
              <a:buNone/>
            </a:pPr>
            <a:r>
              <a:rPr lang="id-ID" dirty="0" smtClean="0"/>
              <a:t>Dalam konteks kenegaraan, proses tranformasi untuk mempertahankan dan mengembangkan kehidupan bangsa dan negara melekat pada bagaimana pemimpin mendasarkan setiap sikap dan perilakunya dalam pekerjaan dan hubungan insani pada nilai dasar yang fundamental sebagai bagian dari kehidupan sosial dan pribadinya.</a:t>
            </a:r>
            <a:endParaRPr lang="id-ID" dirty="0"/>
          </a:p>
        </p:txBody>
      </p:sp>
    </p:spTree>
    <p:extLst>
      <p:ext uri="{BB962C8B-B14F-4D97-AF65-F5344CB8AC3E}">
        <p14:creationId xmlns:p14="http://schemas.microsoft.com/office/powerpoint/2010/main" val="269193687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200" b="1" dirty="0" smtClean="0"/>
              <a:t>Karakter Kepemimpinan Transformational</a:t>
            </a:r>
            <a:endParaRPr lang="id-ID" sz="3200" b="1" dirty="0"/>
          </a:p>
        </p:txBody>
      </p:sp>
      <p:sp>
        <p:nvSpPr>
          <p:cNvPr id="3" name="Content Placeholder 2"/>
          <p:cNvSpPr>
            <a:spLocks noGrp="1"/>
          </p:cNvSpPr>
          <p:nvPr>
            <p:ph idx="1"/>
          </p:nvPr>
        </p:nvSpPr>
        <p:spPr/>
        <p:txBody>
          <a:bodyPr>
            <a:normAutofit/>
          </a:bodyPr>
          <a:lstStyle/>
          <a:p>
            <a:pPr marL="514350" indent="-514350" algn="just">
              <a:buFont typeface="+mj-lt"/>
              <a:buAutoNum type="arabicPeriod"/>
            </a:pPr>
            <a:r>
              <a:rPr lang="id-ID" sz="2800" dirty="0" smtClean="0"/>
              <a:t>Fokus perhatian pemimpin pertama – tama terarah pada bawahannya.</a:t>
            </a:r>
          </a:p>
          <a:p>
            <a:pPr marL="514350" indent="-514350" algn="just">
              <a:buFont typeface="+mj-lt"/>
              <a:buAutoNum type="arabicPeriod"/>
            </a:pPr>
            <a:r>
              <a:rPr lang="id-ID" sz="2800" dirty="0" smtClean="0"/>
              <a:t>Berupaya pada nilai –nilai </a:t>
            </a:r>
            <a:r>
              <a:rPr lang="id-ID" sz="2800" dirty="0" smtClean="0"/>
              <a:t>etis.</a:t>
            </a:r>
            <a:endParaRPr lang="id-ID" sz="2800" dirty="0" smtClean="0"/>
          </a:p>
          <a:p>
            <a:pPr marL="514350" indent="-514350" algn="just">
              <a:buFont typeface="+mj-lt"/>
              <a:buAutoNum type="arabicPeriod"/>
            </a:pPr>
            <a:r>
              <a:rPr lang="id-ID" sz="2800" dirty="0" smtClean="0"/>
              <a:t>Tidak menggurui ,melainkan mengaktifkan pengikut untuk melakukan inovasi untuk bangkit dari </a:t>
            </a:r>
            <a:r>
              <a:rPr lang="id-ID" sz="2800" dirty="0" smtClean="0"/>
              <a:t>keterpurukannya.</a:t>
            </a:r>
            <a:endParaRPr lang="id-ID" sz="2800" dirty="0" smtClean="0"/>
          </a:p>
          <a:p>
            <a:pPr marL="514350" indent="-514350" algn="just">
              <a:buFont typeface="+mj-lt"/>
              <a:buAutoNum type="arabicPeriod"/>
            </a:pPr>
            <a:r>
              <a:rPr lang="id-ID" sz="2800" dirty="0" smtClean="0"/>
              <a:t>Mengandung muatan stimulasi </a:t>
            </a:r>
            <a:r>
              <a:rPr lang="id-ID" sz="2800" dirty="0" smtClean="0"/>
              <a:t>intelektual.</a:t>
            </a:r>
            <a:endParaRPr lang="id-ID" sz="2800" dirty="0" smtClean="0"/>
          </a:p>
          <a:p>
            <a:pPr marL="514350" indent="-514350" algn="just">
              <a:buFont typeface="+mj-lt"/>
              <a:buAutoNum type="arabicPeriod"/>
            </a:pPr>
            <a:r>
              <a:rPr lang="id-ID" sz="2800" dirty="0" smtClean="0"/>
              <a:t>Menghidupkan dialog dalm strata sosial lewat komunikasi politik yang </a:t>
            </a:r>
            <a:r>
              <a:rPr lang="id-ID" sz="2800" dirty="0" smtClean="0"/>
              <a:t>sehat.</a:t>
            </a:r>
            <a:endParaRPr lang="id-ID" sz="2800" dirty="0"/>
          </a:p>
        </p:txBody>
      </p:sp>
    </p:spTree>
    <p:extLst>
      <p:ext uri="{BB962C8B-B14F-4D97-AF65-F5344CB8AC3E}">
        <p14:creationId xmlns:p14="http://schemas.microsoft.com/office/powerpoint/2010/main" val="271738751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0"/>
            <a:ext cx="8229600" cy="1143000"/>
          </a:xfrm>
        </p:spPr>
        <p:txBody>
          <a:bodyPr>
            <a:normAutofit/>
          </a:bodyPr>
          <a:lstStyle/>
          <a:p>
            <a:pPr algn="just"/>
            <a:r>
              <a:rPr lang="id-ID" sz="3200" b="1" dirty="0" smtClean="0"/>
              <a:t>Prinsip Kepemimpinan Transformasional</a:t>
            </a:r>
            <a:endParaRPr lang="id-ID" sz="3200" b="1" dirty="0"/>
          </a:p>
        </p:txBody>
      </p:sp>
      <p:sp>
        <p:nvSpPr>
          <p:cNvPr id="3" name="Content Placeholder 2"/>
          <p:cNvSpPr>
            <a:spLocks noGrp="1"/>
          </p:cNvSpPr>
          <p:nvPr>
            <p:ph idx="1"/>
          </p:nvPr>
        </p:nvSpPr>
        <p:spPr>
          <a:xfrm>
            <a:off x="251520" y="980728"/>
            <a:ext cx="8229600" cy="4525963"/>
          </a:xfrm>
        </p:spPr>
        <p:txBody>
          <a:bodyPr>
            <a:noAutofit/>
          </a:bodyPr>
          <a:lstStyle/>
          <a:p>
            <a:pPr marL="514350" indent="-514350" algn="just">
              <a:buFont typeface="+mj-lt"/>
              <a:buAutoNum type="alphaLcPeriod"/>
            </a:pPr>
            <a:r>
              <a:rPr lang="id-ID" sz="2400" b="1" dirty="0" smtClean="0"/>
              <a:t>Simplikasi</a:t>
            </a:r>
            <a:r>
              <a:rPr lang="id-ID" sz="2400" dirty="0" smtClean="0"/>
              <a:t> : kemampuan dan ketrampilan dalam mengungkapkan visi secara jelas, praktis dan </a:t>
            </a:r>
            <a:r>
              <a:rPr lang="id-ID" sz="2400" dirty="0" smtClean="0"/>
              <a:t>transformational.</a:t>
            </a:r>
            <a:endParaRPr lang="id-ID" sz="2400" dirty="0" smtClean="0"/>
          </a:p>
          <a:p>
            <a:pPr marL="514350" indent="-514350" algn="just">
              <a:buFont typeface="+mj-lt"/>
              <a:buAutoNum type="alphaLcPeriod"/>
            </a:pPr>
            <a:r>
              <a:rPr lang="id-ID" sz="2400" b="1" dirty="0" smtClean="0"/>
              <a:t>Motivasi</a:t>
            </a:r>
            <a:r>
              <a:rPr lang="id-ID" sz="2400" dirty="0" smtClean="0"/>
              <a:t> :kemampuan komitmen dari setiap orang yang terlibat terhdap visi yang </a:t>
            </a:r>
            <a:r>
              <a:rPr lang="id-ID" sz="2400" dirty="0" smtClean="0"/>
              <a:t>disiapkan.</a:t>
            </a:r>
            <a:endParaRPr lang="id-ID" sz="2400" dirty="0" smtClean="0"/>
          </a:p>
          <a:p>
            <a:pPr marL="514350" indent="-514350" algn="just">
              <a:buFont typeface="+mj-lt"/>
              <a:buAutoNum type="alphaLcPeriod"/>
            </a:pPr>
            <a:r>
              <a:rPr lang="id-ID" sz="2400" b="1" dirty="0" smtClean="0"/>
              <a:t>Fasilitasi </a:t>
            </a:r>
            <a:r>
              <a:rPr lang="id-ID" sz="2400" dirty="0" smtClean="0"/>
              <a:t>: kemampuan untuk secara efektif memfasilitasi pertubuhan dan perkembangan </a:t>
            </a:r>
            <a:r>
              <a:rPr lang="id-ID" sz="2400" dirty="0" smtClean="0"/>
              <a:t>organisasi.</a:t>
            </a:r>
            <a:endParaRPr lang="id-ID" sz="2400" dirty="0" smtClean="0"/>
          </a:p>
          <a:p>
            <a:pPr marL="514350" indent="-514350" algn="just">
              <a:buFont typeface="+mj-lt"/>
              <a:buAutoNum type="alphaLcPeriod"/>
            </a:pPr>
            <a:r>
              <a:rPr lang="id-ID" sz="2400" b="1" dirty="0" smtClean="0"/>
              <a:t>Inovasi </a:t>
            </a:r>
            <a:r>
              <a:rPr lang="id-ID" sz="2400" dirty="0" smtClean="0"/>
              <a:t>: berani dan bertanggung jawab dalam melakukan perubahan secara baru.</a:t>
            </a:r>
          </a:p>
          <a:p>
            <a:pPr marL="514350" indent="-514350" algn="just">
              <a:buFont typeface="+mj-lt"/>
              <a:buAutoNum type="alphaLcPeriod"/>
            </a:pPr>
            <a:r>
              <a:rPr lang="id-ID" sz="2400" b="1" dirty="0" smtClean="0"/>
              <a:t>Mobilitas</a:t>
            </a:r>
            <a:r>
              <a:rPr lang="id-ID" sz="2400" dirty="0" smtClean="0"/>
              <a:t> : pengerahan sumber daya yang ada untuk mencapai tujuan </a:t>
            </a:r>
            <a:r>
              <a:rPr lang="id-ID" sz="2400" dirty="0" smtClean="0"/>
              <a:t>organisasi.</a:t>
            </a:r>
            <a:endParaRPr lang="id-ID" sz="2400" dirty="0" smtClean="0"/>
          </a:p>
          <a:p>
            <a:pPr marL="514350" indent="-514350" algn="just">
              <a:buFont typeface="+mj-lt"/>
              <a:buAutoNum type="alphaLcPeriod"/>
            </a:pPr>
            <a:r>
              <a:rPr lang="id-ID" sz="2400" b="1" dirty="0" smtClean="0"/>
              <a:t>Tekad </a:t>
            </a:r>
            <a:r>
              <a:rPr lang="id-ID" sz="2400" dirty="0" smtClean="0"/>
              <a:t>: tekad bulat untuk menyelesaikan segala seuatu dengan mengembangkan disiplin </a:t>
            </a:r>
            <a:r>
              <a:rPr lang="id-ID" sz="2400" dirty="0" smtClean="0"/>
              <a:t>spititualias,emosi,fisik.</a:t>
            </a:r>
            <a:endParaRPr lang="id-ID" sz="2400" dirty="0"/>
          </a:p>
        </p:txBody>
      </p:sp>
    </p:spTree>
    <p:extLst>
      <p:ext uri="{BB962C8B-B14F-4D97-AF65-F5344CB8AC3E}">
        <p14:creationId xmlns:p14="http://schemas.microsoft.com/office/powerpoint/2010/main" val="184562891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id-ID" sz="3200" b="1" dirty="0" smtClean="0"/>
              <a:t>b. Model Kepemimpinan Situasional</a:t>
            </a:r>
            <a:endParaRPr lang="id-ID" sz="3200" b="1" dirty="0"/>
          </a:p>
        </p:txBody>
      </p:sp>
      <p:sp>
        <p:nvSpPr>
          <p:cNvPr id="3" name="Content Placeholder 2"/>
          <p:cNvSpPr>
            <a:spLocks noGrp="1"/>
          </p:cNvSpPr>
          <p:nvPr>
            <p:ph idx="1"/>
          </p:nvPr>
        </p:nvSpPr>
        <p:spPr>
          <a:xfrm>
            <a:off x="395536" y="1268760"/>
            <a:ext cx="8229600" cy="4525963"/>
          </a:xfrm>
        </p:spPr>
        <p:txBody>
          <a:bodyPr>
            <a:noAutofit/>
          </a:bodyPr>
          <a:lstStyle/>
          <a:p>
            <a:pPr algn="just"/>
            <a:r>
              <a:rPr lang="id-ID" sz="2400" dirty="0" smtClean="0"/>
              <a:t>Memberi penekanan efektifitas kepemimpinan seseorang  yang tepat tergantung   pada situasi tertentu dan kematangan jiwa bawahan .</a:t>
            </a:r>
          </a:p>
          <a:p>
            <a:pPr marL="514350" indent="-514350" algn="just">
              <a:buFont typeface="+mj-lt"/>
              <a:buAutoNum type="alphaLcPeriod"/>
            </a:pPr>
            <a:r>
              <a:rPr lang="id-ID" sz="2400" dirty="0" smtClean="0"/>
              <a:t>Pemimpin harus bisa memilih secara tepat atau menilai secara intiutif tingkat kematangan pengikut dan menggunakan gaya kepemimpinan yang sesuai dengan tingkat kematangan tersebut . </a:t>
            </a:r>
            <a:endParaRPr lang="id-ID" sz="2400" dirty="0"/>
          </a:p>
          <a:p>
            <a:pPr marL="0" indent="0" algn="just">
              <a:buNone/>
            </a:pPr>
            <a:r>
              <a:rPr lang="id-ID" sz="2400" dirty="0" smtClean="0"/>
              <a:t>	1. Telling – </a:t>
            </a:r>
            <a:r>
              <a:rPr lang="id-ID" sz="2400" dirty="0" smtClean="0"/>
              <a:t>menyuruh.</a:t>
            </a:r>
            <a:endParaRPr lang="id-ID" sz="2400" dirty="0" smtClean="0"/>
          </a:p>
          <a:p>
            <a:pPr marL="0" indent="0" algn="just">
              <a:buNone/>
            </a:pPr>
            <a:r>
              <a:rPr lang="id-ID" sz="2400" dirty="0"/>
              <a:t>	</a:t>
            </a:r>
            <a:r>
              <a:rPr lang="id-ID" sz="2400" dirty="0" smtClean="0"/>
              <a:t>2- Seling – memberi instruksi yang </a:t>
            </a:r>
            <a:r>
              <a:rPr lang="id-ID" sz="2400" dirty="0" smtClean="0"/>
              <a:t>terstruktur.</a:t>
            </a:r>
            <a:endParaRPr lang="id-ID" sz="2400" dirty="0" smtClean="0"/>
          </a:p>
          <a:p>
            <a:pPr marL="0" indent="0" algn="just">
              <a:buNone/>
            </a:pPr>
            <a:r>
              <a:rPr lang="id-ID" sz="2400" dirty="0"/>
              <a:t>	</a:t>
            </a:r>
            <a:r>
              <a:rPr lang="id-ID" sz="2400" dirty="0" smtClean="0"/>
              <a:t>3. Participating- pemimpin bersama pengikutnya </a:t>
            </a:r>
          </a:p>
          <a:p>
            <a:pPr marL="0" indent="0" algn="just">
              <a:buNone/>
            </a:pPr>
            <a:r>
              <a:rPr lang="id-ID" sz="2400" dirty="0"/>
              <a:t>	 </a:t>
            </a:r>
            <a:r>
              <a:rPr lang="id-ID" sz="2400" dirty="0" smtClean="0"/>
              <a:t>    menyelesaikan suatu </a:t>
            </a:r>
            <a:r>
              <a:rPr lang="id-ID" sz="2400" dirty="0" smtClean="0"/>
              <a:t>pekerjaan.</a:t>
            </a:r>
            <a:endParaRPr lang="id-ID" sz="2400" dirty="0" smtClean="0"/>
          </a:p>
          <a:p>
            <a:pPr marL="0" indent="0" algn="just">
              <a:buNone/>
            </a:pPr>
            <a:r>
              <a:rPr lang="id-ID" sz="2400" dirty="0"/>
              <a:t>	</a:t>
            </a:r>
            <a:r>
              <a:rPr lang="id-ID" sz="2400" dirty="0" smtClean="0"/>
              <a:t>4. Delegating – pemimpin tidak banyak memberiikan</a:t>
            </a:r>
          </a:p>
          <a:p>
            <a:pPr marL="0" indent="0" algn="just">
              <a:buNone/>
            </a:pPr>
            <a:r>
              <a:rPr lang="id-ID" sz="2400" dirty="0"/>
              <a:t>	 </a:t>
            </a:r>
            <a:r>
              <a:rPr lang="id-ID" sz="2400" dirty="0" smtClean="0"/>
              <a:t>   </a:t>
            </a:r>
            <a:r>
              <a:rPr lang="id-ID" sz="2400" dirty="0" smtClean="0"/>
              <a:t>arahan.</a:t>
            </a:r>
            <a:endParaRPr lang="id-ID" sz="2400" dirty="0" smtClean="0"/>
          </a:p>
          <a:p>
            <a:pPr marL="0" indent="0" algn="just">
              <a:buNone/>
            </a:pPr>
            <a:r>
              <a:rPr lang="id-ID" sz="2400" dirty="0"/>
              <a:t>	</a:t>
            </a:r>
            <a:endParaRPr lang="id-ID" sz="2400" dirty="0" smtClean="0"/>
          </a:p>
          <a:p>
            <a:pPr marL="0" indent="0" algn="just">
              <a:buNone/>
            </a:pPr>
            <a:endParaRPr lang="id-ID" sz="2400" dirty="0" smtClean="0"/>
          </a:p>
          <a:p>
            <a:pPr algn="just"/>
            <a:endParaRPr lang="id-ID" sz="2400" dirty="0"/>
          </a:p>
        </p:txBody>
      </p:sp>
    </p:spTree>
    <p:extLst>
      <p:ext uri="{BB962C8B-B14F-4D97-AF65-F5344CB8AC3E}">
        <p14:creationId xmlns:p14="http://schemas.microsoft.com/office/powerpoint/2010/main" val="47934770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188640"/>
            <a:ext cx="8229600" cy="1143000"/>
          </a:xfrm>
        </p:spPr>
        <p:txBody>
          <a:bodyPr>
            <a:normAutofit/>
          </a:bodyPr>
          <a:lstStyle/>
          <a:p>
            <a:pPr algn="l"/>
            <a:r>
              <a:rPr lang="id-ID" sz="2800" dirty="0" smtClean="0"/>
              <a:t>lanjutan</a:t>
            </a:r>
            <a:endParaRPr lang="id-ID" sz="2800" dirty="0"/>
          </a:p>
        </p:txBody>
      </p:sp>
      <p:sp>
        <p:nvSpPr>
          <p:cNvPr id="3" name="Content Placeholder 2"/>
          <p:cNvSpPr>
            <a:spLocks noGrp="1"/>
          </p:cNvSpPr>
          <p:nvPr>
            <p:ph idx="1"/>
          </p:nvPr>
        </p:nvSpPr>
        <p:spPr>
          <a:xfrm>
            <a:off x="179512" y="1124744"/>
            <a:ext cx="8229600" cy="4525963"/>
          </a:xfrm>
        </p:spPr>
        <p:txBody>
          <a:bodyPr>
            <a:noAutofit/>
          </a:bodyPr>
          <a:lstStyle/>
          <a:p>
            <a:r>
              <a:rPr lang="id-ID" sz="2400" dirty="0" smtClean="0"/>
              <a:t>Empat tingkat kematangan pengikut ( Harsey dan Blanchad yaitu:</a:t>
            </a:r>
          </a:p>
          <a:p>
            <a:pPr marL="514350" indent="-514350" algn="just">
              <a:buFont typeface="+mj-lt"/>
              <a:buAutoNum type="alphaLcPeriod"/>
            </a:pPr>
            <a:r>
              <a:rPr lang="id-ID" sz="2400" dirty="0" smtClean="0"/>
              <a:t>M1 - karyawan yang tidak memiliki ktrampilan khusus yang diperlukan,tidak mampu dan mau melakukan atau mengambil tanggungjawab.</a:t>
            </a:r>
          </a:p>
          <a:p>
            <a:pPr marL="514350" indent="-514350" algn="just">
              <a:buFont typeface="+mj-lt"/>
              <a:buAutoNum type="alphaLcPeriod"/>
            </a:pPr>
            <a:r>
              <a:rPr lang="id-ID" sz="2400" dirty="0" smtClean="0"/>
              <a:t>M2- bawahan yang </a:t>
            </a:r>
            <a:r>
              <a:rPr lang="id-ID" sz="2400" dirty="0" smtClean="0"/>
              <a:t>tidak mampu </a:t>
            </a:r>
            <a:r>
              <a:rPr lang="id-ID" sz="2400" dirty="0" smtClean="0"/>
              <a:t>mengambil tanggung jawab untuk tugas yang diperlukan tapi bersedia bekerja pada </a:t>
            </a:r>
            <a:r>
              <a:rPr lang="id-ID" sz="2400" dirty="0" smtClean="0"/>
              <a:t>tugas.</a:t>
            </a:r>
            <a:endParaRPr lang="id-ID" sz="2400" dirty="0" smtClean="0"/>
          </a:p>
          <a:p>
            <a:pPr marL="514350" indent="-514350" algn="just">
              <a:buFont typeface="+mj-lt"/>
              <a:buAutoNum type="alphaLcPeriod"/>
            </a:pPr>
            <a:r>
              <a:rPr lang="id-ID" sz="2400" dirty="0" smtClean="0"/>
              <a:t>M3- karyawan yang berpengalaman dan mampu melakukan tugas tetapi tidak memiliki keyakinan atau kemauan untuk mengambil tanggung jawab.</a:t>
            </a:r>
          </a:p>
          <a:p>
            <a:pPr marL="514350" indent="-514350" algn="just">
              <a:buFont typeface="+mj-lt"/>
              <a:buAutoNum type="alphaLcPeriod"/>
            </a:pPr>
            <a:r>
              <a:rPr lang="id-ID" sz="2400" dirty="0" smtClean="0"/>
              <a:t>M-4 berpengalaman pada tugas dan nyaman dengan kemampuan mereka untuk melakukan dengan </a:t>
            </a:r>
            <a:r>
              <a:rPr lang="id-ID" sz="2400" dirty="0" smtClean="0"/>
              <a:t>baik.</a:t>
            </a:r>
            <a:endParaRPr lang="id-ID" sz="2400" dirty="0"/>
          </a:p>
        </p:txBody>
      </p:sp>
    </p:spTree>
    <p:extLst>
      <p:ext uri="{BB962C8B-B14F-4D97-AF65-F5344CB8AC3E}">
        <p14:creationId xmlns:p14="http://schemas.microsoft.com/office/powerpoint/2010/main" val="2933707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id-ID" b="1" dirty="0"/>
              <a:t/>
            </a:r>
            <a:br>
              <a:rPr lang="id-ID" b="1" dirty="0"/>
            </a:br>
            <a:r>
              <a:rPr lang="id-ID" b="1" dirty="0" smtClean="0"/>
              <a:t/>
            </a:r>
            <a:br>
              <a:rPr lang="id-ID" b="1" dirty="0" smtClean="0"/>
            </a:br>
            <a:r>
              <a:rPr lang="id-ID" b="1" dirty="0" smtClean="0"/>
              <a:t>a.Pemimpin</a:t>
            </a:r>
            <a:r>
              <a:rPr lang="id-ID" b="1" dirty="0" smtClean="0"/>
              <a:t/>
            </a:r>
            <a:br>
              <a:rPr lang="id-ID" b="1" dirty="0" smtClean="0"/>
            </a:br>
            <a:r>
              <a:rPr lang="id-ID" b="1" dirty="0"/>
              <a:t/>
            </a:r>
            <a:br>
              <a:rPr lang="id-ID" b="1" dirty="0"/>
            </a:br>
            <a:endParaRPr lang="id-ID" b="1" dirty="0"/>
          </a:p>
        </p:txBody>
      </p:sp>
      <p:sp>
        <p:nvSpPr>
          <p:cNvPr id="3" name="Content Placeholder 2"/>
          <p:cNvSpPr>
            <a:spLocks noGrp="1"/>
          </p:cNvSpPr>
          <p:nvPr>
            <p:ph idx="1"/>
          </p:nvPr>
        </p:nvSpPr>
        <p:spPr>
          <a:xfrm>
            <a:off x="251520" y="1412776"/>
            <a:ext cx="8229600" cy="4525963"/>
          </a:xfrm>
        </p:spPr>
        <p:txBody>
          <a:bodyPr>
            <a:normAutofit fontScale="85000" lnSpcReduction="10000"/>
          </a:bodyPr>
          <a:lstStyle/>
          <a:p>
            <a:pPr marL="514350" indent="-514350">
              <a:buAutoNum type="arabicPeriod"/>
            </a:pPr>
            <a:r>
              <a:rPr lang="id-ID" dirty="0" smtClean="0"/>
              <a:t>Pengertian Pemimpin</a:t>
            </a:r>
          </a:p>
          <a:p>
            <a:pPr algn="just"/>
            <a:r>
              <a:rPr lang="id-ID" dirty="0" smtClean="0"/>
              <a:t>Pemimpin suatu lakon/peran dalam sistem tertentu,sehingga seseorang yang dalam peran formal belum tentu memiliki ketrampilan kepemimpinan dan belum tentu mampu memimpin.</a:t>
            </a:r>
          </a:p>
          <a:p>
            <a:pPr algn="just"/>
            <a:r>
              <a:rPr lang="id-ID" dirty="0" smtClean="0"/>
              <a:t>Pemimpin adalah seorang pribadi yang memiliki kelebihan dan kecakapan khususnya pada satu bidang, sehingga dia mampu mempengaruhi orang lain untuk bersama –sama melakukan aktivitas – aktivitas tertentu untuk pencapaian satu atau beberapa tujuan (Kartini Kartono </a:t>
            </a:r>
            <a:r>
              <a:rPr lang="id-ID" dirty="0" smtClean="0"/>
              <a:t>).</a:t>
            </a:r>
            <a:endParaRPr lang="id-ID" dirty="0"/>
          </a:p>
        </p:txBody>
      </p:sp>
    </p:spTree>
    <p:extLst>
      <p:ext uri="{BB962C8B-B14F-4D97-AF65-F5344CB8AC3E}">
        <p14:creationId xmlns:p14="http://schemas.microsoft.com/office/powerpoint/2010/main" val="434653067"/>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548680"/>
            <a:ext cx="8229600" cy="1143000"/>
          </a:xfrm>
        </p:spPr>
        <p:txBody>
          <a:bodyPr>
            <a:normAutofit/>
          </a:bodyPr>
          <a:lstStyle/>
          <a:p>
            <a:pPr algn="just"/>
            <a:r>
              <a:rPr lang="id-ID" sz="3200" b="1" dirty="0" smtClean="0"/>
              <a:t>Faktor utama yang mempengaruhi keefektifan pemimpin</a:t>
            </a:r>
            <a:endParaRPr lang="id-ID" sz="3200" b="1" dirty="0"/>
          </a:p>
        </p:txBody>
      </p:sp>
      <p:sp>
        <p:nvSpPr>
          <p:cNvPr id="3" name="Content Placeholder 2"/>
          <p:cNvSpPr>
            <a:spLocks noGrp="1"/>
          </p:cNvSpPr>
          <p:nvPr>
            <p:ph idx="1"/>
          </p:nvPr>
        </p:nvSpPr>
        <p:spPr>
          <a:xfrm>
            <a:off x="467544" y="1844824"/>
            <a:ext cx="8229600" cy="4525963"/>
          </a:xfrm>
        </p:spPr>
        <p:txBody>
          <a:bodyPr>
            <a:normAutofit fontScale="85000" lnSpcReduction="10000"/>
          </a:bodyPr>
          <a:lstStyle/>
          <a:p>
            <a:pPr algn="just"/>
            <a:r>
              <a:rPr lang="id-ID" dirty="0" smtClean="0"/>
              <a:t>Hubungan antara pemimpin dan bawahannya yakni dilihat pemimpin dipercaya dan disukai bawahan untuk mengikuti petunjuknya</a:t>
            </a:r>
          </a:p>
          <a:p>
            <a:pPr algn="just"/>
            <a:r>
              <a:rPr lang="id-ID" dirty="0" smtClean="0"/>
              <a:t>Struktur tugas yakni dilihat dilihat dari tugas-tugas organisasi didefinisikan secara jelas dan tugas tersebut dilengkapi dengan petunjuk yang rinci dan prosedur yang baku.</a:t>
            </a:r>
          </a:p>
          <a:p>
            <a:pPr algn="just"/>
            <a:r>
              <a:rPr lang="id-ID" dirty="0" smtClean="0"/>
              <a:t>Kekuatan posisi yakni dilihat dari kekuatan dan kekuasaan yang dimiliki karena posisinya diterapkan dalam organisasi untuk menanamkan rasa memiliki dan nilai dari tugas mereka masing -masing</a:t>
            </a:r>
            <a:endParaRPr lang="id-ID" dirty="0"/>
          </a:p>
        </p:txBody>
      </p:sp>
    </p:spTree>
    <p:extLst>
      <p:ext uri="{BB962C8B-B14F-4D97-AF65-F5344CB8AC3E}">
        <p14:creationId xmlns:p14="http://schemas.microsoft.com/office/powerpoint/2010/main" val="230322934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200" b="1" dirty="0" smtClean="0"/>
              <a:t>Model Kepemimpinan Transformasional</a:t>
            </a:r>
            <a:endParaRPr lang="id-ID" sz="3200" b="1" dirty="0"/>
          </a:p>
        </p:txBody>
      </p:sp>
      <p:sp>
        <p:nvSpPr>
          <p:cNvPr id="3" name="Content Placeholder 2"/>
          <p:cNvSpPr>
            <a:spLocks noGrp="1"/>
          </p:cNvSpPr>
          <p:nvPr>
            <p:ph idx="1"/>
          </p:nvPr>
        </p:nvSpPr>
        <p:spPr/>
        <p:txBody>
          <a:bodyPr>
            <a:normAutofit fontScale="85000" lnSpcReduction="20000"/>
          </a:bodyPr>
          <a:lstStyle/>
          <a:p>
            <a:pPr algn="just"/>
            <a:r>
              <a:rPr lang="id-ID" dirty="0" smtClean="0"/>
              <a:t>Kepemimpinan transformasional dibangun dari dua (2) kata kepemimpinan dan transformasional. Istilah transformasional dari kata </a:t>
            </a:r>
            <a:r>
              <a:rPr lang="id-ID" i="1" dirty="0" smtClean="0"/>
              <a:t>to tansform  </a:t>
            </a:r>
            <a:r>
              <a:rPr lang="id-ID" dirty="0" smtClean="0"/>
              <a:t>yang berarati mentransformasikan atau mengubah menjadi lebih baru dan berbeda</a:t>
            </a:r>
          </a:p>
          <a:p>
            <a:pPr algn="just"/>
            <a:r>
              <a:rPr lang="id-ID" dirty="0" smtClean="0"/>
              <a:t>Model kepemimpinan transformasional merupakan model yang relatif baru dalam kepemimpinan dan dianggap model terbaik dalam menjelaskan karakteristik pemimpin</a:t>
            </a:r>
          </a:p>
          <a:p>
            <a:pPr algn="just"/>
            <a:r>
              <a:rPr lang="id-ID" dirty="0" smtClean="0"/>
              <a:t>Konsep kepemimpinan transformasional mengintegrasikan ide – ide yang dikembangkan dalam pendekatan watak, gaya dan kontingensi.</a:t>
            </a:r>
            <a:endParaRPr lang="id-ID" dirty="0"/>
          </a:p>
        </p:txBody>
      </p:sp>
    </p:spTree>
    <p:extLst>
      <p:ext uri="{BB962C8B-B14F-4D97-AF65-F5344CB8AC3E}">
        <p14:creationId xmlns:p14="http://schemas.microsoft.com/office/powerpoint/2010/main" val="291303882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200" b="1" dirty="0" smtClean="0"/>
              <a:t>c. Model Kepemimpinan Visioner</a:t>
            </a:r>
            <a:endParaRPr lang="id-ID" sz="3200" b="1" dirty="0"/>
          </a:p>
        </p:txBody>
      </p:sp>
      <p:sp>
        <p:nvSpPr>
          <p:cNvPr id="3" name="Content Placeholder 2"/>
          <p:cNvSpPr>
            <a:spLocks noGrp="1"/>
          </p:cNvSpPr>
          <p:nvPr>
            <p:ph idx="1"/>
          </p:nvPr>
        </p:nvSpPr>
        <p:spPr>
          <a:xfrm>
            <a:off x="467544" y="1340768"/>
            <a:ext cx="8229600" cy="4525963"/>
          </a:xfrm>
        </p:spPr>
        <p:txBody>
          <a:bodyPr>
            <a:noAutofit/>
          </a:bodyPr>
          <a:lstStyle/>
          <a:p>
            <a:pPr algn="just"/>
            <a:r>
              <a:rPr lang="id-ID" sz="2800" dirty="0" smtClean="0"/>
              <a:t>Kepemimpinan visioner menuntut pemimpin memiliki kemampuan dalam menentukan arah masa depan melalui visi. </a:t>
            </a:r>
          </a:p>
          <a:p>
            <a:pPr algn="just"/>
            <a:r>
              <a:rPr lang="id-ID" sz="2800" dirty="0" smtClean="0"/>
              <a:t>Kemampuan visioner adalah kemampuan pemimpin dalam mencipta, merumuskan, mengkomunikasikan/ mentranfomasikan dan mengimplementasikan pemikiran – pemikiran ideal yang berasal dari dirinya atau hasil interaksi sosial diantara anggota organisasi dan stake holders yang diyakini sebagai cita-cita organisasi di maasa depan yang harus diraih atau diwujudkan melalui komitmen secara </a:t>
            </a:r>
            <a:r>
              <a:rPr lang="id-ID" sz="2800" dirty="0" smtClean="0"/>
              <a:t>personel.</a:t>
            </a:r>
            <a:endParaRPr lang="id-ID" sz="2800" dirty="0"/>
          </a:p>
        </p:txBody>
      </p:sp>
    </p:spTree>
    <p:extLst>
      <p:ext uri="{BB962C8B-B14F-4D97-AF65-F5344CB8AC3E}">
        <p14:creationId xmlns:p14="http://schemas.microsoft.com/office/powerpoint/2010/main" val="2577251607"/>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99392"/>
            <a:ext cx="8229600" cy="1143000"/>
          </a:xfrm>
        </p:spPr>
        <p:txBody>
          <a:bodyPr>
            <a:normAutofit/>
          </a:bodyPr>
          <a:lstStyle/>
          <a:p>
            <a:pPr algn="just"/>
            <a:r>
              <a:rPr lang="id-ID" sz="2800" dirty="0" smtClean="0"/>
              <a:t>lanjutan</a:t>
            </a:r>
            <a:endParaRPr lang="id-ID" sz="2800" dirty="0"/>
          </a:p>
        </p:txBody>
      </p:sp>
      <p:sp>
        <p:nvSpPr>
          <p:cNvPr id="3" name="Content Placeholder 2"/>
          <p:cNvSpPr>
            <a:spLocks noGrp="1"/>
          </p:cNvSpPr>
          <p:nvPr>
            <p:ph idx="1"/>
          </p:nvPr>
        </p:nvSpPr>
        <p:spPr>
          <a:xfrm>
            <a:off x="539552" y="980728"/>
            <a:ext cx="8229600" cy="4525963"/>
          </a:xfrm>
        </p:spPr>
        <p:txBody>
          <a:bodyPr>
            <a:noAutofit/>
          </a:bodyPr>
          <a:lstStyle/>
          <a:p>
            <a:r>
              <a:rPr lang="id-ID" sz="2800" dirty="0" smtClean="0"/>
              <a:t>Untuk menjadi pemimpin yang visioner,maka seseorang harus :</a:t>
            </a:r>
          </a:p>
          <a:p>
            <a:pPr marL="514350" indent="-514350">
              <a:buFont typeface="+mj-lt"/>
              <a:buAutoNum type="alphaLcPeriod"/>
            </a:pPr>
            <a:r>
              <a:rPr lang="id-ID" sz="2800" dirty="0" smtClean="0"/>
              <a:t>Memahami konsep </a:t>
            </a:r>
            <a:r>
              <a:rPr lang="id-ID" sz="2800" dirty="0" smtClean="0"/>
              <a:t>visi.</a:t>
            </a:r>
            <a:endParaRPr lang="id-ID" sz="2800" dirty="0" smtClean="0"/>
          </a:p>
          <a:p>
            <a:pPr marL="514350" indent="-514350">
              <a:buFont typeface="+mj-lt"/>
              <a:buAutoNum type="alphaLcPeriod"/>
            </a:pPr>
            <a:r>
              <a:rPr lang="id-ID" sz="2800" dirty="0" smtClean="0"/>
              <a:t>Memahami tujuan </a:t>
            </a:r>
            <a:r>
              <a:rPr lang="id-ID" sz="2800" dirty="0" smtClean="0"/>
              <a:t>visi.</a:t>
            </a:r>
            <a:endParaRPr lang="id-ID" sz="2800" dirty="0" smtClean="0"/>
          </a:p>
          <a:p>
            <a:pPr marL="514350" indent="-514350">
              <a:buFont typeface="+mj-lt"/>
              <a:buAutoNum type="alphaLcPeriod"/>
            </a:pPr>
            <a:r>
              <a:rPr lang="id-ID" sz="2800" dirty="0" smtClean="0"/>
              <a:t>Melakukan transformasi </a:t>
            </a:r>
            <a:r>
              <a:rPr lang="id-ID" sz="2800" dirty="0" smtClean="0"/>
              <a:t>visi.</a:t>
            </a:r>
            <a:endParaRPr lang="id-ID" sz="2800" dirty="0" smtClean="0"/>
          </a:p>
          <a:p>
            <a:pPr marL="514350" indent="-514350">
              <a:buFont typeface="+mj-lt"/>
              <a:buAutoNum type="alphaLcPeriod"/>
            </a:pPr>
            <a:r>
              <a:rPr lang="id-ID" sz="2800" dirty="0" smtClean="0"/>
              <a:t>Memahami implemenstasi </a:t>
            </a:r>
            <a:r>
              <a:rPr lang="id-ID" sz="2800" dirty="0" smtClean="0"/>
              <a:t>visi.</a:t>
            </a:r>
            <a:endParaRPr lang="id-ID" sz="2800" dirty="0" smtClean="0"/>
          </a:p>
          <a:p>
            <a:r>
              <a:rPr lang="id-ID" sz="2800" dirty="0" smtClean="0"/>
              <a:t>Kepemimpinan yang bervisi bekerja sebagai :</a:t>
            </a:r>
          </a:p>
          <a:p>
            <a:pPr marL="514350" indent="-514350">
              <a:buFont typeface="+mj-lt"/>
              <a:buAutoNum type="alphaLcPeriod"/>
            </a:pPr>
            <a:r>
              <a:rPr lang="id-ID" sz="2800" dirty="0" smtClean="0"/>
              <a:t>Penentu </a:t>
            </a:r>
            <a:r>
              <a:rPr lang="id-ID" sz="2800" dirty="0" smtClean="0"/>
              <a:t>arah.</a:t>
            </a:r>
            <a:endParaRPr lang="id-ID" sz="2800" dirty="0" smtClean="0"/>
          </a:p>
          <a:p>
            <a:pPr marL="514350" indent="-514350">
              <a:buFont typeface="+mj-lt"/>
              <a:buAutoNum type="alphaLcPeriod"/>
            </a:pPr>
            <a:r>
              <a:rPr lang="id-ID" sz="2800" dirty="0" smtClean="0"/>
              <a:t>Agen </a:t>
            </a:r>
            <a:r>
              <a:rPr lang="id-ID" sz="2800" dirty="0" smtClean="0"/>
              <a:t>prubahan.</a:t>
            </a:r>
            <a:endParaRPr lang="id-ID" sz="2800" dirty="0" smtClean="0"/>
          </a:p>
          <a:p>
            <a:pPr marL="514350" indent="-514350">
              <a:buFont typeface="+mj-lt"/>
              <a:buAutoNum type="alphaLcPeriod"/>
            </a:pPr>
            <a:r>
              <a:rPr lang="id-ID" sz="2800" dirty="0" smtClean="0"/>
              <a:t>Juru </a:t>
            </a:r>
            <a:r>
              <a:rPr lang="id-ID" sz="2800" dirty="0" smtClean="0"/>
              <a:t>bicara.</a:t>
            </a:r>
            <a:endParaRPr lang="id-ID" sz="2800" dirty="0" smtClean="0"/>
          </a:p>
          <a:p>
            <a:pPr marL="514350" indent="-514350">
              <a:buFont typeface="+mj-lt"/>
              <a:buAutoNum type="alphaLcPeriod"/>
            </a:pPr>
            <a:r>
              <a:rPr lang="id-ID" sz="2800" dirty="0" smtClean="0"/>
              <a:t>Pelatih dan </a:t>
            </a:r>
            <a:r>
              <a:rPr lang="id-ID" sz="2800" dirty="0" smtClean="0"/>
              <a:t>komunikator.</a:t>
            </a:r>
            <a:endParaRPr lang="id-ID" sz="2800" dirty="0" smtClean="0"/>
          </a:p>
          <a:p>
            <a:pPr marL="0" indent="0">
              <a:buNone/>
            </a:pPr>
            <a:r>
              <a:rPr lang="id-ID" sz="2800" dirty="0" smtClean="0"/>
              <a:t> </a:t>
            </a:r>
          </a:p>
          <a:p>
            <a:pPr marL="514350" indent="-514350">
              <a:buFont typeface="+mj-lt"/>
              <a:buAutoNum type="alphaLcPeriod"/>
            </a:pPr>
            <a:endParaRPr lang="id-ID" sz="2800" dirty="0"/>
          </a:p>
        </p:txBody>
      </p:sp>
    </p:spTree>
    <p:extLst>
      <p:ext uri="{BB962C8B-B14F-4D97-AF65-F5344CB8AC3E}">
        <p14:creationId xmlns:p14="http://schemas.microsoft.com/office/powerpoint/2010/main" val="33836723"/>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a:xfrm>
            <a:off x="323528" y="1124744"/>
            <a:ext cx="8229600" cy="4525963"/>
          </a:xfrm>
        </p:spPr>
        <p:txBody>
          <a:bodyPr>
            <a:noAutofit/>
          </a:bodyPr>
          <a:lstStyle/>
          <a:p>
            <a:pPr algn="just"/>
            <a:r>
              <a:rPr lang="id-ID" sz="2400" dirty="0" smtClean="0"/>
              <a:t>Sifat seorang pemimpin visioner selain mampu memanfaatkan peluang di masa depan juga memiliki prinsip kepemimimpinan dengan ciri-ciri sebagai berikut :</a:t>
            </a:r>
          </a:p>
          <a:p>
            <a:pPr marL="514350" indent="-514350">
              <a:buFont typeface="+mj-lt"/>
              <a:buAutoNum type="alphaLcPeriod"/>
            </a:pPr>
            <a:r>
              <a:rPr lang="id-ID" sz="2400" dirty="0" smtClean="0"/>
              <a:t>Memancarkan enerfi positif</a:t>
            </a:r>
          </a:p>
          <a:p>
            <a:pPr marL="514350" indent="-514350">
              <a:buFont typeface="+mj-lt"/>
              <a:buAutoNum type="alphaLcPeriod"/>
            </a:pPr>
            <a:r>
              <a:rPr lang="id-ID" sz="2400" dirty="0" smtClean="0"/>
              <a:t>Selalu belajar ( terus menerus)</a:t>
            </a:r>
          </a:p>
          <a:p>
            <a:pPr marL="514350" indent="-514350">
              <a:buFont typeface="+mj-lt"/>
              <a:buAutoNum type="alphaLcPeriod"/>
            </a:pPr>
            <a:r>
              <a:rPr lang="id-ID" sz="2400" dirty="0" smtClean="0"/>
              <a:t>Memancarkan enegi positif</a:t>
            </a:r>
          </a:p>
          <a:p>
            <a:pPr marL="514350" indent="-514350">
              <a:buFont typeface="+mj-lt"/>
              <a:buAutoNum type="alphaLcPeriod"/>
            </a:pPr>
            <a:r>
              <a:rPr lang="id-ID" sz="2400" dirty="0" smtClean="0"/>
              <a:t>Mempercayai orang lain</a:t>
            </a:r>
          </a:p>
          <a:p>
            <a:pPr marL="514350" indent="-514350">
              <a:buFont typeface="+mj-lt"/>
              <a:buAutoNum type="alphaLcPeriod"/>
            </a:pPr>
            <a:r>
              <a:rPr lang="id-ID" sz="2400" dirty="0" smtClean="0"/>
              <a:t>Hidup seimbang</a:t>
            </a:r>
          </a:p>
          <a:p>
            <a:pPr marL="514350" indent="-514350">
              <a:buFont typeface="+mj-lt"/>
              <a:buAutoNum type="alphaLcPeriod"/>
            </a:pPr>
            <a:r>
              <a:rPr lang="id-ID" sz="2400" dirty="0" smtClean="0"/>
              <a:t>Melihat hidup sebagai petualangan</a:t>
            </a:r>
          </a:p>
          <a:p>
            <a:pPr marL="514350" indent="-514350">
              <a:buFont typeface="+mj-lt"/>
              <a:buAutoNum type="alphaLcPeriod"/>
            </a:pPr>
            <a:r>
              <a:rPr lang="id-ID" sz="2400" dirty="0" smtClean="0"/>
              <a:t>Sinergistik</a:t>
            </a:r>
          </a:p>
          <a:p>
            <a:pPr marL="514350" indent="-514350">
              <a:buFont typeface="+mj-lt"/>
              <a:buAutoNum type="alphaLcPeriod"/>
            </a:pPr>
            <a:r>
              <a:rPr lang="id-ID" sz="2400" dirty="0" smtClean="0"/>
              <a:t>Selalu berlatih untuk memperbarui diri agar mampu mencapai prestasi yang lebih tinggi</a:t>
            </a:r>
            <a:endParaRPr lang="id-ID" sz="2400" dirty="0"/>
          </a:p>
        </p:txBody>
      </p:sp>
    </p:spTree>
    <p:extLst>
      <p:ext uri="{BB962C8B-B14F-4D97-AF65-F5344CB8AC3E}">
        <p14:creationId xmlns:p14="http://schemas.microsoft.com/office/powerpoint/2010/main" val="720941433"/>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200" b="1" dirty="0" smtClean="0"/>
              <a:t>lanjutan</a:t>
            </a:r>
            <a:endParaRPr lang="id-ID" sz="3200" b="1" dirty="0"/>
          </a:p>
        </p:txBody>
      </p:sp>
      <p:sp>
        <p:nvSpPr>
          <p:cNvPr id="3" name="Content Placeholder 2"/>
          <p:cNvSpPr>
            <a:spLocks noGrp="1"/>
          </p:cNvSpPr>
          <p:nvPr>
            <p:ph idx="1"/>
          </p:nvPr>
        </p:nvSpPr>
        <p:spPr>
          <a:xfrm>
            <a:off x="395536" y="1340768"/>
            <a:ext cx="8229600" cy="4525963"/>
          </a:xfrm>
        </p:spPr>
        <p:txBody>
          <a:bodyPr>
            <a:normAutofit fontScale="92500" lnSpcReduction="10000"/>
          </a:bodyPr>
          <a:lstStyle/>
          <a:p>
            <a:pPr marL="0" indent="0">
              <a:buNone/>
            </a:pPr>
            <a:r>
              <a:rPr lang="id-ID" dirty="0" smtClean="0"/>
              <a:t>Visi</a:t>
            </a:r>
          </a:p>
          <a:p>
            <a:r>
              <a:rPr lang="id-ID" dirty="0" smtClean="0"/>
              <a:t>Konsep visi</a:t>
            </a:r>
          </a:p>
          <a:p>
            <a:pPr marL="514350" indent="-514350" algn="just">
              <a:buFont typeface="+mj-lt"/>
              <a:buAutoNum type="arabicPeriod"/>
            </a:pPr>
            <a:r>
              <a:rPr lang="id-ID" dirty="0" smtClean="0"/>
              <a:t>Visi adalah suatu gambaran mengenai masa depan yang diinginkan bersama</a:t>
            </a:r>
          </a:p>
          <a:p>
            <a:pPr marL="514350" indent="-514350" algn="just">
              <a:buFont typeface="+mj-lt"/>
              <a:buAutoNum type="arabicPeriod"/>
            </a:pPr>
            <a:r>
              <a:rPr lang="id-ID" dirty="0" smtClean="0"/>
              <a:t>Visi adalah idealisasi pemikiran tentang masa depan organisasi yang merupakan kekuatan kunci bagi perubahan organisasi yang menciptakan budaya dan perilaku organisasi yang maju dan antisipatif terhadap persaingan global sebagai tantangan zaman</a:t>
            </a:r>
            <a:endParaRPr lang="id-ID" dirty="0"/>
          </a:p>
        </p:txBody>
      </p:sp>
    </p:spTree>
    <p:extLst>
      <p:ext uri="{BB962C8B-B14F-4D97-AF65-F5344CB8AC3E}">
        <p14:creationId xmlns:p14="http://schemas.microsoft.com/office/powerpoint/2010/main" val="583705062"/>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404664"/>
            <a:ext cx="8229600" cy="1143000"/>
          </a:xfrm>
        </p:spPr>
        <p:txBody>
          <a:bodyPr>
            <a:normAutofit/>
          </a:bodyPr>
          <a:lstStyle/>
          <a:p>
            <a:pPr marL="457200" indent="-457200" algn="just">
              <a:buFont typeface="Arial" pitchFamily="34" charset="0"/>
              <a:buChar char="•"/>
            </a:pPr>
            <a:r>
              <a:rPr lang="id-ID" sz="3200" b="1" dirty="0" smtClean="0"/>
              <a:t>Karakteristik visi</a:t>
            </a:r>
            <a:endParaRPr lang="id-ID" sz="3200" b="1" dirty="0"/>
          </a:p>
        </p:txBody>
      </p:sp>
      <p:sp>
        <p:nvSpPr>
          <p:cNvPr id="3" name="Content Placeholder 2"/>
          <p:cNvSpPr>
            <a:spLocks noGrp="1"/>
          </p:cNvSpPr>
          <p:nvPr>
            <p:ph idx="1"/>
          </p:nvPr>
        </p:nvSpPr>
        <p:spPr>
          <a:xfrm>
            <a:off x="611560" y="1484784"/>
            <a:ext cx="8229600" cy="4525963"/>
          </a:xfrm>
        </p:spPr>
        <p:txBody>
          <a:bodyPr>
            <a:normAutofit fontScale="25000" lnSpcReduction="20000"/>
          </a:bodyPr>
          <a:lstStyle/>
          <a:p>
            <a:pPr marL="0" indent="0">
              <a:buNone/>
            </a:pPr>
            <a:endParaRPr lang="id-ID" dirty="0" smtClean="0"/>
          </a:p>
          <a:p>
            <a:pPr marL="514350" indent="-514350" algn="just">
              <a:buFont typeface="+mj-lt"/>
              <a:buAutoNum type="arabicPeriod"/>
            </a:pPr>
            <a:r>
              <a:rPr lang="id-ID" sz="10400" dirty="0" smtClean="0"/>
              <a:t>Memperjelas arah dan tujuan,mudah dimengerti dan diartikulasikan</a:t>
            </a:r>
          </a:p>
          <a:p>
            <a:pPr marL="514350" indent="-514350" algn="just">
              <a:buFont typeface="+mj-lt"/>
              <a:buAutoNum type="arabicPeriod"/>
            </a:pPr>
            <a:r>
              <a:rPr lang="id-ID" sz="10400" dirty="0" smtClean="0"/>
              <a:t>Mencerminkan cita – cita yang tinggi dan menetapkan standar of excellence</a:t>
            </a:r>
          </a:p>
          <a:p>
            <a:pPr marL="514350" indent="-514350" algn="just">
              <a:buFont typeface="+mj-lt"/>
              <a:buAutoNum type="arabicPeriod"/>
            </a:pPr>
            <a:r>
              <a:rPr lang="id-ID" sz="10400" dirty="0" smtClean="0"/>
              <a:t>Menumbuhkan inspirasi, semangat, kegairahan dan komitmen</a:t>
            </a:r>
          </a:p>
          <a:p>
            <a:pPr marL="514350" indent="-514350" algn="just">
              <a:buFont typeface="+mj-lt"/>
              <a:buAutoNum type="arabicPeriod"/>
            </a:pPr>
            <a:r>
              <a:rPr lang="id-ID" sz="10400" dirty="0" smtClean="0"/>
              <a:t>Menciptakan makna bagi anggota organisasi</a:t>
            </a:r>
          </a:p>
          <a:p>
            <a:pPr marL="514350" indent="-514350" algn="just">
              <a:buFont typeface="+mj-lt"/>
              <a:buAutoNum type="arabicPeriod"/>
            </a:pPr>
            <a:r>
              <a:rPr lang="id-ID" sz="10400" dirty="0" smtClean="0"/>
              <a:t>Merefleksikan keunikan atau keistimewaan organisasi</a:t>
            </a:r>
          </a:p>
          <a:p>
            <a:pPr marL="514350" indent="-514350" algn="just">
              <a:buFont typeface="+mj-lt"/>
              <a:buAutoNum type="arabicPeriod"/>
            </a:pPr>
            <a:r>
              <a:rPr lang="id-ID" sz="10400" dirty="0" smtClean="0"/>
              <a:t>Menyiratkan nilai yang dijunjung tinggi anggota</a:t>
            </a:r>
          </a:p>
          <a:p>
            <a:pPr marL="514350" indent="-514350" algn="just">
              <a:buFont typeface="+mj-lt"/>
              <a:buAutoNum type="arabicPeriod"/>
            </a:pPr>
            <a:r>
              <a:rPr lang="id-ID" sz="10400" dirty="0" smtClean="0"/>
              <a:t>Konsistensi dalam arti memperhatikan secara seksama hubungan tingkat organisasi dengan lingkungan dan sejarah organisasi yang bersangkutan</a:t>
            </a:r>
            <a:endParaRPr lang="id-ID" sz="10400" dirty="0"/>
          </a:p>
        </p:txBody>
      </p:sp>
    </p:spTree>
    <p:extLst>
      <p:ext uri="{BB962C8B-B14F-4D97-AF65-F5344CB8AC3E}">
        <p14:creationId xmlns:p14="http://schemas.microsoft.com/office/powerpoint/2010/main" val="2484212181"/>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8229600" cy="1143000"/>
          </a:xfrm>
        </p:spPr>
        <p:txBody>
          <a:bodyPr>
            <a:normAutofit/>
          </a:bodyPr>
          <a:lstStyle/>
          <a:p>
            <a:pPr marL="571500" indent="-571500" algn="just">
              <a:buFont typeface="Arial" pitchFamily="34" charset="0"/>
              <a:buChar char="•"/>
            </a:pPr>
            <a:r>
              <a:rPr lang="id-ID" sz="3200" dirty="0" smtClean="0"/>
              <a:t>Tujuan Visi</a:t>
            </a:r>
            <a:endParaRPr lang="id-ID" sz="3200" dirty="0"/>
          </a:p>
        </p:txBody>
      </p:sp>
      <p:sp>
        <p:nvSpPr>
          <p:cNvPr id="3" name="Content Placeholder 2"/>
          <p:cNvSpPr>
            <a:spLocks noGrp="1"/>
          </p:cNvSpPr>
          <p:nvPr>
            <p:ph idx="1"/>
          </p:nvPr>
        </p:nvSpPr>
        <p:spPr>
          <a:xfrm>
            <a:off x="539552" y="980728"/>
            <a:ext cx="8229600" cy="4525963"/>
          </a:xfrm>
        </p:spPr>
        <p:txBody>
          <a:bodyPr>
            <a:noAutofit/>
          </a:bodyPr>
          <a:lstStyle/>
          <a:p>
            <a:pPr marL="0" indent="0">
              <a:buNone/>
            </a:pPr>
            <a:r>
              <a:rPr lang="id-ID" sz="2800" dirty="0" smtClean="0"/>
              <a:t>Visi yang baik memiliki tujuan utama:</a:t>
            </a:r>
          </a:p>
          <a:p>
            <a:pPr marL="514350" indent="-514350" algn="just">
              <a:buFont typeface="+mj-lt"/>
              <a:buAutoNum type="arabicPeriod"/>
            </a:pPr>
            <a:r>
              <a:rPr lang="id-ID" sz="2800" dirty="0" smtClean="0"/>
              <a:t>Memperjelas arah umum perubahan kebijakan organisasi</a:t>
            </a:r>
          </a:p>
          <a:p>
            <a:pPr marL="514350" indent="-514350" algn="just">
              <a:buFont typeface="+mj-lt"/>
              <a:buAutoNum type="arabicPeriod"/>
            </a:pPr>
            <a:r>
              <a:rPr lang="id-ID" sz="2800" dirty="0" smtClean="0"/>
              <a:t>Memotivasi karyawan untuk bertindak dengan arah yang benar</a:t>
            </a:r>
          </a:p>
          <a:p>
            <a:pPr marL="514350" indent="-514350" algn="just">
              <a:buFont typeface="+mj-lt"/>
              <a:buAutoNum type="arabicPeriod"/>
            </a:pPr>
            <a:r>
              <a:rPr lang="id-ID" sz="2800" dirty="0" smtClean="0"/>
              <a:t>Membantu proses mengkordinasi tindakan –tindakan tertentu dari orang - orang tertentu</a:t>
            </a:r>
          </a:p>
          <a:p>
            <a:pPr marL="0" indent="0" algn="just">
              <a:buNone/>
            </a:pPr>
            <a:r>
              <a:rPr lang="id-ID" sz="2800" dirty="0" smtClean="0"/>
              <a:t>Visi harus disegarkan,sehingga sesuai dan sepadan engan perubahan yang ada di lingkungan, vsi meupakan atribut pemimpin, tugas dan tanggung jawab pemimpin untuk melahirkan, memelihara, mengembangkan ,menerapkan dan menyegarkan visi.</a:t>
            </a:r>
            <a:endParaRPr lang="id-ID" sz="2800" dirty="0"/>
          </a:p>
        </p:txBody>
      </p:sp>
    </p:spTree>
    <p:extLst>
      <p:ext uri="{BB962C8B-B14F-4D97-AF65-F5344CB8AC3E}">
        <p14:creationId xmlns:p14="http://schemas.microsoft.com/office/powerpoint/2010/main" val="1235141700"/>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457200" indent="-457200" algn="just">
              <a:buFont typeface="Arial" pitchFamily="34" charset="0"/>
              <a:buChar char="•"/>
            </a:pPr>
            <a:r>
              <a:rPr lang="id-ID" sz="2800" dirty="0" smtClean="0"/>
              <a:t>Visi dapat berproses,direkayasa dan kembangkan melalui</a:t>
            </a:r>
            <a:endParaRPr lang="id-ID" sz="2800" dirty="0"/>
          </a:p>
        </p:txBody>
      </p:sp>
      <p:sp>
        <p:nvSpPr>
          <p:cNvPr id="3" name="Content Placeholder 2"/>
          <p:cNvSpPr>
            <a:spLocks noGrp="1"/>
          </p:cNvSpPr>
          <p:nvPr>
            <p:ph idx="1"/>
          </p:nvPr>
        </p:nvSpPr>
        <p:spPr>
          <a:xfrm>
            <a:off x="395536" y="1340768"/>
            <a:ext cx="8229600" cy="4525963"/>
          </a:xfrm>
        </p:spPr>
        <p:txBody>
          <a:bodyPr>
            <a:noAutofit/>
          </a:bodyPr>
          <a:lstStyle/>
          <a:p>
            <a:pPr marL="514350" indent="-514350">
              <a:buFont typeface="+mj-lt"/>
              <a:buAutoNum type="arabicPeriod"/>
            </a:pPr>
            <a:r>
              <a:rPr lang="id-ID" sz="2800" b="1" dirty="0" smtClean="0"/>
              <a:t>Penciptaan Visi</a:t>
            </a:r>
          </a:p>
          <a:p>
            <a:pPr marL="0" indent="0" algn="just">
              <a:buNone/>
            </a:pPr>
            <a:r>
              <a:rPr lang="id-ID" sz="2800" dirty="0" smtClean="0"/>
              <a:t>Visi tercipta dari hasil kreativitas pikir pemimpin sebagai refleksi profesionalisme dan pengalaman pribadi atau sebagai hasil elaborasi pemikiran mendalam dengan pengikut /personel berupa ide ideal tentang cita-cita organisasi yang akan diwujudkan bersama.</a:t>
            </a:r>
          </a:p>
          <a:p>
            <a:pPr marL="0" indent="0" algn="just">
              <a:buNone/>
            </a:pPr>
            <a:r>
              <a:rPr lang="id-ID" sz="2800" dirty="0" smtClean="0"/>
              <a:t>2</a:t>
            </a:r>
            <a:r>
              <a:rPr lang="id-ID" sz="2800" b="1" dirty="0" smtClean="0"/>
              <a:t>. Perumusan Visi</a:t>
            </a:r>
          </a:p>
          <a:p>
            <a:pPr marL="0" indent="0" algn="just">
              <a:buNone/>
            </a:pPr>
            <a:r>
              <a:rPr lang="id-ID" sz="2800" dirty="0" smtClean="0"/>
              <a:t>Tugas perumus visi adalah kesadaran akan pentingnya visi dirumuskan dalam </a:t>
            </a:r>
            <a:r>
              <a:rPr lang="id-ID" sz="2800" i="1" dirty="0" smtClean="0"/>
              <a:t>statement</a:t>
            </a:r>
            <a:r>
              <a:rPr lang="id-ID" sz="2800" dirty="0" smtClean="0"/>
              <a:t> yang jelas agar menjadi komitmen semua personel untuk mewujudkannya</a:t>
            </a:r>
          </a:p>
          <a:p>
            <a:pPr marL="0" indent="0" algn="just">
              <a:buNone/>
            </a:pPr>
            <a:r>
              <a:rPr lang="id-ID" sz="2800" dirty="0" smtClean="0"/>
              <a:t>Visi perlu dirumuskan secara jelas dan tegas dan harus melibatkan semua stake holders</a:t>
            </a:r>
            <a:endParaRPr lang="id-ID" sz="2800" dirty="0"/>
          </a:p>
        </p:txBody>
      </p:sp>
    </p:spTree>
    <p:extLst>
      <p:ext uri="{BB962C8B-B14F-4D97-AF65-F5344CB8AC3E}">
        <p14:creationId xmlns:p14="http://schemas.microsoft.com/office/powerpoint/2010/main" val="3594275507"/>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692696"/>
            <a:ext cx="8229600" cy="1143000"/>
          </a:xfrm>
        </p:spPr>
        <p:txBody>
          <a:bodyPr>
            <a:normAutofit/>
          </a:bodyPr>
          <a:lstStyle/>
          <a:p>
            <a:pPr algn="just"/>
            <a:r>
              <a:rPr lang="id-ID" sz="3200" b="1" dirty="0" smtClean="0"/>
              <a:t>Tahapan kegiatan perumusan visi</a:t>
            </a:r>
            <a:endParaRPr lang="id-ID" sz="3200" b="1" dirty="0"/>
          </a:p>
        </p:txBody>
      </p:sp>
      <p:sp>
        <p:nvSpPr>
          <p:cNvPr id="3" name="Content Placeholder 2"/>
          <p:cNvSpPr>
            <a:spLocks noGrp="1"/>
          </p:cNvSpPr>
          <p:nvPr>
            <p:ph idx="1"/>
          </p:nvPr>
        </p:nvSpPr>
        <p:spPr>
          <a:xfrm>
            <a:off x="395536" y="1700808"/>
            <a:ext cx="8229600" cy="4525963"/>
          </a:xfrm>
        </p:spPr>
        <p:txBody>
          <a:bodyPr>
            <a:normAutofit fontScale="92500" lnSpcReduction="20000"/>
          </a:bodyPr>
          <a:lstStyle/>
          <a:p>
            <a:pPr algn="just"/>
            <a:r>
              <a:rPr lang="id-ID" dirty="0" smtClean="0"/>
              <a:t>Pembentukan dan perumusan visi  oleh anggota tim kepemimpinan</a:t>
            </a:r>
          </a:p>
          <a:p>
            <a:pPr algn="just"/>
            <a:r>
              <a:rPr lang="id-ID" dirty="0" smtClean="0"/>
              <a:t>Merumuskan strategi secara konsensus</a:t>
            </a:r>
          </a:p>
          <a:p>
            <a:pPr algn="just"/>
            <a:r>
              <a:rPr lang="id-ID" dirty="0" smtClean="0"/>
              <a:t>Membulatkan sikap dan tekad sebagai total komitment untuk mewujudkan visi ini menjadi suatu kenyataan</a:t>
            </a:r>
          </a:p>
          <a:p>
            <a:pPr marL="0" indent="0">
              <a:buNone/>
            </a:pPr>
            <a:r>
              <a:rPr lang="id-ID" b="1" dirty="0" smtClean="0"/>
              <a:t>Transformasi visi</a:t>
            </a:r>
          </a:p>
          <a:p>
            <a:pPr marL="0" indent="0" algn="just">
              <a:buNone/>
            </a:pPr>
            <a:r>
              <a:rPr lang="id-ID" dirty="0" smtClean="0"/>
              <a:t>Kemampuan membangun kepercayaan memlalui komunikasi yang efektif dan intensif sebagai upaya </a:t>
            </a:r>
            <a:r>
              <a:rPr lang="id-ID" i="1" dirty="0" smtClean="0"/>
              <a:t>share visions of stakeholders </a:t>
            </a:r>
            <a:r>
              <a:rPr lang="id-ID" dirty="0" smtClean="0"/>
              <a:t>sehingga diperoleh </a:t>
            </a:r>
            <a:r>
              <a:rPr lang="id-ID" i="1" dirty="0" smtClean="0"/>
              <a:t>shared visions of belonging </a:t>
            </a:r>
            <a:r>
              <a:rPr lang="id-ID" dirty="0" smtClean="0"/>
              <a:t>dan </a:t>
            </a:r>
            <a:r>
              <a:rPr lang="id-ID" i="1" dirty="0" smtClean="0"/>
              <a:t>sense of ownership</a:t>
            </a:r>
            <a:endParaRPr lang="id-ID" i="1" dirty="0"/>
          </a:p>
        </p:txBody>
      </p:sp>
    </p:spTree>
    <p:extLst>
      <p:ext uri="{BB962C8B-B14F-4D97-AF65-F5344CB8AC3E}">
        <p14:creationId xmlns:p14="http://schemas.microsoft.com/office/powerpoint/2010/main" val="24114934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200" dirty="0" smtClean="0"/>
              <a:t>lanjutan</a:t>
            </a:r>
            <a:endParaRPr lang="id-ID" sz="3200" dirty="0"/>
          </a:p>
        </p:txBody>
      </p:sp>
      <p:sp>
        <p:nvSpPr>
          <p:cNvPr id="3" name="Content Placeholder 2"/>
          <p:cNvSpPr>
            <a:spLocks noGrp="1"/>
          </p:cNvSpPr>
          <p:nvPr>
            <p:ph idx="1"/>
          </p:nvPr>
        </p:nvSpPr>
        <p:spPr>
          <a:xfrm>
            <a:off x="539552" y="1268760"/>
            <a:ext cx="8229600" cy="4525963"/>
          </a:xfrm>
        </p:spPr>
        <p:txBody>
          <a:bodyPr>
            <a:normAutofit fontScale="92500" lnSpcReduction="10000"/>
          </a:bodyPr>
          <a:lstStyle/>
          <a:p>
            <a:pPr algn="just"/>
            <a:r>
              <a:rPr lang="id-ID" dirty="0" smtClean="0"/>
              <a:t>Pemimpin adalah seorang yang memiliki kemampuan ,artinya memiliki kemampuan untuk mempengaruhi orang lain dalam kelompok tanpa mengindahkan bentuk alasannya ( Mitha Thoha )</a:t>
            </a:r>
          </a:p>
          <a:p>
            <a:pPr algn="just"/>
            <a:r>
              <a:rPr lang="id-ID" dirty="0" smtClean="0"/>
              <a:t>Pemimpin adalah seorang yang menjadi titik pusat  adalah seorang yang mengintegrasikan kelompok ( L.Redl )</a:t>
            </a:r>
          </a:p>
          <a:p>
            <a:pPr algn="just"/>
            <a:r>
              <a:rPr lang="id-ID" dirty="0" smtClean="0"/>
              <a:t>Pemimpin pengaruh terhadap sekelompok adalah orang yang dianggap mempunyai pengaruh terhdp orang lain ( Astrid S. Susanto )</a:t>
            </a:r>
          </a:p>
          <a:p>
            <a:pPr algn="just"/>
            <a:endParaRPr lang="id-ID" dirty="0"/>
          </a:p>
        </p:txBody>
      </p:sp>
    </p:spTree>
    <p:extLst>
      <p:ext uri="{BB962C8B-B14F-4D97-AF65-F5344CB8AC3E}">
        <p14:creationId xmlns:p14="http://schemas.microsoft.com/office/powerpoint/2010/main" val="2015120358"/>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600" b="1" dirty="0"/>
              <a:t>D</a:t>
            </a:r>
            <a:r>
              <a:rPr lang="id-ID" sz="3600" b="1" dirty="0" smtClean="0"/>
              <a:t>. Pendekatan Kepemimpinan</a:t>
            </a:r>
            <a:endParaRPr lang="id-ID" sz="3600" b="1" dirty="0"/>
          </a:p>
        </p:txBody>
      </p:sp>
      <p:sp>
        <p:nvSpPr>
          <p:cNvPr id="3" name="Content Placeholder 2"/>
          <p:cNvSpPr>
            <a:spLocks noGrp="1"/>
          </p:cNvSpPr>
          <p:nvPr>
            <p:ph idx="1"/>
          </p:nvPr>
        </p:nvSpPr>
        <p:spPr>
          <a:xfrm>
            <a:off x="467544" y="1412776"/>
            <a:ext cx="8229600" cy="4525963"/>
          </a:xfrm>
        </p:spPr>
        <p:txBody>
          <a:bodyPr>
            <a:noAutofit/>
          </a:bodyPr>
          <a:lstStyle/>
          <a:p>
            <a:pPr marL="514350" indent="-514350">
              <a:buFont typeface="+mj-lt"/>
              <a:buAutoNum type="arabicPeriod"/>
            </a:pPr>
            <a:r>
              <a:rPr lang="id-ID" sz="2800" b="1" dirty="0" smtClean="0"/>
              <a:t>Pendekatan Kekuasaan - Pengaruh ( Power -  Influence Approach )</a:t>
            </a:r>
          </a:p>
          <a:p>
            <a:pPr marL="0" indent="0" algn="just">
              <a:buNone/>
            </a:pPr>
            <a:r>
              <a:rPr lang="id-ID" sz="2800" dirty="0" smtClean="0"/>
              <a:t>	Pendekatan ini menempatkan kekuasaan   (formal/informal ) sebagai dasar dalam memberikan pengaruh kepada orang lain dan efektivitas determinasi kekuasaan yang dimiliki dijadikan sebagai kriteria keberhasilan kepemimpinannya.</a:t>
            </a:r>
          </a:p>
          <a:p>
            <a:pPr marL="514350" indent="-514350" algn="just">
              <a:buFont typeface="+mj-lt"/>
              <a:buAutoNum type="arabicPeriod" startAt="2"/>
            </a:pPr>
            <a:r>
              <a:rPr lang="id-ID" sz="2800" b="1" dirty="0" smtClean="0"/>
              <a:t>Pendekatan Sifat (Trait – Aproach )</a:t>
            </a:r>
          </a:p>
          <a:p>
            <a:pPr marL="0" indent="0" algn="just">
              <a:buNone/>
            </a:pPr>
            <a:r>
              <a:rPr lang="id-ID" sz="2800" dirty="0" smtClean="0"/>
              <a:t>	Pendekatan ini lebih kepada komponen fisik dan ketrampilan dalam mempengaruhi seorang pimpinan kepada anggotanya.</a:t>
            </a:r>
            <a:endParaRPr lang="id-ID" sz="2800" dirty="0"/>
          </a:p>
        </p:txBody>
      </p:sp>
    </p:spTree>
    <p:extLst>
      <p:ext uri="{BB962C8B-B14F-4D97-AF65-F5344CB8AC3E}">
        <p14:creationId xmlns:p14="http://schemas.microsoft.com/office/powerpoint/2010/main" val="2826291504"/>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id-ID" sz="2800" b="1" dirty="0" smtClean="0"/>
              <a:t>3. Behaviour Approach ( Pendekatan Perilaku )</a:t>
            </a:r>
            <a:endParaRPr lang="id-ID" sz="2800" b="1" dirty="0"/>
          </a:p>
        </p:txBody>
      </p:sp>
      <p:sp>
        <p:nvSpPr>
          <p:cNvPr id="3" name="Content Placeholder 2"/>
          <p:cNvSpPr>
            <a:spLocks noGrp="1"/>
          </p:cNvSpPr>
          <p:nvPr>
            <p:ph idx="1"/>
          </p:nvPr>
        </p:nvSpPr>
        <p:spPr>
          <a:xfrm>
            <a:off x="395536" y="1196752"/>
            <a:ext cx="8229600" cy="4525963"/>
          </a:xfrm>
        </p:spPr>
        <p:txBody>
          <a:bodyPr>
            <a:noAutofit/>
          </a:bodyPr>
          <a:lstStyle/>
          <a:p>
            <a:pPr marL="0" indent="0" algn="just">
              <a:buNone/>
            </a:pPr>
            <a:r>
              <a:rPr lang="id-ID" sz="2800" dirty="0"/>
              <a:t>	</a:t>
            </a:r>
            <a:r>
              <a:rPr lang="id-ID" sz="2800" dirty="0" smtClean="0"/>
              <a:t>Pendekatan perilaku menempatkan perilaku sebagai dasar untuk melaksanakan kepemimpinannya dan memperhatikan unsur-unsur lainnya sebagai ukuran keberhasilan kepemimpinannya ( lingkungan, instrumen kekuasaan, perilakunya itu sendiri )</a:t>
            </a:r>
          </a:p>
          <a:p>
            <a:pPr marL="0" indent="0" algn="just">
              <a:buNone/>
            </a:pPr>
            <a:r>
              <a:rPr lang="id-ID" sz="2800" b="1" dirty="0" smtClean="0"/>
              <a:t>4. Situational Approach ( Pendekatan Situasi )</a:t>
            </a:r>
          </a:p>
          <a:p>
            <a:pPr marL="0" indent="0" algn="just">
              <a:buNone/>
            </a:pPr>
            <a:r>
              <a:rPr lang="id-ID" sz="2800" b="1" dirty="0"/>
              <a:t>	</a:t>
            </a:r>
            <a:r>
              <a:rPr lang="id-ID" sz="2800" dirty="0" smtClean="0"/>
              <a:t>Pendekatan situasi menempatkan perilaku pimpinan dalam kepemimpinannya dipengaruhi oleh variabel situasi kepemimpinannya dilakukan artinya determinasi pengaruh yang dimiliki dipengaruhi variabel situasi dan variabel situasi menjadi ukuran efektivitas kepemimpinannya</a:t>
            </a:r>
            <a:endParaRPr lang="id-ID" sz="2800" b="1" dirty="0"/>
          </a:p>
        </p:txBody>
      </p:sp>
    </p:spTree>
    <p:extLst>
      <p:ext uri="{BB962C8B-B14F-4D97-AF65-F5344CB8AC3E}">
        <p14:creationId xmlns:p14="http://schemas.microsoft.com/office/powerpoint/2010/main" val="2842562650"/>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id-ID" sz="3200" b="1" dirty="0" smtClean="0"/>
              <a:t>5. Determinants of Behaviour</a:t>
            </a:r>
            <a:endParaRPr lang="id-ID" sz="3200" b="1" dirty="0"/>
          </a:p>
        </p:txBody>
      </p:sp>
      <p:sp>
        <p:nvSpPr>
          <p:cNvPr id="3" name="Content Placeholder 2"/>
          <p:cNvSpPr>
            <a:spLocks noGrp="1"/>
          </p:cNvSpPr>
          <p:nvPr>
            <p:ph idx="1"/>
          </p:nvPr>
        </p:nvSpPr>
        <p:spPr>
          <a:xfrm>
            <a:off x="539552" y="1340768"/>
            <a:ext cx="8229600" cy="4525963"/>
          </a:xfrm>
        </p:spPr>
        <p:txBody>
          <a:bodyPr>
            <a:noAutofit/>
          </a:bodyPr>
          <a:lstStyle/>
          <a:p>
            <a:pPr marL="0" indent="0" algn="just">
              <a:buNone/>
            </a:pPr>
            <a:r>
              <a:rPr lang="id-ID" sz="2800" dirty="0" smtClean="0"/>
              <a:t>Pendekatan ini dikatakan sebagai pendekatan terpadu. Perilaku </a:t>
            </a:r>
            <a:r>
              <a:rPr lang="id-ID" sz="2800" dirty="0" smtClean="0"/>
              <a:t>pimpinan terdiri dari :</a:t>
            </a:r>
            <a:endParaRPr lang="id-ID" sz="2800" dirty="0"/>
          </a:p>
          <a:p>
            <a:pPr marL="1371600" indent="-1371600" algn="just">
              <a:buFont typeface="+mj-lt"/>
              <a:buAutoNum type="alphaLcPeriod"/>
            </a:pPr>
            <a:r>
              <a:rPr lang="id-ID" sz="2800" dirty="0" smtClean="0"/>
              <a:t>Tampilan secara fisik, ketrampilan dan sikap.</a:t>
            </a:r>
          </a:p>
          <a:p>
            <a:pPr marL="1371600" indent="-1371600" algn="just">
              <a:buFont typeface="+mj-lt"/>
              <a:buAutoNum type="alphaLcPeriod"/>
            </a:pPr>
            <a:r>
              <a:rPr lang="id-ID" sz="2800" dirty="0" smtClean="0"/>
              <a:t>Ketiga komponen tersebut dipengaruhi oleh situasi .</a:t>
            </a:r>
          </a:p>
          <a:p>
            <a:pPr marL="1371600" indent="-1371600" algn="just">
              <a:buFont typeface="+mj-lt"/>
              <a:buAutoNum type="alphaLcPeriod"/>
            </a:pPr>
            <a:r>
              <a:rPr lang="id-ID" sz="2800" dirty="0" smtClean="0"/>
              <a:t>Efektivitas pengaruh dipengaruhi oleh situasi serta beberapa penampilan ketrampilan dan sikap maksimal dimiliki oleh pimpinan	</a:t>
            </a:r>
            <a:endParaRPr lang="id-ID" sz="2800" dirty="0"/>
          </a:p>
          <a:p>
            <a:pPr algn="just"/>
            <a:r>
              <a:rPr lang="id-ID" sz="2800" dirty="0" smtClean="0"/>
              <a:t>Personal Power tidak akan berarti untuk dapat menjelaskan kepemimpinan yang dijalankan untuk mempengaruhi orang lain.</a:t>
            </a:r>
          </a:p>
          <a:p>
            <a:pPr marL="0" indent="0" algn="just">
              <a:buNone/>
            </a:pPr>
            <a:r>
              <a:rPr lang="id-ID" sz="2800" dirty="0" smtClean="0"/>
              <a:t>	</a:t>
            </a:r>
            <a:endParaRPr lang="id-ID" sz="2800" dirty="0"/>
          </a:p>
        </p:txBody>
      </p:sp>
    </p:spTree>
    <p:extLst>
      <p:ext uri="{BB962C8B-B14F-4D97-AF65-F5344CB8AC3E}">
        <p14:creationId xmlns:p14="http://schemas.microsoft.com/office/powerpoint/2010/main" val="1978278853"/>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116632"/>
            <a:ext cx="8229600" cy="1143000"/>
          </a:xfrm>
        </p:spPr>
        <p:txBody>
          <a:bodyPr>
            <a:normAutofit/>
          </a:bodyPr>
          <a:lstStyle/>
          <a:p>
            <a:pPr algn="just"/>
            <a:r>
              <a:rPr lang="id-ID" sz="3200" dirty="0" smtClean="0"/>
              <a:t>lanjutan</a:t>
            </a:r>
            <a:endParaRPr lang="id-ID" sz="3200" dirty="0"/>
          </a:p>
        </p:txBody>
      </p:sp>
      <p:sp>
        <p:nvSpPr>
          <p:cNvPr id="3" name="Content Placeholder 2"/>
          <p:cNvSpPr>
            <a:spLocks noGrp="1"/>
          </p:cNvSpPr>
          <p:nvPr>
            <p:ph idx="1"/>
          </p:nvPr>
        </p:nvSpPr>
        <p:spPr>
          <a:xfrm>
            <a:off x="467544" y="1124744"/>
            <a:ext cx="8229600" cy="4525963"/>
          </a:xfrm>
        </p:spPr>
        <p:txBody>
          <a:bodyPr>
            <a:normAutofit/>
          </a:bodyPr>
          <a:lstStyle/>
          <a:p>
            <a:pPr algn="just"/>
            <a:r>
              <a:rPr lang="id-ID" dirty="0" smtClean="0"/>
              <a:t>Personal Behaviour pimpinan dan ketrampilan dalam mempengaruhi harus terangkum didalamnya bila kita enginginkan kelanjutan bagaimana pimpinannya mempengaruhi orang lain.</a:t>
            </a:r>
          </a:p>
          <a:p>
            <a:pPr algn="just"/>
            <a:r>
              <a:rPr lang="id-ID" dirty="0" smtClean="0"/>
              <a:t>Kekuasaan Personal dari pimpinan sangat tergantung kepada kemampuan/ ketrampilan dari pimpinan</a:t>
            </a:r>
          </a:p>
          <a:p>
            <a:pPr marL="0" indent="0">
              <a:buNone/>
            </a:pPr>
            <a:endParaRPr lang="id-ID" dirty="0"/>
          </a:p>
        </p:txBody>
      </p:sp>
    </p:spTree>
    <p:extLst>
      <p:ext uri="{BB962C8B-B14F-4D97-AF65-F5344CB8AC3E}">
        <p14:creationId xmlns:p14="http://schemas.microsoft.com/office/powerpoint/2010/main" val="1824928387"/>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smtClean="0"/>
              <a:t>TEORI DASAR KEPIMPINAN</a:t>
            </a:r>
            <a:endParaRPr lang="id-ID" b="1" dirty="0"/>
          </a:p>
        </p:txBody>
      </p:sp>
      <p:sp>
        <p:nvSpPr>
          <p:cNvPr id="3" name="Content Placeholder 2"/>
          <p:cNvSpPr>
            <a:spLocks noGrp="1"/>
          </p:cNvSpPr>
          <p:nvPr>
            <p:ph idx="1"/>
          </p:nvPr>
        </p:nvSpPr>
        <p:spPr/>
        <p:txBody>
          <a:bodyPr/>
          <a:lstStyle/>
          <a:p>
            <a:r>
              <a:rPr lang="id-ID" b="1" dirty="0" smtClean="0"/>
              <a:t>Pengertian teori </a:t>
            </a:r>
          </a:p>
          <a:p>
            <a:pPr marL="0" indent="0">
              <a:buNone/>
            </a:pPr>
            <a:r>
              <a:rPr lang="id-ID" dirty="0" smtClean="0"/>
              <a:t>Kamus Besar Bahasa Indonesia (KBBI)</a:t>
            </a:r>
          </a:p>
          <a:p>
            <a:pPr marL="514350" indent="-514350" algn="just">
              <a:buFont typeface="+mj-lt"/>
              <a:buAutoNum type="alphaLcPeriod"/>
            </a:pPr>
            <a:r>
              <a:rPr lang="id-ID" dirty="0" smtClean="0"/>
              <a:t>Pendapat yang didasarkan pada penelitian dan penemuan yang didukung oleh data dan implementasi</a:t>
            </a:r>
          </a:p>
          <a:p>
            <a:pPr marL="514350" indent="-514350" algn="just">
              <a:buFont typeface="+mj-lt"/>
              <a:buAutoNum type="alphaLcPeriod"/>
            </a:pPr>
            <a:r>
              <a:rPr lang="id-ID" dirty="0" smtClean="0"/>
              <a:t>Penyelidikan eksperimental yang mampu menghasilkan fakta berdasarkan ilmu pasti, logika, metodologi, argumentasi</a:t>
            </a:r>
            <a:endParaRPr lang="id-ID" dirty="0"/>
          </a:p>
        </p:txBody>
      </p:sp>
    </p:spTree>
    <p:extLst>
      <p:ext uri="{BB962C8B-B14F-4D97-AF65-F5344CB8AC3E}">
        <p14:creationId xmlns:p14="http://schemas.microsoft.com/office/powerpoint/2010/main" val="282132489"/>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200" dirty="0" smtClean="0"/>
              <a:t>lanjutan</a:t>
            </a:r>
            <a:endParaRPr lang="id-ID" sz="3200" dirty="0"/>
          </a:p>
        </p:txBody>
      </p:sp>
      <p:sp>
        <p:nvSpPr>
          <p:cNvPr id="3" name="Content Placeholder 2"/>
          <p:cNvSpPr>
            <a:spLocks noGrp="1"/>
          </p:cNvSpPr>
          <p:nvPr>
            <p:ph idx="1"/>
          </p:nvPr>
        </p:nvSpPr>
        <p:spPr/>
        <p:txBody>
          <a:bodyPr/>
          <a:lstStyle/>
          <a:p>
            <a:pPr algn="just"/>
            <a:r>
              <a:rPr lang="id-ID" dirty="0" smtClean="0"/>
              <a:t>Perspektif dari beberapa pakar sangat beragam, namun berapa pakar semuanya </a:t>
            </a:r>
            <a:r>
              <a:rPr lang="id-ID" dirty="0" smtClean="0"/>
              <a:t>memasukkan </a:t>
            </a:r>
            <a:r>
              <a:rPr lang="id-ID" dirty="0" smtClean="0"/>
              <a:t>3 teori utama yaitu teori sifat,teori perilaku dan teori kontingensi.</a:t>
            </a:r>
          </a:p>
          <a:p>
            <a:pPr algn="just"/>
            <a:r>
              <a:rPr lang="id-ID" dirty="0"/>
              <a:t>T</a:t>
            </a:r>
            <a:r>
              <a:rPr lang="id-ID" dirty="0" smtClean="0"/>
              <a:t>eori lain seperti teori tranformasional, teori transaksional, karismatik, tambahan teori dan teori baru sangat dipengaruhi oleh sudut pandang dari masing – mansing pakar </a:t>
            </a:r>
            <a:endParaRPr lang="id-ID" dirty="0"/>
          </a:p>
        </p:txBody>
      </p:sp>
    </p:spTree>
    <p:extLst>
      <p:ext uri="{BB962C8B-B14F-4D97-AF65-F5344CB8AC3E}">
        <p14:creationId xmlns:p14="http://schemas.microsoft.com/office/powerpoint/2010/main" val="387410439"/>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32656"/>
            <a:ext cx="8229600" cy="1143000"/>
          </a:xfrm>
        </p:spPr>
        <p:txBody>
          <a:bodyPr>
            <a:normAutofit/>
          </a:bodyPr>
          <a:lstStyle/>
          <a:p>
            <a:pPr algn="just"/>
            <a:r>
              <a:rPr lang="id-ID" sz="3200" b="1" dirty="0" smtClean="0"/>
              <a:t>A. Teori Sifa</a:t>
            </a:r>
            <a:r>
              <a:rPr lang="id-ID" sz="3200" dirty="0" smtClean="0"/>
              <a:t>t</a:t>
            </a:r>
            <a:endParaRPr lang="id-ID" sz="3200" dirty="0"/>
          </a:p>
        </p:txBody>
      </p:sp>
      <p:sp>
        <p:nvSpPr>
          <p:cNvPr id="3" name="Content Placeholder 2"/>
          <p:cNvSpPr>
            <a:spLocks noGrp="1"/>
          </p:cNvSpPr>
          <p:nvPr>
            <p:ph idx="1"/>
          </p:nvPr>
        </p:nvSpPr>
        <p:spPr>
          <a:xfrm>
            <a:off x="395536" y="1412776"/>
            <a:ext cx="8229600" cy="4525963"/>
          </a:xfrm>
        </p:spPr>
        <p:txBody>
          <a:bodyPr>
            <a:normAutofit fontScale="25000" lnSpcReduction="20000"/>
          </a:bodyPr>
          <a:lstStyle/>
          <a:p>
            <a:pPr algn="just"/>
            <a:r>
              <a:rPr lang="id-ID" sz="9600" dirty="0" smtClean="0"/>
              <a:t>Teori sifat menekankan faktor genetik sebagai asumsi bahwa keberhasilan seorang pemimpin sangat ditentukan oleh sifat khusus yang melekat sejak lahir.</a:t>
            </a:r>
          </a:p>
          <a:p>
            <a:pPr algn="just"/>
            <a:r>
              <a:rPr lang="id-ID" sz="9600" dirty="0" smtClean="0"/>
              <a:t>Ada beberapa pakar teori sifat yakni :</a:t>
            </a:r>
          </a:p>
          <a:p>
            <a:pPr marL="514350" indent="-514350" algn="just">
              <a:buFont typeface="+mj-lt"/>
              <a:buAutoNum type="arabicPeriod"/>
            </a:pPr>
            <a:r>
              <a:rPr lang="id-ID" sz="9600" b="1" dirty="0" smtClean="0"/>
              <a:t>Bernad (1926 )</a:t>
            </a:r>
          </a:p>
          <a:p>
            <a:pPr marL="514350" indent="-514350" algn="just">
              <a:buFont typeface="+mj-lt"/>
              <a:buAutoNum type="alphaLcPeriod"/>
            </a:pPr>
            <a:r>
              <a:rPr lang="id-ID" sz="9600" dirty="0" smtClean="0"/>
              <a:t>Kepemimpinan dapt dijelaskan oleh kwalitas internal / sifat yang dibawa sejak lahir.</a:t>
            </a:r>
          </a:p>
          <a:p>
            <a:pPr marL="514350" indent="-514350" algn="just">
              <a:buFont typeface="+mj-lt"/>
              <a:buAutoNum type="alphaLcPeriod"/>
            </a:pPr>
            <a:r>
              <a:rPr lang="id-ID" sz="9600" dirty="0"/>
              <a:t>T</a:t>
            </a:r>
            <a:r>
              <a:rPr lang="id-ID" sz="9600" dirty="0" smtClean="0"/>
              <a:t>eori ini menjelaskan  seorang dianggap, diposisikan, dipilih sebagai pemimpin berdasar sifat yang dimiliki oleh individu tersebut.</a:t>
            </a:r>
          </a:p>
          <a:p>
            <a:pPr marL="514350" indent="-514350" algn="just">
              <a:buFont typeface="+mj-lt"/>
              <a:buAutoNum type="alphaLcPeriod"/>
            </a:pPr>
            <a:r>
              <a:rPr lang="id-ID" sz="9600" dirty="0" smtClean="0"/>
              <a:t>Sifat khusus yang dimiliki pemimpin berbeda dengan orang lain</a:t>
            </a:r>
          </a:p>
          <a:p>
            <a:pPr marL="514350" indent="-514350" algn="just">
              <a:buFont typeface="+mj-lt"/>
              <a:buAutoNum type="alphaLcPeriod"/>
            </a:pPr>
            <a:r>
              <a:rPr lang="id-ID" sz="9600" dirty="0" smtClean="0"/>
              <a:t>Inti teori ini  bahwa pemimpin dilahirkan bukan dibuat, direkayasa </a:t>
            </a:r>
          </a:p>
          <a:p>
            <a:pPr marL="514350" indent="-514350" algn="just">
              <a:buFont typeface="+mj-lt"/>
              <a:buAutoNum type="alphaLcPeriod"/>
            </a:pPr>
            <a:endParaRPr lang="id-ID" sz="9600" dirty="0"/>
          </a:p>
          <a:p>
            <a:pPr marL="514350" indent="-514350" algn="just">
              <a:buFont typeface="+mj-lt"/>
              <a:buAutoNum type="alphaLcPeriod"/>
            </a:pPr>
            <a:endParaRPr lang="id-ID" sz="9600" dirty="0" smtClean="0"/>
          </a:p>
          <a:p>
            <a:pPr marL="514350" indent="-514350" algn="just">
              <a:buFont typeface="+mj-lt"/>
              <a:buAutoNum type="alphaLcPeriod"/>
            </a:pPr>
            <a:endParaRPr lang="id-ID" dirty="0"/>
          </a:p>
          <a:p>
            <a:pPr marL="514350" indent="-514350" algn="just">
              <a:buFont typeface="+mj-lt"/>
              <a:buAutoNum type="alphaLcPeriod"/>
            </a:pPr>
            <a:endParaRPr lang="id-ID" dirty="0" smtClean="0"/>
          </a:p>
          <a:p>
            <a:pPr marL="514350" indent="-514350" algn="just">
              <a:buFont typeface="+mj-lt"/>
              <a:buAutoNum type="alphaLcPeriod"/>
            </a:pPr>
            <a:endParaRPr lang="id-ID" dirty="0"/>
          </a:p>
          <a:p>
            <a:pPr marL="514350" indent="-514350" algn="just">
              <a:buFont typeface="+mj-lt"/>
              <a:buAutoNum type="alphaLcPeriod"/>
            </a:pPr>
            <a:endParaRPr lang="id-ID" dirty="0" smtClean="0"/>
          </a:p>
          <a:p>
            <a:pPr marL="514350" indent="-514350" algn="just">
              <a:buFont typeface="+mj-lt"/>
              <a:buAutoNum type="alphaLcPeriod"/>
            </a:pPr>
            <a:endParaRPr lang="id-ID" dirty="0"/>
          </a:p>
          <a:p>
            <a:pPr marL="514350" indent="-514350" algn="just">
              <a:buFont typeface="+mj-lt"/>
              <a:buAutoNum type="alphaLcPeriod"/>
            </a:pPr>
            <a:endParaRPr lang="id-ID" dirty="0" smtClean="0"/>
          </a:p>
          <a:p>
            <a:pPr marL="514350" indent="-514350" algn="just">
              <a:buFont typeface="+mj-lt"/>
              <a:buAutoNum type="alphaLcPeriod"/>
            </a:pPr>
            <a:endParaRPr lang="id-ID" dirty="0"/>
          </a:p>
          <a:p>
            <a:pPr marL="514350" indent="-514350" algn="just">
              <a:buFont typeface="+mj-lt"/>
              <a:buAutoNum type="alphaLcPeriod"/>
            </a:pPr>
            <a:endParaRPr lang="id-ID" dirty="0" smtClean="0"/>
          </a:p>
          <a:p>
            <a:pPr marL="514350" indent="-514350" algn="just">
              <a:buFont typeface="+mj-lt"/>
              <a:buAutoNum type="alphaLcPeriod"/>
            </a:pPr>
            <a:endParaRPr lang="id-ID" dirty="0" smtClean="0"/>
          </a:p>
          <a:p>
            <a:pPr algn="just"/>
            <a:endParaRPr lang="id-ID" dirty="0"/>
          </a:p>
        </p:txBody>
      </p:sp>
    </p:spTree>
    <p:extLst>
      <p:ext uri="{BB962C8B-B14F-4D97-AF65-F5344CB8AC3E}">
        <p14:creationId xmlns:p14="http://schemas.microsoft.com/office/powerpoint/2010/main" val="3896110555"/>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3363"/>
            <a:ext cx="8229600" cy="1143000"/>
          </a:xfrm>
        </p:spPr>
        <p:txBody>
          <a:bodyPr>
            <a:normAutofit/>
          </a:bodyPr>
          <a:lstStyle/>
          <a:p>
            <a:pPr algn="l"/>
            <a:r>
              <a:rPr lang="id-ID" sz="3200" b="1" dirty="0" smtClean="0"/>
              <a:t>2.Shane</a:t>
            </a:r>
            <a:endParaRPr lang="id-ID" sz="3200" b="1" dirty="0"/>
          </a:p>
        </p:txBody>
      </p:sp>
      <p:sp>
        <p:nvSpPr>
          <p:cNvPr id="3" name="Content Placeholder 2"/>
          <p:cNvSpPr>
            <a:spLocks noGrp="1"/>
          </p:cNvSpPr>
          <p:nvPr>
            <p:ph idx="1"/>
          </p:nvPr>
        </p:nvSpPr>
        <p:spPr>
          <a:xfrm>
            <a:off x="395536" y="980728"/>
            <a:ext cx="8229600" cy="4525963"/>
          </a:xfrm>
        </p:spPr>
        <p:txBody>
          <a:bodyPr>
            <a:normAutofit fontScale="70000" lnSpcReduction="20000"/>
          </a:bodyPr>
          <a:lstStyle/>
          <a:p>
            <a:pPr marL="0" indent="0">
              <a:buNone/>
            </a:pPr>
            <a:r>
              <a:rPr lang="id-ID" sz="3600" dirty="0" smtClean="0"/>
              <a:t>Ada berapa  sifat khusus yang membuat sesorang menjadi pemimpin yaitu :</a:t>
            </a:r>
          </a:p>
          <a:p>
            <a:pPr marL="514350" indent="-514350">
              <a:buFont typeface="+mj-lt"/>
              <a:buAutoNum type="alphaLcPeriod"/>
            </a:pPr>
            <a:r>
              <a:rPr lang="id-ID" sz="3600" dirty="0" smtClean="0"/>
              <a:t>Drive ( dorongan yang kuat )</a:t>
            </a:r>
            <a:endParaRPr lang="id-ID" sz="3600" dirty="0" smtClean="0"/>
          </a:p>
          <a:p>
            <a:pPr marL="514350" indent="-514350">
              <a:buFont typeface="+mj-lt"/>
              <a:buAutoNum type="alphaLcPeriod"/>
            </a:pPr>
            <a:r>
              <a:rPr lang="id-ID" sz="3600" dirty="0" smtClean="0"/>
              <a:t>Motivasi memimpin</a:t>
            </a:r>
          </a:p>
          <a:p>
            <a:pPr marL="514350" indent="-514350">
              <a:buFont typeface="+mj-lt"/>
              <a:buAutoNum type="alphaLcPeriod"/>
            </a:pPr>
            <a:r>
              <a:rPr lang="id-ID" sz="3600" dirty="0" smtClean="0"/>
              <a:t>Integritas ( prinsip perkataan dan tindakan )</a:t>
            </a:r>
            <a:endParaRPr lang="id-ID" sz="3600" dirty="0" smtClean="0"/>
          </a:p>
          <a:p>
            <a:pPr marL="514350" indent="-514350">
              <a:buFont typeface="+mj-lt"/>
              <a:buAutoNum type="alphaLcPeriod"/>
            </a:pPr>
            <a:r>
              <a:rPr lang="id-ID" sz="3600" dirty="0" smtClean="0"/>
              <a:t>Kepercayaan diri</a:t>
            </a:r>
          </a:p>
          <a:p>
            <a:pPr marL="514350" indent="-514350">
              <a:buFont typeface="+mj-lt"/>
              <a:buAutoNum type="alphaLcPeriod"/>
            </a:pPr>
            <a:r>
              <a:rPr lang="id-ID" sz="3600" dirty="0" smtClean="0"/>
              <a:t>Kecerdasan pengetahuan bisnis</a:t>
            </a:r>
          </a:p>
          <a:p>
            <a:pPr marL="514350" indent="-514350">
              <a:buFont typeface="+mj-lt"/>
              <a:buAutoNum type="alphaLcPeriod"/>
            </a:pPr>
            <a:r>
              <a:rPr lang="id-ID" sz="3600" dirty="0" smtClean="0"/>
              <a:t>Kecerdasan </a:t>
            </a:r>
            <a:r>
              <a:rPr lang="id-ID" sz="3600" dirty="0" smtClean="0"/>
              <a:t>emosi ( mengendalikan diri )</a:t>
            </a:r>
            <a:endParaRPr lang="id-ID" sz="3600" dirty="0" smtClean="0"/>
          </a:p>
          <a:p>
            <a:pPr marL="514350" indent="-514350">
              <a:buFont typeface="+mj-lt"/>
              <a:buAutoNum type="alphaLcPeriod"/>
            </a:pPr>
            <a:r>
              <a:rPr lang="id-ID" sz="3600" dirty="0" smtClean="0"/>
              <a:t>Kejujuran</a:t>
            </a:r>
          </a:p>
          <a:p>
            <a:pPr marL="514350" indent="-514350">
              <a:buFont typeface="+mj-lt"/>
              <a:buAutoNum type="alphaLcPeriod"/>
            </a:pPr>
            <a:r>
              <a:rPr lang="id-ID" sz="3600" dirty="0" smtClean="0"/>
              <a:t>Ekstraversion ( energik,semangat,tegas }</a:t>
            </a:r>
            <a:endParaRPr lang="id-ID" sz="3600" dirty="0" smtClean="0"/>
          </a:p>
          <a:p>
            <a:pPr marL="514350" indent="-514350">
              <a:buFont typeface="+mj-lt"/>
              <a:buAutoNum type="alphaLcPeriod"/>
            </a:pPr>
            <a:r>
              <a:rPr lang="id-ID" sz="3600" dirty="0" smtClean="0"/>
              <a:t>Kreativitas ( kreatif )</a:t>
            </a:r>
            <a:endParaRPr lang="id-ID" sz="3600" dirty="0" smtClean="0"/>
          </a:p>
          <a:p>
            <a:pPr marL="514350" indent="-514350">
              <a:buFont typeface="+mj-lt"/>
              <a:buAutoNum type="alphaLcPeriod"/>
            </a:pPr>
            <a:r>
              <a:rPr lang="id-ID" sz="3600" dirty="0" smtClean="0"/>
              <a:t>Fleksibilitas ( luwes,tidak kaku )</a:t>
            </a:r>
            <a:endParaRPr lang="id-ID" sz="3600" dirty="0" smtClean="0"/>
          </a:p>
          <a:p>
            <a:pPr marL="514350" indent="-514350">
              <a:buFont typeface="+mj-lt"/>
              <a:buAutoNum type="alphaLcPeriod"/>
            </a:pPr>
            <a:endParaRPr lang="id-ID" dirty="0"/>
          </a:p>
        </p:txBody>
      </p:sp>
    </p:spTree>
    <p:extLst>
      <p:ext uri="{BB962C8B-B14F-4D97-AF65-F5344CB8AC3E}">
        <p14:creationId xmlns:p14="http://schemas.microsoft.com/office/powerpoint/2010/main" val="4068292888"/>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200" b="1" dirty="0" smtClean="0"/>
              <a:t>B. Teori Perilaku</a:t>
            </a:r>
            <a:endParaRPr lang="id-ID" sz="3200" b="1" dirty="0"/>
          </a:p>
        </p:txBody>
      </p:sp>
      <p:sp>
        <p:nvSpPr>
          <p:cNvPr id="3" name="Content Placeholder 2"/>
          <p:cNvSpPr>
            <a:spLocks noGrp="1"/>
          </p:cNvSpPr>
          <p:nvPr>
            <p:ph idx="1"/>
          </p:nvPr>
        </p:nvSpPr>
        <p:spPr>
          <a:xfrm>
            <a:off x="467544" y="1268760"/>
            <a:ext cx="8229600" cy="4525963"/>
          </a:xfrm>
        </p:spPr>
        <p:txBody>
          <a:bodyPr>
            <a:noAutofit/>
          </a:bodyPr>
          <a:lstStyle/>
          <a:p>
            <a:pPr algn="just"/>
            <a:r>
              <a:rPr lang="id-ID" sz="2800" dirty="0" smtClean="0"/>
              <a:t>Teori perilaku muncul berdasar kelemahan teori sifat.</a:t>
            </a:r>
          </a:p>
          <a:p>
            <a:pPr algn="just"/>
            <a:r>
              <a:rPr lang="id-ID" sz="2800" dirty="0" smtClean="0"/>
              <a:t>Teori perlaku memandang kesuksesan spemimpin dilihat dari apa yang dilakukan</a:t>
            </a:r>
          </a:p>
          <a:p>
            <a:pPr algn="just"/>
            <a:r>
              <a:rPr lang="id-ID" sz="2800" dirty="0" smtClean="0"/>
              <a:t>Teori ini meyakini keefektifan kepemimpinan dalam mencapai tujuan organisasisangat ditentukan oleh perilaku/cara bertindak seorang pemimpin</a:t>
            </a:r>
          </a:p>
          <a:p>
            <a:pPr algn="just"/>
            <a:r>
              <a:rPr lang="id-ID" sz="2800" dirty="0" smtClean="0"/>
              <a:t>Teori perilaku dikembangkan </a:t>
            </a:r>
            <a:r>
              <a:rPr lang="id-ID" sz="2800" dirty="0" smtClean="0"/>
              <a:t>dalam </a:t>
            </a:r>
            <a:r>
              <a:rPr lang="id-ID" sz="2800" dirty="0" smtClean="0"/>
              <a:t> </a:t>
            </a:r>
            <a:r>
              <a:rPr lang="id-ID" sz="2800" dirty="0" smtClean="0"/>
              <a:t>:</a:t>
            </a:r>
          </a:p>
          <a:p>
            <a:pPr marL="514350" indent="-514350" algn="just">
              <a:buFont typeface="+mj-lt"/>
              <a:buAutoNum type="arabicPeriod"/>
            </a:pPr>
            <a:r>
              <a:rPr lang="id-ID" sz="2800" dirty="0" smtClean="0"/>
              <a:t>Ohio State University  Study</a:t>
            </a:r>
          </a:p>
          <a:p>
            <a:pPr marL="514350" indent="-514350" algn="just">
              <a:buFont typeface="+mj-lt"/>
              <a:buAutoNum type="arabicPeriod"/>
            </a:pPr>
            <a:r>
              <a:rPr lang="id-ID" sz="2800" dirty="0" smtClean="0"/>
              <a:t>Michigan University Study</a:t>
            </a:r>
          </a:p>
          <a:p>
            <a:pPr marL="514350" indent="-514350" algn="just">
              <a:buFont typeface="+mj-lt"/>
              <a:buAutoNum type="arabicPeriod"/>
            </a:pPr>
            <a:r>
              <a:rPr lang="id-ID" sz="2800" dirty="0" smtClean="0"/>
              <a:t>Teori Kepemimpinan Manajerial Grid</a:t>
            </a:r>
          </a:p>
          <a:p>
            <a:pPr marL="514350" indent="-514350" algn="just">
              <a:buFont typeface="+mj-lt"/>
              <a:buAutoNum type="arabicPeriod"/>
            </a:pPr>
            <a:r>
              <a:rPr lang="id-ID" sz="2800" dirty="0" smtClean="0"/>
              <a:t>Teori Getzela dan Guba</a:t>
            </a:r>
            <a:endParaRPr lang="id-ID" sz="2800" dirty="0"/>
          </a:p>
        </p:txBody>
      </p:sp>
    </p:spTree>
    <p:extLst>
      <p:ext uri="{BB962C8B-B14F-4D97-AF65-F5344CB8AC3E}">
        <p14:creationId xmlns:p14="http://schemas.microsoft.com/office/powerpoint/2010/main" val="56146165"/>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260648"/>
            <a:ext cx="8229600" cy="1143000"/>
          </a:xfrm>
        </p:spPr>
        <p:txBody>
          <a:bodyPr>
            <a:normAutofit/>
          </a:bodyPr>
          <a:lstStyle/>
          <a:p>
            <a:pPr algn="just"/>
            <a:r>
              <a:rPr lang="id-ID" sz="2800" b="1" dirty="0" smtClean="0"/>
              <a:t>1.  Ohio State University Study</a:t>
            </a:r>
            <a:endParaRPr lang="id-ID" sz="2800" b="1" dirty="0"/>
          </a:p>
        </p:txBody>
      </p:sp>
      <p:sp>
        <p:nvSpPr>
          <p:cNvPr id="3" name="Content Placeholder 2"/>
          <p:cNvSpPr>
            <a:spLocks noGrp="1"/>
          </p:cNvSpPr>
          <p:nvPr>
            <p:ph idx="1"/>
          </p:nvPr>
        </p:nvSpPr>
        <p:spPr>
          <a:xfrm>
            <a:off x="539552" y="1268760"/>
            <a:ext cx="8229600" cy="4525963"/>
          </a:xfrm>
        </p:spPr>
        <p:txBody>
          <a:bodyPr>
            <a:normAutofit fontScale="25000" lnSpcReduction="20000"/>
          </a:bodyPr>
          <a:lstStyle/>
          <a:p>
            <a:pPr algn="just"/>
            <a:r>
              <a:rPr lang="id-ID" sz="11200" dirty="0" smtClean="0"/>
              <a:t>Penelitian ini mengindikasikann perilaku pimpinan berdasarkan dua dimensi.</a:t>
            </a:r>
          </a:p>
          <a:p>
            <a:pPr algn="just"/>
            <a:r>
              <a:rPr lang="id-ID" sz="11200" dirty="0" smtClean="0"/>
              <a:t>Dimensi itu </a:t>
            </a:r>
            <a:r>
              <a:rPr lang="id-ID" sz="11200" i="1" dirty="0" smtClean="0"/>
              <a:t>consideration </a:t>
            </a:r>
            <a:r>
              <a:rPr lang="id-ID" sz="11200" dirty="0" smtClean="0"/>
              <a:t>(  mempertimbangkan kemanusiaan ) dan initiating structure ( memberi perhatian pada persyaratan pekerjaan ).</a:t>
            </a:r>
          </a:p>
          <a:p>
            <a:pPr marL="0" indent="0" algn="just">
              <a:buNone/>
            </a:pPr>
            <a:r>
              <a:rPr lang="id-ID" sz="11200" b="1" dirty="0" smtClean="0"/>
              <a:t>2. Michigan University Study</a:t>
            </a:r>
          </a:p>
          <a:p>
            <a:pPr algn="just"/>
            <a:r>
              <a:rPr lang="id-ID" sz="11200" dirty="0" smtClean="0"/>
              <a:t>Menemukan dua bentuk perilaku kepemimpinan</a:t>
            </a:r>
          </a:p>
          <a:p>
            <a:pPr algn="just"/>
            <a:r>
              <a:rPr lang="id-ID" sz="11200" dirty="0" smtClean="0"/>
              <a:t>Perilaku pemimpin ( 1 ) berorientasi pada  karyawan  </a:t>
            </a:r>
            <a:r>
              <a:rPr lang="id-ID" sz="11200" i="1" dirty="0" smtClean="0"/>
              <a:t>( employed centered behaviour</a:t>
            </a:r>
            <a:r>
              <a:rPr lang="id-ID" sz="11200" dirty="0" smtClean="0"/>
              <a:t>) menekankan pada hubungan antar pribadi dan  (2) berorientasi pada tugas ( job centerd behaviour ) menekankan aspek tehnis, pekerjaan dan tugas </a:t>
            </a:r>
            <a:endParaRPr lang="id-ID" dirty="0"/>
          </a:p>
        </p:txBody>
      </p:sp>
    </p:spTree>
    <p:extLst>
      <p:ext uri="{BB962C8B-B14F-4D97-AF65-F5344CB8AC3E}">
        <p14:creationId xmlns:p14="http://schemas.microsoft.com/office/powerpoint/2010/main" val="1214914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88"/>
            <a:ext cx="8229600" cy="1143000"/>
          </a:xfrm>
        </p:spPr>
        <p:txBody>
          <a:bodyPr>
            <a:normAutofit/>
          </a:bodyPr>
          <a:lstStyle/>
          <a:p>
            <a:pPr algn="just"/>
            <a:r>
              <a:rPr lang="id-ID" sz="3200" b="1" dirty="0" smtClean="0"/>
              <a:t>lanjutan</a:t>
            </a:r>
            <a:endParaRPr lang="id-ID" sz="3200" b="1" dirty="0"/>
          </a:p>
        </p:txBody>
      </p:sp>
      <p:sp>
        <p:nvSpPr>
          <p:cNvPr id="3" name="Content Placeholder 2"/>
          <p:cNvSpPr>
            <a:spLocks noGrp="1"/>
          </p:cNvSpPr>
          <p:nvPr>
            <p:ph idx="1"/>
          </p:nvPr>
        </p:nvSpPr>
        <p:spPr>
          <a:xfrm>
            <a:off x="395536" y="1052736"/>
            <a:ext cx="8229600" cy="4525963"/>
          </a:xfrm>
        </p:spPr>
        <p:txBody>
          <a:bodyPr>
            <a:noAutofit/>
          </a:bodyPr>
          <a:lstStyle/>
          <a:p>
            <a:pPr algn="just"/>
            <a:r>
              <a:rPr lang="id-ID" sz="2600" dirty="0" smtClean="0"/>
              <a:t>Pemimpin memiliki 2 arti dalam arti luas dan sempit ( Kenry Prait Fairchild ) yaitu :</a:t>
            </a:r>
          </a:p>
          <a:p>
            <a:pPr algn="just">
              <a:buFont typeface="Courier New" pitchFamily="49" charset="0"/>
              <a:buChar char="o"/>
            </a:pPr>
            <a:r>
              <a:rPr lang="id-ID" sz="2600" dirty="0" smtClean="0"/>
              <a:t>Seorang yang memimpin dengan cara mengambil insiatif tingkah laku masyarakat secara mengarahkan, mengorganisir atau mengawasi usaha-usaha orang lain baik atas dasar prestasi, kekuasaan atau kedudukan (arti luas )</a:t>
            </a:r>
          </a:p>
          <a:p>
            <a:pPr algn="just">
              <a:buFont typeface="Courier New" pitchFamily="49" charset="0"/>
              <a:buChar char="o"/>
            </a:pPr>
            <a:r>
              <a:rPr lang="id-ID" sz="2600" dirty="0" smtClean="0"/>
              <a:t>Pemimpin adalah seorang yang memimpin dengan alat –alat yang meyakinkan sehingga pengikut menerimanya secara suka rela ( arti sempit)</a:t>
            </a:r>
          </a:p>
          <a:p>
            <a:pPr marL="0" indent="0" algn="just">
              <a:buNone/>
            </a:pPr>
            <a:r>
              <a:rPr lang="id-ID" sz="2600" dirty="0" smtClean="0"/>
              <a:t>Kesimpulan : PEMIMPIN ADALAH SEORANG YANG MEMILIKI KEMAMPUAN UNTUK MENGARAHKAN BAWAHAN/ PENGIKUT UNTUK MENCAPAI TUJUAN ORGANISASI/ KELOMPOK</a:t>
            </a:r>
            <a:endParaRPr lang="id-ID" sz="2600" dirty="0"/>
          </a:p>
        </p:txBody>
      </p:sp>
    </p:spTree>
    <p:extLst>
      <p:ext uri="{BB962C8B-B14F-4D97-AF65-F5344CB8AC3E}">
        <p14:creationId xmlns:p14="http://schemas.microsoft.com/office/powerpoint/2010/main" val="3692612942"/>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200" b="1" dirty="0" smtClean="0"/>
              <a:t>3. Teori Kepemimpinan </a:t>
            </a:r>
            <a:r>
              <a:rPr lang="id-ID" sz="3200" i="1" dirty="0" smtClean="0"/>
              <a:t>Manajerial Grid</a:t>
            </a:r>
            <a:endParaRPr lang="id-ID" sz="3200" i="1" dirty="0"/>
          </a:p>
        </p:txBody>
      </p:sp>
      <p:sp>
        <p:nvSpPr>
          <p:cNvPr id="3" name="Content Placeholder 2"/>
          <p:cNvSpPr>
            <a:spLocks noGrp="1"/>
          </p:cNvSpPr>
          <p:nvPr>
            <p:ph idx="1"/>
          </p:nvPr>
        </p:nvSpPr>
        <p:spPr>
          <a:xfrm>
            <a:off x="467544" y="1412776"/>
            <a:ext cx="8229600" cy="4525963"/>
          </a:xfrm>
        </p:spPr>
        <p:txBody>
          <a:bodyPr>
            <a:normAutofit fontScale="85000" lnSpcReduction="20000"/>
          </a:bodyPr>
          <a:lstStyle/>
          <a:p>
            <a:pPr algn="just"/>
            <a:r>
              <a:rPr lang="id-ID" dirty="0" smtClean="0"/>
              <a:t>Blake &amp; Mounton mengidentifikasi gaya kepemimpinan yang diterapkan dalam manajemen.</a:t>
            </a:r>
          </a:p>
          <a:p>
            <a:pPr algn="just"/>
            <a:r>
              <a:rPr lang="id-ID" dirty="0" smtClean="0"/>
              <a:t>Menekankan pada pendekatan dua aspek yaitu aspek produksi di satu pihak dan orang lain di lain pihak ( pemimpin harus berfokus pada dua hal tersebut )</a:t>
            </a:r>
          </a:p>
          <a:p>
            <a:pPr algn="just"/>
            <a:r>
              <a:rPr lang="id-ID" dirty="0" smtClean="0"/>
              <a:t>Dari hal tersebut ada gaya kepemimpinan dalam manjerial Grid :</a:t>
            </a:r>
          </a:p>
          <a:p>
            <a:pPr marL="514350" indent="-514350" algn="just">
              <a:buFont typeface="+mj-lt"/>
              <a:buAutoNum type="arabicPeriod"/>
            </a:pPr>
            <a:r>
              <a:rPr lang="id-ID" dirty="0" smtClean="0"/>
              <a:t>Improved</a:t>
            </a:r>
          </a:p>
          <a:p>
            <a:pPr marL="514350" indent="-514350" algn="just">
              <a:buFont typeface="+mj-lt"/>
              <a:buAutoNum type="arabicPeriod"/>
            </a:pPr>
            <a:r>
              <a:rPr lang="id-ID" dirty="0" smtClean="0"/>
              <a:t>Country club</a:t>
            </a:r>
          </a:p>
          <a:p>
            <a:pPr marL="514350" indent="-514350" algn="just">
              <a:buFont typeface="+mj-lt"/>
              <a:buAutoNum type="arabicPeriod"/>
            </a:pPr>
            <a:r>
              <a:rPr lang="id-ID" dirty="0" smtClean="0"/>
              <a:t>Team </a:t>
            </a:r>
          </a:p>
          <a:p>
            <a:pPr marL="514350" indent="-514350" algn="just">
              <a:buFont typeface="+mj-lt"/>
              <a:buAutoNum type="arabicPeriod"/>
            </a:pPr>
            <a:r>
              <a:rPr lang="id-ID" dirty="0" smtClean="0"/>
              <a:t>Task</a:t>
            </a:r>
            <a:endParaRPr lang="id-ID" dirty="0"/>
          </a:p>
        </p:txBody>
      </p:sp>
    </p:spTree>
    <p:extLst>
      <p:ext uri="{BB962C8B-B14F-4D97-AF65-F5344CB8AC3E}">
        <p14:creationId xmlns:p14="http://schemas.microsoft.com/office/powerpoint/2010/main" val="120433330"/>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200" b="1" dirty="0" smtClean="0"/>
              <a:t>4. Teori Getzels dan Ghuba</a:t>
            </a:r>
            <a:endParaRPr lang="id-ID" sz="3200" b="1" dirty="0"/>
          </a:p>
        </p:txBody>
      </p:sp>
      <p:sp>
        <p:nvSpPr>
          <p:cNvPr id="3" name="Content Placeholder 2"/>
          <p:cNvSpPr>
            <a:spLocks noGrp="1"/>
          </p:cNvSpPr>
          <p:nvPr>
            <p:ph idx="1"/>
          </p:nvPr>
        </p:nvSpPr>
        <p:spPr>
          <a:xfrm>
            <a:off x="467544" y="1340768"/>
            <a:ext cx="8229600" cy="4525963"/>
          </a:xfrm>
        </p:spPr>
        <p:txBody>
          <a:bodyPr>
            <a:noAutofit/>
          </a:bodyPr>
          <a:lstStyle/>
          <a:p>
            <a:pPr algn="just"/>
            <a:r>
              <a:rPr lang="id-ID" sz="2600" dirty="0" smtClean="0"/>
              <a:t>Melakukan studi menganalisis perilaku pemimpin dalam sistem sosial dalam dua kategori perilaku.</a:t>
            </a:r>
          </a:p>
          <a:p>
            <a:pPr algn="just"/>
            <a:r>
              <a:rPr lang="id-ID" sz="2600" dirty="0" smtClean="0"/>
              <a:t>Pertama perilaku kepemimpinan yang bergaya normatif dengan dimensi monotetis yang meliputi usahanya untuk memenuhi tuntutan organisasi yang mengacu pada lembaganya dengan peranan dan harapan tertentu ( dimensi sosiologis).</a:t>
            </a:r>
          </a:p>
          <a:p>
            <a:pPr algn="just"/>
            <a:r>
              <a:rPr lang="id-ID" sz="2600" dirty="0" smtClean="0"/>
              <a:t>Kedua perilaku kepemimpinan yang bergaya personal yang disebut ideografis yaitu pemimpin mengutamakan kebutuhan dan ekspektasi anggota yang mengacu pada individu-individu dengan kepribadian dan kebutuhan tertentu ( dimensi psikologis).</a:t>
            </a:r>
          </a:p>
          <a:p>
            <a:endParaRPr lang="id-ID" sz="2600" dirty="0"/>
          </a:p>
        </p:txBody>
      </p:sp>
    </p:spTree>
    <p:extLst>
      <p:ext uri="{BB962C8B-B14F-4D97-AF65-F5344CB8AC3E}">
        <p14:creationId xmlns:p14="http://schemas.microsoft.com/office/powerpoint/2010/main" val="818955389"/>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200" b="1" dirty="0" smtClean="0"/>
              <a:t>C. TEORI SITUASIONAL /KONTINGENSI</a:t>
            </a:r>
            <a:endParaRPr lang="id-ID" sz="3200" b="1" dirty="0"/>
          </a:p>
        </p:txBody>
      </p:sp>
      <p:sp>
        <p:nvSpPr>
          <p:cNvPr id="3" name="Content Placeholder 2"/>
          <p:cNvSpPr>
            <a:spLocks noGrp="1"/>
          </p:cNvSpPr>
          <p:nvPr>
            <p:ph idx="1"/>
          </p:nvPr>
        </p:nvSpPr>
        <p:spPr>
          <a:xfrm>
            <a:off x="467544" y="1484784"/>
            <a:ext cx="8229600" cy="4525963"/>
          </a:xfrm>
        </p:spPr>
        <p:txBody>
          <a:bodyPr>
            <a:normAutofit fontScale="92500" lnSpcReduction="10000"/>
          </a:bodyPr>
          <a:lstStyle/>
          <a:p>
            <a:pPr algn="just"/>
            <a:r>
              <a:rPr lang="id-ID" dirty="0" smtClean="0"/>
              <a:t>Kelemahan teori perilaku menjadi dasar munculnya teori situasional</a:t>
            </a:r>
          </a:p>
          <a:p>
            <a:pPr algn="just"/>
            <a:r>
              <a:rPr lang="id-ID" dirty="0" smtClean="0"/>
              <a:t>Teri situasional menjelaskan bahwa efektifitas kepemimpina sangat tergantung dengan situasi yang dihadapi dan sekaligus berarti bahwatidak ada satupun gaya kepemimpinan yang cocok untuk berbagai situasi yang berbeda</a:t>
            </a:r>
          </a:p>
          <a:p>
            <a:pPr algn="just"/>
            <a:r>
              <a:rPr lang="id-ID" dirty="0" smtClean="0"/>
              <a:t>Teori situasional dianggap sebagai pendekatan ideal untuk menjelaskan hubungan pemimpin ,bawahan dan situasi ( Horner )</a:t>
            </a:r>
            <a:endParaRPr lang="id-ID" dirty="0"/>
          </a:p>
        </p:txBody>
      </p:sp>
    </p:spTree>
    <p:extLst>
      <p:ext uri="{BB962C8B-B14F-4D97-AF65-F5344CB8AC3E}">
        <p14:creationId xmlns:p14="http://schemas.microsoft.com/office/powerpoint/2010/main" val="1393333739"/>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200" b="1" dirty="0" smtClean="0"/>
              <a:t>1.Model Kontingensi Fiedler</a:t>
            </a:r>
            <a:endParaRPr lang="id-ID" sz="3200" b="1" dirty="0"/>
          </a:p>
        </p:txBody>
      </p:sp>
      <p:sp>
        <p:nvSpPr>
          <p:cNvPr id="3" name="Content Placeholder 2"/>
          <p:cNvSpPr>
            <a:spLocks noGrp="1"/>
          </p:cNvSpPr>
          <p:nvPr>
            <p:ph idx="1"/>
          </p:nvPr>
        </p:nvSpPr>
        <p:spPr>
          <a:xfrm>
            <a:off x="467544" y="1412776"/>
            <a:ext cx="8229600" cy="4525963"/>
          </a:xfrm>
        </p:spPr>
        <p:txBody>
          <a:bodyPr>
            <a:noAutofit/>
          </a:bodyPr>
          <a:lstStyle/>
          <a:p>
            <a:pPr algn="just"/>
            <a:r>
              <a:rPr lang="id-ID" sz="2800" dirty="0" smtClean="0"/>
              <a:t>Menjelaskan gaya kepemimpinanyang baik tergantung 3 </a:t>
            </a:r>
            <a:r>
              <a:rPr lang="id-ID" sz="2800" i="1" dirty="0" smtClean="0"/>
              <a:t>situasional control :</a:t>
            </a:r>
          </a:p>
          <a:p>
            <a:pPr marL="514350" indent="-514350" algn="just">
              <a:buFont typeface="+mj-lt"/>
              <a:buAutoNum type="arabicPeriod"/>
            </a:pPr>
            <a:r>
              <a:rPr lang="id-ID" sz="2800" i="1" dirty="0" smtClean="0"/>
              <a:t>Leader member situation </a:t>
            </a:r>
            <a:r>
              <a:rPr lang="id-ID" sz="2800" dirty="0" smtClean="0"/>
              <a:t>terkait tingkat kepercayaan dan penghargaan bawahan terhadap kepemimpinannya dan tingkat kesediaan bawahan untuk mengikuti petunjuk atasan.</a:t>
            </a:r>
          </a:p>
          <a:p>
            <a:pPr marL="514350" indent="-514350" algn="just">
              <a:buFont typeface="+mj-lt"/>
              <a:buAutoNum type="arabicPeriod"/>
            </a:pPr>
            <a:r>
              <a:rPr lang="id-ID" sz="2800" i="1" dirty="0" smtClean="0"/>
              <a:t>Task structure </a:t>
            </a:r>
            <a:r>
              <a:rPr lang="id-ID" sz="2800" dirty="0" smtClean="0"/>
              <a:t>merujuk pada kejelasan dari prosedur – prosedur kerja</a:t>
            </a:r>
          </a:p>
          <a:p>
            <a:pPr marL="514350" indent="-514350" algn="just">
              <a:buFont typeface="+mj-lt"/>
              <a:buAutoNum type="arabicPeriod"/>
            </a:pPr>
            <a:r>
              <a:rPr lang="id-ID" sz="2800" i="1" dirty="0" smtClean="0"/>
              <a:t>Position Power terkait </a:t>
            </a:r>
            <a:r>
              <a:rPr lang="id-ID" sz="2800" dirty="0" smtClean="0"/>
              <a:t>seberapa besr kekuatan yang dimiliki pemimpin untuk melegitimasi , memberi reward, memaksa bawahan.</a:t>
            </a:r>
            <a:endParaRPr lang="id-ID" sz="2800" dirty="0"/>
          </a:p>
        </p:txBody>
      </p:sp>
    </p:spTree>
    <p:extLst>
      <p:ext uri="{BB962C8B-B14F-4D97-AF65-F5344CB8AC3E}">
        <p14:creationId xmlns:p14="http://schemas.microsoft.com/office/powerpoint/2010/main" val="2081979775"/>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id-ID" sz="2800" b="1" dirty="0" smtClean="0"/>
              <a:t>Lanjutan </a:t>
            </a:r>
            <a:endParaRPr lang="id-ID" sz="2800" b="1" dirty="0"/>
          </a:p>
        </p:txBody>
      </p:sp>
      <p:sp>
        <p:nvSpPr>
          <p:cNvPr id="3" name="Content Placeholder 2"/>
          <p:cNvSpPr>
            <a:spLocks noGrp="1"/>
          </p:cNvSpPr>
          <p:nvPr>
            <p:ph idx="1"/>
          </p:nvPr>
        </p:nvSpPr>
        <p:spPr>
          <a:xfrm>
            <a:off x="467544" y="1340768"/>
            <a:ext cx="8229600" cy="4525963"/>
          </a:xfrm>
        </p:spPr>
        <p:txBody>
          <a:bodyPr>
            <a:normAutofit fontScale="85000" lnSpcReduction="20000"/>
          </a:bodyPr>
          <a:lstStyle/>
          <a:p>
            <a:pPr algn="just"/>
            <a:r>
              <a:rPr lang="id-ID" sz="3300" dirty="0" smtClean="0"/>
              <a:t>Kombinasi tiga variabel kontrol situasi akan mempengaruhi gaya kepemimpinan yang paling sesuai  yaitu :</a:t>
            </a:r>
          </a:p>
          <a:p>
            <a:pPr marL="514350" indent="-514350" algn="just">
              <a:buFont typeface="+mj-lt"/>
              <a:buAutoNum type="arabicPeriod"/>
            </a:pPr>
            <a:r>
              <a:rPr lang="id-ID" sz="3300" dirty="0" smtClean="0"/>
              <a:t>Pemimpin dengan kontrol situasi yang tinggi merupakan seorang supervisor yang berpengalaman dan terlatih dengan  baik akan didukung bawahan dan memiliki wewenang penuh untuk merekrut dan memecat bawahan.</a:t>
            </a:r>
          </a:p>
          <a:p>
            <a:pPr marL="514350" indent="-514350" algn="just">
              <a:buFont typeface="+mj-lt"/>
              <a:buAutoNum type="arabicPeriod"/>
            </a:pPr>
            <a:r>
              <a:rPr lang="id-ID" sz="3300" dirty="0" smtClean="0"/>
              <a:t>Pemimpin dengan kontrol situasi rendah biasanya tidak disukai bawahan dan harus berperilaku directive untuk menjaga kebersamaan kelompok kerja</a:t>
            </a:r>
          </a:p>
          <a:p>
            <a:endParaRPr lang="id-ID" dirty="0"/>
          </a:p>
        </p:txBody>
      </p:sp>
    </p:spTree>
    <p:extLst>
      <p:ext uri="{BB962C8B-B14F-4D97-AF65-F5344CB8AC3E}">
        <p14:creationId xmlns:p14="http://schemas.microsoft.com/office/powerpoint/2010/main" val="2917626452"/>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1143000"/>
          </a:xfrm>
        </p:spPr>
        <p:txBody>
          <a:bodyPr>
            <a:normAutofit/>
          </a:bodyPr>
          <a:lstStyle/>
          <a:p>
            <a:pPr algn="just"/>
            <a:r>
              <a:rPr lang="id-ID" sz="3200" b="1" i="1" dirty="0" smtClean="0"/>
              <a:t>2.Path Goal Theory Robbins</a:t>
            </a:r>
            <a:endParaRPr lang="id-ID" sz="3200" b="1" i="1" dirty="0"/>
          </a:p>
        </p:txBody>
      </p:sp>
      <p:sp>
        <p:nvSpPr>
          <p:cNvPr id="3" name="Content Placeholder 2"/>
          <p:cNvSpPr>
            <a:spLocks noGrp="1"/>
          </p:cNvSpPr>
          <p:nvPr>
            <p:ph idx="1"/>
          </p:nvPr>
        </p:nvSpPr>
        <p:spPr>
          <a:xfrm>
            <a:off x="395536" y="1124744"/>
            <a:ext cx="8229600" cy="4525963"/>
          </a:xfrm>
        </p:spPr>
        <p:txBody>
          <a:bodyPr>
            <a:noAutofit/>
          </a:bodyPr>
          <a:lstStyle/>
          <a:p>
            <a:pPr algn="just"/>
            <a:r>
              <a:rPr lang="id-ID" sz="2400" dirty="0" smtClean="0"/>
              <a:t>Menjelaskan bagaimana perilaku pemimpin yang akan mempengaruhi persepsi anggota tentang harapan ( path) dan antara usaha yang dilakukan dengan tujuan ( goal)</a:t>
            </a:r>
          </a:p>
          <a:p>
            <a:pPr algn="just"/>
            <a:r>
              <a:rPr lang="id-ID" sz="2400" dirty="0" smtClean="0"/>
              <a:t>Ada 4 perilaku utama dari pemimpin :</a:t>
            </a:r>
          </a:p>
          <a:p>
            <a:pPr marL="514350" indent="-514350" algn="just">
              <a:buFont typeface="+mj-lt"/>
              <a:buAutoNum type="arabicPeriod"/>
            </a:pPr>
            <a:r>
              <a:rPr lang="id-ID" sz="2400" i="1" dirty="0" smtClean="0"/>
              <a:t>Supportive leadership </a:t>
            </a:r>
            <a:r>
              <a:rPr lang="id-ID" sz="2400" dirty="0" smtClean="0"/>
              <a:t>memberi perhatian terhadap kebutuhan anggota .</a:t>
            </a:r>
          </a:p>
          <a:p>
            <a:pPr marL="514350" indent="-514350" algn="just">
              <a:buFont typeface="+mj-lt"/>
              <a:buAutoNum type="arabicPeriod"/>
            </a:pPr>
            <a:r>
              <a:rPr lang="id-ID" sz="2400" i="1" dirty="0" smtClean="0"/>
              <a:t>Directive leadership </a:t>
            </a:r>
            <a:r>
              <a:rPr lang="id-ID" sz="2400" dirty="0" smtClean="0"/>
              <a:t>memberi tahu bawahan tetang harapan pemimpin terhadap mereka.</a:t>
            </a:r>
          </a:p>
          <a:p>
            <a:pPr marL="514350" indent="-514350" algn="just">
              <a:buFont typeface="+mj-lt"/>
              <a:buAutoNum type="arabicPeriod"/>
            </a:pPr>
            <a:r>
              <a:rPr lang="id-ID" sz="2400" i="1" dirty="0" smtClean="0"/>
              <a:t>Participative leadership </a:t>
            </a:r>
            <a:r>
              <a:rPr lang="id-ID" sz="2400" dirty="0" smtClean="0"/>
              <a:t>melakukan konsultasi dengan bawahan ,memperhatikan opini dan pendapat mereka.</a:t>
            </a:r>
          </a:p>
          <a:p>
            <a:pPr marL="514350" indent="-514350" algn="just">
              <a:buFont typeface="+mj-lt"/>
              <a:buAutoNum type="arabicPeriod"/>
            </a:pPr>
            <a:r>
              <a:rPr lang="id-ID" sz="2400" i="1" dirty="0" smtClean="0"/>
              <a:t>Achievement orientation</a:t>
            </a:r>
            <a:r>
              <a:rPr lang="id-ID" sz="2400" dirty="0" smtClean="0"/>
              <a:t> </a:t>
            </a:r>
            <a:r>
              <a:rPr lang="id-ID" sz="2400" i="1" dirty="0" smtClean="0"/>
              <a:t>leadership</a:t>
            </a:r>
            <a:r>
              <a:rPr lang="id-ID" sz="2400" dirty="0" smtClean="0"/>
              <a:t> menetapkan tujuan yang menantang</a:t>
            </a:r>
            <a:r>
              <a:rPr lang="id-ID" sz="2800" dirty="0" smtClean="0"/>
              <a:t> .</a:t>
            </a:r>
            <a:endParaRPr lang="id-ID" sz="2800" dirty="0"/>
          </a:p>
        </p:txBody>
      </p:sp>
    </p:spTree>
    <p:extLst>
      <p:ext uri="{BB962C8B-B14F-4D97-AF65-F5344CB8AC3E}">
        <p14:creationId xmlns:p14="http://schemas.microsoft.com/office/powerpoint/2010/main" val="1517825257"/>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8229600" cy="1143000"/>
          </a:xfrm>
        </p:spPr>
        <p:txBody>
          <a:bodyPr>
            <a:normAutofit/>
          </a:bodyPr>
          <a:lstStyle/>
          <a:p>
            <a:pPr algn="just"/>
            <a:r>
              <a:rPr lang="id-ID" sz="3200" b="1" dirty="0" smtClean="0"/>
              <a:t>2. Teori Situasional Herry dan Blanchard</a:t>
            </a:r>
            <a:endParaRPr lang="id-ID" sz="3200" b="1" dirty="0"/>
          </a:p>
        </p:txBody>
      </p:sp>
      <p:sp>
        <p:nvSpPr>
          <p:cNvPr id="3" name="Content Placeholder 2"/>
          <p:cNvSpPr>
            <a:spLocks noGrp="1"/>
          </p:cNvSpPr>
          <p:nvPr>
            <p:ph idx="1"/>
          </p:nvPr>
        </p:nvSpPr>
        <p:spPr>
          <a:xfrm>
            <a:off x="323528" y="1124744"/>
            <a:ext cx="8229600" cy="4525963"/>
          </a:xfrm>
        </p:spPr>
        <p:txBody>
          <a:bodyPr>
            <a:noAutofit/>
          </a:bodyPr>
          <a:lstStyle/>
          <a:p>
            <a:pPr algn="just"/>
            <a:r>
              <a:rPr lang="id-ID" sz="2800" dirty="0" smtClean="0"/>
              <a:t>Menjelaskan keefektifan pemimpin akan ditentukan pada kesiapan para pengikut.</a:t>
            </a:r>
          </a:p>
          <a:p>
            <a:pPr algn="just"/>
            <a:r>
              <a:rPr lang="id-ID" sz="2800" dirty="0" smtClean="0"/>
              <a:t>Kesiapan merujuk pada bagaimana seorang mempunyai kemampuan dan kesediaan menyelesaikan tugas tertentu .</a:t>
            </a:r>
          </a:p>
          <a:p>
            <a:pPr algn="just"/>
            <a:r>
              <a:rPr lang="id-ID" sz="2800" dirty="0" smtClean="0"/>
              <a:t>Dalam teori ini ada perilaku spesifik :</a:t>
            </a:r>
          </a:p>
          <a:p>
            <a:pPr marL="514350" indent="-514350" algn="just">
              <a:buFont typeface="+mj-lt"/>
              <a:buAutoNum type="arabicPeriod"/>
            </a:pPr>
            <a:r>
              <a:rPr lang="id-ID" sz="2800" i="1" dirty="0" smtClean="0"/>
              <a:t>Telling,</a:t>
            </a:r>
            <a:r>
              <a:rPr lang="id-ID" sz="2800" dirty="0" smtClean="0"/>
              <a:t> sangat baik diterapkan pada bawahan yang memiliki tingkat kesiapan yang rendah.  Gaya kepemimpinan yang cocok adalah directif karena pada situasi ini bawahan tidak mempunyai kemampuan dan keinginan bertanggung jawab pada pekerjaan maupun dirinya sendiri</a:t>
            </a:r>
            <a:endParaRPr lang="id-ID" sz="2800" dirty="0"/>
          </a:p>
        </p:txBody>
      </p:sp>
    </p:spTree>
    <p:extLst>
      <p:ext uri="{BB962C8B-B14F-4D97-AF65-F5344CB8AC3E}">
        <p14:creationId xmlns:p14="http://schemas.microsoft.com/office/powerpoint/2010/main" val="1515438398"/>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99392"/>
            <a:ext cx="8229600" cy="1143000"/>
          </a:xfrm>
        </p:spPr>
        <p:txBody>
          <a:bodyPr>
            <a:normAutofit/>
          </a:bodyPr>
          <a:lstStyle/>
          <a:p>
            <a:pPr algn="just"/>
            <a:r>
              <a:rPr lang="id-ID" sz="3200" b="1" dirty="0" smtClean="0"/>
              <a:t>lanjutan</a:t>
            </a:r>
            <a:endParaRPr lang="id-ID" sz="3200" b="1" dirty="0"/>
          </a:p>
        </p:txBody>
      </p:sp>
      <p:sp>
        <p:nvSpPr>
          <p:cNvPr id="3" name="Content Placeholder 2"/>
          <p:cNvSpPr>
            <a:spLocks noGrp="1"/>
          </p:cNvSpPr>
          <p:nvPr>
            <p:ph idx="1"/>
          </p:nvPr>
        </p:nvSpPr>
        <p:spPr>
          <a:xfrm>
            <a:off x="323528" y="980728"/>
            <a:ext cx="8229600" cy="4525963"/>
          </a:xfrm>
        </p:spPr>
        <p:txBody>
          <a:bodyPr>
            <a:noAutofit/>
          </a:bodyPr>
          <a:lstStyle/>
          <a:p>
            <a:pPr marL="514350" indent="-514350" algn="just">
              <a:buFont typeface="+mj-lt"/>
              <a:buAutoNum type="arabicPeriod" startAt="2"/>
            </a:pPr>
            <a:r>
              <a:rPr lang="id-ID" sz="2800" i="1" dirty="0" smtClean="0"/>
              <a:t>Selling </a:t>
            </a:r>
            <a:r>
              <a:rPr lang="id-ID" sz="2800" dirty="0" smtClean="0"/>
              <a:t>,sangat baik diterapkan bagi bawahan yang tingkat kesiapan rendah dan menengah. Kepemiminan yang cocok adalah supporting dan directive biasanya bawahan tidak memiliki kemampuan dan keinginan untuk bertanggung jawab pad pekerjaan</a:t>
            </a:r>
          </a:p>
          <a:p>
            <a:pPr marL="514350" indent="-514350" algn="just">
              <a:buFont typeface="+mj-lt"/>
              <a:buAutoNum type="arabicPeriod" startAt="2"/>
            </a:pPr>
            <a:r>
              <a:rPr lang="id-ID" sz="2800" i="1" dirty="0" smtClean="0"/>
              <a:t>Participating</a:t>
            </a:r>
            <a:r>
              <a:rPr lang="id-ID" sz="2800" dirty="0" smtClean="0"/>
              <a:t> baik untuk </a:t>
            </a:r>
            <a:r>
              <a:rPr lang="id-ID" sz="2800" dirty="0" smtClean="0"/>
              <a:t>bawahan </a:t>
            </a:r>
            <a:r>
              <a:rPr lang="id-ID" sz="2800" dirty="0" smtClean="0"/>
              <a:t>dengan tingkat kesiapan menengah dan stas kepemimpinan yang cocok adalah supportive biasanya bawahan kemauan tinggi tetapi tidak dibarengi dengan keinginan untuk menyelesaikan pekerjaan</a:t>
            </a:r>
          </a:p>
          <a:p>
            <a:pPr marL="514350" indent="-514350" algn="just">
              <a:buFont typeface="+mj-lt"/>
              <a:buAutoNum type="arabicPeriod" startAt="2"/>
            </a:pPr>
            <a:r>
              <a:rPr lang="id-ID" sz="2800" i="1" dirty="0" smtClean="0"/>
              <a:t>Delegating</a:t>
            </a:r>
            <a:r>
              <a:rPr lang="id-ID" sz="2800" dirty="0" smtClean="0"/>
              <a:t> baik diterapkan pada </a:t>
            </a:r>
            <a:r>
              <a:rPr lang="id-ID" sz="2800" dirty="0" smtClean="0"/>
              <a:t>bawahan </a:t>
            </a:r>
            <a:r>
              <a:rPr lang="id-ID" sz="2800" dirty="0" smtClean="0"/>
              <a:t>dengan tingkat kesiapan yang tinggi.</a:t>
            </a:r>
            <a:endParaRPr lang="id-ID" sz="2800" dirty="0"/>
          </a:p>
        </p:txBody>
      </p:sp>
    </p:spTree>
    <p:extLst>
      <p:ext uri="{BB962C8B-B14F-4D97-AF65-F5344CB8AC3E}">
        <p14:creationId xmlns:p14="http://schemas.microsoft.com/office/powerpoint/2010/main" val="803325835"/>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200" dirty="0" smtClean="0"/>
              <a:t>lanjutan</a:t>
            </a:r>
            <a:endParaRPr lang="id-ID" sz="3200" dirty="0"/>
          </a:p>
        </p:txBody>
      </p:sp>
      <p:sp>
        <p:nvSpPr>
          <p:cNvPr id="3" name="Content Placeholder 2"/>
          <p:cNvSpPr>
            <a:spLocks noGrp="1"/>
          </p:cNvSpPr>
          <p:nvPr>
            <p:ph idx="1"/>
          </p:nvPr>
        </p:nvSpPr>
        <p:spPr>
          <a:xfrm>
            <a:off x="395536" y="1268760"/>
            <a:ext cx="8229600" cy="4525963"/>
          </a:xfrm>
        </p:spPr>
        <p:txBody>
          <a:bodyPr>
            <a:normAutofit lnSpcReduction="10000"/>
          </a:bodyPr>
          <a:lstStyle/>
          <a:p>
            <a:pPr algn="just"/>
            <a:r>
              <a:rPr lang="id-ID" dirty="0" smtClean="0"/>
              <a:t>Pada kepemimpinan situasional ini pemimpin perlu mengembangkan kemampun diri dalam mendiagnosa situasi untuk memilih dan menetapkan gaya kepemimpinan yang dibutuhkan.</a:t>
            </a:r>
          </a:p>
          <a:p>
            <a:pPr algn="just"/>
            <a:r>
              <a:rPr lang="id-ID" dirty="0" smtClean="0"/>
              <a:t>Pemimpin yang baik akan memilih gaya kepemimpinan yang sesuai dengan permintaan lingkungan dan karrakterisik individu para bawahan</a:t>
            </a:r>
            <a:endParaRPr lang="id-ID" dirty="0"/>
          </a:p>
        </p:txBody>
      </p:sp>
    </p:spTree>
    <p:extLst>
      <p:ext uri="{BB962C8B-B14F-4D97-AF65-F5344CB8AC3E}">
        <p14:creationId xmlns:p14="http://schemas.microsoft.com/office/powerpoint/2010/main" val="1453568368"/>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200" b="1" dirty="0" smtClean="0"/>
              <a:t>4.Teori Transaksional dan Teori Transformasional</a:t>
            </a:r>
            <a:endParaRPr lang="id-ID" sz="3200" b="1" dirty="0"/>
          </a:p>
        </p:txBody>
      </p:sp>
      <p:sp>
        <p:nvSpPr>
          <p:cNvPr id="3" name="Content Placeholder 2"/>
          <p:cNvSpPr>
            <a:spLocks noGrp="1"/>
          </p:cNvSpPr>
          <p:nvPr>
            <p:ph idx="1"/>
          </p:nvPr>
        </p:nvSpPr>
        <p:spPr>
          <a:xfrm>
            <a:off x="467544" y="1484784"/>
            <a:ext cx="8229600" cy="4525963"/>
          </a:xfrm>
        </p:spPr>
        <p:txBody>
          <a:bodyPr>
            <a:normAutofit fontScale="92500" lnSpcReduction="20000"/>
          </a:bodyPr>
          <a:lstStyle/>
          <a:p>
            <a:pPr marL="0" indent="0">
              <a:buNone/>
            </a:pPr>
            <a:r>
              <a:rPr lang="id-ID" dirty="0" smtClean="0"/>
              <a:t>Dikemukakan oleh Bass dikembangkan dari ide awal yang dikemukakan Burns</a:t>
            </a:r>
          </a:p>
          <a:p>
            <a:pPr marL="0" indent="0">
              <a:buNone/>
            </a:pPr>
            <a:r>
              <a:rPr lang="id-ID" b="1" dirty="0" smtClean="0"/>
              <a:t>1. Kepemimpinan Transaksional</a:t>
            </a:r>
            <a:endParaRPr lang="id-ID" b="1" dirty="0"/>
          </a:p>
          <a:p>
            <a:pPr marL="514350" indent="-514350" algn="just">
              <a:buFont typeface="+mj-lt"/>
              <a:buAutoNum type="alphaLcPeriod"/>
            </a:pPr>
            <a:r>
              <a:rPr lang="id-ID" dirty="0"/>
              <a:t>I</a:t>
            </a:r>
            <a:r>
              <a:rPr lang="id-ID" dirty="0" smtClean="0"/>
              <a:t>nti teori ini adalah terjadi pertukaran antara pimpinan dan bawahan. pimpinan akan memberikan sesuai dengan apa yang diberikan bawahan,</a:t>
            </a:r>
          </a:p>
          <a:p>
            <a:pPr marL="514350" indent="-514350" algn="just">
              <a:buFont typeface="+mj-lt"/>
              <a:buAutoNum type="alphaLcPeriod"/>
            </a:pPr>
            <a:r>
              <a:rPr lang="id-ID" dirty="0" smtClean="0"/>
              <a:t>Kepemimpinan ini dicirikan gaya kepemimpinan yang memotivasi pengikut mereka menuju sasaran yang telah ditetapkan dengan memperjelas persyaratan peran/tugas</a:t>
            </a:r>
            <a:endParaRPr lang="id-ID" dirty="0"/>
          </a:p>
        </p:txBody>
      </p:sp>
    </p:spTree>
    <p:extLst>
      <p:ext uri="{BB962C8B-B14F-4D97-AF65-F5344CB8AC3E}">
        <p14:creationId xmlns:p14="http://schemas.microsoft.com/office/powerpoint/2010/main" val="10085287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8229600" cy="1143000"/>
          </a:xfrm>
        </p:spPr>
        <p:txBody>
          <a:bodyPr>
            <a:normAutofit/>
          </a:bodyPr>
          <a:lstStyle/>
          <a:p>
            <a:pPr algn="just"/>
            <a:r>
              <a:rPr lang="id-ID" sz="3200" b="1" dirty="0" smtClean="0"/>
              <a:t>lanjutan</a:t>
            </a:r>
            <a:endParaRPr lang="id-ID" sz="3200" b="1" dirty="0"/>
          </a:p>
        </p:txBody>
      </p:sp>
      <p:sp>
        <p:nvSpPr>
          <p:cNvPr id="3" name="Content Placeholder 2"/>
          <p:cNvSpPr>
            <a:spLocks noGrp="1"/>
          </p:cNvSpPr>
          <p:nvPr>
            <p:ph idx="1"/>
          </p:nvPr>
        </p:nvSpPr>
        <p:spPr>
          <a:xfrm>
            <a:off x="611560" y="1052736"/>
            <a:ext cx="8229600" cy="4525963"/>
          </a:xfrm>
        </p:spPr>
        <p:txBody>
          <a:bodyPr>
            <a:noAutofit/>
          </a:bodyPr>
          <a:lstStyle/>
          <a:p>
            <a:pPr algn="just"/>
            <a:r>
              <a:rPr lang="id-ID" sz="2700" dirty="0" smtClean="0"/>
              <a:t>Pemimpin jika dialih bahasakan ke bahasa Inggris menjadi “LEAD” yang mempunyai tugas untuk me-LEAD anggota sekitarnya</a:t>
            </a:r>
          </a:p>
          <a:p>
            <a:pPr algn="just"/>
            <a:r>
              <a:rPr lang="id-ID" sz="2700" dirty="0" smtClean="0"/>
              <a:t>Makna LEAD :</a:t>
            </a:r>
          </a:p>
          <a:p>
            <a:pPr algn="just">
              <a:buFont typeface="Courier New" pitchFamily="49" charset="0"/>
              <a:buChar char="o"/>
            </a:pPr>
            <a:r>
              <a:rPr lang="id-ID" sz="2700" b="1" dirty="0" smtClean="0"/>
              <a:t>L</a:t>
            </a:r>
            <a:r>
              <a:rPr lang="id-ID" sz="2700" dirty="0" smtClean="0"/>
              <a:t>oyality : seorang pemimpin harus mampu membangkitkan loyalitas pada orang lain dan memberikan loyalitas untuk kebaikan</a:t>
            </a:r>
          </a:p>
          <a:p>
            <a:pPr algn="just">
              <a:buFont typeface="Courier New" pitchFamily="49" charset="0"/>
              <a:buChar char="o"/>
            </a:pPr>
            <a:r>
              <a:rPr lang="id-ID" sz="2700" b="1" dirty="0" smtClean="0"/>
              <a:t>E</a:t>
            </a:r>
            <a:r>
              <a:rPr lang="id-ID" sz="2700" dirty="0" smtClean="0"/>
              <a:t>ducate: seorang pemimpin harus mampu melakukan edukasi dan mewariskan knowledge;</a:t>
            </a:r>
          </a:p>
          <a:p>
            <a:pPr algn="just">
              <a:buFont typeface="Courier New" pitchFamily="49" charset="0"/>
              <a:buChar char="o"/>
            </a:pPr>
            <a:r>
              <a:rPr lang="id-ID" sz="2700" b="1" dirty="0" smtClean="0"/>
              <a:t>A</a:t>
            </a:r>
            <a:r>
              <a:rPr lang="id-ID" sz="2700" dirty="0" smtClean="0"/>
              <a:t>dvice : memberikan saran dan nasehat bgi permasalahan yang ada</a:t>
            </a:r>
          </a:p>
          <a:p>
            <a:pPr algn="just">
              <a:buFont typeface="Courier New" pitchFamily="49" charset="0"/>
              <a:buChar char="o"/>
            </a:pPr>
            <a:r>
              <a:rPr lang="id-ID" sz="2700" b="1" dirty="0" smtClean="0"/>
              <a:t>D</a:t>
            </a:r>
            <a:r>
              <a:rPr lang="id-ID" sz="2700" dirty="0" smtClean="0"/>
              <a:t>iscipline : memberikan keteladanan dalam berdisiplin dan menegakkan kedisiplinan dalam setiap aktivitas.</a:t>
            </a:r>
            <a:endParaRPr lang="id-ID" sz="2700" dirty="0"/>
          </a:p>
        </p:txBody>
      </p:sp>
    </p:spTree>
    <p:extLst>
      <p:ext uri="{BB962C8B-B14F-4D97-AF65-F5344CB8AC3E}">
        <p14:creationId xmlns:p14="http://schemas.microsoft.com/office/powerpoint/2010/main" val="3010916785"/>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71400"/>
            <a:ext cx="8229600" cy="1143000"/>
          </a:xfrm>
        </p:spPr>
        <p:txBody>
          <a:bodyPr>
            <a:normAutofit/>
          </a:bodyPr>
          <a:lstStyle/>
          <a:p>
            <a:pPr algn="just"/>
            <a:r>
              <a:rPr lang="id-ID" sz="2800" b="1" dirty="0" smtClean="0"/>
              <a:t>lanjutan</a:t>
            </a:r>
            <a:endParaRPr lang="id-ID" sz="2800" b="1" dirty="0"/>
          </a:p>
        </p:txBody>
      </p:sp>
      <p:sp>
        <p:nvSpPr>
          <p:cNvPr id="3" name="Content Placeholder 2"/>
          <p:cNvSpPr>
            <a:spLocks noGrp="1"/>
          </p:cNvSpPr>
          <p:nvPr>
            <p:ph idx="1"/>
          </p:nvPr>
        </p:nvSpPr>
        <p:spPr>
          <a:xfrm>
            <a:off x="683568" y="692696"/>
            <a:ext cx="8229600" cy="4525963"/>
          </a:xfrm>
        </p:spPr>
        <p:txBody>
          <a:bodyPr>
            <a:noAutofit/>
          </a:bodyPr>
          <a:lstStyle/>
          <a:p>
            <a:pPr marL="0" indent="0" algn="just">
              <a:buNone/>
            </a:pPr>
            <a:r>
              <a:rPr lang="id-ID" sz="2800" dirty="0" smtClean="0"/>
              <a:t>Beberapa perilaku kepemimpinan transaksional :</a:t>
            </a:r>
          </a:p>
          <a:p>
            <a:pPr marL="514350" indent="-514350" algn="just">
              <a:buFont typeface="+mj-lt"/>
              <a:buAutoNum type="arabicPeriod"/>
            </a:pPr>
            <a:r>
              <a:rPr lang="id-ID" sz="2800" i="1" dirty="0" smtClean="0"/>
              <a:t>Correction transactional </a:t>
            </a:r>
            <a:r>
              <a:rPr lang="id-ID" sz="2800" dirty="0" smtClean="0"/>
              <a:t>,bawahan diberi penghargaan atau hukuman untuk suatu tindakan yang dilakukan ,dan untuk kondisi tertentu intervensi pemimpin sangat dibutuhkan karena kemampuan bawahan yang sangat kurang.</a:t>
            </a:r>
          </a:p>
          <a:p>
            <a:pPr marL="514350" indent="-514350" algn="just">
              <a:buFont typeface="+mj-lt"/>
              <a:buAutoNum type="arabicPeriod"/>
            </a:pPr>
            <a:r>
              <a:rPr lang="id-ID" sz="2800" i="1" dirty="0" smtClean="0"/>
              <a:t>Constructive transactional </a:t>
            </a:r>
            <a:r>
              <a:rPr lang="id-ID" sz="2800" dirty="0" smtClean="0"/>
              <a:t>,pemimpin memberi penghargaan kepada pengikut tergantung keberhasilan pada tingkat yang telah ditetapkan</a:t>
            </a:r>
          </a:p>
          <a:p>
            <a:pPr marL="514350" indent="-514350" algn="just">
              <a:buFont typeface="+mj-lt"/>
              <a:buAutoNum type="arabicPeriod"/>
            </a:pPr>
            <a:r>
              <a:rPr lang="id-ID" sz="2800" i="1" dirty="0" smtClean="0"/>
              <a:t>Nontransactional positive behaviour </a:t>
            </a:r>
            <a:r>
              <a:rPr lang="id-ID" sz="2800" dirty="0" smtClean="0"/>
              <a:t>,pemimpin yang menunggu masalah meningkat baru mengambil tindakan,menghidari pengambilan keputusan.</a:t>
            </a:r>
          </a:p>
          <a:p>
            <a:pPr marL="514350" indent="-514350" algn="just">
              <a:buFont typeface="+mj-lt"/>
              <a:buAutoNum type="arabicPeriod"/>
            </a:pPr>
            <a:endParaRPr lang="id-ID" sz="2800" dirty="0"/>
          </a:p>
        </p:txBody>
      </p:sp>
    </p:spTree>
    <p:extLst>
      <p:ext uri="{BB962C8B-B14F-4D97-AF65-F5344CB8AC3E}">
        <p14:creationId xmlns:p14="http://schemas.microsoft.com/office/powerpoint/2010/main" val="2825265323"/>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8229600" cy="1143000"/>
          </a:xfrm>
        </p:spPr>
        <p:txBody>
          <a:bodyPr>
            <a:normAutofit fontScale="90000"/>
          </a:bodyPr>
          <a:lstStyle/>
          <a:p>
            <a:pPr algn="just"/>
            <a:r>
              <a:rPr lang="id-ID" b="1" dirty="0" smtClean="0"/>
              <a:t>2. Kepemimpinan Transformasional</a:t>
            </a:r>
            <a:endParaRPr lang="id-ID" b="1" dirty="0"/>
          </a:p>
        </p:txBody>
      </p:sp>
      <p:sp>
        <p:nvSpPr>
          <p:cNvPr id="3" name="Content Placeholder 2"/>
          <p:cNvSpPr>
            <a:spLocks noGrp="1"/>
          </p:cNvSpPr>
          <p:nvPr>
            <p:ph idx="1"/>
          </p:nvPr>
        </p:nvSpPr>
        <p:spPr>
          <a:xfrm>
            <a:off x="539552" y="1412776"/>
            <a:ext cx="8229600" cy="4525963"/>
          </a:xfrm>
        </p:spPr>
        <p:txBody>
          <a:bodyPr>
            <a:normAutofit fontScale="85000" lnSpcReduction="20000"/>
          </a:bodyPr>
          <a:lstStyle/>
          <a:p>
            <a:pPr algn="just"/>
            <a:r>
              <a:rPr lang="id-ID" dirty="0" smtClean="0"/>
              <a:t>Pada dasarnya merupakan pemimpin yang memotivasi pengikutnya untuk melakukan lebih dari apa yang diharapka dengan merentangkan kemampuan dn meningkatkan kepecayaan diri mereka.</a:t>
            </a:r>
          </a:p>
          <a:p>
            <a:pPr algn="just"/>
            <a:r>
              <a:rPr lang="id-ID" dirty="0" smtClean="0"/>
              <a:t>Pada walnya kepemimpinan transformasional ditunjukkan melalui tiga bentuk yaitu kharisma,konsideransi individu dan intelektual, pada perkembangannya perilaku kharisma dipecah menjadi dua yaitu pengaruh ideal dan motivasi inspirational.</a:t>
            </a:r>
          </a:p>
          <a:p>
            <a:pPr algn="just"/>
            <a:r>
              <a:rPr lang="id-ID" dirty="0" smtClean="0"/>
              <a:t>Pemimpin transformasional akan membawa organisasi ke arah masa depan yang berakibat pada proses dan tingkat prestasi yang secara nyataberbeda</a:t>
            </a:r>
            <a:endParaRPr lang="id-ID" dirty="0"/>
          </a:p>
        </p:txBody>
      </p:sp>
    </p:spTree>
    <p:extLst>
      <p:ext uri="{BB962C8B-B14F-4D97-AF65-F5344CB8AC3E}">
        <p14:creationId xmlns:p14="http://schemas.microsoft.com/office/powerpoint/2010/main" val="1935305079"/>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2800" b="1" dirty="0" smtClean="0"/>
              <a:t>lanjutan</a:t>
            </a:r>
            <a:endParaRPr lang="id-ID" sz="2800" b="1" dirty="0"/>
          </a:p>
        </p:txBody>
      </p:sp>
      <p:sp>
        <p:nvSpPr>
          <p:cNvPr id="3" name="Content Placeholder 2"/>
          <p:cNvSpPr>
            <a:spLocks noGrp="1"/>
          </p:cNvSpPr>
          <p:nvPr>
            <p:ph idx="1"/>
          </p:nvPr>
        </p:nvSpPr>
        <p:spPr>
          <a:xfrm>
            <a:off x="395536" y="1124744"/>
            <a:ext cx="8229600" cy="4525963"/>
          </a:xfrm>
        </p:spPr>
        <p:txBody>
          <a:bodyPr>
            <a:noAutofit/>
          </a:bodyPr>
          <a:lstStyle/>
          <a:p>
            <a:pPr algn="just"/>
            <a:r>
              <a:rPr lang="id-ID" sz="2700" dirty="0" smtClean="0"/>
              <a:t>Empat komponen perilaku transformasional :</a:t>
            </a:r>
          </a:p>
          <a:p>
            <a:pPr marL="514350" indent="-514350" algn="just">
              <a:buFont typeface="+mj-lt"/>
              <a:buAutoNum type="arabicPeriod"/>
            </a:pPr>
            <a:r>
              <a:rPr lang="id-ID" sz="2700" i="1" dirty="0" smtClean="0"/>
              <a:t>Idealized Influence</a:t>
            </a:r>
            <a:r>
              <a:rPr lang="id-ID" sz="2700" dirty="0" smtClean="0"/>
              <a:t>,pemimpin yang bertindak sebagai rolemodel. Hasil pemimpin menjadi dihormati</a:t>
            </a:r>
          </a:p>
          <a:p>
            <a:pPr marL="514350" indent="-514350" algn="just">
              <a:buFont typeface="+mj-lt"/>
              <a:buAutoNum type="arabicPeriod"/>
            </a:pPr>
            <a:r>
              <a:rPr lang="id-ID" sz="2700" i="1" dirty="0" smtClean="0"/>
              <a:t>Individualized Consideration</a:t>
            </a:r>
            <a:r>
              <a:rPr lang="id-ID" sz="2700" dirty="0" smtClean="0"/>
              <a:t>, perilaku pemimpin yang memiliki perhatian kepada pengikutnya,membangun hubungan tenggang rasa ,saling menghargai, mengidentifikan kebutuhan pengikut</a:t>
            </a:r>
          </a:p>
          <a:p>
            <a:pPr marL="514350" indent="-514350" algn="just">
              <a:buFont typeface="+mj-lt"/>
              <a:buAutoNum type="arabicPeriod"/>
            </a:pPr>
            <a:r>
              <a:rPr lang="id-ID" sz="2700" i="1" dirty="0" smtClean="0"/>
              <a:t>Inspirational Motivation</a:t>
            </a:r>
            <a:r>
              <a:rPr lang="id-ID" sz="2700" dirty="0" smtClean="0"/>
              <a:t>, perilaku kemimpimpina yang mampu memotivasi dan memberikan inspirasi  para pengikutnya utuk mencapai kemungkinan yang tidak terbayangkan. Pengikut akan bekerja secara suka rela</a:t>
            </a:r>
          </a:p>
          <a:p>
            <a:pPr marL="0" indent="0" algn="just">
              <a:buNone/>
            </a:pPr>
            <a:endParaRPr lang="id-ID" sz="2700" dirty="0"/>
          </a:p>
        </p:txBody>
      </p:sp>
    </p:spTree>
    <p:extLst>
      <p:ext uri="{BB962C8B-B14F-4D97-AF65-F5344CB8AC3E}">
        <p14:creationId xmlns:p14="http://schemas.microsoft.com/office/powerpoint/2010/main" val="3563946265"/>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200" b="1" dirty="0" smtClean="0"/>
              <a:t>lanjutan</a:t>
            </a:r>
            <a:endParaRPr lang="id-ID" sz="3200" b="1" dirty="0"/>
          </a:p>
        </p:txBody>
      </p:sp>
      <p:sp>
        <p:nvSpPr>
          <p:cNvPr id="3" name="Content Placeholder 2"/>
          <p:cNvSpPr>
            <a:spLocks noGrp="1"/>
          </p:cNvSpPr>
          <p:nvPr>
            <p:ph idx="1"/>
          </p:nvPr>
        </p:nvSpPr>
        <p:spPr>
          <a:xfrm>
            <a:off x="467544" y="1340768"/>
            <a:ext cx="8229600" cy="4525963"/>
          </a:xfrm>
        </p:spPr>
        <p:txBody>
          <a:bodyPr>
            <a:noAutofit/>
          </a:bodyPr>
          <a:lstStyle/>
          <a:p>
            <a:pPr marL="514350" indent="-514350" algn="just">
              <a:buFont typeface="+mj-lt"/>
              <a:buAutoNum type="arabicPeriod" startAt="4"/>
            </a:pPr>
            <a:r>
              <a:rPr lang="id-ID" sz="2800" i="1" dirty="0" smtClean="0"/>
              <a:t>Intelectual stimulation</a:t>
            </a:r>
            <a:r>
              <a:rPr lang="id-ID" sz="2800" dirty="0" smtClean="0"/>
              <a:t>, perilaku kepemimpinan yang mendorong pengikut untuk menggunakan imajinasi mereka dan memikirkan kembali permasalahan dengan cara dan metode yang baru, mendorong proses pembelajaran, mendorong pengikut menciptakan solusi dari berbagai masalah. Hasilnya pengikut diharapkan menjadi lebih kreatif.</a:t>
            </a:r>
          </a:p>
          <a:p>
            <a:pPr algn="just"/>
            <a:r>
              <a:rPr lang="id-ID" sz="2800" dirty="0" smtClean="0"/>
              <a:t>Kebanyakan pemimpin memperlihatkan kepemimpinan transaksional dan transformasional sekaligus walaupun dengan kadar yang berbeda.</a:t>
            </a:r>
          </a:p>
          <a:p>
            <a:pPr algn="just"/>
            <a:r>
              <a:rPr lang="id-ID" sz="2800" dirty="0" smtClean="0"/>
              <a:t>Kepemimpinan yang efektif merupakan gabungan kepemimpinan transaksional dan transformasional.</a:t>
            </a:r>
            <a:endParaRPr lang="id-ID" sz="2800" dirty="0"/>
          </a:p>
        </p:txBody>
      </p:sp>
    </p:spTree>
    <p:extLst>
      <p:ext uri="{BB962C8B-B14F-4D97-AF65-F5344CB8AC3E}">
        <p14:creationId xmlns:p14="http://schemas.microsoft.com/office/powerpoint/2010/main" val="2014815305"/>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200" b="1" dirty="0" smtClean="0"/>
              <a:t>E. TEORI IMPLISIT</a:t>
            </a:r>
            <a:endParaRPr lang="id-ID" sz="3200" b="1" dirty="0"/>
          </a:p>
        </p:txBody>
      </p:sp>
      <p:sp>
        <p:nvSpPr>
          <p:cNvPr id="3" name="Content Placeholder 2"/>
          <p:cNvSpPr>
            <a:spLocks noGrp="1"/>
          </p:cNvSpPr>
          <p:nvPr>
            <p:ph idx="1"/>
          </p:nvPr>
        </p:nvSpPr>
        <p:spPr>
          <a:xfrm>
            <a:off x="467544" y="1412776"/>
            <a:ext cx="8229600" cy="4525963"/>
          </a:xfrm>
        </p:spPr>
        <p:txBody>
          <a:bodyPr>
            <a:normAutofit lnSpcReduction="10000"/>
          </a:bodyPr>
          <a:lstStyle/>
          <a:p>
            <a:pPr algn="just"/>
            <a:r>
              <a:rPr lang="id-ID" dirty="0" smtClean="0"/>
              <a:t>Pada dasarnya menyatakan bahwa kepemimpinan tergantung pada </a:t>
            </a:r>
            <a:r>
              <a:rPr lang="id-ID" dirty="0" smtClean="0"/>
              <a:t>persepsi </a:t>
            </a:r>
            <a:r>
              <a:rPr lang="id-ID" dirty="0" smtClean="0"/>
              <a:t>dari pengikut terhadap perilaku aktual dan karakteristik dari oang yang menyebut drinya sebagi pemimpin. </a:t>
            </a:r>
          </a:p>
          <a:p>
            <a:pPr algn="just"/>
            <a:r>
              <a:rPr lang="id-ID" dirty="0" smtClean="0"/>
              <a:t>Beberapa distorsi persepsi tentang pentingya keberadaan kepemimpinan organisasi meliputi </a:t>
            </a:r>
            <a:r>
              <a:rPr lang="id-ID" i="1" dirty="0" smtClean="0"/>
              <a:t>atribution control, stereotip leadership,  </a:t>
            </a:r>
            <a:r>
              <a:rPr lang="id-ID" i="1" dirty="0"/>
              <a:t>n</a:t>
            </a:r>
            <a:r>
              <a:rPr lang="id-ID" i="1" dirty="0" smtClean="0"/>
              <a:t>eed for situasional control </a:t>
            </a:r>
            <a:r>
              <a:rPr lang="id-ID" dirty="0" smtClean="0"/>
              <a:t>akan dijelaskan berikut :</a:t>
            </a:r>
            <a:endParaRPr lang="id-ID" dirty="0"/>
          </a:p>
        </p:txBody>
      </p:sp>
    </p:spTree>
    <p:extLst>
      <p:ext uri="{BB962C8B-B14F-4D97-AF65-F5344CB8AC3E}">
        <p14:creationId xmlns:p14="http://schemas.microsoft.com/office/powerpoint/2010/main" val="3258910921"/>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0"/>
            <a:ext cx="8229600" cy="1143000"/>
          </a:xfrm>
        </p:spPr>
        <p:txBody>
          <a:bodyPr>
            <a:normAutofit/>
          </a:bodyPr>
          <a:lstStyle/>
          <a:p>
            <a:pPr algn="just"/>
            <a:r>
              <a:rPr lang="id-ID" sz="2800" b="1" i="1" dirty="0" smtClean="0"/>
              <a:t>1. Atributing Control</a:t>
            </a:r>
            <a:endParaRPr lang="id-ID" sz="2800" b="1" i="1" dirty="0"/>
          </a:p>
        </p:txBody>
      </p:sp>
      <p:sp>
        <p:nvSpPr>
          <p:cNvPr id="3" name="Content Placeholder 2"/>
          <p:cNvSpPr>
            <a:spLocks noGrp="1"/>
          </p:cNvSpPr>
          <p:nvPr>
            <p:ph idx="1"/>
          </p:nvPr>
        </p:nvSpPr>
        <p:spPr>
          <a:xfrm>
            <a:off x="467544" y="980728"/>
            <a:ext cx="8229600" cy="4525963"/>
          </a:xfrm>
        </p:spPr>
        <p:txBody>
          <a:bodyPr>
            <a:normAutofit fontScale="25000" lnSpcReduction="20000"/>
          </a:bodyPr>
          <a:lstStyle/>
          <a:p>
            <a:pPr marL="0" indent="0">
              <a:buNone/>
            </a:pPr>
            <a:r>
              <a:rPr lang="id-ID" sz="2800" b="1" i="1" dirty="0" smtClean="0"/>
              <a:t>1</a:t>
            </a:r>
            <a:endParaRPr lang="id-ID" sz="11200" b="1" i="1" dirty="0" smtClean="0"/>
          </a:p>
          <a:p>
            <a:pPr marL="514350" indent="-514350" algn="just">
              <a:buFont typeface="+mj-lt"/>
              <a:buAutoNum type="alphaLcPeriod"/>
            </a:pPr>
            <a:r>
              <a:rPr lang="id-ID" sz="11200" dirty="0"/>
              <a:t>S</a:t>
            </a:r>
            <a:r>
              <a:rPr lang="id-ID" sz="11200" dirty="0" smtClean="0"/>
              <a:t>etiap orang memiliki keinginan tribusi pada setiap kejadian yang dialami agar mereka mampu mengotrol kejadian yang sama dimasa yang akan datang</a:t>
            </a:r>
          </a:p>
          <a:p>
            <a:pPr marL="514350" indent="-514350" algn="just">
              <a:buFont typeface="+mj-lt"/>
              <a:buAutoNum type="alphaLcPeriod"/>
            </a:pPr>
            <a:r>
              <a:rPr lang="id-ID" sz="11200" dirty="0" smtClean="0"/>
              <a:t>Kesalahan mendasar dari pengantribusian sering disebabkan karena sebagian besar orang melihat motivasi dan kemampanereka secara individu daripad mempertimbangkan faktor situasi yang ada</a:t>
            </a:r>
          </a:p>
          <a:p>
            <a:pPr marL="514350" indent="-514350" algn="just">
              <a:buFont typeface="+mj-lt"/>
              <a:buAutoNum type="alphaLcPeriod"/>
            </a:pPr>
            <a:r>
              <a:rPr lang="id-ID" sz="11200" dirty="0" smtClean="0"/>
              <a:t>Dalam kontekskepemimpinan bawahan percaya bahwa setiap kejadian disebabkan karena motivasi dan kemampuan pemimpin bukan kaena faktor lingkungan</a:t>
            </a:r>
            <a:endParaRPr lang="id-ID" sz="11200" dirty="0"/>
          </a:p>
        </p:txBody>
      </p:sp>
    </p:spTree>
    <p:extLst>
      <p:ext uri="{BB962C8B-B14F-4D97-AF65-F5344CB8AC3E}">
        <p14:creationId xmlns:p14="http://schemas.microsoft.com/office/powerpoint/2010/main" val="4127534334"/>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99392"/>
            <a:ext cx="8229600" cy="1143000"/>
          </a:xfrm>
        </p:spPr>
        <p:txBody>
          <a:bodyPr>
            <a:normAutofit/>
          </a:bodyPr>
          <a:lstStyle/>
          <a:p>
            <a:pPr algn="just"/>
            <a:r>
              <a:rPr lang="id-ID" sz="2800" b="1" i="1" dirty="0" smtClean="0"/>
              <a:t>2. Streotyping Leadership</a:t>
            </a:r>
            <a:endParaRPr lang="id-ID" sz="2800" b="1" i="1" dirty="0"/>
          </a:p>
        </p:txBody>
      </p:sp>
      <p:sp>
        <p:nvSpPr>
          <p:cNvPr id="3" name="Content Placeholder 2"/>
          <p:cNvSpPr>
            <a:spLocks noGrp="1"/>
          </p:cNvSpPr>
          <p:nvPr>
            <p:ph idx="1"/>
          </p:nvPr>
        </p:nvSpPr>
        <p:spPr>
          <a:xfrm>
            <a:off x="611560" y="908720"/>
            <a:ext cx="8229600" cy="4525963"/>
          </a:xfrm>
        </p:spPr>
        <p:txBody>
          <a:bodyPr>
            <a:noAutofit/>
          </a:bodyPr>
          <a:lstStyle/>
          <a:p>
            <a:pPr algn="just"/>
            <a:r>
              <a:rPr lang="id-ID" sz="2600" dirty="0" smtClean="0"/>
              <a:t>Streotipe sangat dipengaruhi harapan tentang pemimpin yang efektif seharusnya bertindak</a:t>
            </a:r>
          </a:p>
          <a:p>
            <a:pPr algn="just"/>
            <a:r>
              <a:rPr lang="id-ID" sz="2600" dirty="0" smtClean="0"/>
              <a:t>Seringkali bawahan menilai keefektifan pemipin hanya berdasarkan penampilan dan tindakan, bukan berdasarkan hasil nyata dari tindakan pemimpin tersebut.</a:t>
            </a:r>
          </a:p>
          <a:p>
            <a:pPr marL="0" indent="0" algn="just">
              <a:buNone/>
            </a:pPr>
            <a:r>
              <a:rPr lang="id-ID" sz="2600" i="1" dirty="0" smtClean="0"/>
              <a:t>3. </a:t>
            </a:r>
            <a:r>
              <a:rPr lang="id-ID" sz="2600" b="1" i="1" dirty="0" smtClean="0"/>
              <a:t>Need for Situational Control</a:t>
            </a:r>
          </a:p>
          <a:p>
            <a:pPr algn="just"/>
            <a:r>
              <a:rPr lang="id-ID" sz="2600" dirty="0"/>
              <a:t> </a:t>
            </a:r>
            <a:r>
              <a:rPr lang="id-ID" sz="2600" dirty="0" smtClean="0"/>
              <a:t>harapan yang tinggi terhadap pemimpin selalu dimiliki ,dimana mereka berharap pemimpin akan melakukan hal yang berbeda.</a:t>
            </a:r>
          </a:p>
          <a:p>
            <a:pPr algn="just"/>
            <a:r>
              <a:rPr lang="id-ID" sz="2600" dirty="0" smtClean="0"/>
              <a:t>Keyakinan ini disebabkan karena kemampua kepemimpinan merupakan cara yang mudah untuk melihat setiap kejadian ,kegagalan dan keberhasilan dalam organisasi.</a:t>
            </a:r>
            <a:endParaRPr lang="id-ID" sz="2600" dirty="0"/>
          </a:p>
        </p:txBody>
      </p:sp>
    </p:spTree>
    <p:extLst>
      <p:ext uri="{BB962C8B-B14F-4D97-AF65-F5344CB8AC3E}">
        <p14:creationId xmlns:p14="http://schemas.microsoft.com/office/powerpoint/2010/main" val="2865106061"/>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88640"/>
            <a:ext cx="8229600" cy="1143000"/>
          </a:xfrm>
        </p:spPr>
        <p:txBody>
          <a:bodyPr>
            <a:normAutofit/>
          </a:bodyPr>
          <a:lstStyle/>
          <a:p>
            <a:pPr algn="just"/>
            <a:r>
              <a:rPr lang="id-ID" sz="3200" b="1" dirty="0"/>
              <a:t>F</a:t>
            </a:r>
            <a:r>
              <a:rPr lang="id-ID" sz="3200" b="1" dirty="0" smtClean="0"/>
              <a:t>. TEORI KHARISMATIK</a:t>
            </a:r>
            <a:endParaRPr lang="id-ID" sz="3200" b="1" dirty="0"/>
          </a:p>
        </p:txBody>
      </p:sp>
      <p:sp>
        <p:nvSpPr>
          <p:cNvPr id="3" name="Content Placeholder 2"/>
          <p:cNvSpPr>
            <a:spLocks noGrp="1"/>
          </p:cNvSpPr>
          <p:nvPr>
            <p:ph idx="1"/>
          </p:nvPr>
        </p:nvSpPr>
        <p:spPr>
          <a:xfrm>
            <a:off x="467544" y="1412776"/>
            <a:ext cx="8229600" cy="4525963"/>
          </a:xfrm>
        </p:spPr>
        <p:txBody>
          <a:bodyPr>
            <a:normAutofit fontScale="92500" lnSpcReduction="10000"/>
          </a:bodyPr>
          <a:lstStyle/>
          <a:p>
            <a:pPr algn="just"/>
            <a:r>
              <a:rPr lang="id-ID" sz="2800" dirty="0" smtClean="0"/>
              <a:t>Melihat pemimpin memiliki simbol, komunikasi non verbal, kemampuan menginspirasi, kepercayaan diri, kemampuan yang kuat untuk mempengaruhi pengikutnya.</a:t>
            </a:r>
          </a:p>
          <a:p>
            <a:pPr algn="just"/>
            <a:r>
              <a:rPr lang="id-ID" sz="2800" dirty="0" smtClean="0"/>
              <a:t>Pemimpin kharismatik dapat mempengaruhi pengikut ketika mampu menyampaikan visi yang menarik,mengkomunikasikan harapan dan kinerja yang tinggi dan menemukan keyakinan pengikutnya mampu mewujudkan keinginan tersebut.</a:t>
            </a:r>
          </a:p>
          <a:p>
            <a:pPr algn="just"/>
            <a:r>
              <a:rPr lang="id-ID" sz="2800" dirty="0" smtClean="0"/>
              <a:t>Kondisi ini akan meningkatkan keyakinan dari harga diri dsri pengikutnya.</a:t>
            </a:r>
            <a:endParaRPr lang="id-ID" sz="2800" dirty="0"/>
          </a:p>
        </p:txBody>
      </p:sp>
    </p:spTree>
    <p:extLst>
      <p:ext uri="{BB962C8B-B14F-4D97-AF65-F5344CB8AC3E}">
        <p14:creationId xmlns:p14="http://schemas.microsoft.com/office/powerpoint/2010/main" val="2091821348"/>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200" b="1" dirty="0" smtClean="0"/>
              <a:t>G. TEORI KEPEMIMPINAN SUBTITUSI</a:t>
            </a:r>
            <a:endParaRPr lang="id-ID" sz="3200" b="1" dirty="0"/>
          </a:p>
        </p:txBody>
      </p:sp>
      <p:sp>
        <p:nvSpPr>
          <p:cNvPr id="3" name="Content Placeholder 2"/>
          <p:cNvSpPr>
            <a:spLocks noGrp="1"/>
          </p:cNvSpPr>
          <p:nvPr>
            <p:ph idx="1"/>
          </p:nvPr>
        </p:nvSpPr>
        <p:spPr>
          <a:xfrm>
            <a:off x="539552" y="1340768"/>
            <a:ext cx="8229600" cy="4525963"/>
          </a:xfrm>
        </p:spPr>
        <p:txBody>
          <a:bodyPr/>
          <a:lstStyle/>
          <a:p>
            <a:pPr algn="just"/>
            <a:r>
              <a:rPr lang="id-ID" dirty="0" smtClean="0"/>
              <a:t>Teori ini menyatakan kadangkala hierarki kepemimpinan tidak memiliki dampak yang berarti terhadap suatu pekerjaaan , terlebih apabila variabel karakter individu, karakter pekerjaan , karakter organisasi telah memiliki kompetensi yang tinggi sehingga dapat dijadikan pengganti sebuah kepemimpinan.</a:t>
            </a:r>
            <a:endParaRPr lang="id-ID" dirty="0"/>
          </a:p>
        </p:txBody>
      </p:sp>
    </p:spTree>
    <p:extLst>
      <p:ext uri="{BB962C8B-B14F-4D97-AF65-F5344CB8AC3E}">
        <p14:creationId xmlns:p14="http://schemas.microsoft.com/office/powerpoint/2010/main" val="2094046630"/>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a:xfrm>
            <a:off x="539552" y="1268760"/>
            <a:ext cx="8229600" cy="4525963"/>
          </a:xfrm>
        </p:spPr>
        <p:txBody>
          <a:bodyPr>
            <a:normAutofit fontScale="85000" lnSpcReduction="10000"/>
          </a:bodyPr>
          <a:lstStyle/>
          <a:p>
            <a:pPr marL="0" indent="0">
              <a:buNone/>
            </a:pPr>
            <a:r>
              <a:rPr lang="id-ID" b="1" dirty="0" smtClean="0"/>
              <a:t>Teori Great Man</a:t>
            </a:r>
          </a:p>
          <a:p>
            <a:pPr algn="just"/>
            <a:r>
              <a:rPr lang="id-ID" dirty="0" smtClean="0"/>
              <a:t>Bennis dan </a:t>
            </a:r>
            <a:r>
              <a:rPr lang="id-ID" sz="3300" dirty="0" smtClean="0"/>
              <a:t>Namus</a:t>
            </a:r>
            <a:r>
              <a:rPr lang="id-ID" dirty="0" smtClean="0"/>
              <a:t> menjelaskan teori ini berasumsi pemimpin dilahirkan bukan diciptakan.</a:t>
            </a:r>
          </a:p>
          <a:p>
            <a:pPr algn="just"/>
            <a:r>
              <a:rPr lang="id-ID" dirty="0" smtClean="0"/>
              <a:t>Kepemimpinan merupakan bawaan atau bakat sejak seseorang lahir</a:t>
            </a:r>
          </a:p>
          <a:p>
            <a:pPr algn="just"/>
            <a:r>
              <a:rPr lang="id-ID" dirty="0" smtClean="0"/>
              <a:t>Kekuasaan ada pada sejumlah orang tertentu,melalui proses pewarisan memiliki kemampuan memimpin atau </a:t>
            </a:r>
            <a:r>
              <a:rPr lang="id-ID" dirty="0" smtClean="0"/>
              <a:t>karena </a:t>
            </a:r>
            <a:r>
              <a:rPr lang="id-ID" dirty="0" smtClean="0"/>
              <a:t>berumtung memiliki bakat menempati posisi sebgai pemimpin</a:t>
            </a:r>
          </a:p>
          <a:p>
            <a:pPr algn="just"/>
            <a:r>
              <a:rPr lang="id-ID" dirty="0" smtClean="0"/>
              <a:t>Asal Raja Menjadi Raja ( anak Raja pasti memiliki bakat untuk menjadi raja sebagai pemimpin </a:t>
            </a:r>
            <a:r>
              <a:rPr lang="id-ID" dirty="0" smtClean="0"/>
              <a:t>rakyatnya )</a:t>
            </a:r>
            <a:endParaRPr lang="id-ID" dirty="0"/>
          </a:p>
        </p:txBody>
      </p:sp>
    </p:spTree>
    <p:extLst>
      <p:ext uri="{BB962C8B-B14F-4D97-AF65-F5344CB8AC3E}">
        <p14:creationId xmlns:p14="http://schemas.microsoft.com/office/powerpoint/2010/main" val="79275435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1610</TotalTime>
  <Words>5986</Words>
  <Application>Microsoft Office PowerPoint</Application>
  <PresentationFormat>On-screen Show (4:3)</PresentationFormat>
  <Paragraphs>633</Paragraphs>
  <Slides>105</Slides>
  <Notes>2</Notes>
  <HiddenSlides>0</HiddenSlides>
  <MMClips>0</MMClips>
  <ScaleCrop>false</ScaleCrop>
  <HeadingPairs>
    <vt:vector size="4" baseType="variant">
      <vt:variant>
        <vt:lpstr>Theme</vt:lpstr>
      </vt:variant>
      <vt:variant>
        <vt:i4>1</vt:i4>
      </vt:variant>
      <vt:variant>
        <vt:lpstr>Slide Titles</vt:lpstr>
      </vt:variant>
      <vt:variant>
        <vt:i4>105</vt:i4>
      </vt:variant>
    </vt:vector>
  </HeadingPairs>
  <TitlesOfParts>
    <vt:vector size="106" baseType="lpstr">
      <vt:lpstr>Office Theme</vt:lpstr>
      <vt:lpstr>KEPEMIMPINAN</vt:lpstr>
      <vt:lpstr>KOMPETENSI YANG DIHARAPKAN</vt:lpstr>
      <vt:lpstr>Materi Perkuliahan</vt:lpstr>
      <vt:lpstr>Pendahuluan</vt:lpstr>
      <vt:lpstr>PowerPoint Presentation</vt:lpstr>
      <vt:lpstr>  a.Pemimpin  </vt:lpstr>
      <vt:lpstr>lanjutan</vt:lpstr>
      <vt:lpstr>lanjutan</vt:lpstr>
      <vt:lpstr>lanjutan</vt:lpstr>
      <vt:lpstr>b. Sebab Timbulnya Pemimpin</vt:lpstr>
      <vt:lpstr>c. Klasifikasi Pemimpin</vt:lpstr>
      <vt:lpstr>lanjutan</vt:lpstr>
      <vt:lpstr> d. Kriteria  Munculnya Pemimpin </vt:lpstr>
      <vt:lpstr>e. Karakter yang harus dimiliki Pemimpin </vt:lpstr>
      <vt:lpstr>lanjutan</vt:lpstr>
      <vt:lpstr> b. Pimpinan</vt:lpstr>
      <vt:lpstr>lanjutan</vt:lpstr>
      <vt:lpstr>lanjutan</vt:lpstr>
      <vt:lpstr>Konsep Dasar Kepemimpinan</vt:lpstr>
      <vt:lpstr>lanjutan</vt:lpstr>
      <vt:lpstr>Beberapa komponen dalam kepemimpinan</vt:lpstr>
      <vt:lpstr>Kepemimpinan juga dapat dikatakan sebagai :</vt:lpstr>
      <vt:lpstr>KEPEMIMPINAN ADALAH SENI</vt:lpstr>
      <vt:lpstr>KEPEMIMPINAN ADALAH TINDAKAN </vt:lpstr>
      <vt:lpstr>B.Fungsi Kepemimpinan</vt:lpstr>
      <vt:lpstr>1. Fungsi Perencanaan</vt:lpstr>
      <vt:lpstr>lanjutan</vt:lpstr>
      <vt:lpstr>2. Fungsi Memandang ke Depan</vt:lpstr>
      <vt:lpstr>4. Fungsi Pengawasan</vt:lpstr>
      <vt:lpstr>Fungsi Kepemimpinan ( Namawi )</vt:lpstr>
      <vt:lpstr>1. Fungsi Konsultatif</vt:lpstr>
      <vt:lpstr>2.Fungsi Konsultatif</vt:lpstr>
      <vt:lpstr>4.Fungsi Delegasi</vt:lpstr>
      <vt:lpstr>C. Prinsip Dasar Kepemimpinan</vt:lpstr>
      <vt:lpstr>lanjutan </vt:lpstr>
      <vt:lpstr>D. Unsur –Unsur Kepemimpinan</vt:lpstr>
      <vt:lpstr>lanjutan</vt:lpstr>
      <vt:lpstr>Gaya,Tipe,Model, Pendekatan Kepemimpinan</vt:lpstr>
      <vt:lpstr>2. Gaya Kemimpinan 3 Dimensi</vt:lpstr>
      <vt:lpstr>B.Tipe- Tipe Kepemimpinan</vt:lpstr>
      <vt:lpstr>lanjutan</vt:lpstr>
      <vt:lpstr>lanjutan</vt:lpstr>
      <vt:lpstr>lanjutan</vt:lpstr>
      <vt:lpstr>4. Kepemimpinan Tradisional</vt:lpstr>
      <vt:lpstr>6. Kepemimpinan yang Demokratis</vt:lpstr>
      <vt:lpstr>lanjutan</vt:lpstr>
      <vt:lpstr>C. Model Kepemimpinan</vt:lpstr>
      <vt:lpstr>1. Model Transformational</vt:lpstr>
      <vt:lpstr>lanjutan</vt:lpstr>
      <vt:lpstr>Beberapa Pendapat Kepemimpinan Transformasional</vt:lpstr>
      <vt:lpstr>2. Komariah dan Triatna</vt:lpstr>
      <vt:lpstr>4.O ‘Leary</vt:lpstr>
      <vt:lpstr> Komponen Kepemimpinan Transformational</vt:lpstr>
      <vt:lpstr>Dimensi Kepemimpinan Transformasional</vt:lpstr>
      <vt:lpstr>lanjutan</vt:lpstr>
      <vt:lpstr>Karakter Kepemimpinan Transformational</vt:lpstr>
      <vt:lpstr>Prinsip Kepemimpinan Transformasional</vt:lpstr>
      <vt:lpstr>b. Model Kepemimpinan Situasional</vt:lpstr>
      <vt:lpstr>lanjutan</vt:lpstr>
      <vt:lpstr>Faktor utama yang mempengaruhi keefektifan pemimpin</vt:lpstr>
      <vt:lpstr>Model Kepemimpinan Transformasional</vt:lpstr>
      <vt:lpstr>c. Model Kepemimpinan Visioner</vt:lpstr>
      <vt:lpstr>lanjutan</vt:lpstr>
      <vt:lpstr>PowerPoint Presentation</vt:lpstr>
      <vt:lpstr>lanjutan</vt:lpstr>
      <vt:lpstr>Karakteristik visi</vt:lpstr>
      <vt:lpstr>Tujuan Visi</vt:lpstr>
      <vt:lpstr>Visi dapat berproses,direkayasa dan kembangkan melalui</vt:lpstr>
      <vt:lpstr>Tahapan kegiatan perumusan visi</vt:lpstr>
      <vt:lpstr>D. Pendekatan Kepemimpinan</vt:lpstr>
      <vt:lpstr>3. Behaviour Approach ( Pendekatan Perilaku )</vt:lpstr>
      <vt:lpstr>5. Determinants of Behaviour</vt:lpstr>
      <vt:lpstr>lanjutan</vt:lpstr>
      <vt:lpstr>TEORI DASAR KEPIMPINAN</vt:lpstr>
      <vt:lpstr>lanjutan</vt:lpstr>
      <vt:lpstr>A. Teori Sifat</vt:lpstr>
      <vt:lpstr>2.Shane</vt:lpstr>
      <vt:lpstr>B. Teori Perilaku</vt:lpstr>
      <vt:lpstr>1.  Ohio State University Study</vt:lpstr>
      <vt:lpstr>3. Teori Kepemimpinan Manajerial Grid</vt:lpstr>
      <vt:lpstr>4. Teori Getzels dan Ghuba</vt:lpstr>
      <vt:lpstr>C. TEORI SITUASIONAL /KONTINGENSI</vt:lpstr>
      <vt:lpstr>1.Model Kontingensi Fiedler</vt:lpstr>
      <vt:lpstr>Lanjutan </vt:lpstr>
      <vt:lpstr>2.Path Goal Theory Robbins</vt:lpstr>
      <vt:lpstr>2. Teori Situasional Herry dan Blanchard</vt:lpstr>
      <vt:lpstr>lanjutan</vt:lpstr>
      <vt:lpstr>lanjutan</vt:lpstr>
      <vt:lpstr>4.Teori Transaksional dan Teori Transformasional</vt:lpstr>
      <vt:lpstr>lanjutan</vt:lpstr>
      <vt:lpstr>2. Kepemimpinan Transformasional</vt:lpstr>
      <vt:lpstr>lanjutan</vt:lpstr>
      <vt:lpstr>lanjutan</vt:lpstr>
      <vt:lpstr>E. TEORI IMPLISIT</vt:lpstr>
      <vt:lpstr>1. Atributing Control</vt:lpstr>
      <vt:lpstr>2. Streotyping Leadership</vt:lpstr>
      <vt:lpstr>F. TEORI KHARISMATIK</vt:lpstr>
      <vt:lpstr>G. TEORI KEPEMIMPINAN SUBTITUSI</vt:lpstr>
      <vt:lpstr>PowerPoint Presentation</vt:lpstr>
      <vt:lpstr>Teori Big Bang</vt:lpstr>
      <vt:lpstr>STRATEGI PIMPINAN DALAM MEMPENGARUHI ORANG</vt:lpstr>
      <vt:lpstr>lanjutan</vt:lpstr>
      <vt:lpstr>B. Strategi dalam kepemimpinan</vt:lpstr>
      <vt:lpstr>lanjutan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KEPEMIMPINAN</dc:title>
  <dc:creator>mypc</dc:creator>
  <cp:lastModifiedBy>mypc</cp:lastModifiedBy>
  <cp:revision>169</cp:revision>
  <cp:lastPrinted>2020-03-09T23:36:33Z</cp:lastPrinted>
  <dcterms:created xsi:type="dcterms:W3CDTF">2020-02-29T03:15:36Z</dcterms:created>
  <dcterms:modified xsi:type="dcterms:W3CDTF">2020-03-25T08:46:13Z</dcterms:modified>
</cp:coreProperties>
</file>