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426" y="14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C4E0-C9D9-4968-AF32-0A701FDA34D4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TAHAPAN PENELITIAN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Tx/>
              <a:buAutoNum type="arabicPeriod"/>
            </a:pPr>
            <a:r>
              <a:rPr lang="en-US" smtClean="0"/>
              <a:t>PENGUMPULAN DATA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PENYAJIAN DATA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ANALISIS DATA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PEMBAHASAN HASIL ANALISIS DATA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KESIMPULAN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SARAN</a:t>
            </a:r>
          </a:p>
          <a:p>
            <a:pPr marL="514350" indent="-514350">
              <a:buFontTx/>
              <a:buNone/>
            </a:pPr>
            <a:r>
              <a:rPr lang="en-US" sz="2000" smtClean="0"/>
              <a:t>NOTE! </a:t>
            </a:r>
            <a:r>
              <a:rPr lang="en-US" sz="2000" b="1" smtClean="0">
                <a:solidFill>
                  <a:srgbClr val="FF0000"/>
                </a:solidFill>
              </a:rPr>
              <a:t>: USULAN PENELITIAN BERBEDA DENGAN LAPORAN HASIL PENELITIAN </a:t>
            </a:r>
          </a:p>
          <a:p>
            <a:pPr marL="514350" indent="-514350">
              <a:buFontTx/>
              <a:buNone/>
            </a:pPr>
            <a:r>
              <a:rPr lang="en-US" sz="2000" smtClean="0"/>
              <a:t>NO 1-6  TAHAPAN PENELITIAN TETAPI BUKAN SISTEMATIKA USULAN PENELITIAN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295400" y="152400"/>
            <a:ext cx="7351436" cy="10064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3200" b="1" dirty="0">
                <a:solidFill>
                  <a:srgbClr val="FF0000"/>
                </a:solidFill>
              </a:rPr>
              <a:t>TAHAPAN PENELITIAN</a:t>
            </a:r>
          </a:p>
          <a:p>
            <a:pPr marL="342900" indent="-342900"/>
            <a:r>
              <a:rPr lang="en-US" sz="2400" b="1" dirty="0">
                <a:solidFill>
                  <a:srgbClr val="FF0000"/>
                </a:solidFill>
              </a:rPr>
              <a:t>SISTEMATIKA USULAN PENELITIAN/PROPOSAL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en-US" sz="2400" b="1" dirty="0" err="1">
                <a:solidFill>
                  <a:srgbClr val="0000CC"/>
                </a:solidFill>
              </a:rPr>
              <a:t>Topik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dan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Judul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r>
              <a:rPr lang="en-US" sz="2400" b="1" dirty="0" err="1">
                <a:solidFill>
                  <a:srgbClr val="0000CC"/>
                </a:solidFill>
              </a:rPr>
              <a:t>Pendahuluan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    </a:t>
            </a:r>
            <a:r>
              <a:rPr lang="en-US" sz="2400" b="1" dirty="0" err="1" smtClean="0">
                <a:solidFill>
                  <a:srgbClr val="0000CC"/>
                </a:solidFill>
              </a:rPr>
              <a:t>Latar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belakang</a:t>
            </a:r>
            <a:r>
              <a:rPr lang="en-US" sz="2400" b="1" dirty="0">
                <a:solidFill>
                  <a:srgbClr val="0000CC"/>
                </a:solidFill>
              </a:rPr>
              <a:t>, </a:t>
            </a:r>
            <a:r>
              <a:rPr lang="en-US" sz="2400" b="1" dirty="0" err="1" smtClean="0">
                <a:solidFill>
                  <a:srgbClr val="0000CC"/>
                </a:solidFill>
              </a:rPr>
              <a:t>Rumusan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Masalah</a:t>
            </a:r>
            <a:r>
              <a:rPr lang="en-US" sz="2400" b="1" dirty="0">
                <a:solidFill>
                  <a:srgbClr val="0000CC"/>
                </a:solidFill>
              </a:rPr>
              <a:t>, </a:t>
            </a:r>
            <a:r>
              <a:rPr lang="en-US" sz="2400" b="1" dirty="0" err="1" smtClean="0">
                <a:solidFill>
                  <a:srgbClr val="0000CC"/>
                </a:solidFill>
              </a:rPr>
              <a:t>Tujuan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Penelitian</a:t>
            </a:r>
            <a:r>
              <a:rPr lang="en-US" sz="2400" b="1" dirty="0" smtClean="0">
                <a:solidFill>
                  <a:srgbClr val="0000CC"/>
                </a:solidFill>
              </a:rPr>
              <a:t>, </a:t>
            </a:r>
          </a:p>
          <a:p>
            <a:pPr marL="342900" indent="-342900"/>
            <a:r>
              <a:rPr lang="en-US" sz="2400" b="1" dirty="0" smtClean="0">
                <a:solidFill>
                  <a:srgbClr val="0000CC"/>
                </a:solidFill>
              </a:rPr>
              <a:t>    </a:t>
            </a:r>
            <a:r>
              <a:rPr lang="en-US" sz="2400" b="1" dirty="0" err="1" smtClean="0">
                <a:solidFill>
                  <a:srgbClr val="0000CC"/>
                </a:solidFill>
              </a:rPr>
              <a:t>Manfaat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penelitian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3. </a:t>
            </a:r>
            <a:r>
              <a:rPr lang="en-US" sz="2400" b="1" dirty="0" err="1">
                <a:solidFill>
                  <a:srgbClr val="0000CC"/>
                </a:solidFill>
              </a:rPr>
              <a:t>Landasan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Teori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    + </a:t>
            </a:r>
            <a:r>
              <a:rPr lang="en-US" sz="2400" b="1" dirty="0" err="1">
                <a:solidFill>
                  <a:srgbClr val="0000CC"/>
                </a:solidFill>
              </a:rPr>
              <a:t>Tinjauan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Pustaka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    + </a:t>
            </a:r>
            <a:r>
              <a:rPr lang="en-US" sz="2400" b="1" dirty="0" err="1">
                <a:solidFill>
                  <a:srgbClr val="0000CC"/>
                </a:solidFill>
              </a:rPr>
              <a:t>Kerangka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Berpikir</a:t>
            </a:r>
            <a:r>
              <a:rPr lang="en-US" sz="2400" b="1" dirty="0">
                <a:solidFill>
                  <a:srgbClr val="0000CC"/>
                </a:solidFill>
              </a:rPr>
              <a:t> (</a:t>
            </a:r>
            <a:r>
              <a:rPr lang="en-US" sz="2400" b="1" i="1" dirty="0" err="1">
                <a:solidFill>
                  <a:srgbClr val="0000CC"/>
                </a:solidFill>
              </a:rPr>
              <a:t>Theoritical</a:t>
            </a:r>
            <a:r>
              <a:rPr lang="en-US" sz="2400" b="1" i="1" dirty="0">
                <a:solidFill>
                  <a:srgbClr val="0000CC"/>
                </a:solidFill>
              </a:rPr>
              <a:t> Framework</a:t>
            </a:r>
            <a:r>
              <a:rPr lang="en-US" sz="2400" b="1" dirty="0">
                <a:solidFill>
                  <a:srgbClr val="0000CC"/>
                </a:solidFill>
              </a:rPr>
              <a:t>)</a:t>
            </a: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4. </a:t>
            </a:r>
            <a:r>
              <a:rPr lang="en-US" sz="2400" b="1" dirty="0" err="1">
                <a:solidFill>
                  <a:srgbClr val="0000CC"/>
                </a:solidFill>
              </a:rPr>
              <a:t>Hipotesis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5. </a:t>
            </a:r>
            <a:r>
              <a:rPr lang="en-US" sz="2400" b="1" dirty="0" err="1">
                <a:solidFill>
                  <a:srgbClr val="0000CC"/>
                </a:solidFill>
              </a:rPr>
              <a:t>Definisi</a:t>
            </a:r>
            <a:r>
              <a:rPr lang="en-US" sz="2400" b="1" dirty="0">
                <a:solidFill>
                  <a:srgbClr val="0000CC"/>
                </a:solidFill>
              </a:rPr>
              <a:t> Dan </a:t>
            </a:r>
            <a:r>
              <a:rPr lang="en-US" sz="2400" b="1" dirty="0" err="1">
                <a:solidFill>
                  <a:srgbClr val="0000CC"/>
                </a:solidFill>
              </a:rPr>
              <a:t>Pengukuran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Variabel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6. </a:t>
            </a:r>
            <a:r>
              <a:rPr lang="en-US" sz="2400" b="1" dirty="0" err="1">
                <a:solidFill>
                  <a:srgbClr val="0000CC"/>
                </a:solidFill>
              </a:rPr>
              <a:t>Metoda</a:t>
            </a:r>
            <a:endParaRPr lang="en-US" sz="2400" b="1" dirty="0">
              <a:solidFill>
                <a:srgbClr val="0000CC"/>
              </a:solidFill>
            </a:endParaRP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Desain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Penelitian</a:t>
            </a:r>
            <a:endParaRPr lang="en-US" sz="2400" b="1" dirty="0" smtClean="0">
              <a:solidFill>
                <a:srgbClr val="0000CC"/>
              </a:solidFill>
            </a:endParaRP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 smtClean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Populasi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dan</a:t>
            </a:r>
            <a:r>
              <a:rPr lang="en-US" sz="2400" b="1" dirty="0" smtClean="0">
                <a:solidFill>
                  <a:srgbClr val="0000CC"/>
                </a:solidFill>
              </a:rPr>
              <a:t> Sample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 smtClean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Macam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</a:rPr>
              <a:t>Data </a:t>
            </a:r>
            <a:r>
              <a:rPr lang="en-US" sz="2400" b="1" dirty="0" err="1" smtClean="0">
                <a:solidFill>
                  <a:srgbClr val="0000CC"/>
                </a:solidFill>
              </a:rPr>
              <a:t>dan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Sumber</a:t>
            </a:r>
            <a:r>
              <a:rPr lang="en-US" sz="2400" b="1" dirty="0" smtClean="0">
                <a:solidFill>
                  <a:srgbClr val="0000CC"/>
                </a:solidFill>
              </a:rPr>
              <a:t>-data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 smtClean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Teknik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Pengumpulan</a:t>
            </a:r>
            <a:r>
              <a:rPr lang="en-US" sz="2400" b="1" dirty="0" smtClean="0">
                <a:solidFill>
                  <a:srgbClr val="0000CC"/>
                </a:solidFill>
              </a:rPr>
              <a:t> Data </a:t>
            </a:r>
            <a:r>
              <a:rPr lang="en-US" sz="2400" b="1" dirty="0" err="1" smtClean="0">
                <a:solidFill>
                  <a:srgbClr val="0000CC"/>
                </a:solidFill>
              </a:rPr>
              <a:t>dan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Instrumen</a:t>
            </a:r>
            <a:endParaRPr lang="en-US" sz="2400" b="1" dirty="0" smtClean="0">
              <a:solidFill>
                <a:srgbClr val="0000CC"/>
              </a:solidFill>
            </a:endParaRP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 smtClean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Teknik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Analisis</a:t>
            </a:r>
            <a:r>
              <a:rPr lang="en-US" sz="2400" b="1" dirty="0" smtClean="0">
                <a:solidFill>
                  <a:srgbClr val="0000CC"/>
                </a:solidFill>
              </a:rPr>
              <a:t> Data</a:t>
            </a:r>
          </a:p>
          <a:p>
            <a:pPr marL="457200" indent="-457200"/>
            <a:endParaRPr lang="en-US" sz="24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24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24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32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32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3200" b="1" dirty="0"/>
          </a:p>
          <a:p>
            <a:pPr marL="342900" indent="-342900">
              <a:buFont typeface="Arial" charset="0"/>
              <a:buAutoNum type="arabicPeriod"/>
            </a:pPr>
            <a:endParaRPr lang="en-US" sz="3200" b="1" dirty="0"/>
          </a:p>
          <a:p>
            <a:pPr marL="342900" indent="-342900">
              <a:buFont typeface="Arial" charset="0"/>
              <a:buAutoNum type="arabicPeriod"/>
            </a:pP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19459" name="AutoShape 12"/>
          <p:cNvSpPr>
            <a:spLocks noChangeArrowheads="1"/>
          </p:cNvSpPr>
          <p:nvPr/>
        </p:nvSpPr>
        <p:spPr bwMode="auto">
          <a:xfrm>
            <a:off x="3048000" y="1828800"/>
            <a:ext cx="3200400" cy="16002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 altLang="en-US"/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362200" y="304800"/>
            <a:ext cx="2667000" cy="2438400"/>
          </a:xfrm>
          <a:prstGeom prst="ellipse">
            <a:avLst/>
          </a:prstGeom>
          <a:solidFill>
            <a:srgbClr val="006600">
              <a:alpha val="7999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200">
                <a:solidFill>
                  <a:schemeClr val="bg1"/>
                </a:solidFill>
              </a:rPr>
              <a:t>MINAT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267200" y="304800"/>
            <a:ext cx="2667000" cy="2438400"/>
          </a:xfrm>
          <a:prstGeom prst="ellipse">
            <a:avLst/>
          </a:prstGeom>
          <a:solidFill>
            <a:srgbClr val="660066">
              <a:alpha val="7803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3200">
                <a:solidFill>
                  <a:srgbClr val="FFFF66"/>
                </a:solidFill>
              </a:rPr>
              <a:t>MANFAAT</a:t>
            </a:r>
          </a:p>
        </p:txBody>
      </p:sp>
      <p:sp>
        <p:nvSpPr>
          <p:cNvPr id="19462" name="AutoShape 8"/>
          <p:cNvSpPr>
            <a:spLocks noChangeArrowheads="1"/>
          </p:cNvSpPr>
          <p:nvPr/>
        </p:nvSpPr>
        <p:spPr bwMode="auto">
          <a:xfrm>
            <a:off x="152400" y="533400"/>
            <a:ext cx="2133600" cy="1981200"/>
          </a:xfrm>
          <a:prstGeom prst="rightArrow">
            <a:avLst>
              <a:gd name="adj1" fmla="val 50000"/>
              <a:gd name="adj2" fmla="val 26923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IDE/</a:t>
            </a:r>
          </a:p>
          <a:p>
            <a:pPr algn="ctr"/>
            <a:r>
              <a:rPr lang="en-US" sz="2400" b="1"/>
              <a:t>GAGASAN</a:t>
            </a:r>
          </a:p>
        </p:txBody>
      </p:sp>
      <p:sp>
        <p:nvSpPr>
          <p:cNvPr id="19463" name="AutoShape 10"/>
          <p:cNvSpPr>
            <a:spLocks noChangeArrowheads="1"/>
          </p:cNvSpPr>
          <p:nvPr/>
        </p:nvSpPr>
        <p:spPr bwMode="auto">
          <a:xfrm>
            <a:off x="7010400" y="533400"/>
            <a:ext cx="2057400" cy="1981200"/>
          </a:xfrm>
          <a:prstGeom prst="leftArrow">
            <a:avLst>
              <a:gd name="adj1" fmla="val 50000"/>
              <a:gd name="adj2" fmla="val 25962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MASALAH</a:t>
            </a:r>
          </a:p>
          <a:p>
            <a:pPr algn="ctr"/>
            <a:r>
              <a:rPr lang="en-US" sz="2400" b="1"/>
              <a:t>KEBUTUHAN</a:t>
            </a:r>
          </a:p>
        </p:txBody>
      </p:sp>
      <p:sp>
        <p:nvSpPr>
          <p:cNvPr id="19464" name="Rectangle 13"/>
          <p:cNvSpPr>
            <a:spLocks noChangeArrowheads="1"/>
          </p:cNvSpPr>
          <p:nvPr/>
        </p:nvSpPr>
        <p:spPr bwMode="auto">
          <a:xfrm>
            <a:off x="2514600" y="3505200"/>
            <a:ext cx="4267200" cy="914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TOPIK PENELITIAN</a:t>
            </a:r>
          </a:p>
        </p:txBody>
      </p:sp>
      <p:sp>
        <p:nvSpPr>
          <p:cNvPr id="19465" name="Rectangle 15"/>
          <p:cNvSpPr>
            <a:spLocks noChangeArrowheads="1"/>
          </p:cNvSpPr>
          <p:nvPr/>
        </p:nvSpPr>
        <p:spPr bwMode="auto">
          <a:xfrm>
            <a:off x="1676400" y="5486400"/>
            <a:ext cx="5791200" cy="1066800"/>
          </a:xfrm>
          <a:prstGeom prst="rect">
            <a:avLst/>
          </a:prstGeom>
          <a:solidFill>
            <a:srgbClr val="8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chemeClr val="bg1"/>
                </a:solidFill>
              </a:rPr>
              <a:t>JUDUL PENELITIAN</a:t>
            </a:r>
          </a:p>
        </p:txBody>
      </p:sp>
      <p:sp>
        <p:nvSpPr>
          <p:cNvPr id="19466" name="AutoShape 17"/>
          <p:cNvSpPr>
            <a:spLocks noChangeArrowheads="1"/>
          </p:cNvSpPr>
          <p:nvPr/>
        </p:nvSpPr>
        <p:spPr bwMode="auto">
          <a:xfrm>
            <a:off x="3657600" y="4343400"/>
            <a:ext cx="1905000" cy="990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660066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483" name="Rectangle 1"/>
          <p:cNvSpPr>
            <a:spLocks noChangeArrowheads="1"/>
          </p:cNvSpPr>
          <p:nvPr/>
        </p:nvSpPr>
        <p:spPr bwMode="auto">
          <a:xfrm>
            <a:off x="0" y="149225"/>
            <a:ext cx="9144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tabLst>
                <a:tab pos="180975" algn="l"/>
              </a:tabLst>
            </a:pP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ANALISIS SISTEM</a:t>
            </a:r>
            <a:endParaRPr lang="en-US" altLang="en-US" sz="2800" dirty="0">
              <a:solidFill>
                <a:srgbClr val="FFFF00"/>
              </a:solidFill>
              <a:cs typeface="Times New Roman" pitchFamily="18" charset="0"/>
            </a:endParaRPr>
          </a:p>
          <a:p>
            <a:pPr algn="ctr" eaLnBrk="0" hangingPunct="0">
              <a:tabLst>
                <a:tab pos="180975" algn="l"/>
              </a:tabLst>
            </a:pP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Kebijakan, </a:t>
            </a:r>
            <a:r>
              <a:rPr lang="en-US" altLang="en-US" sz="2800" dirty="0" err="1">
                <a:solidFill>
                  <a:srgbClr val="FFFF00"/>
                </a:solidFill>
                <a:cs typeface="Times New Roman" pitchFamily="18" charset="0"/>
              </a:rPr>
              <a:t>Kelembagaan</a:t>
            </a: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, Ketenagaan, Penyelenggaraan, Sar</a:t>
            </a:r>
            <a:r>
              <a:rPr lang="en-US" altLang="en-US" sz="2800" dirty="0">
                <a:solidFill>
                  <a:srgbClr val="FFFF00"/>
                </a:solidFill>
                <a:cs typeface="Times New Roman" pitchFamily="18" charset="0"/>
              </a:rPr>
              <a:t>/P</a:t>
            </a: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ras Pembiayaan, Pengendalian</a:t>
            </a:r>
            <a:endParaRPr lang="en-US" altLang="en-US" sz="2800" dirty="0">
              <a:solidFill>
                <a:srgbClr val="FFFF00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id-ID" altLang="en-US" sz="2800" dirty="0">
                <a:solidFill>
                  <a:schemeClr val="bg1"/>
                </a:solidFill>
                <a:cs typeface="Times New Roman" pitchFamily="18" charset="0"/>
              </a:rPr>
              <a:t>KUALIFIKASI FASILITATOR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MUTU KINERJA</a:t>
            </a:r>
            <a:endParaRPr lang="en-US" altLang="en-US" sz="2800" dirty="0">
              <a:solidFill>
                <a:srgbClr val="FFFF00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id-ID" altLang="en-US" sz="2800" dirty="0">
                <a:solidFill>
                  <a:schemeClr val="bg1"/>
                </a:solidFill>
                <a:cs typeface="Times New Roman" pitchFamily="18" charset="0"/>
              </a:rPr>
              <a:t>STRATEGI, METODA, DAN TEKNIK </a:t>
            </a:r>
            <a:endParaRPr lang="en-US" altLang="en-US" sz="2800" dirty="0">
              <a:solidFill>
                <a:schemeClr val="bg1"/>
              </a:solidFill>
              <a:cs typeface="Times New Roman" pitchFamily="18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LINGKUP KEGIATAN</a:t>
            </a:r>
            <a:endParaRPr lang="en-US" altLang="en-US" sz="2800" dirty="0">
              <a:solidFill>
                <a:srgbClr val="FFFF00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fi-FI" altLang="en-US" sz="2800" dirty="0">
                <a:solidFill>
                  <a:schemeClr val="bg1"/>
                </a:solidFill>
                <a:cs typeface="Times New Roman" pitchFamily="18" charset="0"/>
              </a:rPr>
              <a:t>PEMANTAUAN DAN EVALUASI</a:t>
            </a:r>
            <a:endParaRPr lang="id-ID" altLang="en-US" sz="2800" dirty="0">
              <a:solidFill>
                <a:schemeClr val="bg1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en-US" altLang="en-US" sz="2800" dirty="0" err="1">
                <a:solidFill>
                  <a:schemeClr val="bg1"/>
                </a:solidFill>
                <a:cs typeface="Times New Roman" pitchFamily="18" charset="0"/>
              </a:rPr>
              <a:t>Proses</a:t>
            </a:r>
            <a:r>
              <a:rPr lang="en-US" altLang="en-US" sz="2800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id-ID" altLang="en-US" sz="2800" dirty="0">
                <a:solidFill>
                  <a:schemeClr val="bg1"/>
                </a:solidFill>
                <a:cs typeface="Times New Roman" pitchFamily="18" charset="0"/>
              </a:rPr>
              <a:t>Hasil dan dampak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en-US" altLang="en-US" sz="2800" dirty="0">
                <a:solidFill>
                  <a:srgbClr val="FFFF00"/>
                </a:solidFill>
                <a:cs typeface="Times New Roman" pitchFamily="18" charset="0"/>
              </a:rPr>
              <a:t>JEJARING KELEMBAGAAN</a:t>
            </a:r>
            <a:endParaRPr lang="en-US" altLang="en-US" sz="2800" dirty="0">
              <a:solidFill>
                <a:srgbClr val="FFFF00"/>
              </a:solidFill>
            </a:endParaRPr>
          </a:p>
          <a:p>
            <a:pPr algn="ctr" eaLnBrk="0" hangingPunct="0">
              <a:lnSpc>
                <a:spcPct val="150000"/>
              </a:lnSpc>
              <a:buFont typeface="Arial" charset="0"/>
              <a:buChar char="•"/>
              <a:tabLst>
                <a:tab pos="180975" algn="l"/>
              </a:tabLst>
            </a:pPr>
            <a:r>
              <a:rPr lang="fi-FI" altLang="en-US" sz="2800" dirty="0">
                <a:solidFill>
                  <a:schemeClr val="bg1"/>
                </a:solidFill>
                <a:cs typeface="Times New Roman" pitchFamily="18" charset="0"/>
              </a:rPr>
              <a:t>PROGRAM PENYULUHAN PERTANIAN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1143000" y="304800"/>
            <a:ext cx="6838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000099"/>
                </a:solidFill>
              </a:rPr>
              <a:t>REVISI JUDUL PENELITIAN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533400" y="1371600"/>
            <a:ext cx="3733800" cy="1295400"/>
          </a:xfrm>
          <a:prstGeom prst="rect">
            <a:avLst/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PENULISAN</a:t>
            </a: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 PENDAHULUAN</a:t>
            </a:r>
          </a:p>
        </p:txBody>
      </p:sp>
      <p:sp>
        <p:nvSpPr>
          <p:cNvPr id="21508" name="Rectangle 7"/>
          <p:cNvSpPr>
            <a:spLocks noChangeArrowheads="1"/>
          </p:cNvSpPr>
          <p:nvPr/>
        </p:nvSpPr>
        <p:spPr bwMode="auto">
          <a:xfrm>
            <a:off x="533400" y="3124200"/>
            <a:ext cx="3733800" cy="1295400"/>
          </a:xfrm>
          <a:prstGeom prst="rect">
            <a:avLst/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PENGUKURAN</a:t>
            </a: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 VARIABEL</a:t>
            </a:r>
          </a:p>
        </p:txBody>
      </p:sp>
      <p:sp>
        <p:nvSpPr>
          <p:cNvPr id="21509" name="Rectangle 8"/>
          <p:cNvSpPr>
            <a:spLocks noChangeArrowheads="1"/>
          </p:cNvSpPr>
          <p:nvPr/>
        </p:nvSpPr>
        <p:spPr bwMode="auto">
          <a:xfrm>
            <a:off x="533400" y="4876800"/>
            <a:ext cx="3733800" cy="1295400"/>
          </a:xfrm>
          <a:prstGeom prst="rect">
            <a:avLst/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ANALISIS DATA</a:t>
            </a: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1510" name="AutoShape 9"/>
          <p:cNvSpPr>
            <a:spLocks noChangeArrowheads="1"/>
          </p:cNvSpPr>
          <p:nvPr/>
        </p:nvSpPr>
        <p:spPr bwMode="auto">
          <a:xfrm>
            <a:off x="4419600" y="1676400"/>
            <a:ext cx="990600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21511" name="AutoShape 10"/>
          <p:cNvSpPr>
            <a:spLocks noChangeArrowheads="1"/>
          </p:cNvSpPr>
          <p:nvPr/>
        </p:nvSpPr>
        <p:spPr bwMode="auto">
          <a:xfrm>
            <a:off x="4419600" y="5257800"/>
            <a:ext cx="990600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21512" name="AutoShape 11"/>
          <p:cNvSpPr>
            <a:spLocks noChangeArrowheads="1"/>
          </p:cNvSpPr>
          <p:nvPr/>
        </p:nvSpPr>
        <p:spPr bwMode="auto">
          <a:xfrm>
            <a:off x="4419600" y="3429000"/>
            <a:ext cx="990600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21513" name="Rectangle 12"/>
          <p:cNvSpPr>
            <a:spLocks noChangeArrowheads="1"/>
          </p:cNvSpPr>
          <p:nvPr/>
        </p:nvSpPr>
        <p:spPr bwMode="auto">
          <a:xfrm>
            <a:off x="5562600" y="1371600"/>
            <a:ext cx="3124200" cy="12192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/>
              <a:t>REVISI KE I</a:t>
            </a:r>
          </a:p>
        </p:txBody>
      </p:sp>
      <p:sp>
        <p:nvSpPr>
          <p:cNvPr id="21514" name="Rectangle 13"/>
          <p:cNvSpPr>
            <a:spLocks noChangeArrowheads="1"/>
          </p:cNvSpPr>
          <p:nvPr/>
        </p:nvSpPr>
        <p:spPr bwMode="auto">
          <a:xfrm>
            <a:off x="5562600" y="4953000"/>
            <a:ext cx="3124200" cy="12192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/>
              <a:t>REVISI KE III</a:t>
            </a:r>
          </a:p>
        </p:txBody>
      </p:sp>
      <p:sp>
        <p:nvSpPr>
          <p:cNvPr id="21515" name="Rectangle 14"/>
          <p:cNvSpPr>
            <a:spLocks noChangeArrowheads="1"/>
          </p:cNvSpPr>
          <p:nvPr/>
        </p:nvSpPr>
        <p:spPr bwMode="auto">
          <a:xfrm>
            <a:off x="5562600" y="3124200"/>
            <a:ext cx="3124200" cy="12192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/>
              <a:t>REVISI KE II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178</Words>
  <Application>Microsoft Office PowerPoint</Application>
  <PresentationFormat>On-screen Show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TAHAPAN PENELITIAN 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BU LIS</cp:lastModifiedBy>
  <cp:revision>4</cp:revision>
  <dcterms:created xsi:type="dcterms:W3CDTF">2017-10-01T16:08:22Z</dcterms:created>
  <dcterms:modified xsi:type="dcterms:W3CDTF">2017-12-05T09:28:21Z</dcterms:modified>
</cp:coreProperties>
</file>