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67" r:id="rId2"/>
    <p:sldId id="260" r:id="rId3"/>
    <p:sldId id="268" r:id="rId4"/>
    <p:sldId id="275" r:id="rId5"/>
    <p:sldId id="297" r:id="rId6"/>
    <p:sldId id="276" r:id="rId7"/>
    <p:sldId id="282" r:id="rId8"/>
    <p:sldId id="277" r:id="rId9"/>
    <p:sldId id="278" r:id="rId10"/>
    <p:sldId id="279" r:id="rId11"/>
    <p:sldId id="287" r:id="rId12"/>
    <p:sldId id="296" r:id="rId13"/>
    <p:sldId id="280" r:id="rId14"/>
    <p:sldId id="281" r:id="rId15"/>
    <p:sldId id="284" r:id="rId16"/>
    <p:sldId id="288" r:id="rId17"/>
    <p:sldId id="289" r:id="rId18"/>
    <p:sldId id="285" r:id="rId19"/>
    <p:sldId id="286" r:id="rId20"/>
    <p:sldId id="290" r:id="rId21"/>
    <p:sldId id="291" r:id="rId22"/>
    <p:sldId id="292" r:id="rId23"/>
    <p:sldId id="298" r:id="rId24"/>
    <p:sldId id="293" r:id="rId25"/>
    <p:sldId id="257" r:id="rId26"/>
    <p:sldId id="259" r:id="rId27"/>
    <p:sldId id="258" r:id="rId28"/>
    <p:sldId id="261" r:id="rId29"/>
    <p:sldId id="262" r:id="rId30"/>
    <p:sldId id="263" r:id="rId31"/>
    <p:sldId id="264" r:id="rId32"/>
    <p:sldId id="265" r:id="rId33"/>
    <p:sldId id="266" r:id="rId34"/>
    <p:sldId id="269" r:id="rId35"/>
    <p:sldId id="270" r:id="rId36"/>
    <p:sldId id="271" r:id="rId37"/>
    <p:sldId id="272" r:id="rId38"/>
    <p:sldId id="273" r:id="rId39"/>
    <p:sldId id="27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B6C37-7EAB-499C-8D68-F4EE71CA58FB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17498-0264-428B-81F7-1BAFA90D2C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0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17498-0264-428B-81F7-1BAFA90D2CD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17498-0264-428B-81F7-1BAFA90D2CD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AA4F2-2AC2-44C5-97AA-041F69E9E8E4}" type="datetimeFigureOut">
              <a:rPr lang="en-US" smtClean="0"/>
              <a:pPr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15F5-CDC2-4D88-BCA1-DAE1B5244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sz="3600" b="1" dirty="0"/>
              <a:t>KEBIJAKAN 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54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 smtClean="0"/>
              <a:t>Kesepakatan  </a:t>
            </a:r>
            <a:r>
              <a:rPr lang="id-ID" b="1" dirty="0"/>
              <a:t>proses belajar mengajar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Kuliah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daring.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K</a:t>
            </a:r>
            <a:r>
              <a:rPr lang="en-US" dirty="0" err="1"/>
              <a:t>uliah</a:t>
            </a:r>
            <a:r>
              <a:rPr lang="en-US" dirty="0"/>
              <a:t> </a:t>
            </a:r>
            <a:r>
              <a:rPr lang="id-ID" dirty="0"/>
              <a:t>pembinaan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 smtClean="0"/>
              <a:t>.</a:t>
            </a:r>
            <a:endParaRPr lang="id-ID" dirty="0" smtClean="0"/>
          </a:p>
          <a:p>
            <a:pPr marL="0" lv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US" b="1" dirty="0" err="1"/>
              <a:t>Kompetensi</a:t>
            </a:r>
            <a:r>
              <a:rPr lang="en-US" b="1" dirty="0"/>
              <a:t> </a:t>
            </a:r>
            <a:r>
              <a:rPr lang="en-US" b="1" dirty="0" err="1"/>
              <a:t>mata</a:t>
            </a:r>
            <a:r>
              <a:rPr lang="en-US" b="1" dirty="0"/>
              <a:t> </a:t>
            </a:r>
            <a:r>
              <a:rPr lang="en-US" b="1" dirty="0" err="1"/>
              <a:t>kuliah</a:t>
            </a:r>
            <a:r>
              <a:rPr lang="en-US" b="1" dirty="0"/>
              <a:t> </a:t>
            </a:r>
            <a:endParaRPr lang="id-ID" b="1" dirty="0"/>
          </a:p>
          <a:p>
            <a:pPr marL="0" indent="0">
              <a:buNone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memahami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5715000"/>
          </a:xfrm>
        </p:spPr>
        <p:txBody>
          <a:bodyPr/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adlh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intelektual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nampak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agenda,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adopsi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Evl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 smtClean="0"/>
          </a:p>
          <a:p>
            <a:pPr>
              <a:buNone/>
            </a:pP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Publik</a:t>
            </a:r>
            <a:endParaRPr lang="en-US" sz="2400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2590800"/>
            <a:ext cx="16002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14600" y="34290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forcasting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38400" y="41910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38400" y="4800600"/>
            <a:ext cx="16002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438400" y="5562600"/>
            <a:ext cx="1600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cxnSp>
        <p:nvCxnSpPr>
          <p:cNvPr id="11" name="Straight Connector 10"/>
          <p:cNvCxnSpPr>
            <a:stCxn id="6" idx="0"/>
            <a:endCxn id="6" idx="0"/>
          </p:cNvCxnSpPr>
          <p:nvPr/>
        </p:nvCxnSpPr>
        <p:spPr>
          <a:xfrm rot="5400000" flipH="1" flipV="1">
            <a:off x="3314700" y="34290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1981200" y="28956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1000" y="4419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9" idx="1"/>
          </p:cNvCxnSpPr>
          <p:nvPr/>
        </p:nvCxnSpPr>
        <p:spPr>
          <a:xfrm>
            <a:off x="1981200" y="5867400"/>
            <a:ext cx="4572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1"/>
          </p:cNvCxnSpPr>
          <p:nvPr/>
        </p:nvCxnSpPr>
        <p:spPr>
          <a:xfrm rot="10800000" flipV="1">
            <a:off x="1981200" y="3695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8" idx="1"/>
          </p:cNvCxnSpPr>
          <p:nvPr/>
        </p:nvCxnSpPr>
        <p:spPr>
          <a:xfrm rot="10800000">
            <a:off x="2057400" y="502920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V="1">
            <a:off x="1981200" y="44196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57200" y="5943600"/>
            <a:ext cx="12954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Willian</a:t>
            </a:r>
            <a:r>
              <a:rPr lang="en-US" dirty="0" smtClean="0"/>
              <a:t> Dunn 94:17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4648200" y="2514600"/>
            <a:ext cx="22098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4724400" y="3276600"/>
            <a:ext cx="2209800" cy="685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4648200" y="4114800"/>
            <a:ext cx="22098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Adopsi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4648200" y="4876800"/>
            <a:ext cx="23622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4800600" y="5638800"/>
            <a:ext cx="2209800" cy="762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5059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D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l</a:t>
            </a:r>
            <a:r>
              <a:rPr lang="id-ID" dirty="0" smtClean="0">
                <a:latin typeface="+mj-lt"/>
                <a:cs typeface="Arial" pitchFamily="34" charset="0"/>
              </a:rPr>
              <a:t>a</a:t>
            </a:r>
            <a:r>
              <a:rPr lang="en-US" dirty="0" smtClean="0">
                <a:latin typeface="+mj-lt"/>
                <a:cs typeface="Arial" pitchFamily="34" charset="0"/>
              </a:rPr>
              <a:t>m </a:t>
            </a:r>
            <a:r>
              <a:rPr lang="en-US" dirty="0" err="1" smtClean="0">
                <a:latin typeface="+mj-lt"/>
                <a:cs typeface="Arial" pitchFamily="34" charset="0"/>
              </a:rPr>
              <a:t>pembuatan</a:t>
            </a:r>
            <a:r>
              <a:rPr lang="en-US" dirty="0" smtClean="0">
                <a:latin typeface="+mj-lt"/>
                <a:cs typeface="Arial" pitchFamily="34" charset="0"/>
              </a:rPr>
              <a:t> agenda </a:t>
            </a:r>
            <a:r>
              <a:rPr lang="en-US" dirty="0" err="1" smtClean="0">
                <a:latin typeface="+mj-lt"/>
                <a:cs typeface="Arial" pitchFamily="34" charset="0"/>
              </a:rPr>
              <a:t>kebijakan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ada</a:t>
            </a:r>
            <a:r>
              <a:rPr lang="en-US" dirty="0" smtClean="0">
                <a:latin typeface="+mj-lt"/>
                <a:cs typeface="Arial" pitchFamily="34" charset="0"/>
              </a:rPr>
              <a:t> 3 </a:t>
            </a:r>
            <a:r>
              <a:rPr lang="en-US" dirty="0" err="1" smtClean="0">
                <a:latin typeface="+mj-lt"/>
                <a:cs typeface="Arial" pitchFamily="34" charset="0"/>
              </a:rPr>
              <a:t>kegiatan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  <a:cs typeface="Arial" pitchFamily="34" charset="0"/>
              </a:rPr>
              <a:t>Membangun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persepsi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dikalangan</a:t>
            </a:r>
            <a:r>
              <a:rPr lang="en-US" dirty="0" smtClean="0">
                <a:latin typeface="+mj-lt"/>
                <a:cs typeface="Arial" pitchFamily="34" charset="0"/>
              </a:rPr>
              <a:t> stakeholders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  </a:t>
            </a:r>
            <a:r>
              <a:rPr lang="en-US" dirty="0" err="1" smtClean="0">
                <a:latin typeface="+mj-lt"/>
                <a:cs typeface="Arial" pitchFamily="34" charset="0"/>
              </a:rPr>
              <a:t>bahwa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sebuah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fenomena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dianggap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masalah</a:t>
            </a:r>
            <a:r>
              <a:rPr lang="en-US" dirty="0" smtClean="0">
                <a:latin typeface="+mj-lt"/>
                <a:cs typeface="Arial" pitchFamily="34" charset="0"/>
              </a:rPr>
              <a:t> .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2.   </a:t>
            </a:r>
            <a:r>
              <a:rPr lang="en-US" dirty="0" err="1" smtClean="0">
                <a:latin typeface="+mj-lt"/>
                <a:cs typeface="Arial" pitchFamily="34" charset="0"/>
              </a:rPr>
              <a:t>Membuat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batasan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masalah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AutoNum type="arabicPeriod" startAt="3"/>
            </a:pPr>
            <a:r>
              <a:rPr lang="en-US" dirty="0" err="1" smtClean="0">
                <a:latin typeface="+mj-lt"/>
                <a:cs typeface="Arial" pitchFamily="34" charset="0"/>
              </a:rPr>
              <a:t>Memobilisasi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dukungan</a:t>
            </a:r>
            <a:r>
              <a:rPr lang="en-US" dirty="0" smtClean="0">
                <a:latin typeface="+mj-lt"/>
                <a:cs typeface="Arial" pitchFamily="34" charset="0"/>
              </a:rPr>
              <a:t> agar </a:t>
            </a:r>
            <a:r>
              <a:rPr lang="en-US" dirty="0" err="1" smtClean="0">
                <a:latin typeface="+mj-lt"/>
                <a:cs typeface="Arial" pitchFamily="34" charset="0"/>
              </a:rPr>
              <a:t>masalah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tersebut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agenda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(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mengorganisir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kelompok-kelompok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ada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masyarakat,kekuatan-,kekuatan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politik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publikasi</a:t>
            </a:r>
            <a:r>
              <a:rPr lang="en-US" dirty="0" smtClean="0">
                <a:latin typeface="+mj-lt"/>
                <a:cs typeface="Arial" pitchFamily="34" charset="0"/>
              </a:rPr>
              <a:t>  media </a:t>
            </a:r>
            <a:r>
              <a:rPr lang="en-US" dirty="0" err="1" smtClean="0">
                <a:latin typeface="+mj-lt"/>
                <a:cs typeface="Arial" pitchFamily="34" charset="0"/>
              </a:rPr>
              <a:t>dsbnya</a:t>
            </a:r>
            <a:r>
              <a:rPr lang="en-US" dirty="0" smtClean="0">
                <a:latin typeface="+mj-lt"/>
                <a:cs typeface="Arial" pitchFamily="34" charset="0"/>
              </a:rPr>
              <a:t>).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4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legitimasi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mengumpulkan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menganalisis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negoisasi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5.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Dari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mtClean="0">
                <a:latin typeface="Arial" pitchFamily="34" charset="0"/>
                <a:cs typeface="Arial" pitchFamily="34" charset="0"/>
              </a:rPr>
              <a:t>     dihasilkan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dampaknya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6.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dpt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bermanfaat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membuat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baru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Tahap</a:t>
            </a:r>
            <a:r>
              <a:rPr lang="en-US" sz="3600" dirty="0" smtClean="0"/>
              <a:t> </a:t>
            </a:r>
            <a:r>
              <a:rPr lang="en-US" sz="3600" dirty="0" err="1" smtClean="0"/>
              <a:t>Analisis</a:t>
            </a:r>
            <a:r>
              <a:rPr lang="en-US" sz="3600" dirty="0" smtClean="0"/>
              <a:t> </a:t>
            </a:r>
            <a:r>
              <a:rPr lang="en-US" sz="3600" dirty="0" err="1" smtClean="0"/>
              <a:t>Masalah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1143000"/>
          <a:ext cx="81534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5029200"/>
              </a:tblGrid>
              <a:tr h="3835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Tahap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Karakteristik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Perumusan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masalah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kondisi-2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menimbulkan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masalah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forcasting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konsekuensi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datang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jika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alternatif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diterapkan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Rekomendasi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/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merekomendasikan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alternatif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manfaat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Monitoring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konsekuensi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sekarang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&amp;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lalu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diterapkan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alternatif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kendala2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35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Evaluasi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mengenai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hasilnya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1219200"/>
            <a:ext cx="17526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2057400"/>
            <a:ext cx="16764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2743200"/>
            <a:ext cx="17526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00200" y="3733800"/>
            <a:ext cx="16764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thd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00200" y="4953000"/>
            <a:ext cx="16764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96000" y="1219200"/>
            <a:ext cx="1524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Agenda </a:t>
            </a:r>
            <a:r>
              <a:rPr lang="en-US" dirty="0" err="1" smtClean="0"/>
              <a:t>Pemerintah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981200"/>
            <a:ext cx="1371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72200" y="2895600"/>
            <a:ext cx="14478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Tindkan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248400" y="4114800"/>
            <a:ext cx="14478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16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76600" y="1371600"/>
            <a:ext cx="2819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3352800" y="1828800"/>
            <a:ext cx="2895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76600" y="2362200"/>
            <a:ext cx="274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3429000" y="2743200"/>
            <a:ext cx="2971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429000" y="3124200"/>
            <a:ext cx="2590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2"/>
          </p:cNvCxnSpPr>
          <p:nvPr/>
        </p:nvCxnSpPr>
        <p:spPr>
          <a:xfrm rot="16200000" flipH="1">
            <a:off x="6724650" y="38290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5400000">
            <a:off x="6134100" y="3771900"/>
            <a:ext cx="381000" cy="304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0800000">
            <a:off x="3352800" y="4114800"/>
            <a:ext cx="2819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352800" y="4267200"/>
            <a:ext cx="274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 rot="10800000" flipV="1">
            <a:off x="6172200" y="1600200"/>
            <a:ext cx="609600" cy="2286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rot="5400000">
            <a:off x="6400800" y="2438400"/>
            <a:ext cx="304800" cy="304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" y="5943600"/>
            <a:ext cx="2057400" cy="38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Sumber</a:t>
            </a:r>
            <a:r>
              <a:rPr lang="en-US" dirty="0" smtClean="0"/>
              <a:t> : </a:t>
            </a:r>
            <a:r>
              <a:rPr lang="en-US" dirty="0" err="1" smtClean="0"/>
              <a:t>Repley</a:t>
            </a:r>
            <a:r>
              <a:rPr lang="en-US" dirty="0" smtClean="0"/>
              <a:t> 1985: 49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11162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kegiatan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prsepsi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dikalangan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stakeholders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fenomena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benar-benar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elite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Memobilisasi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Memobilisasi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mengorganisir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kelompok-2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pilihan-2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memecahkan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negosiasi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(adoption):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: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: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memonitor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Lingkungan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/>
          </a:bodyPr>
          <a:lstStyle/>
          <a:p>
            <a:r>
              <a:rPr lang="en-US" dirty="0" err="1" smtClean="0">
                <a:latin typeface="+mj-lt"/>
              </a:rPr>
              <a:t>Pembuatan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dilepaskan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pengaruh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lingkungan</a:t>
            </a:r>
            <a:endParaRPr lang="en-US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Menurut</a:t>
            </a:r>
            <a:r>
              <a:rPr lang="en-US" b="1" dirty="0" smtClean="0">
                <a:latin typeface="+mj-lt"/>
              </a:rPr>
              <a:t> Anderson </a:t>
            </a:r>
            <a:r>
              <a:rPr lang="en-US" b="1" dirty="0" err="1" smtClean="0">
                <a:latin typeface="+mj-lt"/>
              </a:rPr>
              <a:t>faktor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lingkungan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tsbt</a:t>
            </a:r>
            <a:r>
              <a:rPr lang="en-US" dirty="0" smtClean="0">
                <a:latin typeface="+mj-lt"/>
              </a:rPr>
              <a:t> al: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 </a:t>
            </a:r>
            <a:r>
              <a:rPr lang="en-US" dirty="0" err="1" smtClean="0">
                <a:latin typeface="+mj-lt"/>
              </a:rPr>
              <a:t>karakteristik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geografi</a:t>
            </a:r>
            <a:r>
              <a:rPr lang="en-US" dirty="0" smtClean="0">
                <a:latin typeface="+mj-lt"/>
              </a:rPr>
              <a:t>: SDA, </a:t>
            </a:r>
            <a:r>
              <a:rPr lang="en-US" dirty="0" err="1" smtClean="0">
                <a:latin typeface="+mj-lt"/>
              </a:rPr>
              <a:t>iklim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topografi</a:t>
            </a:r>
            <a:r>
              <a:rPr lang="en-US" dirty="0" smtClean="0">
                <a:latin typeface="+mj-lt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 </a:t>
            </a:r>
            <a:r>
              <a:rPr lang="en-US" dirty="0" err="1" smtClean="0">
                <a:latin typeface="+mj-lt"/>
              </a:rPr>
              <a:t>demografi</a:t>
            </a:r>
            <a:r>
              <a:rPr lang="en-US" dirty="0" smtClean="0">
                <a:latin typeface="+mj-lt"/>
              </a:rPr>
              <a:t>  : </a:t>
            </a:r>
            <a:r>
              <a:rPr lang="en-US" dirty="0" err="1" smtClean="0">
                <a:latin typeface="+mj-lt"/>
              </a:rPr>
              <a:t>jumlah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penduduk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umur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lokasi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spsial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kebudayaan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politik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struktur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sosial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ekonomi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kasus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tertentu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lingkungan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internasional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internasional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penting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dipertimbangkan</a:t>
            </a:r>
            <a:r>
              <a:rPr lang="en-US" dirty="0" smtClean="0">
                <a:latin typeface="+mj-lt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tiga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1600200"/>
            <a:ext cx="21336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3657600"/>
            <a:ext cx="22860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3657600"/>
            <a:ext cx="22098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209800" y="2286000"/>
            <a:ext cx="1447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505200" y="39624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5829300" y="2324100"/>
            <a:ext cx="14478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505200" y="4191000"/>
            <a:ext cx="1905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2590800" y="2743200"/>
            <a:ext cx="1143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V="1">
            <a:off x="5829300" y="27051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685800" y="5105400"/>
            <a:ext cx="2362200" cy="609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Sumber</a:t>
            </a:r>
            <a:r>
              <a:rPr lang="en-US" dirty="0" smtClean="0"/>
              <a:t> Dunn 1994:71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+mj-lt"/>
                <a:cs typeface="Arial" pitchFamily="34" charset="0"/>
              </a:rPr>
              <a:t>Fokus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dua</a:t>
            </a:r>
            <a:r>
              <a:rPr lang="en-US" sz="2400" dirty="0" smtClean="0">
                <a:latin typeface="+mj-lt"/>
                <a:cs typeface="Arial" pitchFamily="34" charset="0"/>
              </a:rPr>
              <a:t> Variable </a:t>
            </a:r>
            <a:r>
              <a:rPr lang="en-US" sz="2400" dirty="0" err="1" smtClean="0">
                <a:latin typeface="+mj-lt"/>
                <a:cs typeface="Arial" pitchFamily="34" charset="0"/>
              </a:rPr>
              <a:t>Lingkungan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Kebudayaan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adlh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kebudayaan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mencakup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kepercayaan</a:t>
            </a:r>
            <a:r>
              <a:rPr lang="en-US" sz="2400" dirty="0" smtClean="0">
                <a:latin typeface="+mj-lt"/>
                <a:cs typeface="Arial" pitchFamily="34" charset="0"/>
              </a:rPr>
              <a:t> &amp; 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sikap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bagaimana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melakukannya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serta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bagaimana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menjalin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400" dirty="0" smtClean="0">
                <a:latin typeface="+mj-lt"/>
                <a:cs typeface="Arial" pitchFamily="34" charset="0"/>
              </a:rPr>
              <a:t>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warganegaranya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Setiap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memiliki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kebudayaan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berbeda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berarti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nilai</a:t>
            </a:r>
            <a:r>
              <a:rPr lang="en-US" sz="2400" dirty="0" smtClean="0"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kebiasaan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hidup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berbeda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lain.Kebudayaan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dpt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membentuk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mempengaruhi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tindakan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en-US" sz="20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+mj-lt"/>
                <a:cs typeface="Arial" pitchFamily="34" charset="0"/>
              </a:rPr>
              <a:t>2.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Kondisi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ekonomi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sering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dipandang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instrumen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menyelesaikan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konflik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berbagai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dlm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privat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Sumber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konflik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ekonomi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4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pengangguran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kriminalitas</a:t>
            </a:r>
            <a:r>
              <a:rPr lang="en-US" sz="2400" dirty="0" smtClean="0">
                <a:latin typeface="+mj-lt"/>
                <a:cs typeface="Arial" pitchFamily="34" charset="0"/>
              </a:rPr>
              <a:t>,  </a:t>
            </a:r>
            <a:r>
              <a:rPr lang="en-US" sz="2400" dirty="0" err="1" smtClean="0">
                <a:latin typeface="+mj-lt"/>
                <a:cs typeface="Arial" pitchFamily="34" charset="0"/>
              </a:rPr>
              <a:t>gejolak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politikKebijakan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pengurangan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pajak</a:t>
            </a:r>
            <a:r>
              <a:rPr lang="en-US" sz="2400" dirty="0" smtClean="0">
                <a:latin typeface="+mj-lt"/>
                <a:cs typeface="Arial" pitchFamily="34" charset="0"/>
              </a:rPr>
              <a:t>,(</a:t>
            </a:r>
            <a:r>
              <a:rPr lang="en-US" sz="2400" dirty="0" err="1" smtClean="0">
                <a:latin typeface="+mj-lt"/>
                <a:cs typeface="Arial" pitchFamily="34" charset="0"/>
              </a:rPr>
              <a:t>ek</a:t>
            </a:r>
            <a:r>
              <a:rPr lang="en-US" sz="2400" dirty="0" smtClean="0">
                <a:latin typeface="+mj-lt"/>
                <a:cs typeface="Arial" pitchFamily="34" charset="0"/>
              </a:rPr>
              <a:t>)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keamanan</a:t>
            </a:r>
            <a:r>
              <a:rPr lang="en-US" sz="2400" dirty="0" smtClean="0">
                <a:latin typeface="+mj-lt"/>
                <a:cs typeface="Arial" pitchFamily="34" charset="0"/>
              </a:rPr>
              <a:t> (pol);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penegakan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hukum</a:t>
            </a:r>
            <a:r>
              <a:rPr lang="en-US" sz="2400" dirty="0" smtClean="0">
                <a:latin typeface="+mj-lt"/>
                <a:cs typeface="Arial" pitchFamily="34" charset="0"/>
              </a:rPr>
              <a:t> (</a:t>
            </a:r>
            <a:r>
              <a:rPr lang="en-US" sz="24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400" dirty="0" smtClean="0">
                <a:latin typeface="+mj-lt"/>
                <a:cs typeface="Arial" pitchFamily="34" charset="0"/>
              </a:rPr>
              <a:t>)</a:t>
            </a:r>
          </a:p>
          <a:p>
            <a:pPr marL="514350" indent="-514350"/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6397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KEBIJAKAN PUBLIK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terapan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multi </a:t>
            </a:r>
            <a:r>
              <a:rPr lang="en-US" dirty="0" err="1" smtClean="0"/>
              <a:t>disiplinair</a:t>
            </a:r>
            <a:r>
              <a:rPr lang="en-US" dirty="0" smtClean="0"/>
              <a:t>    (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meminjam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/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err="1" smtClean="0">
                <a:latin typeface="+mj-lt"/>
                <a:cs typeface="Arial" pitchFamily="34" charset="0"/>
              </a:rPr>
              <a:t>Menurut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David Easton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dilihat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s</a:t>
            </a:r>
            <a:r>
              <a:rPr lang="id-ID" sz="2800" dirty="0" smtClean="0">
                <a:latin typeface="+mj-lt"/>
                <a:cs typeface="Arial" pitchFamily="34" charset="0"/>
              </a:rPr>
              <a:t>e</a:t>
            </a:r>
            <a:r>
              <a:rPr lang="en-US" sz="2800" dirty="0" smtClean="0">
                <a:latin typeface="+mj-lt"/>
                <a:cs typeface="Arial" pitchFamily="34" charset="0"/>
              </a:rPr>
              <a:t>b</a:t>
            </a:r>
            <a:r>
              <a:rPr lang="id-ID" sz="2800" dirty="0" smtClean="0">
                <a:latin typeface="+mj-lt"/>
                <a:cs typeface="Arial" pitchFamily="34" charset="0"/>
              </a:rPr>
              <a:t>a</a:t>
            </a:r>
            <a:r>
              <a:rPr lang="en-US" sz="2800" dirty="0" smtClean="0">
                <a:latin typeface="+mj-lt"/>
                <a:cs typeface="Arial" pitchFamily="34" charset="0"/>
              </a:rPr>
              <a:t>g</a:t>
            </a:r>
            <a:r>
              <a:rPr lang="id-ID" sz="2800" dirty="0" smtClean="0">
                <a:latin typeface="+mj-lt"/>
                <a:cs typeface="Arial" pitchFamily="34" charset="0"/>
              </a:rPr>
              <a:t>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yg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trdiri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dr</a:t>
            </a:r>
            <a:r>
              <a:rPr lang="en-US" sz="2800" dirty="0" smtClean="0">
                <a:latin typeface="+mj-lt"/>
                <a:cs typeface="Arial" pitchFamily="34" charset="0"/>
              </a:rPr>
              <a:t> input,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konversi</a:t>
            </a:r>
            <a:r>
              <a:rPr lang="en-US" sz="2800" dirty="0" smtClean="0">
                <a:latin typeface="+mj-lt"/>
                <a:cs typeface="Arial" pitchFamily="34" charset="0"/>
              </a:rPr>
              <a:t> &amp; out put 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Dlm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konteks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ada</a:t>
            </a:r>
            <a:r>
              <a:rPr lang="en-US" sz="2800" dirty="0" smtClean="0">
                <a:latin typeface="+mj-lt"/>
                <a:cs typeface="Arial" pitchFamily="34" charset="0"/>
              </a:rPr>
              <a:t> 2 variable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makro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yg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mempengaruhi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domestik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lingkungan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internasional</a:t>
            </a:r>
            <a:r>
              <a:rPr lang="en-US" sz="2800" dirty="0" smtClean="0">
                <a:latin typeface="+mj-lt"/>
                <a:cs typeface="Arial" pitchFamily="34" charset="0"/>
              </a:rPr>
              <a:t> /global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800" dirty="0" smtClean="0">
                <a:latin typeface="+mj-lt"/>
                <a:cs typeface="Arial" pitchFamily="34" charset="0"/>
              </a:rPr>
              <a:t> input yang 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berupa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dukungan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tuntutan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trhdp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sebuah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Kemudian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aktor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memproses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mengonversi</a:t>
            </a:r>
            <a:r>
              <a:rPr lang="en-US" sz="2800" dirty="0" smtClean="0">
                <a:latin typeface="+mj-lt"/>
                <a:cs typeface="Arial" pitchFamily="34" charset="0"/>
              </a:rPr>
              <a:t> input </a:t>
            </a:r>
            <a:r>
              <a:rPr lang="en-US" sz="2800" dirty="0" err="1" smtClean="0">
                <a:latin typeface="+mj-lt"/>
                <a:cs typeface="Arial" pitchFamily="34" charset="0"/>
              </a:rPr>
              <a:t>tsbt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800" dirty="0" smtClean="0">
                <a:latin typeface="+mj-lt"/>
                <a:cs typeface="Arial" pitchFamily="34" charset="0"/>
              </a:rPr>
              <a:t> out put </a:t>
            </a:r>
            <a:r>
              <a:rPr lang="en-US" sz="2800" dirty="0" err="1" smtClean="0">
                <a:latin typeface="+mj-lt"/>
                <a:cs typeface="Arial" pitchFamily="34" charset="0"/>
              </a:rPr>
              <a:t>yg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berujud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diterima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selanjutnya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umpan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balik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berupa</a:t>
            </a:r>
            <a:r>
              <a:rPr lang="en-US" sz="2800" dirty="0" smtClean="0">
                <a:latin typeface="+mj-lt"/>
                <a:cs typeface="Arial" pitchFamily="34" charset="0"/>
              </a:rPr>
              <a:t> input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baru</a:t>
            </a:r>
            <a:r>
              <a:rPr lang="en-US" sz="2800" dirty="0" smtClean="0">
                <a:latin typeface="+mj-lt"/>
                <a:cs typeface="Arial" pitchFamily="34" charset="0"/>
              </a:rPr>
              <a:t> pd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pol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tsbt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Apabila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trsbt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insentif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mendukung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sebaliknya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jika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dis-insentif</a:t>
            </a:r>
            <a:r>
              <a:rPr lang="en-US" sz="2800" dirty="0" smtClean="0">
                <a:latin typeface="+mj-lt"/>
                <a:cs typeface="Arial" pitchFamily="34" charset="0"/>
              </a:rPr>
              <a:t>  (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kenaikan</a:t>
            </a:r>
            <a:r>
              <a:rPr lang="en-US" sz="2800" dirty="0" smtClean="0">
                <a:latin typeface="+mj-lt"/>
                <a:cs typeface="Arial" pitchFamily="34" charset="0"/>
              </a:rPr>
              <a:t> BBM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pajak</a:t>
            </a:r>
            <a:r>
              <a:rPr lang="en-US" sz="2800" dirty="0" smtClean="0">
                <a:latin typeface="+mj-lt"/>
                <a:cs typeface="Arial" pitchFamily="34" charset="0"/>
              </a:rPr>
              <a:t>) </a:t>
            </a:r>
            <a:r>
              <a:rPr lang="en-US" sz="2800" dirty="0" err="1" smtClean="0">
                <a:latin typeface="+mj-lt"/>
                <a:cs typeface="Arial" pitchFamily="34" charset="0"/>
              </a:rPr>
              <a:t>mk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tuntutan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penurunan</a:t>
            </a:r>
            <a:r>
              <a:rPr lang="en-US" sz="2800" dirty="0" smtClean="0">
                <a:latin typeface="+mj-lt"/>
                <a:cs typeface="Arial" pitchFamily="34" charset="0"/>
              </a:rPr>
              <a:t> BBM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pajak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tradisionil</a:t>
            </a:r>
            <a:r>
              <a:rPr lang="en-US" dirty="0" smtClean="0"/>
              <a:t>,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err="1" smtClean="0"/>
              <a:t>mengkategorikan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perburuan</a:t>
            </a:r>
            <a:r>
              <a:rPr lang="en-US" dirty="0" smtClean="0"/>
              <a:t>,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Kelembagaan</a:t>
            </a:r>
            <a:r>
              <a:rPr lang="en-US" dirty="0" smtClean="0"/>
              <a:t> 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, </a:t>
            </a:r>
            <a:r>
              <a:rPr lang="en-US" dirty="0" err="1" smtClean="0"/>
              <a:t>yudikatif</a:t>
            </a:r>
            <a:r>
              <a:rPr lang="en-US" dirty="0" smtClean="0"/>
              <a:t>, </a:t>
            </a:r>
            <a:r>
              <a:rPr lang="en-US" dirty="0" err="1" smtClean="0"/>
              <a:t>departemen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,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orde</a:t>
            </a:r>
            <a:r>
              <a:rPr lang="en-US" dirty="0" smtClean="0"/>
              <a:t> lama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1534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err="1" smtClean="0">
                <a:latin typeface="+mj-lt"/>
                <a:cs typeface="Arial" pitchFamily="34" charset="0"/>
              </a:rPr>
              <a:t>Menurut</a:t>
            </a:r>
            <a:r>
              <a:rPr lang="en-US" sz="2800" b="1" dirty="0" smtClean="0">
                <a:latin typeface="+mj-lt"/>
                <a:cs typeface="Arial" pitchFamily="34" charset="0"/>
              </a:rPr>
              <a:t> James Anderson 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Kategori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al:</a:t>
            </a:r>
          </a:p>
          <a:p>
            <a:pPr>
              <a:buNone/>
            </a:pPr>
            <a:r>
              <a:rPr lang="en-US" sz="2800" dirty="0" smtClean="0">
                <a:latin typeface="+mj-lt"/>
                <a:cs typeface="Arial" pitchFamily="34" charset="0"/>
              </a:rPr>
              <a:t>1.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substantif</a:t>
            </a:r>
            <a:r>
              <a:rPr lang="en-US" sz="2800" dirty="0" smtClean="0">
                <a:latin typeface="+mj-lt"/>
                <a:cs typeface="Arial" pitchFamily="34" charset="0"/>
              </a:rPr>
              <a:t> VS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prosedural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substantif</a:t>
            </a:r>
            <a:r>
              <a:rPr lang="en-US" sz="2800" dirty="0" smtClean="0">
                <a:latin typeface="+mj-lt"/>
                <a:cs typeface="Arial" pitchFamily="34" charset="0"/>
              </a:rPr>
              <a:t> :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menyangkut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apa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yg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BBM, </a:t>
            </a:r>
            <a:r>
              <a:rPr lang="en-US" sz="2800" dirty="0" err="1" smtClean="0">
                <a:latin typeface="+mj-lt"/>
                <a:cs typeface="Arial" pitchFamily="34" charset="0"/>
              </a:rPr>
              <a:t>Raskin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prosedural</a:t>
            </a:r>
            <a:r>
              <a:rPr lang="en-US" sz="2800" dirty="0" smtClean="0">
                <a:latin typeface="+mj-lt"/>
                <a:cs typeface="Arial" pitchFamily="34" charset="0"/>
              </a:rPr>
              <a:t>: </a:t>
            </a:r>
            <a:r>
              <a:rPr lang="en-US" sz="2800" dirty="0" err="1" smtClean="0">
                <a:latin typeface="+mj-lt"/>
                <a:cs typeface="Arial" pitchFamily="34" charset="0"/>
              </a:rPr>
              <a:t>bgmn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sustantif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trsbt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dpt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dijalankan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kriteria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orang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miskin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bamn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prosedur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untuk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memperoleh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  <a:sym typeface="Wingdings" pitchFamily="2" charset="2"/>
              </a:rPr>
              <a:t>raskin</a:t>
            </a:r>
            <a:r>
              <a:rPr lang="en-US" sz="2800" dirty="0" smtClean="0">
                <a:latin typeface="+mj-lt"/>
                <a:cs typeface="Arial" pitchFamily="34" charset="0"/>
                <a:sym typeface="Wingdings" pitchFamily="2" charset="2"/>
              </a:rPr>
              <a:t>. </a:t>
            </a:r>
          </a:p>
          <a:p>
            <a:pPr>
              <a:buNone/>
            </a:pPr>
            <a:endParaRPr lang="en-US" sz="28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d-ID" dirty="0" smtClean="0">
                <a:cs typeface="Arial" pitchFamily="34" charset="0"/>
              </a:rPr>
              <a:t>2. </a:t>
            </a:r>
            <a:r>
              <a:rPr lang="en-US" dirty="0" smtClean="0">
                <a:latin typeface="+mj-lt"/>
                <a:cs typeface="Arial" pitchFamily="34" charset="0"/>
              </a:rPr>
              <a:t>K</a:t>
            </a:r>
            <a:r>
              <a:rPr lang="id-ID" dirty="0">
                <a:latin typeface="+mj-lt"/>
                <a:cs typeface="Arial" pitchFamily="34" charset="0"/>
              </a:rPr>
              <a:t>e</a:t>
            </a:r>
            <a:r>
              <a:rPr lang="en-US" dirty="0" err="1">
                <a:latin typeface="+mj-lt"/>
                <a:cs typeface="Arial" pitchFamily="34" charset="0"/>
              </a:rPr>
              <a:t>bijakan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distributif</a:t>
            </a:r>
            <a:r>
              <a:rPr lang="en-US" dirty="0">
                <a:latin typeface="+mj-lt"/>
                <a:cs typeface="Arial" pitchFamily="34" charset="0"/>
              </a:rPr>
              <a:t> VS </a:t>
            </a:r>
            <a:r>
              <a:rPr lang="en-US" dirty="0" err="1">
                <a:latin typeface="+mj-lt"/>
                <a:cs typeface="Arial" pitchFamily="34" charset="0"/>
              </a:rPr>
              <a:t>kbijakan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regulatori</a:t>
            </a:r>
            <a:r>
              <a:rPr lang="en-US" dirty="0">
                <a:latin typeface="+mj-lt"/>
                <a:cs typeface="Arial" pitchFamily="34" charset="0"/>
              </a:rPr>
              <a:t> VS  </a:t>
            </a:r>
            <a:r>
              <a:rPr lang="en-US" dirty="0" err="1">
                <a:latin typeface="+mj-lt"/>
                <a:cs typeface="Arial" pitchFamily="34" charset="0"/>
              </a:rPr>
              <a:t>kbijakan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redistributif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</a:p>
          <a:p>
            <a:r>
              <a:rPr lang="id-ID" dirty="0" err="1">
                <a:latin typeface="+mj-lt"/>
                <a:cs typeface="Arial" pitchFamily="34" charset="0"/>
              </a:rPr>
              <a:t>K</a:t>
            </a:r>
            <a:r>
              <a:rPr lang="en-US" dirty="0" err="1" smtClean="0">
                <a:latin typeface="+mj-lt"/>
                <a:cs typeface="Arial" pitchFamily="34" charset="0"/>
              </a:rPr>
              <a:t>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distributif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menyangkut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distribusi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/ </a:t>
            </a:r>
            <a:r>
              <a:rPr lang="en-US" dirty="0" err="1">
                <a:latin typeface="+mj-lt"/>
                <a:cs typeface="Arial" pitchFamily="34" charset="0"/>
              </a:rPr>
              <a:t>kemanfaatannya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pd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masyarkat</a:t>
            </a:r>
            <a:r>
              <a:rPr lang="en-US" dirty="0">
                <a:latin typeface="+mj-lt"/>
                <a:cs typeface="Arial" pitchFamily="34" charset="0"/>
              </a:rPr>
              <a:t> / </a:t>
            </a:r>
            <a:r>
              <a:rPr lang="en-US" dirty="0" err="1">
                <a:latin typeface="+mj-lt"/>
                <a:cs typeface="Arial" pitchFamily="34" charset="0"/>
              </a:rPr>
              <a:t>segmen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t</a:t>
            </a:r>
            <a:r>
              <a:rPr lang="id-ID" dirty="0" smtClean="0">
                <a:latin typeface="+mj-lt"/>
                <a:cs typeface="Arial" pitchFamily="34" charset="0"/>
              </a:rPr>
              <a:t>er</a:t>
            </a:r>
            <a:r>
              <a:rPr lang="en-US" dirty="0" smtClean="0">
                <a:latin typeface="+mj-lt"/>
                <a:cs typeface="Arial" pitchFamily="34" charset="0"/>
              </a:rPr>
              <a:t>t</a:t>
            </a:r>
            <a:r>
              <a:rPr lang="id-ID" dirty="0" smtClean="0">
                <a:latin typeface="+mj-lt"/>
                <a:cs typeface="Arial" pitchFamily="34" charset="0"/>
              </a:rPr>
              <a:t>en</a:t>
            </a:r>
            <a:r>
              <a:rPr lang="en-US" dirty="0" smtClean="0">
                <a:latin typeface="+mj-lt"/>
                <a:cs typeface="Arial" pitchFamily="34" charset="0"/>
              </a:rPr>
              <a:t>t</a:t>
            </a:r>
            <a:r>
              <a:rPr lang="id-ID" dirty="0">
                <a:latin typeface="+mj-lt"/>
                <a:cs typeface="Arial" pitchFamily="34" charset="0"/>
              </a:rPr>
              <a:t>u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en-US" dirty="0" err="1">
                <a:latin typeface="+mj-lt"/>
                <a:cs typeface="Arial" pitchFamily="34" charset="0"/>
              </a:rPr>
              <a:t>Misal</a:t>
            </a:r>
            <a:r>
              <a:rPr lang="en-US" dirty="0">
                <a:latin typeface="+mj-lt"/>
                <a:cs typeface="Arial" pitchFamily="34" charset="0"/>
              </a:rPr>
              <a:t> IMB</a:t>
            </a:r>
          </a:p>
          <a:p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K</a:t>
            </a:r>
            <a:r>
              <a:rPr lang="en-US" dirty="0" err="1" smtClean="0">
                <a:latin typeface="+mj-lt"/>
                <a:cs typeface="Arial" pitchFamily="34" charset="0"/>
              </a:rPr>
              <a:t>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regulatori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kebijakan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berupa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pembatasan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pelarangan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terhadap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perilaku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individu</a:t>
            </a:r>
            <a:r>
              <a:rPr lang="en-US" dirty="0">
                <a:latin typeface="+mj-lt"/>
                <a:cs typeface="Arial" pitchFamily="34" charset="0"/>
              </a:rPr>
              <a:t>/ </a:t>
            </a:r>
            <a:r>
              <a:rPr lang="en-US" dirty="0" err="1">
                <a:latin typeface="+mj-lt"/>
                <a:cs typeface="Arial" pitchFamily="34" charset="0"/>
              </a:rPr>
              <a:t>kelompok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misal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kebijakan</a:t>
            </a:r>
            <a:r>
              <a:rPr lang="en-US" dirty="0">
                <a:latin typeface="+mj-lt"/>
                <a:cs typeface="Arial" pitchFamily="34" charset="0"/>
              </a:rPr>
              <a:t> IMB, </a:t>
            </a:r>
            <a:r>
              <a:rPr lang="en-US" dirty="0" err="1">
                <a:latin typeface="+mj-lt"/>
                <a:cs typeface="Arial" pitchFamily="34" charset="0"/>
              </a:rPr>
              <a:t>penggunaan</a:t>
            </a:r>
            <a:r>
              <a:rPr lang="en-US" dirty="0">
                <a:latin typeface="+mj-lt"/>
                <a:cs typeface="Arial" pitchFamily="34" charset="0"/>
              </a:rPr>
              <a:t> helm </a:t>
            </a:r>
            <a:r>
              <a:rPr lang="en-US" dirty="0" err="1">
                <a:latin typeface="+mj-lt"/>
                <a:cs typeface="Arial" pitchFamily="34" charset="0"/>
              </a:rPr>
              <a:t>pengendara</a:t>
            </a:r>
            <a:r>
              <a:rPr lang="en-US" dirty="0">
                <a:latin typeface="+mj-lt"/>
                <a:cs typeface="Arial" pitchFamily="34" charset="0"/>
              </a:rPr>
              <a:t> motor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err="1">
                <a:latin typeface="+mj-lt"/>
                <a:cs typeface="Arial" pitchFamily="34" charset="0"/>
              </a:rPr>
              <a:t>K</a:t>
            </a:r>
            <a:r>
              <a:rPr lang="en-US" dirty="0" err="1" smtClean="0">
                <a:latin typeface="+mj-lt"/>
                <a:cs typeface="Arial" pitchFamily="34" charset="0"/>
              </a:rPr>
              <a:t>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redistribusi</a:t>
            </a:r>
            <a:r>
              <a:rPr lang="en-US" dirty="0">
                <a:latin typeface="+mj-lt"/>
                <a:cs typeface="Arial" pitchFamily="34" charset="0"/>
              </a:rPr>
              <a:t> : </a:t>
            </a:r>
            <a:r>
              <a:rPr lang="en-US" dirty="0" err="1">
                <a:latin typeface="+mj-lt"/>
                <a:cs typeface="Arial" pitchFamily="34" charset="0"/>
              </a:rPr>
              <a:t>kebijakan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mengatur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alaokasi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kekayaan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pendapatan</a:t>
            </a:r>
            <a:r>
              <a:rPr lang="en-US" dirty="0">
                <a:latin typeface="+mj-lt"/>
                <a:cs typeface="Arial" pitchFamily="34" charset="0"/>
              </a:rPr>
              <a:t>,  </a:t>
            </a:r>
            <a:r>
              <a:rPr lang="en-US" dirty="0" err="1">
                <a:latin typeface="+mj-lt"/>
                <a:cs typeface="Arial" pitchFamily="34" charset="0"/>
              </a:rPr>
              <a:t>pemilikan</a:t>
            </a:r>
            <a:r>
              <a:rPr lang="en-US" dirty="0">
                <a:latin typeface="+mj-lt"/>
                <a:cs typeface="Arial" pitchFamily="34" charset="0"/>
              </a:rPr>
              <a:t> / </a:t>
            </a:r>
            <a:r>
              <a:rPr lang="en-US" dirty="0" err="1">
                <a:latin typeface="+mj-lt"/>
                <a:cs typeface="Arial" pitchFamily="34" charset="0"/>
              </a:rPr>
              <a:t>hak-hak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berbagai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kelompok</a:t>
            </a:r>
            <a:endParaRPr lang="en-US" sz="2800" dirty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7912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458200" cy="5668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id-ID" sz="3400" dirty="0" err="1">
                <a:latin typeface="+mj-lt"/>
                <a:cs typeface="Arial" pitchFamily="34" charset="0"/>
              </a:rPr>
              <a:t>K</a:t>
            </a:r>
            <a:r>
              <a:rPr lang="en-US" sz="3400" dirty="0" err="1" smtClean="0">
                <a:latin typeface="+mj-lt"/>
                <a:cs typeface="Arial" pitchFamily="34" charset="0"/>
              </a:rPr>
              <a:t>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material </a:t>
            </a:r>
            <a:r>
              <a:rPr lang="id-ID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VS</a:t>
            </a:r>
            <a:r>
              <a:rPr lang="id-ID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id-ID" sz="3400" dirty="0" err="1">
                <a:latin typeface="+mj-lt"/>
                <a:cs typeface="Arial" pitchFamily="34" charset="0"/>
              </a:rPr>
              <a:t>K</a:t>
            </a:r>
            <a:r>
              <a:rPr lang="en-US" sz="3400" dirty="0" err="1" smtClean="0">
                <a:latin typeface="+mj-lt"/>
                <a:cs typeface="Arial" pitchFamily="34" charset="0"/>
              </a:rPr>
              <a:t>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simbolis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id-ID" sz="3400" dirty="0" err="1">
                <a:latin typeface="+mj-lt"/>
                <a:cs typeface="Arial" pitchFamily="34" charset="0"/>
              </a:rPr>
              <a:t>K</a:t>
            </a:r>
            <a:r>
              <a:rPr lang="en-US" sz="3400" dirty="0" err="1" smtClean="0">
                <a:latin typeface="+mj-lt"/>
                <a:cs typeface="Arial" pitchFamily="34" charset="0"/>
              </a:rPr>
              <a:t>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material :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memeberikan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keuntungan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sumber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konkrit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sasaran</a:t>
            </a:r>
            <a:r>
              <a:rPr lang="en-US" sz="3400" dirty="0" smtClean="0">
                <a:latin typeface="+mj-lt"/>
                <a:cs typeface="Arial" pitchFamily="34" charset="0"/>
              </a:rPr>
              <a:t> (</a:t>
            </a:r>
            <a:r>
              <a:rPr lang="en-US" sz="3400" dirty="0" err="1" smtClean="0">
                <a:latin typeface="+mj-lt"/>
                <a:cs typeface="Arial" pitchFamily="34" charset="0"/>
              </a:rPr>
              <a:t>raskin</a:t>
            </a:r>
            <a:r>
              <a:rPr lang="en-US" sz="3400" dirty="0" smtClean="0">
                <a:latin typeface="+mj-lt"/>
                <a:cs typeface="Arial" pitchFamily="34" charset="0"/>
              </a:rPr>
              <a:t>)</a:t>
            </a:r>
          </a:p>
          <a:p>
            <a:r>
              <a:rPr lang="id-ID" sz="3400" dirty="0" err="1">
                <a:latin typeface="+mj-lt"/>
                <a:cs typeface="Arial" pitchFamily="34" charset="0"/>
              </a:rPr>
              <a:t>K</a:t>
            </a:r>
            <a:r>
              <a:rPr lang="en-US" sz="3400" dirty="0" err="1" smtClean="0">
                <a:latin typeface="+mj-lt"/>
                <a:cs typeface="Arial" pitchFamily="34" charset="0"/>
              </a:rPr>
              <a:t>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simbolis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yang 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memeberikan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manfaat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simbolis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sasaran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misalnya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libur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imlek</a:t>
            </a:r>
            <a:r>
              <a:rPr lang="en-US" sz="3400" dirty="0" smtClean="0">
                <a:latin typeface="+mj-lt"/>
                <a:cs typeface="Arial" pitchFamily="34" charset="0"/>
              </a:rPr>
              <a:t>, natal , </a:t>
            </a:r>
            <a:r>
              <a:rPr lang="en-US" sz="3400" dirty="0" err="1" smtClean="0">
                <a:latin typeface="+mj-lt"/>
                <a:cs typeface="Arial" pitchFamily="34" charset="0"/>
              </a:rPr>
              <a:t>idulfitri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nyepi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4. </a:t>
            </a:r>
            <a:r>
              <a:rPr lang="id-ID" sz="3400" dirty="0" err="1">
                <a:latin typeface="+mj-lt"/>
                <a:cs typeface="Arial" pitchFamily="34" charset="0"/>
              </a:rPr>
              <a:t>K</a:t>
            </a:r>
            <a:r>
              <a:rPr lang="en-US" sz="3400" dirty="0" err="1" smtClean="0">
                <a:latin typeface="+mj-lt"/>
                <a:cs typeface="Arial" pitchFamily="34" charset="0"/>
              </a:rPr>
              <a:t>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berhubungan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umum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  ( </a:t>
            </a:r>
            <a:r>
              <a:rPr lang="en-US" sz="3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400" dirty="0" smtClean="0">
                <a:latin typeface="+mj-lt"/>
                <a:cs typeface="Arial" pitchFamily="34" charset="0"/>
              </a:rPr>
              <a:t> goods)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privats</a:t>
            </a:r>
            <a:r>
              <a:rPr lang="en-US" sz="3400" dirty="0" smtClean="0">
                <a:latin typeface="+mj-lt"/>
                <a:cs typeface="Arial" pitchFamily="34" charset="0"/>
              </a:rPr>
              <a:t> (</a:t>
            </a:r>
            <a:r>
              <a:rPr lang="en-US" sz="3400" dirty="0" err="1" smtClean="0">
                <a:latin typeface="+mj-lt"/>
                <a:cs typeface="Arial" pitchFamily="34" charset="0"/>
              </a:rPr>
              <a:t>privats</a:t>
            </a:r>
            <a:r>
              <a:rPr lang="en-US" sz="3400" dirty="0" smtClean="0">
                <a:latin typeface="+mj-lt"/>
                <a:cs typeface="Arial" pitchFamily="34" charset="0"/>
              </a:rPr>
              <a:t> good);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400" dirty="0" smtClean="0">
                <a:latin typeface="+mj-lt"/>
                <a:cs typeface="Arial" pitchFamily="34" charset="0"/>
              </a:rPr>
              <a:t> goods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bertujuan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pemberian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misal</a:t>
            </a:r>
            <a:r>
              <a:rPr lang="en-US" sz="3400" dirty="0" smtClean="0">
                <a:latin typeface="+mj-lt"/>
                <a:cs typeface="Arial" pitchFamily="34" charset="0"/>
              </a:rPr>
              <a:t> :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jalan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jembatan</a:t>
            </a:r>
            <a:r>
              <a:rPr lang="en-US" sz="3400" dirty="0" smtClean="0">
                <a:latin typeface="+mj-lt"/>
                <a:cs typeface="Arial" pitchFamily="34" charset="0"/>
              </a:rPr>
              <a:t> ,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pertahanan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keamanan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dll</a:t>
            </a:r>
            <a:r>
              <a:rPr lang="en-US" sz="34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3400" dirty="0" err="1" smtClean="0">
                <a:latin typeface="+mj-lt"/>
                <a:cs typeface="Arial" pitchFamily="34" charset="0"/>
              </a:rPr>
              <a:t>Privats</a:t>
            </a:r>
            <a:r>
              <a:rPr lang="en-US" sz="3400" dirty="0" smtClean="0">
                <a:latin typeface="+mj-lt"/>
                <a:cs typeface="Arial" pitchFamily="34" charset="0"/>
              </a:rPr>
              <a:t> group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penyediaan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pasar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bebas</a:t>
            </a:r>
            <a:r>
              <a:rPr lang="en-US" sz="3400" dirty="0" smtClean="0">
                <a:latin typeface="+mj-lt"/>
                <a:cs typeface="Arial" pitchFamily="34" charset="0"/>
              </a:rPr>
              <a:t>. (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400" dirty="0" smtClean="0">
                <a:latin typeface="+mj-lt"/>
                <a:cs typeface="Arial" pitchFamily="34" charset="0"/>
              </a:rPr>
              <a:t> pos, </a:t>
            </a:r>
            <a:r>
              <a:rPr lang="en-US" sz="3400" dirty="0" err="1" smtClean="0">
                <a:latin typeface="+mj-lt"/>
                <a:cs typeface="Arial" pitchFamily="34" charset="0"/>
              </a:rPr>
              <a:t>parkir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umum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perumahan</a:t>
            </a:r>
            <a:r>
              <a:rPr lang="en-US" sz="3400" dirty="0" smtClean="0">
                <a:latin typeface="+mj-lt"/>
                <a:cs typeface="Arial" pitchFamily="34" charset="0"/>
              </a:rPr>
              <a:t> ) </a:t>
            </a:r>
            <a:endParaRPr lang="en-US" sz="3400" dirty="0">
              <a:latin typeface="+mj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Agenda Setting </a:t>
            </a:r>
          </a:p>
          <a:p>
            <a:r>
              <a:rPr lang="en-US" dirty="0" smtClean="0"/>
              <a:t>Agenda Setting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memaknai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agenda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dipertarungkan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b="1" dirty="0" smtClean="0"/>
              <a:t> issue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status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agenda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lain.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agenda </a:t>
            </a:r>
            <a:r>
              <a:rPr lang="en-US" dirty="0" err="1" smtClean="0"/>
              <a:t>seting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- </a:t>
            </a:r>
            <a:r>
              <a:rPr lang="en-US" dirty="0" err="1" smtClean="0"/>
              <a:t>beda</a:t>
            </a:r>
            <a:r>
              <a:rPr lang="en-US" dirty="0" smtClean="0"/>
              <a:t>,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teknokratis</a:t>
            </a:r>
            <a:r>
              <a:rPr lang="en-US" dirty="0" smtClean="0"/>
              <a:t>, </a:t>
            </a:r>
            <a:r>
              <a:rPr lang="en-US" dirty="0" err="1" smtClean="0"/>
              <a:t>pluralis</a:t>
            </a:r>
            <a:r>
              <a:rPr lang="en-US" dirty="0" smtClean="0"/>
              <a:t>,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deliberatif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Tahapan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endParaRPr lang="en-US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Issue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Issue </a:t>
            </a:r>
            <a:r>
              <a:rPr lang="en-US" dirty="0" err="1" smtClean="0"/>
              <a:t>kebijakan</a:t>
            </a:r>
            <a:r>
              <a:rPr lang="en-US" dirty="0" smtClean="0"/>
              <a:t>(policy issues)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(policy problem)</a:t>
            </a:r>
          </a:p>
          <a:p>
            <a:r>
              <a:rPr lang="en-US" dirty="0" smtClean="0"/>
              <a:t>policy issues </a:t>
            </a:r>
            <a:r>
              <a:rPr lang="en-US" dirty="0" err="1" smtClean="0"/>
              <a:t>lazimnya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Dunn (1990) Issue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“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, </a:t>
            </a:r>
            <a:r>
              <a:rPr lang="en-US" dirty="0" err="1" smtClean="0"/>
              <a:t>rincian</a:t>
            </a:r>
            <a:r>
              <a:rPr lang="en-US" dirty="0" smtClean="0"/>
              <a:t>,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Hogwood</a:t>
            </a:r>
            <a:r>
              <a:rPr lang="en-US" dirty="0" smtClean="0"/>
              <a:t> &amp; Gunn (1986</a:t>
            </a:r>
          </a:p>
          <a:p>
            <a:pPr>
              <a:buNone/>
            </a:pPr>
            <a:r>
              <a:rPr lang="en-US" dirty="0" smtClean="0"/>
              <a:t>    Issue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peluang-peluang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kecenderungan-kecenderungan</a:t>
            </a:r>
            <a:r>
              <a:rPr lang="en-US" dirty="0" smtClean="0"/>
              <a:t> yang </a:t>
            </a:r>
            <a:r>
              <a:rPr lang="en-US" dirty="0" err="1" smtClean="0"/>
              <a:t>dipersepsikan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Alfrod</a:t>
            </a:r>
            <a:r>
              <a:rPr lang="en-US" dirty="0" smtClean="0"/>
              <a:t> &amp; </a:t>
            </a:r>
            <a:r>
              <a:rPr lang="en-US" dirty="0" err="1" smtClean="0"/>
              <a:t>Friedland</a:t>
            </a:r>
            <a:r>
              <a:rPr lang="en-US" dirty="0" smtClean="0"/>
              <a:t> (1990) </a:t>
            </a:r>
          </a:p>
          <a:p>
            <a:pPr>
              <a:buNone/>
            </a:pPr>
            <a:r>
              <a:rPr lang="en-US" dirty="0" smtClean="0"/>
              <a:t>    Issue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-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alternatife</a:t>
            </a:r>
            <a:r>
              <a:rPr lang="en-US" dirty="0" smtClean="0"/>
              <a:t> (alternative </a:t>
            </a:r>
            <a:r>
              <a:rPr lang="en-US" dirty="0" err="1" smtClean="0"/>
              <a:t>policicies</a:t>
            </a:r>
            <a:r>
              <a:rPr lang="en-US" dirty="0" smtClean="0"/>
              <a:t>),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56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muncul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konflik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persepsional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situasi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problematik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dihadapi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subyektif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persepsiAdanya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status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Dari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kategori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(Dunn, 1990)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1.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utama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2.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sekundair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3.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4. issue minor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Kriteria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Issue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otomatis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Kriteria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issue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al: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1.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diabaikan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ancaman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yang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serius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2.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partikularitas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berdampak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dramatis.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Menyangkut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emosi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tertentu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sudut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orang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mendapat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dukungan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media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massa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4.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Menjangkau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dampak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amat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luas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Mmpermasalahkan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keabsahan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6.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Menyangkut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persoalan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fasionable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(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sulit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dijelaskan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dirasakan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kehadirannya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Kimber,1974;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Salesbury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1976;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Sandbach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1980;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Hogwood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Gunn, 1986)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akuntable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stakeholders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Mengidentifikasi</a:t>
            </a:r>
            <a:r>
              <a:rPr lang="en-US" dirty="0" smtClean="0"/>
              <a:t>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b="1" dirty="0" smtClean="0"/>
              <a:t>agenda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f</a:t>
            </a:r>
            <a:r>
              <a:rPr lang="en-US" b="1" dirty="0" err="1" smtClean="0"/>
              <a:t>ormulasi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b="1" dirty="0" err="1" smtClean="0"/>
              <a:t>adopsi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b="1" dirty="0" err="1" smtClean="0"/>
              <a:t>mplementasi</a:t>
            </a:r>
            <a:r>
              <a:rPr lang="en-US" b="1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Agenda Setting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menyangkut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2209800"/>
            <a:ext cx="4191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err="1" smtClean="0"/>
              <a:t>mengedepankan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( Charles o Jones)</a:t>
            </a:r>
          </a:p>
          <a:p>
            <a:pPr algn="ctr"/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3124200"/>
            <a:ext cx="4191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Pencarian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penjaringan</a:t>
            </a:r>
            <a:r>
              <a:rPr lang="en-US" sz="2000" dirty="0" smtClean="0"/>
              <a:t> issue  (</a:t>
            </a:r>
            <a:r>
              <a:rPr lang="en-US" sz="2000" dirty="0" err="1" smtClean="0"/>
              <a:t>Hogwood</a:t>
            </a:r>
            <a:r>
              <a:rPr lang="en-US" sz="2000" dirty="0" smtClean="0"/>
              <a:t> &amp; Gunn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3886200"/>
            <a:ext cx="41148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Pengarah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jendela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(</a:t>
            </a:r>
            <a:r>
              <a:rPr lang="en-US" sz="2000" dirty="0" err="1" smtClean="0"/>
              <a:t>Kingdon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248400" y="3124201"/>
            <a:ext cx="236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Agenda Setting</a:t>
            </a:r>
            <a:r>
              <a:rPr lang="en-US" sz="2400" dirty="0" smtClean="0">
                <a:sym typeface="Wingdings" pitchFamily="2" charset="2"/>
              </a:rPr>
              <a:t> </a:t>
            </a:r>
            <a:endParaRPr lang="en-US" sz="2400" dirty="0"/>
          </a:p>
        </p:txBody>
      </p:sp>
      <p:sp>
        <p:nvSpPr>
          <p:cNvPr id="13" name="Right Arrow 12"/>
          <p:cNvSpPr/>
          <p:nvPr/>
        </p:nvSpPr>
        <p:spPr>
          <a:xfrm>
            <a:off x="5029200" y="2286000"/>
            <a:ext cx="1130808" cy="2362200"/>
          </a:xfrm>
          <a:prstGeom prst="right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Mengedepankan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Kehadapan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Pemerintah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143000"/>
          <a:ext cx="81534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fungsional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Kategori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Kedudukan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Persepsi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Mengedepankan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Pendefinisian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Keharusan</a:t>
                      </a:r>
                      <a:r>
                        <a:rPr lang="en-US" dirty="0" smtClean="0"/>
                        <a:t> –</a:t>
                      </a:r>
                      <a:r>
                        <a:rPr lang="en-US" dirty="0" err="1" smtClean="0"/>
                        <a:t>keharusan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untuk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Agregasi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Kehadapan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Pengorganisasian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Perwakilan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4648200"/>
            <a:ext cx="2514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Inisiator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57200" y="4114800"/>
            <a:ext cx="3124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Penciptaan</a:t>
            </a:r>
            <a:r>
              <a:rPr lang="en-US" sz="2400" b="1" dirty="0" smtClean="0"/>
              <a:t> Issue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6019800"/>
            <a:ext cx="2514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 smtClean="0"/>
              <a:t>Pemicu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1485900" y="5295900"/>
            <a:ext cx="76200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048000" y="4800600"/>
            <a:ext cx="1447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124200" y="5562600"/>
            <a:ext cx="1447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724400" y="4953000"/>
            <a:ext cx="2286000" cy="1295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Terciptanya</a:t>
            </a:r>
            <a:r>
              <a:rPr lang="en-US" sz="2400" dirty="0" smtClean="0"/>
              <a:t> issue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Tranformasi</a:t>
            </a:r>
            <a:r>
              <a:rPr lang="en-US" dirty="0" smtClean="0"/>
              <a:t>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676400"/>
            <a:ext cx="15240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Privat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429000" y="1676400"/>
            <a:ext cx="14478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6096000" y="1752600"/>
            <a:ext cx="2286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Issue </a:t>
            </a:r>
            <a:r>
              <a:rPr lang="en-US" sz="2400" dirty="0" err="1" smtClean="0"/>
              <a:t>Kebijakan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6096000" y="3352800"/>
            <a:ext cx="19812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Agenda </a:t>
            </a:r>
            <a:r>
              <a:rPr lang="en-US" sz="2400" dirty="0" err="1" smtClean="0"/>
              <a:t>Sistemik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172200" y="5105400"/>
            <a:ext cx="1981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Agenda </a:t>
            </a:r>
            <a:r>
              <a:rPr lang="en-US" sz="2400" dirty="0" err="1" smtClean="0"/>
              <a:t>Institusional</a:t>
            </a:r>
            <a:endParaRPr lang="en-US" sz="2400" dirty="0"/>
          </a:p>
        </p:txBody>
      </p:sp>
      <p:sp>
        <p:nvSpPr>
          <p:cNvPr id="10" name="Right Arrow 9"/>
          <p:cNvSpPr/>
          <p:nvPr/>
        </p:nvSpPr>
        <p:spPr>
          <a:xfrm>
            <a:off x="2362200" y="1905000"/>
            <a:ext cx="9784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858000" y="2667000"/>
            <a:ext cx="484632" cy="6096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029200" y="1905000"/>
            <a:ext cx="914400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781800" y="4267200"/>
            <a:ext cx="609600" cy="8382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agenda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agenda </a:t>
            </a:r>
            <a:r>
              <a:rPr lang="en-US" dirty="0" err="1" smtClean="0"/>
              <a:t>pemerintah</a:t>
            </a:r>
            <a:r>
              <a:rPr lang="en-US" dirty="0" smtClean="0"/>
              <a:t>, &amp;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1. Problem stream (</a:t>
            </a:r>
            <a:r>
              <a:rPr lang="en-US" dirty="0" err="1" smtClean="0"/>
              <a:t>persoalan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2.  Policies stream (</a:t>
            </a:r>
            <a:r>
              <a:rPr lang="en-US" dirty="0" err="1" smtClean="0"/>
              <a:t>kebijakan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3. </a:t>
            </a:r>
            <a:r>
              <a:rPr lang="en-US" dirty="0" err="1" smtClean="0"/>
              <a:t>Politik</a:t>
            </a:r>
            <a:r>
              <a:rPr lang="en-US" dirty="0" smtClean="0"/>
              <a:t> stream (</a:t>
            </a:r>
            <a:r>
              <a:rPr lang="en-US" dirty="0" err="1" smtClean="0"/>
              <a:t>politik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/>
          <a:lstStyle/>
          <a:p>
            <a:r>
              <a:rPr lang="en-US" dirty="0" smtClean="0"/>
              <a:t>Problem stream (</a:t>
            </a:r>
            <a:r>
              <a:rPr lang="en-US" dirty="0" err="1" smtClean="0"/>
              <a:t>persoalan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dancara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fed-back </a:t>
            </a:r>
            <a:r>
              <a:rPr lang="en-US" dirty="0" err="1" smtClean="0"/>
              <a:t>dari</a:t>
            </a:r>
            <a:r>
              <a:rPr lang="en-US" dirty="0" smtClean="0"/>
              <a:t> program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marL="514350" indent="-514350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sesuatu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berlangsung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setiap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hari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kondisi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jika</a:t>
            </a:r>
            <a:r>
              <a:rPr lang="en-US" dirty="0" smtClean="0">
                <a:sym typeface="Wingdings" pitchFamily="2" charset="2"/>
              </a:rPr>
              <a:t> : </a:t>
            </a:r>
          </a:p>
          <a:p>
            <a:pPr marL="514350" indent="-514350">
              <a:buNone/>
            </a:pPr>
            <a:r>
              <a:rPr lang="en-US" dirty="0" smtClean="0">
                <a:sym typeface="Wingdings" pitchFamily="2" charset="2"/>
              </a:rPr>
              <a:t>      -  </a:t>
            </a:r>
            <a:r>
              <a:rPr lang="en-US" dirty="0" err="1" smtClean="0">
                <a:sym typeface="Wingdings" pitchFamily="2" charset="2"/>
              </a:rPr>
              <a:t>merasa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merubah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ym typeface="Wingdings" pitchFamily="2" charset="2"/>
              </a:rPr>
              <a:t>      -  </a:t>
            </a:r>
            <a:r>
              <a:rPr lang="en-US" dirty="0" err="1" smtClean="0">
                <a:sym typeface="Wingdings" pitchFamily="2" charset="2"/>
              </a:rPr>
              <a:t>merusak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nilai-nilai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penting</a:t>
            </a:r>
            <a:endParaRPr lang="en-US" dirty="0" smtClean="0">
              <a:sym typeface="Wingdings" pitchFamily="2" charset="2"/>
            </a:endParaRPr>
          </a:p>
          <a:p>
            <a:pPr marL="514350" indent="-514350"/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/>
          <a:lstStyle/>
          <a:p>
            <a:r>
              <a:rPr lang="en-US" dirty="0" smtClean="0"/>
              <a:t>Politics stream (</a:t>
            </a:r>
            <a:r>
              <a:rPr lang="en-US" dirty="0" err="1" smtClean="0"/>
              <a:t>kebijakan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memicu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agenda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kuat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Misal</a:t>
            </a:r>
            <a:r>
              <a:rPr lang="en-US" dirty="0" smtClean="0">
                <a:sym typeface="Wingdings" pitchFamily="2" charset="2"/>
              </a:rPr>
              <a:t> :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-  </a:t>
            </a:r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selera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nas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-  </a:t>
            </a:r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hasil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pemilu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-  </a:t>
            </a:r>
            <a:r>
              <a:rPr lang="en-US" dirty="0" err="1" smtClean="0">
                <a:sym typeface="Wingdings" pitchFamily="2" charset="2"/>
              </a:rPr>
              <a:t>distribusi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ideologi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lembaga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perwakilan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-  </a:t>
            </a:r>
            <a:r>
              <a:rPr lang="en-US" dirty="0" err="1" smtClean="0">
                <a:sym typeface="Wingdings" pitchFamily="2" charset="2"/>
              </a:rPr>
              <a:t>peran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berbagai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   </a:t>
            </a:r>
            <a:r>
              <a:rPr lang="en-US" dirty="0" err="1" smtClean="0">
                <a:sym typeface="Wingdings" pitchFamily="2" charset="2"/>
              </a:rPr>
              <a:t>berhasil</a:t>
            </a:r>
            <a:r>
              <a:rPr lang="en-US" dirty="0" smtClean="0">
                <a:sym typeface="Wingdings" pitchFamily="2" charset="2"/>
              </a:rPr>
              <a:t>/ </a:t>
            </a:r>
            <a:r>
              <a:rPr lang="en-US" dirty="0" err="1" smtClean="0">
                <a:sym typeface="Wingdings" pitchFamily="2" charset="2"/>
              </a:rPr>
              <a:t>gagal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mengarahkan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permintaan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   </a:t>
            </a:r>
            <a:r>
              <a:rPr lang="en-US" dirty="0" err="1" smtClean="0">
                <a:sym typeface="Wingdings" pitchFamily="2" charset="2"/>
              </a:rPr>
              <a:t>mereka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r>
              <a:rPr lang="en-US" dirty="0" smtClean="0"/>
              <a:t>Policies stream (</a:t>
            </a:r>
            <a:r>
              <a:rPr lang="en-US" dirty="0" err="1" smtClean="0"/>
              <a:t>kebijakan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/>
          <a:lstStyle/>
          <a:p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mengkaitkan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abai</a:t>
            </a:r>
            <a:r>
              <a:rPr lang="en-US" dirty="0" smtClean="0"/>
              <a:t> </a:t>
            </a:r>
            <a:r>
              <a:rPr lang="en-US" dirty="0" err="1" smtClean="0"/>
              <a:t>mengkaitkannya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teknokrat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 </a:t>
            </a:r>
            <a:r>
              <a:rPr lang="en-US" dirty="0" err="1" smtClean="0"/>
              <a:t>ber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piahak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/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alternatif-alternatif</a:t>
            </a:r>
            <a:r>
              <a:rPr lang="en-US" dirty="0" smtClean="0"/>
              <a:t> 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Coupling (</a:t>
            </a:r>
            <a:r>
              <a:rPr lang="en-US" sz="3600" dirty="0" err="1" smtClean="0"/>
              <a:t>perangkaian</a:t>
            </a:r>
            <a:r>
              <a:rPr lang="en-US" sz="3600" dirty="0" smtClean="0"/>
              <a:t>) Policies windows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8307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ketiksa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ideal</a:t>
            </a:r>
          </a:p>
          <a:p>
            <a:r>
              <a:rPr lang="en-US" dirty="0" err="1" smtClean="0">
                <a:sym typeface="Wingdings" pitchFamily="2" charset="2"/>
              </a:rPr>
              <a:t>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seringkali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penggabungan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sebagian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misal</a:t>
            </a:r>
            <a:r>
              <a:rPr lang="en-US" dirty="0" smtClean="0">
                <a:sym typeface="Wingdings" pitchFamily="2" charset="2"/>
              </a:rPr>
              <a:t> :</a:t>
            </a:r>
          </a:p>
          <a:p>
            <a:r>
              <a:rPr lang="en-US" dirty="0" err="1" smtClean="0">
                <a:sym typeface="Wingdings" pitchFamily="2" charset="2"/>
              </a:rPr>
              <a:t>Solusi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didukung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iklim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Problem/proposal 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tapi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kesadaran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menyelesaikan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solusi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r>
              <a:rPr lang="en-US" dirty="0" smtClean="0"/>
              <a:t>Policy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(problem, Policies </a:t>
            </a:r>
            <a:r>
              <a:rPr lang="en-US" dirty="0" err="1" smtClean="0"/>
              <a:t>dan</a:t>
            </a:r>
            <a:r>
              <a:rPr lang="en-US" dirty="0" smtClean="0"/>
              <a:t> Politics)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issu-issu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agenda.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Policy windows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jendela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dibuka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kejadian-kejadian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aliran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aliran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/>
              <a:t>Policy </a:t>
            </a:r>
            <a:r>
              <a:rPr lang="en-US" dirty="0" err="1" smtClean="0"/>
              <a:t>enterpreneurs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begitu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kesempatan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muncul</a:t>
            </a:r>
            <a:r>
              <a:rPr lang="en-US" dirty="0" smtClean="0">
                <a:sym typeface="Wingdings" pitchFamily="2" charset="2"/>
              </a:rPr>
              <a:t> /</a:t>
            </a:r>
            <a:r>
              <a:rPr lang="en-US" dirty="0" smtClean="0"/>
              <a:t> Policy windows, </a:t>
            </a:r>
            <a:r>
              <a:rPr lang="en-US" dirty="0" err="1" smtClean="0"/>
              <a:t>mk</a:t>
            </a:r>
            <a:r>
              <a:rPr lang="en-US" dirty="0" smtClean="0"/>
              <a:t> </a:t>
            </a:r>
            <a:r>
              <a:rPr lang="en-US" dirty="0" err="1" smtClean="0"/>
              <a:t>isue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mempertemukan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i</a:t>
            </a:r>
            <a:r>
              <a:rPr lang="en-US" dirty="0" err="1" smtClean="0"/>
              <a:t>ni</a:t>
            </a:r>
            <a:r>
              <a:rPr lang="en-US" dirty="0" smtClean="0"/>
              <a:t> yang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Kingdon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Policy </a:t>
            </a:r>
            <a:r>
              <a:rPr lang="en-US" dirty="0" err="1" smtClean="0"/>
              <a:t>enterpreneurs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Policy </a:t>
            </a:r>
            <a:r>
              <a:rPr lang="en-US" dirty="0" err="1" smtClean="0"/>
              <a:t>enterpreneurs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Policy </a:t>
            </a:r>
            <a:r>
              <a:rPr lang="en-US" dirty="0" err="1" smtClean="0"/>
              <a:t>enterpreneurs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ASN </a:t>
            </a:r>
            <a:r>
              <a:rPr lang="en-US" dirty="0" err="1" smtClean="0"/>
              <a:t>karir</a:t>
            </a:r>
            <a:r>
              <a:rPr lang="en-US" dirty="0" smtClean="0"/>
              <a:t>, </a:t>
            </a:r>
            <a:r>
              <a:rPr lang="en-US" dirty="0" err="1" smtClean="0"/>
              <a:t>pelobi</a:t>
            </a:r>
            <a:r>
              <a:rPr lang="en-US" dirty="0" smtClean="0"/>
              <a:t>, </a:t>
            </a:r>
            <a:r>
              <a:rPr lang="en-US" dirty="0" err="1" smtClean="0"/>
              <a:t>akademisi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Arah</a:t>
            </a:r>
            <a:r>
              <a:rPr lang="en-US" dirty="0" smtClean="0"/>
              <a:t> &amp;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Policy </a:t>
            </a:r>
            <a:r>
              <a:rPr lang="en-US" dirty="0" err="1" smtClean="0"/>
              <a:t>enterpreneurs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1.  </a:t>
            </a:r>
            <a:r>
              <a:rPr lang="en-US" dirty="0" err="1" smtClean="0"/>
              <a:t>mendesakkan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 </a:t>
            </a:r>
            <a:r>
              <a:rPr lang="en-US" dirty="0" err="1" smtClean="0"/>
              <a:t>agaenda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2.  </a:t>
            </a:r>
            <a:r>
              <a:rPr lang="en-US" dirty="0" err="1" smtClean="0"/>
              <a:t>mendesakkan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memeperlunak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3. 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 </a:t>
            </a:r>
            <a:r>
              <a:rPr lang="en-US" sz="3600" b="1" dirty="0" err="1"/>
              <a:t>Pengertian</a:t>
            </a:r>
            <a:r>
              <a:rPr lang="en-US" sz="3600" b="1" dirty="0"/>
              <a:t> </a:t>
            </a:r>
            <a:r>
              <a:rPr lang="en-US" sz="3600" b="1" dirty="0" err="1"/>
              <a:t>Kebijakan</a:t>
            </a:r>
            <a:r>
              <a:rPr lang="en-US" sz="3600" b="1" dirty="0"/>
              <a:t>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terjemahan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"Public Policy". Kata "policy"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menerjemahkan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kebijakan</a:t>
            </a:r>
            <a:r>
              <a:rPr lang="en-US" dirty="0" smtClean="0"/>
              <a:t>" (</a:t>
            </a:r>
            <a:r>
              <a:rPr lang="en-US" dirty="0" err="1" smtClean="0"/>
              <a:t>Samodra</a:t>
            </a:r>
            <a:r>
              <a:rPr lang="en-US" dirty="0" smtClean="0"/>
              <a:t> </a:t>
            </a:r>
            <a:r>
              <a:rPr lang="en-US" dirty="0" err="1" smtClean="0"/>
              <a:t>Wibawa</a:t>
            </a:r>
            <a:r>
              <a:rPr lang="en-US" dirty="0" smtClean="0"/>
              <a:t>, 1994) </a:t>
            </a:r>
          </a:p>
          <a:p>
            <a:r>
              <a:rPr lang="en-US" b="1" dirty="0" smtClean="0"/>
              <a:t>Thomas </a:t>
            </a:r>
            <a:r>
              <a:rPr lang="en-US" b="1" dirty="0" smtClean="0"/>
              <a:t>R. Dye Thomas R. Dye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: "Public Policy is whatever the government choose to do or not to do". (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).</a:t>
            </a:r>
            <a:endParaRPr lang="id-ID" dirty="0" smtClean="0"/>
          </a:p>
          <a:p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Dye,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, m</a:t>
            </a:r>
            <a:r>
              <a:rPr lang="id-ID" dirty="0"/>
              <a:t>a</a:t>
            </a:r>
            <a:r>
              <a:rPr lang="en-US" dirty="0"/>
              <a:t>k</a:t>
            </a:r>
            <a:r>
              <a:rPr lang="id-ID" dirty="0"/>
              <a:t>a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, k</a:t>
            </a:r>
            <a:r>
              <a:rPr lang="id-ID" dirty="0"/>
              <a:t>a</a:t>
            </a:r>
            <a:r>
              <a:rPr lang="en-US" dirty="0"/>
              <a:t>r</a:t>
            </a:r>
            <a:r>
              <a:rPr lang="id-ID" dirty="0"/>
              <a:t>e</a:t>
            </a:r>
            <a:r>
              <a:rPr lang="en-US" dirty="0"/>
              <a:t>n</a:t>
            </a:r>
            <a:r>
              <a:rPr lang="id-ID" dirty="0"/>
              <a:t>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"</a:t>
            </a:r>
            <a:r>
              <a:rPr lang="en-US" dirty="0" err="1"/>
              <a:t>tindakan</a:t>
            </a:r>
            <a:r>
              <a:rPr lang="en-US" dirty="0"/>
              <a:t>" </a:t>
            </a:r>
            <a:r>
              <a:rPr lang="en-US" dirty="0" err="1"/>
              <a:t>pemerintah</a:t>
            </a:r>
            <a:r>
              <a:rPr lang="en-US" dirty="0"/>
              <a:t>. </a:t>
            </a:r>
          </a:p>
          <a:p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, </a:t>
            </a:r>
            <a:r>
              <a:rPr lang="en-US" dirty="0" err="1"/>
              <a:t>inipun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yang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Sebagai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becak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beroperasi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DKI Jakarta,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lalu-lintas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becak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lalu-lintas</a:t>
            </a:r>
            <a:r>
              <a:rPr lang="en-US" dirty="0" smtClean="0"/>
              <a:t>,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James E. Anderson </a:t>
            </a:r>
            <a:r>
              <a:rPr lang="en-US" b="1" dirty="0" err="1" smtClean="0"/>
              <a:t>Anderson</a:t>
            </a:r>
            <a:r>
              <a:rPr lang="en-US" b="1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: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pajabat</a:t>
            </a:r>
            <a:r>
              <a:rPr lang="en-US" dirty="0" smtClean="0"/>
              <a:t>/</a:t>
            </a:r>
            <a:r>
              <a:rPr lang="en-US" dirty="0" err="1" smtClean="0"/>
              <a:t>aparat</a:t>
            </a:r>
            <a:r>
              <a:rPr lang="en-US" dirty="0" smtClean="0"/>
              <a:t>  </a:t>
            </a:r>
            <a:r>
              <a:rPr lang="en-US" dirty="0" err="1" smtClean="0"/>
              <a:t>pemerintah</a:t>
            </a:r>
            <a:r>
              <a:rPr lang="en-US" dirty="0" smtClean="0"/>
              <a:t>. (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pertahanan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plitik</a:t>
            </a:r>
            <a:r>
              <a:rPr lang="en-US" dirty="0" smtClean="0"/>
              <a:t>, </a:t>
            </a:r>
            <a:r>
              <a:rPr lang="en-US" dirty="0" err="1" smtClean="0"/>
              <a:t>pertanaian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</a:t>
            </a:r>
            <a:endParaRPr lang="id-ID" dirty="0" smtClean="0"/>
          </a:p>
          <a:p>
            <a:r>
              <a:rPr lang="id-ID" dirty="0" err="1" smtClean="0"/>
              <a:t>M</a:t>
            </a:r>
            <a:r>
              <a:rPr lang="en-US" dirty="0" err="1" smtClean="0"/>
              <a:t>enurut</a:t>
            </a:r>
            <a:r>
              <a:rPr lang="en-US" dirty="0" smtClean="0"/>
              <a:t> </a:t>
            </a:r>
            <a:r>
              <a:rPr lang="en-US" dirty="0" err="1"/>
              <a:t>Mustopadidjaya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berkewenangan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rangkla</a:t>
            </a:r>
            <a:r>
              <a:rPr lang="en-US" dirty="0"/>
              <a:t> </a:t>
            </a:r>
            <a:r>
              <a:rPr lang="en-US" dirty="0" err="1"/>
              <a:t>penyelenggaraaan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&amp; </a:t>
            </a:r>
            <a:r>
              <a:rPr lang="en-US" dirty="0" err="1"/>
              <a:t>pembangunan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Dalam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b="1" dirty="0" smtClean="0"/>
              <a:t>David Easton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pula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mengalokasian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</a:t>
            </a:r>
            <a:r>
              <a:rPr lang="en-US" dirty="0" err="1" smtClean="0"/>
              <a:t>eksekutif</a:t>
            </a:r>
            <a:r>
              <a:rPr lang="en-US" dirty="0" smtClean="0"/>
              <a:t>, </a:t>
            </a:r>
            <a:r>
              <a:rPr lang="en-US" dirty="0" err="1" smtClean="0"/>
              <a:t>legislatif</a:t>
            </a:r>
            <a:r>
              <a:rPr lang="en-US" dirty="0" smtClean="0"/>
              <a:t>, hakim , administrator,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endParaRPr lang="id-ID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UU no 22  </a:t>
            </a:r>
            <a:r>
              <a:rPr lang="en-US" dirty="0" err="1"/>
              <a:t>th</a:t>
            </a:r>
            <a:r>
              <a:rPr lang="en-US" dirty="0"/>
              <a:t> 99 </a:t>
            </a:r>
            <a:r>
              <a:rPr lang="en-US" dirty="0" err="1"/>
              <a:t>diganti</a:t>
            </a:r>
            <a:r>
              <a:rPr lang="en-US" dirty="0"/>
              <a:t> UU No 32 </a:t>
            </a:r>
            <a:r>
              <a:rPr lang="en-US" dirty="0" err="1"/>
              <a:t>Th</a:t>
            </a:r>
            <a:r>
              <a:rPr lang="en-US" dirty="0"/>
              <a:t> 2004 </a:t>
            </a:r>
            <a:r>
              <a:rPr lang="en-US" dirty="0">
                <a:sym typeface="Wingdings" pitchFamily="2" charset="2"/>
              </a:rPr>
              <a:t> yang </a:t>
            </a:r>
            <a:r>
              <a:rPr lang="en-US" dirty="0" err="1">
                <a:sym typeface="Wingdings" pitchFamily="2" charset="2"/>
              </a:rPr>
              <a:t>ingin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dicapai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adlh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nilai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demokrasi</a:t>
            </a:r>
            <a:r>
              <a:rPr lang="en-US" dirty="0">
                <a:sym typeface="Wingdings" pitchFamily="2" charset="2"/>
              </a:rPr>
              <a:t> &amp; </a:t>
            </a:r>
            <a:r>
              <a:rPr lang="en-US" dirty="0" err="1">
                <a:sym typeface="Wingdings" pitchFamily="2" charset="2"/>
              </a:rPr>
              <a:t>kearifan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lokal</a:t>
            </a:r>
            <a:endParaRPr lang="en-US" dirty="0"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Kebijakan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bertentangan</a:t>
            </a:r>
            <a:r>
              <a:rPr lang="en-US" dirty="0">
                <a:sym typeface="Wingdings" pitchFamily="2" charset="2"/>
              </a:rPr>
              <a:t> dg </a:t>
            </a:r>
            <a:r>
              <a:rPr lang="en-US" dirty="0" err="1">
                <a:sym typeface="Wingdings" pitchFamily="2" charset="2"/>
              </a:rPr>
              <a:t>nilai-nilai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praktik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sosial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dalam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masyarakat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sehingga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bisa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diterima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masyarakat</a:t>
            </a: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id-ID" b="1" dirty="0" smtClean="0"/>
              <a:t>Menurut </a:t>
            </a:r>
            <a:r>
              <a:rPr lang="en-US" b="1" dirty="0" err="1" smtClean="0"/>
              <a:t>Wahab</a:t>
            </a:r>
            <a:r>
              <a:rPr lang="en-US" b="1" dirty="0"/>
              <a:t>, </a:t>
            </a:r>
            <a:r>
              <a:rPr lang="en-US" b="1" dirty="0" smtClean="0"/>
              <a:t>2001:4</a:t>
            </a:r>
            <a:r>
              <a:rPr lang="en-US" dirty="0" smtClean="0"/>
              <a:t> </a:t>
            </a:r>
            <a:endParaRPr lang="en-US" dirty="0"/>
          </a:p>
          <a:p>
            <a:r>
              <a:rPr lang="id-ID" dirty="0" err="1"/>
              <a:t>K</a:t>
            </a:r>
            <a:r>
              <a:rPr lang="en-US" dirty="0" err="1" smtClean="0"/>
              <a:t>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yang lain,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dengankata</a:t>
            </a:r>
            <a:r>
              <a:rPr lang="en-US" dirty="0" smtClean="0"/>
              <a:t> </a:t>
            </a:r>
            <a:r>
              <a:rPr lang="en-US" dirty="0" smtClean="0"/>
              <a:t>lain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id-ID" dirty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pengatur</a:t>
            </a:r>
            <a:r>
              <a:rPr lang="en-US" b="1" dirty="0" smtClean="0"/>
              <a:t>”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Lingkup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(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pertahanan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plitik</a:t>
            </a:r>
            <a:r>
              <a:rPr lang="en-US" dirty="0" smtClean="0"/>
              <a:t>, </a:t>
            </a:r>
            <a:r>
              <a:rPr lang="en-US" dirty="0" err="1" smtClean="0"/>
              <a:t>pertanaian</a:t>
            </a:r>
            <a:r>
              <a:rPr lang="en-US" dirty="0" smtClean="0"/>
              <a:t>,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hirarkinya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: </a:t>
            </a:r>
            <a:r>
              <a:rPr lang="en-US" dirty="0" err="1" smtClean="0"/>
              <a:t>nasional</a:t>
            </a:r>
            <a:r>
              <a:rPr lang="en-US" dirty="0" smtClean="0"/>
              <a:t>, regional,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/Kota,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 </a:t>
            </a:r>
            <a:r>
              <a:rPr lang="en-US" dirty="0" err="1" smtClean="0"/>
              <a:t>Walikota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Kerangka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135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variable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Preferensi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dipertimbangkan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variasi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finansial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material,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dsb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Kemampuan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moralitas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top- Down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bottom up,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otoriter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2651</Words>
  <Application>Microsoft Office PowerPoint</Application>
  <PresentationFormat>On-screen Show (4:3)</PresentationFormat>
  <Paragraphs>273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KEBIJAKAN PUBLIK</vt:lpstr>
      <vt:lpstr>KEBIJAKAN PUBLIK</vt:lpstr>
      <vt:lpstr>PowerPoint Presentation</vt:lpstr>
      <vt:lpstr> Pengertian Kebijakan Publik</vt:lpstr>
      <vt:lpstr>PowerPoint Presentation</vt:lpstr>
      <vt:lpstr>PowerPoint Presentation</vt:lpstr>
      <vt:lpstr>PowerPoint Presentation</vt:lpstr>
      <vt:lpstr>Lingkup Kebijakan Publik</vt:lpstr>
      <vt:lpstr>Kerangka Kebijakan Publik</vt:lpstr>
      <vt:lpstr>Proses Kebijakan Publik</vt:lpstr>
      <vt:lpstr>Proses Kebijakan Publik</vt:lpstr>
      <vt:lpstr>PowerPoint Presentation</vt:lpstr>
      <vt:lpstr>Tahap Analisis Masalah</vt:lpstr>
      <vt:lpstr>Tahapan Kebijakan Publik</vt:lpstr>
      <vt:lpstr>Dalam penyusunan agenda kebijakan ada 3 kegiatan</vt:lpstr>
      <vt:lpstr>PowerPoint Presentation</vt:lpstr>
      <vt:lpstr>Lingkungan Kebijakan</vt:lpstr>
      <vt:lpstr>Hubungan tiga Elemen Sistem Kebijakan</vt:lpstr>
      <vt:lpstr>PowerPoint Presentation</vt:lpstr>
      <vt:lpstr>PowerPoint Presentation</vt:lpstr>
      <vt:lpstr>Jenis-jenis kebijakan </vt:lpstr>
      <vt:lpstr>PowerPoint Presentation</vt:lpstr>
      <vt:lpstr>PowerPoint Presentation</vt:lpstr>
      <vt:lpstr>PowerPoint Presentation</vt:lpstr>
      <vt:lpstr>Tahapan Kebijakan Publik</vt:lpstr>
      <vt:lpstr>Issue</vt:lpstr>
      <vt:lpstr>PowerPoint Presentation</vt:lpstr>
      <vt:lpstr>PowerPoint Presentation</vt:lpstr>
      <vt:lpstr>Kriteria Issue menjadi agenda Kebijakan. </vt:lpstr>
      <vt:lpstr> Makna Agenda Setting menyangkut </vt:lpstr>
      <vt:lpstr>Mengedepankan Masalah Kehadapan Pemerintah</vt:lpstr>
      <vt:lpstr>Tranformasi Agenda</vt:lpstr>
      <vt:lpstr>Aliran Proses</vt:lpstr>
      <vt:lpstr>Problem stream (persoalan)</vt:lpstr>
      <vt:lpstr>Politics stream (kebijakan)</vt:lpstr>
      <vt:lpstr>Policies stream (kebijakan)</vt:lpstr>
      <vt:lpstr>Coupling (perangkaian) Policies windows</vt:lpstr>
      <vt:lpstr>Policy windows</vt:lpstr>
      <vt:lpstr>Policy enterpreneurs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PUBLIK</dc:title>
  <dc:creator>HERAWATI</dc:creator>
  <cp:lastModifiedBy>My PC</cp:lastModifiedBy>
  <cp:revision>143</cp:revision>
  <dcterms:created xsi:type="dcterms:W3CDTF">2019-08-25T19:22:19Z</dcterms:created>
  <dcterms:modified xsi:type="dcterms:W3CDTF">2021-08-09T06:59:40Z</dcterms:modified>
</cp:coreProperties>
</file>