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3" r:id="rId6"/>
    <p:sldId id="262" r:id="rId7"/>
    <p:sldId id="264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FB49B1A-8FBA-4C3D-B244-B629981AB804}" type="datetimeFigureOut">
              <a:rPr lang="en-US" smtClean="0"/>
              <a:t>6/6/2006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F1774F-73EA-4E32-AC46-13E7FBC85125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/>
              <a:t> </a:t>
            </a:r>
            <a:r>
              <a:rPr lang="en-US" dirty="0" smtClean="0"/>
              <a:t>– 8</a:t>
            </a:r>
            <a:br>
              <a:rPr lang="en-US" dirty="0" smtClean="0"/>
            </a:br>
            <a:r>
              <a:rPr lang="en-US" sz="3600" dirty="0" smtClean="0"/>
              <a:t>( 4 – 8 Mei)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>
          <a:xfrm>
            <a:off x="457200" y="-214313"/>
            <a:ext cx="8229600" cy="1143001"/>
          </a:xfrm>
        </p:spPr>
        <p:txBody>
          <a:bodyPr/>
          <a:lstStyle/>
          <a:p>
            <a:pPr eaLnBrk="1" hangingPunct="1"/>
            <a:r>
              <a:rPr lang="id-ID" smtClean="0">
                <a:solidFill>
                  <a:srgbClr val="7B9899"/>
                </a:solidFill>
              </a:rPr>
              <a:t>Jenis Penggolongan</a:t>
            </a:r>
          </a:p>
        </p:txBody>
      </p:sp>
      <p:sp>
        <p:nvSpPr>
          <p:cNvPr id="95235" name="Content Placeholder 2"/>
          <p:cNvSpPr>
            <a:spLocks noGrp="1"/>
          </p:cNvSpPr>
          <p:nvPr>
            <p:ph sz="quarter" idx="1"/>
          </p:nvPr>
        </p:nvSpPr>
        <p:spPr>
          <a:xfrm>
            <a:off x="628650" y="1785938"/>
            <a:ext cx="8229600" cy="2286000"/>
          </a:xfrm>
        </p:spPr>
        <p:txBody>
          <a:bodyPr/>
          <a:lstStyle/>
          <a:p>
            <a:pPr algn="just" eaLnBrk="1" hangingPunct="1"/>
            <a:r>
              <a:rPr lang="id-ID" sz="2800" smtClean="0"/>
              <a:t>(1)Penggolongan menurut fisik, yaitu dengan mengurai suatu objek ke dalam unsur-unsur. Misal, tubuh manusia dapat dibagi ke dalam bagian kaki, tangan, kepala, perut, dst.</a:t>
            </a:r>
          </a:p>
          <a:p>
            <a:pPr algn="just" eaLnBrk="1" hangingPunct="1">
              <a:buFont typeface="Wingdings 2" pitchFamily="18" charset="2"/>
              <a:buNone/>
            </a:pPr>
            <a:endParaRPr lang="id-ID" sz="2800" smtClean="0"/>
          </a:p>
          <a:p>
            <a:pPr algn="just" eaLnBrk="1" hangingPunct="1">
              <a:buFont typeface="Wingdings 2" pitchFamily="18" charset="2"/>
              <a:buNone/>
            </a:pPr>
            <a:endParaRPr lang="id-ID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2616200"/>
          </a:xfrm>
        </p:spPr>
        <p:txBody>
          <a:bodyPr/>
          <a:lstStyle/>
          <a:p>
            <a:pPr algn="just"/>
            <a:r>
              <a:rPr lang="id-ID" smtClean="0"/>
              <a:t>(2) </a:t>
            </a:r>
            <a:r>
              <a:rPr lang="id-ID" sz="2400" smtClean="0"/>
              <a:t>Penggolongan Logis, yaitu penggolongan sebuah konsep ke dalam sub konsep. </a:t>
            </a:r>
          </a:p>
          <a:p>
            <a:pPr algn="just">
              <a:buFont typeface="Wingdings 2" pitchFamily="18" charset="2"/>
              <a:buNone/>
            </a:pPr>
            <a:r>
              <a:rPr lang="id-ID" sz="2400" smtClean="0"/>
              <a:t>   Misal, manusia dapat digolongkan ke dalam struktur 1)susunan kodrat (jiwa-raga), sifat kodrat ( individu-sosial), kedudukan kodrat (berdiri sendiri-makhluk Tuhan).</a:t>
            </a:r>
          </a:p>
          <a:p>
            <a:pPr algn="just">
              <a:buFont typeface="Wingdings 2" pitchFamily="18" charset="2"/>
              <a:buNone/>
            </a:pPr>
            <a:endParaRPr lang="id-ID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Content Placeholder 2"/>
          <p:cNvSpPr>
            <a:spLocks noGrp="1"/>
          </p:cNvSpPr>
          <p:nvPr>
            <p:ph sz="quarter" idx="1"/>
          </p:nvPr>
        </p:nvSpPr>
        <p:spPr>
          <a:xfrm>
            <a:off x="357188" y="1527175"/>
            <a:ext cx="8504237" cy="2259013"/>
          </a:xfrm>
        </p:spPr>
        <p:txBody>
          <a:bodyPr/>
          <a:lstStyle/>
          <a:p>
            <a:pPr algn="just"/>
            <a:r>
              <a:rPr lang="id-ID" smtClean="0"/>
              <a:t>(3) </a:t>
            </a:r>
            <a:r>
              <a:rPr lang="id-ID" sz="2400" smtClean="0"/>
              <a:t>Penggolongan metafisik, yaitu penggolongan suatu objek  ke dalam kualitas pembentuknya. </a:t>
            </a:r>
          </a:p>
          <a:p>
            <a:pPr algn="just">
              <a:buFont typeface="Wingdings 2" pitchFamily="18" charset="2"/>
              <a:buNone/>
            </a:pPr>
            <a:r>
              <a:rPr lang="id-ID" sz="2400" smtClean="0"/>
              <a:t>    Misal, binatang ialah substansi instingtif, hidup, memiliki sistem sosial yang ‘</a:t>
            </a:r>
            <a:r>
              <a:rPr lang="id-ID" sz="2400" i="1" smtClean="0"/>
              <a:t>given</a:t>
            </a:r>
            <a:r>
              <a:rPr lang="id-ID" sz="2400" smtClean="0"/>
              <a:t>’.</a:t>
            </a:r>
          </a:p>
          <a:p>
            <a:pPr algn="just">
              <a:buFont typeface="Wingdings 2" pitchFamily="18" charset="2"/>
              <a:buNone/>
            </a:pPr>
            <a:endParaRPr lang="id-ID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0827" y="2514600"/>
            <a:ext cx="54729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To be continued in meeting 9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Dikatehui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O yang </a:t>
            </a:r>
            <a:r>
              <a:rPr lang="en-US" dirty="0" err="1" smtClean="0"/>
              <a:t>bunyinya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Islam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ibadah</a:t>
            </a:r>
            <a:r>
              <a:rPr lang="en-US" dirty="0" smtClean="0"/>
              <a:t> </a:t>
            </a:r>
            <a:r>
              <a:rPr lang="en-US" dirty="0" err="1" smtClean="0"/>
              <a:t>puasa</a:t>
            </a:r>
            <a:r>
              <a:rPr lang="en-US" dirty="0" smtClean="0"/>
              <a:t>. </a:t>
            </a:r>
            <a:r>
              <a:rPr lang="en-US" dirty="0" err="1" smtClean="0"/>
              <a:t>Pertanyaan</a:t>
            </a:r>
            <a:r>
              <a:rPr lang="en-US" dirty="0" smtClean="0"/>
              <a:t> : </a:t>
            </a:r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AEIO !</a:t>
            </a:r>
            <a:endParaRPr lang="en-US" dirty="0" smtClean="0"/>
          </a:p>
          <a:p>
            <a:r>
              <a:rPr lang="en-US" dirty="0" smtClean="0"/>
              <a:t>Di </a:t>
            </a:r>
            <a:r>
              <a:rPr lang="en-US" dirty="0" err="1" smtClean="0"/>
              <a:t>J</a:t>
            </a:r>
            <a:r>
              <a:rPr lang="en-US" dirty="0" err="1" smtClean="0"/>
              <a:t>awa</a:t>
            </a:r>
            <a:r>
              <a:rPr lang="en-US" dirty="0" smtClean="0"/>
              <a:t> </a:t>
            </a:r>
            <a:r>
              <a:rPr lang="en-US" dirty="0" smtClean="0"/>
              <a:t>T</a:t>
            </a:r>
            <a:r>
              <a:rPr lang="en-US" dirty="0" smtClean="0"/>
              <a:t>engah </a:t>
            </a:r>
            <a:r>
              <a:rPr lang="en-US" dirty="0" err="1" smtClean="0"/>
              <a:t>dan</a:t>
            </a:r>
            <a:r>
              <a:rPr lang="en-US" dirty="0" smtClean="0"/>
              <a:t> DIY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merapi</a:t>
            </a:r>
            <a:r>
              <a:rPr lang="en-US" dirty="0" smtClean="0"/>
              <a:t>, </a:t>
            </a:r>
            <a:r>
              <a:rPr lang="en-US" dirty="0" err="1" smtClean="0"/>
              <a:t>candi</a:t>
            </a:r>
            <a:r>
              <a:rPr lang="en-US" dirty="0" smtClean="0"/>
              <a:t> </a:t>
            </a:r>
            <a:r>
              <a:rPr lang="en-US" dirty="0" err="1" smtClean="0"/>
              <a:t>prambanan</a:t>
            </a:r>
            <a:r>
              <a:rPr lang="en-US" dirty="0" smtClean="0"/>
              <a:t>, </a:t>
            </a:r>
            <a:r>
              <a:rPr lang="en-US" dirty="0" err="1" smtClean="0"/>
              <a:t>candi</a:t>
            </a:r>
            <a:r>
              <a:rPr lang="en-US" dirty="0" smtClean="0"/>
              <a:t> </a:t>
            </a:r>
            <a:r>
              <a:rPr lang="en-US" dirty="0" err="1" smtClean="0"/>
              <a:t>borobudur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monumen</a:t>
            </a:r>
            <a:r>
              <a:rPr lang="en-US" dirty="0" smtClean="0"/>
              <a:t> </a:t>
            </a:r>
            <a:r>
              <a:rPr lang="en-US" dirty="0" err="1" smtClean="0"/>
              <a:t>jogja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. </a:t>
            </a:r>
            <a:r>
              <a:rPr lang="en-US" dirty="0" err="1" smtClean="0"/>
              <a:t>Pertanyaan</a:t>
            </a:r>
            <a:r>
              <a:rPr lang="en-US" dirty="0" smtClean="0"/>
              <a:t> :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simbul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, </a:t>
            </a:r>
            <a:r>
              <a:rPr lang="en-US" dirty="0" err="1" smtClean="0"/>
              <a:t>konvensional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aksidensial</a:t>
            </a:r>
            <a:r>
              <a:rPr lang="en-US" dirty="0" smtClean="0"/>
              <a:t> !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cara-cara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definien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definiendum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maksudnya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63" y="228600"/>
            <a:ext cx="6978650" cy="75882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>
              <a:defRPr/>
            </a:pPr>
            <a:r>
              <a:rPr lang="id-ID" dirty="0" smtClean="0">
                <a:solidFill>
                  <a:schemeClr val="tx1"/>
                </a:solidFill>
              </a:rPr>
              <a:t>Monumen Nasional ”Monas”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983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71625"/>
            <a:ext cx="8504238" cy="4714875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sz="2000" u="sng" smtClean="0"/>
              <a:t>Monas terletak di jantung ibukota Jakarta 1)</a:t>
            </a:r>
            <a:r>
              <a:rPr lang="id-ID" sz="2000" smtClean="0"/>
              <a:t>. </a:t>
            </a:r>
            <a:r>
              <a:rPr lang="id-ID" sz="2000" u="sng" smtClean="0"/>
              <a:t>Ia dibangun oleh Ir.Frederich Silaban dan RM. Soedarsono 2)</a:t>
            </a:r>
            <a:r>
              <a:rPr lang="id-ID" sz="2000" smtClean="0"/>
              <a:t> pada tahun 1961 – 1975. Tanggal 17 Agustus 1961, presiden  Soekarno meletakkan pancang besi tanda dimulai pembangunan, dan tanggal 12 Juli 1975 presiden Soeharto meresmikan untuk umum.</a:t>
            </a:r>
          </a:p>
          <a:p>
            <a:pPr algn="just"/>
            <a:r>
              <a:rPr lang="id-ID" sz="2000" u="sng" smtClean="0"/>
              <a:t>Monas memiliki tinggi 132 meter, di puncak terdapat lidah api setinggi 14 meter  terbuat dari perunggu seberat 14, 5 ton, dilapisi emas seberat 50 kg., </a:t>
            </a:r>
            <a:r>
              <a:rPr lang="id-ID" sz="2000" smtClean="0"/>
              <a:t>28 kg diantaranya merupakan sumbangan Teuku Markam dari desa Alue Caplie, Seunudon, Aceh Utara 3). Di bagian atas berbentuk lingga ( alu) dan yoni (cawan) memiliki makna filosofis cermin budaya masyarakat Indonesia agraris yang umumnya memiliki penumbuk padi.</a:t>
            </a:r>
          </a:p>
          <a:p>
            <a:pPr algn="just"/>
            <a:r>
              <a:rPr lang="id-ID" sz="2000" u="sng" smtClean="0"/>
              <a:t>Tujuan didirikannya monas ialah agar bangsa Indonesia kini dan masa datang mengenang dan melestarikan perjuangan bangsa Indonesia pada revolusi kemerdekaan 1945. 4) </a:t>
            </a:r>
          </a:p>
          <a:p>
            <a:pPr algn="just"/>
            <a:endParaRPr lang="id-ID" sz="20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Content Placeholder 2"/>
          <p:cNvSpPr>
            <a:spLocks noGrp="1"/>
          </p:cNvSpPr>
          <p:nvPr>
            <p:ph sz="quarter" idx="1"/>
          </p:nvPr>
        </p:nvSpPr>
        <p:spPr>
          <a:xfrm>
            <a:off x="354013" y="1812925"/>
            <a:ext cx="8504237" cy="2401888"/>
          </a:xfrm>
        </p:spPr>
        <p:txBody>
          <a:bodyPr/>
          <a:lstStyle/>
          <a:p>
            <a:r>
              <a:rPr lang="id-ID" smtClean="0"/>
              <a:t>Kalimat yang digaris bawah nomor 1, 2, 3, dan 4 termasuk  definisi apa?</a:t>
            </a:r>
          </a:p>
          <a:p>
            <a:r>
              <a:rPr lang="id-ID" smtClean="0"/>
              <a:t>Monas termasuk kategori tanda atau simbol apa? Alamiah/konvensional/aksidensial?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solidFill>
                  <a:schemeClr val="tx1"/>
                </a:solidFill>
              </a:rPr>
              <a:t>Danau Sunter Barat Keramat</a:t>
            </a:r>
          </a:p>
        </p:txBody>
      </p:sp>
      <p:sp>
        <p:nvSpPr>
          <p:cNvPr id="1003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285875"/>
            <a:ext cx="8504238" cy="4973638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id-ID" smtClean="0"/>
              <a:t>   Di daeah Jakarta Utara terdapat danau Sunter  yang terbagi menjadi dua yaitu sunter  timur dan  barat. </a:t>
            </a:r>
            <a:r>
              <a:rPr lang="id-ID" u="sng" smtClean="0"/>
              <a:t>Danau sunter timur sering digunakan untuk latihan berselancar</a:t>
            </a:r>
            <a:r>
              <a:rPr lang="id-ID" smtClean="0"/>
              <a:t>. Sedangkan </a:t>
            </a:r>
            <a:r>
              <a:rPr lang="id-ID" u="sng" smtClean="0"/>
              <a:t>di bagian barat </a:t>
            </a:r>
            <a:r>
              <a:rPr lang="id-ID" smtClean="0"/>
              <a:t>terdapat pulau kecil di tengah-tengah. Konon </a:t>
            </a:r>
            <a:r>
              <a:rPr lang="id-ID" u="sng" smtClean="0"/>
              <a:t>di pulau itu terdapat kehidupan mistis dan sering digunakan untuk bersemedi, sehingga banyak orang mengatakan danau itu keramat.</a:t>
            </a:r>
          </a:p>
          <a:p>
            <a:pPr algn="just">
              <a:buFont typeface="Wingdings 2" pitchFamily="18" charset="2"/>
              <a:buNone/>
            </a:pPr>
            <a:r>
              <a:rPr lang="id-ID" smtClean="0"/>
              <a:t>   Pertanyaan :</a:t>
            </a:r>
          </a:p>
          <a:p>
            <a:pPr algn="just">
              <a:buFont typeface="Wingdings 2" pitchFamily="18" charset="2"/>
              <a:buNone/>
            </a:pPr>
            <a:r>
              <a:rPr lang="id-ID" smtClean="0"/>
              <a:t>   Tentukan mana yang masuk definiendum dan definien pada kalimat yang digaris bawah di atas 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>
          <a:xfrm>
            <a:off x="1214438" y="214313"/>
            <a:ext cx="6550025" cy="758825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id-ID" b="1" smtClean="0">
                <a:solidFill>
                  <a:schemeClr val="tx1"/>
                </a:solidFill>
              </a:rPr>
              <a:t>Penggolongan </a:t>
            </a:r>
          </a:p>
        </p:txBody>
      </p:sp>
      <p:sp>
        <p:nvSpPr>
          <p:cNvPr id="921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id-ID" smtClean="0"/>
              <a:t>Ialah pekerjaan akal budi untuk menganalisis, membagi bagi, menggolongkan, menyusun pengertian dan barang menurut kesamaan dan perbedaan.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>
                <a:solidFill>
                  <a:srgbClr val="7B9899"/>
                </a:solidFill>
              </a:rPr>
              <a:t>Tata cara penggolongan</a:t>
            </a:r>
          </a:p>
        </p:txBody>
      </p:sp>
      <p:sp>
        <p:nvSpPr>
          <p:cNvPr id="931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id-ID" smtClean="0"/>
              <a:t>Harus lengkap, meliputi semua bagian yg hendak digolongkan sehingga menjadi utuh dan lengkap. Mis.makhluk hidup digolongkan menjadi  manusia, binatang, tumbuhan.</a:t>
            </a:r>
          </a:p>
          <a:p>
            <a:pPr eaLnBrk="1" hangingPunct="1">
              <a:buFont typeface="Arial" charset="0"/>
              <a:buChar char="•"/>
            </a:pPr>
            <a:r>
              <a:rPr lang="id-ID" smtClean="0"/>
              <a:t>Harus sungguh dipisahkan. Satu digolongkan, tdk boleh jadi bagian yg lain. Mis. manusia (pria-wanita, dewasa-anak).</a:t>
            </a:r>
          </a:p>
          <a:p>
            <a:pPr eaLnBrk="1" hangingPunct="1">
              <a:buFont typeface="Arial" charset="0"/>
              <a:buChar char="•"/>
            </a:pPr>
            <a:r>
              <a:rPr lang="id-ID" smtClean="0"/>
              <a:t>Harus menurut dasar, prinsip, garis yg sama. Mis.kendaraan digolongkan yg bergerak di laut, di darat. Tdk boleh,digabung dengan yg ditarik kuda.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id-ID" smtClean="0"/>
              <a:t>Harus cocok untuk tujuan yang hendak dicapai.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id-ID" smtClean="0"/>
              <a:t>   Mis, penggolongan nilai A, B, C adalah untuk melihat kemampuan anak didik menyerap materi belajar.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35</TotalTime>
  <Words>586</Words>
  <Application>Microsoft Office PowerPoint</Application>
  <PresentationFormat>On-screen Show (4:3)</PresentationFormat>
  <Paragraphs>33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Pertemuan ke – 8 ( 4 – 8 Mei)</vt:lpstr>
      <vt:lpstr>Review</vt:lpstr>
      <vt:lpstr>Slide 3</vt:lpstr>
      <vt:lpstr>Monumen Nasional ”Monas”</vt:lpstr>
      <vt:lpstr>Slide 5</vt:lpstr>
      <vt:lpstr>Danau Sunter Barat Keramat</vt:lpstr>
      <vt:lpstr>Penggolongan </vt:lpstr>
      <vt:lpstr>Tata cara penggolongan</vt:lpstr>
      <vt:lpstr>Slide 9</vt:lpstr>
      <vt:lpstr>Jenis Penggolongan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ke – 8 ( 4 – 8 Mei)</dc:title>
  <dc:creator>USER</dc:creator>
  <cp:lastModifiedBy>USER</cp:lastModifiedBy>
  <cp:revision>4</cp:revision>
  <dcterms:created xsi:type="dcterms:W3CDTF">2006-06-06T04:27:07Z</dcterms:created>
  <dcterms:modified xsi:type="dcterms:W3CDTF">2006-06-06T05:02:47Z</dcterms:modified>
</cp:coreProperties>
</file>