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s/slide56.xml" ContentType="application/vnd.openxmlformats-officedocument.presentationml.slide+xml"/>
  <Override PartName="/ppt/slides/slide5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slides/slide5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2"/>
  </p:notesMasterIdLst>
  <p:handoutMasterIdLst>
    <p:handoutMasterId r:id="rId63"/>
  </p:handoutMasterIdLst>
  <p:sldIdLst>
    <p:sldId id="256" r:id="rId2"/>
    <p:sldId id="306" r:id="rId3"/>
    <p:sldId id="307" r:id="rId4"/>
    <p:sldId id="308" r:id="rId5"/>
    <p:sldId id="309" r:id="rId6"/>
    <p:sldId id="310" r:id="rId7"/>
    <p:sldId id="311" r:id="rId8"/>
    <p:sldId id="312" r:id="rId9"/>
    <p:sldId id="313" r:id="rId10"/>
    <p:sldId id="314" r:id="rId11"/>
    <p:sldId id="315" r:id="rId12"/>
    <p:sldId id="316" r:id="rId13"/>
    <p:sldId id="317" r:id="rId14"/>
    <p:sldId id="318" r:id="rId15"/>
    <p:sldId id="319" r:id="rId16"/>
    <p:sldId id="257" r:id="rId17"/>
    <p:sldId id="258" r:id="rId18"/>
    <p:sldId id="260" r:id="rId19"/>
    <p:sldId id="261" r:id="rId20"/>
    <p:sldId id="262" r:id="rId21"/>
    <p:sldId id="263" r:id="rId22"/>
    <p:sldId id="264" r:id="rId23"/>
    <p:sldId id="265" r:id="rId24"/>
    <p:sldId id="266" r:id="rId25"/>
    <p:sldId id="267" r:id="rId26"/>
    <p:sldId id="268" r:id="rId27"/>
    <p:sldId id="269" r:id="rId28"/>
    <p:sldId id="270" r:id="rId29"/>
    <p:sldId id="271" r:id="rId30"/>
    <p:sldId id="273" r:id="rId31"/>
    <p:sldId id="274" r:id="rId32"/>
    <p:sldId id="275" r:id="rId33"/>
    <p:sldId id="276" r:id="rId34"/>
    <p:sldId id="277" r:id="rId35"/>
    <p:sldId id="278" r:id="rId36"/>
    <p:sldId id="279" r:id="rId37"/>
    <p:sldId id="280" r:id="rId38"/>
    <p:sldId id="281" r:id="rId39"/>
    <p:sldId id="282" r:id="rId40"/>
    <p:sldId id="285" r:id="rId41"/>
    <p:sldId id="286" r:id="rId42"/>
    <p:sldId id="287" r:id="rId43"/>
    <p:sldId id="288" r:id="rId44"/>
    <p:sldId id="289" r:id="rId45"/>
    <p:sldId id="290" r:id="rId46"/>
    <p:sldId id="291" r:id="rId47"/>
    <p:sldId id="292" r:id="rId48"/>
    <p:sldId id="293" r:id="rId49"/>
    <p:sldId id="294" r:id="rId50"/>
    <p:sldId id="295" r:id="rId51"/>
    <p:sldId id="296" r:id="rId52"/>
    <p:sldId id="297" r:id="rId53"/>
    <p:sldId id="298" r:id="rId54"/>
    <p:sldId id="299" r:id="rId55"/>
    <p:sldId id="300" r:id="rId56"/>
    <p:sldId id="301" r:id="rId57"/>
    <p:sldId id="302" r:id="rId58"/>
    <p:sldId id="303" r:id="rId59"/>
    <p:sldId id="304" r:id="rId60"/>
    <p:sldId id="305" r:id="rId61"/>
  </p:sldIdLst>
  <p:sldSz cx="9144000" cy="6858000" type="screen4x3"/>
  <p:notesSz cx="6858000" cy="931386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45" d="100"/>
          <a:sy n="45" d="100"/>
        </p:scale>
        <p:origin x="-660" y="-90"/>
      </p:cViewPr>
      <p:guideLst>
        <p:guide orient="horz" pos="2160"/>
        <p:guide pos="2880"/>
      </p:guideLst>
    </p:cSldViewPr>
  </p:slideViewPr>
  <p:notesTextViewPr>
    <p:cViewPr>
      <p:scale>
        <a:sx n="100" d="100"/>
        <a:sy n="100" d="100"/>
      </p:scale>
      <p:origin x="0" y="0"/>
    </p:cViewPr>
  </p:notesTextViewPr>
  <p:notesViewPr>
    <p:cSldViewPr>
      <p:cViewPr varScale="1">
        <p:scale>
          <a:sx n="49" d="100"/>
          <a:sy n="49" d="100"/>
        </p:scale>
        <p:origin x="-2958" y="-108"/>
      </p:cViewPr>
      <p:guideLst>
        <p:guide orient="horz" pos="2933"/>
        <p:guide pos="2160"/>
      </p:guideLst>
    </p:cSldViewPr>
  </p:notes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handoutMaster" Target="handoutMasters/handoutMaster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5693"/>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65693"/>
          </a:xfrm>
          <a:prstGeom prst="rect">
            <a:avLst/>
          </a:prstGeom>
        </p:spPr>
        <p:txBody>
          <a:bodyPr vert="horz" lIns="91440" tIns="45720" rIns="91440" bIns="45720" rtlCol="0"/>
          <a:lstStyle>
            <a:lvl1pPr algn="r">
              <a:defRPr sz="1200"/>
            </a:lvl1pPr>
          </a:lstStyle>
          <a:p>
            <a:fld id="{3F6C058F-C0EA-4D9F-9C14-4BC7A5106A13}" type="datetimeFigureOut">
              <a:rPr lang="en-US" smtClean="0"/>
              <a:pPr/>
              <a:t>10/24/2019</a:t>
            </a:fld>
            <a:endParaRPr lang="en-US"/>
          </a:p>
        </p:txBody>
      </p:sp>
      <p:sp>
        <p:nvSpPr>
          <p:cNvPr id="4" name="Footer Placeholder 3"/>
          <p:cNvSpPr>
            <a:spLocks noGrp="1"/>
          </p:cNvSpPr>
          <p:nvPr>
            <p:ph type="ftr" sz="quarter" idx="2"/>
          </p:nvPr>
        </p:nvSpPr>
        <p:spPr>
          <a:xfrm>
            <a:off x="0" y="8846553"/>
            <a:ext cx="2971800" cy="465693"/>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846553"/>
            <a:ext cx="2971800" cy="465693"/>
          </a:xfrm>
          <a:prstGeom prst="rect">
            <a:avLst/>
          </a:prstGeom>
        </p:spPr>
        <p:txBody>
          <a:bodyPr vert="horz" lIns="91440" tIns="45720" rIns="91440" bIns="45720" rtlCol="0" anchor="b"/>
          <a:lstStyle>
            <a:lvl1pPr algn="r">
              <a:defRPr sz="1200"/>
            </a:lvl1pPr>
          </a:lstStyle>
          <a:p>
            <a:fld id="{4353C51B-C147-46E7-B0A4-9EE11A08DDCB}" type="slidenum">
              <a:rPr lang="en-US" smtClean="0"/>
              <a:pPr/>
              <a:t>‹#›</a:t>
            </a:fld>
            <a:endParaRPr lang="en-US"/>
          </a:p>
        </p:txBody>
      </p:sp>
    </p:spTree>
    <p:extLst>
      <p:ext uri="{BB962C8B-B14F-4D97-AF65-F5344CB8AC3E}">
        <p14:creationId xmlns:p14="http://schemas.microsoft.com/office/powerpoint/2010/main" xmlns="" val="148905076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5693"/>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65693"/>
          </a:xfrm>
          <a:prstGeom prst="rect">
            <a:avLst/>
          </a:prstGeom>
        </p:spPr>
        <p:txBody>
          <a:bodyPr vert="horz" lIns="91440" tIns="45720" rIns="91440" bIns="45720" rtlCol="0"/>
          <a:lstStyle>
            <a:lvl1pPr algn="r">
              <a:defRPr sz="1200"/>
            </a:lvl1pPr>
          </a:lstStyle>
          <a:p>
            <a:fld id="{DA21C60F-0EB8-4AF1-95BB-64AC77DE73ED}" type="datetimeFigureOut">
              <a:rPr lang="en-US" smtClean="0"/>
              <a:pPr/>
              <a:t>10/24/2019</a:t>
            </a:fld>
            <a:endParaRPr lang="en-US"/>
          </a:p>
        </p:txBody>
      </p:sp>
      <p:sp>
        <p:nvSpPr>
          <p:cNvPr id="4" name="Slide Image Placeholder 3"/>
          <p:cNvSpPr>
            <a:spLocks noGrp="1" noRot="1" noChangeAspect="1"/>
          </p:cNvSpPr>
          <p:nvPr>
            <p:ph type="sldImg" idx="2"/>
          </p:nvPr>
        </p:nvSpPr>
        <p:spPr>
          <a:xfrm>
            <a:off x="1101725" y="698500"/>
            <a:ext cx="4654550" cy="34925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24085"/>
            <a:ext cx="5486400" cy="41912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46553"/>
            <a:ext cx="2971800" cy="465693"/>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846553"/>
            <a:ext cx="2971800" cy="465693"/>
          </a:xfrm>
          <a:prstGeom prst="rect">
            <a:avLst/>
          </a:prstGeom>
        </p:spPr>
        <p:txBody>
          <a:bodyPr vert="horz" lIns="91440" tIns="45720" rIns="91440" bIns="45720" rtlCol="0" anchor="b"/>
          <a:lstStyle>
            <a:lvl1pPr algn="r">
              <a:defRPr sz="1200"/>
            </a:lvl1pPr>
          </a:lstStyle>
          <a:p>
            <a:fld id="{1206586A-3967-43F2-8A25-B6AB4FE387C5}" type="slidenum">
              <a:rPr lang="en-US" smtClean="0"/>
              <a:pPr/>
              <a:t>‹#›</a:t>
            </a:fld>
            <a:endParaRPr lang="en-US"/>
          </a:p>
        </p:txBody>
      </p:sp>
    </p:spTree>
    <p:extLst>
      <p:ext uri="{BB962C8B-B14F-4D97-AF65-F5344CB8AC3E}">
        <p14:creationId xmlns:p14="http://schemas.microsoft.com/office/powerpoint/2010/main" xmlns="" val="286413542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1206586A-3967-43F2-8A25-B6AB4FE387C5}" type="slidenum">
              <a:rPr lang="en-US" smtClean="0"/>
              <a:pPr/>
              <a:t>24</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8197BF6-C989-4051-8E51-68E850F6F370}" type="datetimeFigureOut">
              <a:rPr lang="en-US" smtClean="0"/>
              <a:pPr/>
              <a:t>10/24/2019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7221A9A-73C0-4BED-8683-240ED24227F8}"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8197BF6-C989-4051-8E51-68E850F6F370}" type="datetimeFigureOut">
              <a:rPr lang="en-US" smtClean="0"/>
              <a:pPr/>
              <a:t>10/24/2019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7221A9A-73C0-4BED-8683-240ED24227F8}"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8197BF6-C989-4051-8E51-68E850F6F370}" type="datetimeFigureOut">
              <a:rPr lang="en-US" smtClean="0"/>
              <a:pPr/>
              <a:t>10/24/2019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7221A9A-73C0-4BED-8683-240ED24227F8}"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8197BF6-C989-4051-8E51-68E850F6F370}" type="datetimeFigureOut">
              <a:rPr lang="en-US" smtClean="0"/>
              <a:pPr/>
              <a:t>10/24/2019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7221A9A-73C0-4BED-8683-240ED24227F8}"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8197BF6-C989-4051-8E51-68E850F6F370}" type="datetimeFigureOut">
              <a:rPr lang="en-US" smtClean="0"/>
              <a:pPr/>
              <a:t>10/24/2019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7221A9A-73C0-4BED-8683-240ED24227F8}"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8197BF6-C989-4051-8E51-68E850F6F370}" type="datetimeFigureOut">
              <a:rPr lang="en-US" smtClean="0"/>
              <a:pPr/>
              <a:t>10/24/2019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7221A9A-73C0-4BED-8683-240ED24227F8}"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8197BF6-C989-4051-8E51-68E850F6F370}" type="datetimeFigureOut">
              <a:rPr lang="en-US" smtClean="0"/>
              <a:pPr/>
              <a:t>10/24/2019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7221A9A-73C0-4BED-8683-240ED24227F8}"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8197BF6-C989-4051-8E51-68E850F6F370}" type="datetimeFigureOut">
              <a:rPr lang="en-US" smtClean="0"/>
              <a:pPr/>
              <a:t>10/24/2019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7221A9A-73C0-4BED-8683-240ED24227F8}"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8197BF6-C989-4051-8E51-68E850F6F370}" type="datetimeFigureOut">
              <a:rPr lang="en-US" smtClean="0"/>
              <a:pPr/>
              <a:t>10/24/2019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7221A9A-73C0-4BED-8683-240ED24227F8}"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8197BF6-C989-4051-8E51-68E850F6F370}" type="datetimeFigureOut">
              <a:rPr lang="en-US" smtClean="0"/>
              <a:pPr/>
              <a:t>10/24/2019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7221A9A-73C0-4BED-8683-240ED24227F8}"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8197BF6-C989-4051-8E51-68E850F6F370}" type="datetimeFigureOut">
              <a:rPr lang="en-US" smtClean="0"/>
              <a:pPr/>
              <a:t>10/24/2019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7221A9A-73C0-4BED-8683-240ED24227F8}"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8197BF6-C989-4051-8E51-68E850F6F370}" type="datetimeFigureOut">
              <a:rPr lang="en-US" smtClean="0"/>
              <a:pPr/>
              <a:t>10/24/2019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7221A9A-73C0-4BED-8683-240ED24227F8}"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495946"/>
            <a:ext cx="7772400" cy="3725141"/>
          </a:xfrm>
        </p:spPr>
        <p:txBody>
          <a:bodyPr>
            <a:normAutofit/>
          </a:bodyPr>
          <a:lstStyle/>
          <a:p>
            <a:r>
              <a:rPr lang="en-US" sz="3600" dirty="0" smtClean="0"/>
              <a:t>PERENCANAAN PEMBANGUNAN DESA II</a:t>
            </a:r>
            <a:br>
              <a:rPr lang="en-US" sz="3600" dirty="0" smtClean="0"/>
            </a:br>
            <a:r>
              <a:rPr lang="en-US" sz="3600" dirty="0"/>
              <a:t/>
            </a:r>
            <a:br>
              <a:rPr lang="en-US" sz="3600" dirty="0"/>
            </a:br>
            <a:r>
              <a:rPr lang="en-US" sz="3600" dirty="0" smtClean="0"/>
              <a:t/>
            </a:r>
            <a:br>
              <a:rPr lang="en-US" sz="3600" dirty="0" smtClean="0"/>
            </a:br>
            <a:r>
              <a:rPr lang="en-US" sz="2400" dirty="0" err="1" smtClean="0"/>
              <a:t>Oleh</a:t>
            </a:r>
            <a:r>
              <a:rPr lang="en-US" sz="2400" dirty="0" smtClean="0"/>
              <a:t/>
            </a:r>
            <a:br>
              <a:rPr lang="en-US" sz="2400" dirty="0" smtClean="0"/>
            </a:br>
            <a:r>
              <a:rPr lang="en-US" sz="2400" dirty="0" smtClean="0"/>
              <a:t> </a:t>
            </a:r>
            <a:r>
              <a:rPr lang="en-US" sz="2400" dirty="0" err="1" smtClean="0"/>
              <a:t>Dra</a:t>
            </a:r>
            <a:r>
              <a:rPr lang="en-US" sz="2400" dirty="0" smtClean="0"/>
              <a:t>. Sri </a:t>
            </a:r>
            <a:r>
              <a:rPr lang="en-US" sz="2400" dirty="0" err="1" smtClean="0"/>
              <a:t>Suminar</a:t>
            </a:r>
            <a:r>
              <a:rPr lang="en-US" sz="2400" dirty="0" smtClean="0"/>
              <a:t>, MP</a:t>
            </a:r>
            <a:endParaRPr lang="en-US" sz="2400" dirty="0"/>
          </a:p>
        </p:txBody>
      </p:sp>
      <p:sp>
        <p:nvSpPr>
          <p:cNvPr id="3" name="Subtitle 2"/>
          <p:cNvSpPr>
            <a:spLocks noGrp="1"/>
          </p:cNvSpPr>
          <p:nvPr>
            <p:ph type="subTitle" idx="1"/>
          </p:nvPr>
        </p:nvSpPr>
        <p:spPr>
          <a:xfrm>
            <a:off x="1371600" y="4719662"/>
            <a:ext cx="6400800" cy="1066792"/>
          </a:xfrm>
        </p:spPr>
        <p:txBody>
          <a:bodyPr>
            <a:normAutofit fontScale="70000" lnSpcReduction="20000"/>
          </a:bodyPr>
          <a:lstStyle/>
          <a:p>
            <a:r>
              <a:rPr lang="en-US" b="1" dirty="0" smtClean="0"/>
              <a:t>Program </a:t>
            </a:r>
            <a:r>
              <a:rPr lang="en-US" b="1" dirty="0" err="1" smtClean="0"/>
              <a:t>studi</a:t>
            </a:r>
            <a:r>
              <a:rPr lang="en-US" b="1" dirty="0" smtClean="0"/>
              <a:t> PMD D 3</a:t>
            </a:r>
          </a:p>
          <a:p>
            <a:r>
              <a:rPr lang="en-US" b="1" dirty="0" err="1" smtClean="0"/>
              <a:t>Sekolah</a:t>
            </a:r>
            <a:r>
              <a:rPr lang="en-US" b="1" dirty="0" smtClean="0"/>
              <a:t> </a:t>
            </a:r>
            <a:r>
              <a:rPr lang="en-US" b="1" dirty="0" err="1" smtClean="0"/>
              <a:t>Tinggi</a:t>
            </a:r>
            <a:r>
              <a:rPr lang="en-US" b="1" dirty="0" smtClean="0"/>
              <a:t> Pembangunan </a:t>
            </a:r>
            <a:r>
              <a:rPr lang="en-US" b="1" dirty="0" err="1" smtClean="0"/>
              <a:t>Desa</a:t>
            </a:r>
            <a:r>
              <a:rPr lang="en-US" b="1" dirty="0" smtClean="0"/>
              <a:t> “APMD”</a:t>
            </a:r>
          </a:p>
          <a:p>
            <a:r>
              <a:rPr lang="en-US" b="1" dirty="0" smtClean="0"/>
              <a:t>Yogyakarta</a:t>
            </a:r>
          </a:p>
          <a:p>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6278562"/>
          </a:xfrm>
        </p:spPr>
        <p:txBody>
          <a:bodyPr>
            <a:normAutofit fontScale="90000"/>
          </a:bodyPr>
          <a:lstStyle/>
          <a:p>
            <a:pPr algn="l"/>
            <a:r>
              <a:rPr lang="en-US" sz="3100" dirty="0" smtClean="0"/>
              <a:t>Di </a:t>
            </a:r>
            <a:r>
              <a:rPr lang="en-US" sz="3100" dirty="0" err="1" smtClean="0"/>
              <a:t>satu</a:t>
            </a:r>
            <a:r>
              <a:rPr lang="en-US" sz="3100" dirty="0" smtClean="0"/>
              <a:t> </a:t>
            </a:r>
            <a:r>
              <a:rPr lang="en-US" sz="3100" dirty="0" err="1" smtClean="0"/>
              <a:t>sisi</a:t>
            </a:r>
            <a:r>
              <a:rPr lang="en-US" sz="3100" dirty="0" smtClean="0"/>
              <a:t>, </a:t>
            </a:r>
            <a:r>
              <a:rPr lang="en-US" sz="3100" dirty="0" err="1" smtClean="0"/>
              <a:t>menguatnya</a:t>
            </a:r>
            <a:r>
              <a:rPr lang="en-US" sz="3100" dirty="0" smtClean="0"/>
              <a:t> model “</a:t>
            </a:r>
            <a:r>
              <a:rPr lang="en-US" sz="3100" dirty="0" err="1" smtClean="0"/>
              <a:t>desa</a:t>
            </a:r>
            <a:r>
              <a:rPr lang="en-US" sz="3100" dirty="0" smtClean="0"/>
              <a:t> </a:t>
            </a:r>
            <a:r>
              <a:rPr lang="en-US" sz="3100" dirty="0" err="1" smtClean="0"/>
              <a:t>membangun</a:t>
            </a:r>
            <a:r>
              <a:rPr lang="en-US" sz="3100" dirty="0" smtClean="0"/>
              <a:t>” </a:t>
            </a:r>
            <a:r>
              <a:rPr lang="en-US" sz="3100" dirty="0" err="1" smtClean="0"/>
              <a:t>dimana</a:t>
            </a:r>
            <a:r>
              <a:rPr lang="en-US" sz="3100" dirty="0" smtClean="0"/>
              <a:t> </a:t>
            </a:r>
            <a:r>
              <a:rPr lang="en-US" sz="3100" dirty="0" err="1" smtClean="0"/>
              <a:t>inovasi</a:t>
            </a:r>
            <a:r>
              <a:rPr lang="en-US" sz="3100" dirty="0" smtClean="0"/>
              <a:t>, </a:t>
            </a:r>
            <a:r>
              <a:rPr lang="en-US" sz="3100" dirty="0" err="1" smtClean="0"/>
              <a:t>partisipasi</a:t>
            </a:r>
            <a:r>
              <a:rPr lang="en-US" sz="3100" dirty="0" smtClean="0"/>
              <a:t> </a:t>
            </a:r>
            <a:r>
              <a:rPr lang="en-US" sz="3100" dirty="0" err="1" smtClean="0"/>
              <a:t>hingga</a:t>
            </a:r>
            <a:r>
              <a:rPr lang="en-US" sz="3100" dirty="0" smtClean="0"/>
              <a:t> </a:t>
            </a:r>
            <a:r>
              <a:rPr lang="en-US" sz="3100" dirty="0" err="1" smtClean="0"/>
              <a:t>emansipasi</a:t>
            </a:r>
            <a:r>
              <a:rPr lang="en-US" sz="3100" dirty="0" smtClean="0"/>
              <a:t> </a:t>
            </a:r>
            <a:r>
              <a:rPr lang="en-US" sz="3100" dirty="0" err="1" smtClean="0"/>
              <a:t>transformasi</a:t>
            </a:r>
            <a:r>
              <a:rPr lang="en-US" sz="3100" dirty="0" smtClean="0"/>
              <a:t> social </a:t>
            </a:r>
            <a:r>
              <a:rPr lang="en-US" sz="3100" dirty="0" err="1" smtClean="0"/>
              <a:t>tumbuh</a:t>
            </a:r>
            <a:r>
              <a:rPr lang="en-US" sz="3100" dirty="0" smtClean="0"/>
              <a:t> </a:t>
            </a:r>
            <a:r>
              <a:rPr lang="en-US" sz="3100" dirty="0" err="1" smtClean="0"/>
              <a:t>dari</a:t>
            </a:r>
            <a:r>
              <a:rPr lang="en-US" sz="3100" dirty="0" smtClean="0"/>
              <a:t> </a:t>
            </a:r>
            <a:r>
              <a:rPr lang="en-US" sz="3100" dirty="0" err="1" smtClean="0"/>
              <a:t>bawah</a:t>
            </a:r>
            <a:r>
              <a:rPr lang="en-US" sz="3100" dirty="0" smtClean="0"/>
              <a:t> </a:t>
            </a:r>
            <a:r>
              <a:rPr lang="en-US" sz="3100" dirty="0" err="1" smtClean="0"/>
              <a:t>dan</a:t>
            </a:r>
            <a:r>
              <a:rPr lang="en-US" sz="3100" dirty="0" smtClean="0"/>
              <a:t> </a:t>
            </a:r>
            <a:r>
              <a:rPr lang="en-US" sz="3100" dirty="0" err="1" smtClean="0"/>
              <a:t>dalam</a:t>
            </a:r>
            <a:r>
              <a:rPr lang="en-US" sz="3100" dirty="0" smtClean="0"/>
              <a:t> </a:t>
            </a:r>
            <a:r>
              <a:rPr lang="en-US" sz="3100" dirty="0" err="1" smtClean="0"/>
              <a:t>desa</a:t>
            </a:r>
            <a:r>
              <a:rPr lang="en-US" sz="3100" dirty="0" smtClean="0"/>
              <a:t> (</a:t>
            </a:r>
            <a:r>
              <a:rPr lang="en-US" sz="3100" i="1" dirty="0" smtClean="0"/>
              <a:t>endogenous</a:t>
            </a:r>
            <a:r>
              <a:rPr lang="en-US" sz="3100" dirty="0" smtClean="0"/>
              <a:t>) </a:t>
            </a:r>
            <a:r>
              <a:rPr lang="en-US" sz="3100" dirty="0" err="1" smtClean="0"/>
              <a:t>adalah</a:t>
            </a:r>
            <a:r>
              <a:rPr lang="en-US" sz="3100" dirty="0" smtClean="0"/>
              <a:t> </a:t>
            </a:r>
            <a:r>
              <a:rPr lang="en-US" sz="3100" dirty="0" err="1" smtClean="0"/>
              <a:t>bagian</a:t>
            </a:r>
            <a:r>
              <a:rPr lang="en-US" sz="3100" dirty="0" smtClean="0"/>
              <a:t> </a:t>
            </a:r>
            <a:r>
              <a:rPr lang="en-US" sz="3100" dirty="0" err="1" smtClean="0"/>
              <a:t>dari</a:t>
            </a:r>
            <a:r>
              <a:rPr lang="en-US" sz="3100" dirty="0" smtClean="0"/>
              <a:t> </a:t>
            </a:r>
            <a:r>
              <a:rPr lang="en-US" sz="3100" dirty="0" err="1" smtClean="0"/>
              <a:t>ketidak</a:t>
            </a:r>
            <a:r>
              <a:rPr lang="en-US" sz="3100" dirty="0" smtClean="0"/>
              <a:t> </a:t>
            </a:r>
            <a:r>
              <a:rPr lang="en-US" sz="3100" dirty="0" err="1" smtClean="0"/>
              <a:t>berhasilan</a:t>
            </a:r>
            <a:r>
              <a:rPr lang="en-US" sz="3100" dirty="0" smtClean="0"/>
              <a:t> model </a:t>
            </a:r>
            <a:r>
              <a:rPr lang="en-US" sz="3100" dirty="0" err="1" smtClean="0"/>
              <a:t>pembangunan</a:t>
            </a:r>
            <a:r>
              <a:rPr lang="en-US" sz="3100" dirty="0" smtClean="0"/>
              <a:t> yang </a:t>
            </a:r>
            <a:r>
              <a:rPr lang="en-US" sz="3100" dirty="0" err="1" smtClean="0"/>
              <a:t>dikemudikan</a:t>
            </a:r>
            <a:r>
              <a:rPr lang="en-US" sz="3100" dirty="0" smtClean="0"/>
              <a:t> </a:t>
            </a:r>
            <a:r>
              <a:rPr lang="en-US" sz="3100" dirty="0" err="1" smtClean="0"/>
              <a:t>dari</a:t>
            </a:r>
            <a:r>
              <a:rPr lang="en-US" sz="3100" dirty="0" smtClean="0"/>
              <a:t> </a:t>
            </a:r>
            <a:r>
              <a:rPr lang="en-US" sz="3100" dirty="0" err="1" smtClean="0"/>
              <a:t>luar</a:t>
            </a:r>
            <a:r>
              <a:rPr lang="en-US" sz="3100" dirty="0" smtClean="0"/>
              <a:t> </a:t>
            </a:r>
            <a:r>
              <a:rPr lang="en-US" sz="3100" dirty="0" err="1" smtClean="0"/>
              <a:t>desa</a:t>
            </a:r>
            <a:r>
              <a:rPr lang="en-US" sz="3100" dirty="0" smtClean="0"/>
              <a:t> (</a:t>
            </a:r>
            <a:r>
              <a:rPr lang="en-US" sz="3100" i="1" dirty="0" smtClean="0"/>
              <a:t>exogenous</a:t>
            </a:r>
            <a:r>
              <a:rPr lang="en-US" sz="3100" dirty="0" smtClean="0"/>
              <a:t>).</a:t>
            </a:r>
            <a:r>
              <a:rPr lang="en-US" sz="3100" dirty="0" err="1" smtClean="0"/>
              <a:t>Tapi</a:t>
            </a:r>
            <a:r>
              <a:rPr lang="en-US" sz="3100" dirty="0" smtClean="0"/>
              <a:t>  </a:t>
            </a:r>
            <a:r>
              <a:rPr lang="en-US" sz="3100" dirty="0" err="1" smtClean="0"/>
              <a:t>pada</a:t>
            </a:r>
            <a:r>
              <a:rPr lang="en-US" sz="3100" dirty="0" smtClean="0"/>
              <a:t> </a:t>
            </a:r>
            <a:r>
              <a:rPr lang="en-US" sz="3100" dirty="0" err="1" smtClean="0"/>
              <a:t>sisi</a:t>
            </a:r>
            <a:r>
              <a:rPr lang="en-US" sz="3100" dirty="0" smtClean="0"/>
              <a:t> yang lain, </a:t>
            </a:r>
            <a:r>
              <a:rPr lang="en-US" sz="3100" dirty="0" err="1" smtClean="0"/>
              <a:t>pembangunan</a:t>
            </a:r>
            <a:r>
              <a:rPr lang="en-US" sz="3100" dirty="0" smtClean="0"/>
              <a:t> </a:t>
            </a:r>
            <a:r>
              <a:rPr lang="en-US" sz="3100" dirty="0" err="1" smtClean="0"/>
              <a:t>desa</a:t>
            </a:r>
            <a:r>
              <a:rPr lang="en-US" sz="3100" dirty="0" smtClean="0"/>
              <a:t> yang </a:t>
            </a:r>
            <a:r>
              <a:rPr lang="en-US" sz="3100" dirty="0" err="1" smtClean="0"/>
              <a:t>tumbuh</a:t>
            </a:r>
            <a:r>
              <a:rPr lang="en-US" sz="3100" dirty="0" smtClean="0"/>
              <a:t> </a:t>
            </a:r>
            <a:r>
              <a:rPr lang="en-US" sz="3100" dirty="0" err="1" smtClean="0"/>
              <a:t>dari</a:t>
            </a:r>
            <a:r>
              <a:rPr lang="en-US" sz="3100" dirty="0" smtClean="0"/>
              <a:t> </a:t>
            </a:r>
            <a:r>
              <a:rPr lang="en-US" sz="3100" dirty="0" err="1" smtClean="0"/>
              <a:t>dalam</a:t>
            </a:r>
            <a:r>
              <a:rPr lang="en-US" sz="3100" dirty="0" smtClean="0"/>
              <a:t> </a:t>
            </a:r>
            <a:r>
              <a:rPr lang="en-US" sz="3100" dirty="0" err="1" smtClean="0"/>
              <a:t>menjadi</a:t>
            </a:r>
            <a:r>
              <a:rPr lang="en-US" sz="3100" dirty="0" smtClean="0"/>
              <a:t> </a:t>
            </a:r>
            <a:r>
              <a:rPr lang="en-US" sz="3100" dirty="0" err="1" smtClean="0"/>
              <a:t>pilar</a:t>
            </a:r>
            <a:r>
              <a:rPr lang="en-US" sz="3100" dirty="0" smtClean="0"/>
              <a:t> </a:t>
            </a:r>
            <a:r>
              <a:rPr lang="en-US" sz="3100" dirty="0" err="1" smtClean="0"/>
              <a:t>penting</a:t>
            </a:r>
            <a:r>
              <a:rPr lang="en-US" sz="3100" dirty="0" smtClean="0"/>
              <a:t> </a:t>
            </a:r>
            <a:r>
              <a:rPr lang="en-US" sz="3100" dirty="0" err="1" smtClean="0"/>
              <a:t>pembangunan</a:t>
            </a:r>
            <a:r>
              <a:rPr lang="en-US" sz="3100" dirty="0" smtClean="0"/>
              <a:t>  </a:t>
            </a:r>
            <a:r>
              <a:rPr lang="en-US" sz="3100" dirty="0" err="1" smtClean="0"/>
              <a:t>nasional</a:t>
            </a:r>
            <a:r>
              <a:rPr lang="en-US" sz="3100" dirty="0" smtClean="0"/>
              <a:t> yang </a:t>
            </a:r>
            <a:r>
              <a:rPr lang="en-US" sz="3100" dirty="0" err="1" smtClean="0"/>
              <a:t>harus</a:t>
            </a:r>
            <a:r>
              <a:rPr lang="en-US" sz="3100" dirty="0" smtClean="0"/>
              <a:t> </a:t>
            </a:r>
            <a:r>
              <a:rPr lang="en-US" sz="3100" dirty="0" err="1" smtClean="0"/>
              <a:t>direkognisi</a:t>
            </a:r>
            <a:r>
              <a:rPr lang="en-US" sz="3100" dirty="0" smtClean="0"/>
              <a:t> </a:t>
            </a:r>
            <a:r>
              <a:rPr lang="en-US" sz="3100" dirty="0" err="1" smtClean="0"/>
              <a:t>oleh</a:t>
            </a:r>
            <a:r>
              <a:rPr lang="en-US" sz="3100" dirty="0" smtClean="0"/>
              <a:t> Negara. </a:t>
            </a:r>
            <a:r>
              <a:rPr lang="en-US" sz="3100" dirty="0" err="1" smtClean="0"/>
              <a:t>Bahkan</a:t>
            </a:r>
            <a:r>
              <a:rPr lang="en-US" sz="3100" dirty="0" smtClean="0"/>
              <a:t> </a:t>
            </a:r>
            <a:r>
              <a:rPr lang="en-US" sz="3100" dirty="0" err="1" smtClean="0"/>
              <a:t>dengan</a:t>
            </a:r>
            <a:r>
              <a:rPr lang="en-US" sz="3100" dirty="0" smtClean="0"/>
              <a:t> Negara </a:t>
            </a:r>
            <a:r>
              <a:rPr lang="en-US" sz="3100" dirty="0" err="1" smtClean="0"/>
              <a:t>merekognisi</a:t>
            </a:r>
            <a:r>
              <a:rPr lang="en-US" sz="3100" dirty="0" smtClean="0"/>
              <a:t> </a:t>
            </a:r>
            <a:r>
              <a:rPr lang="en-US" sz="3100" dirty="0" err="1" smtClean="0"/>
              <a:t>prakarsa</a:t>
            </a:r>
            <a:r>
              <a:rPr lang="en-US" sz="3100" dirty="0" smtClean="0"/>
              <a:t> </a:t>
            </a:r>
            <a:r>
              <a:rPr lang="en-US" sz="3100" dirty="0" err="1" smtClean="0"/>
              <a:t>dan</a:t>
            </a:r>
            <a:r>
              <a:rPr lang="en-US" sz="3100" dirty="0" smtClean="0"/>
              <a:t> </a:t>
            </a:r>
            <a:r>
              <a:rPr lang="en-US" sz="3100" dirty="0" err="1" smtClean="0"/>
              <a:t>emansipasi</a:t>
            </a:r>
            <a:r>
              <a:rPr lang="en-US" sz="3100" dirty="0" smtClean="0"/>
              <a:t> local </a:t>
            </a:r>
            <a:r>
              <a:rPr lang="en-US" sz="3100" dirty="0" err="1" smtClean="0"/>
              <a:t>akan</a:t>
            </a:r>
            <a:r>
              <a:rPr lang="en-US" sz="3100" dirty="0" smtClean="0"/>
              <a:t> </a:t>
            </a:r>
            <a:r>
              <a:rPr lang="en-US" sz="3100" dirty="0" err="1" smtClean="0"/>
              <a:t>menyatukan</a:t>
            </a:r>
            <a:r>
              <a:rPr lang="en-US" sz="3100" dirty="0" smtClean="0"/>
              <a:t> </a:t>
            </a:r>
            <a:r>
              <a:rPr lang="en-US" sz="3100" dirty="0" err="1" smtClean="0"/>
              <a:t>seluruh</a:t>
            </a:r>
            <a:r>
              <a:rPr lang="en-US" sz="3100" dirty="0" smtClean="0"/>
              <a:t> </a:t>
            </a:r>
            <a:r>
              <a:rPr lang="en-US" sz="3100" dirty="0" err="1" smtClean="0"/>
              <a:t>entitas</a:t>
            </a:r>
            <a:r>
              <a:rPr lang="en-US" sz="3100" dirty="0" smtClean="0"/>
              <a:t> Negara </a:t>
            </a:r>
            <a:r>
              <a:rPr lang="en-US" sz="3100" dirty="0" err="1" smtClean="0"/>
              <a:t>bangsa</a:t>
            </a:r>
            <a:r>
              <a:rPr lang="en-US" sz="3100" dirty="0" smtClean="0"/>
              <a:t> </a:t>
            </a:r>
            <a:r>
              <a:rPr lang="en-US" sz="3100" dirty="0" err="1" smtClean="0"/>
              <a:t>dalam</a:t>
            </a:r>
            <a:r>
              <a:rPr lang="en-US" sz="3100" dirty="0" smtClean="0"/>
              <a:t> </a:t>
            </a:r>
            <a:r>
              <a:rPr lang="en-US" sz="3100" dirty="0" err="1" smtClean="0"/>
              <a:t>satu</a:t>
            </a:r>
            <a:r>
              <a:rPr lang="en-US" sz="3100" dirty="0" smtClean="0"/>
              <a:t> </a:t>
            </a:r>
            <a:r>
              <a:rPr lang="en-US" sz="3100" dirty="0" err="1" smtClean="0"/>
              <a:t>konsep</a:t>
            </a:r>
            <a:r>
              <a:rPr lang="en-US" sz="3100" dirty="0" smtClean="0"/>
              <a:t> </a:t>
            </a:r>
            <a:r>
              <a:rPr lang="en-US" sz="3100" dirty="0" err="1" smtClean="0"/>
              <a:t>dan</a:t>
            </a:r>
            <a:r>
              <a:rPr lang="en-US" sz="3100" dirty="0" smtClean="0"/>
              <a:t> </a:t>
            </a:r>
            <a:r>
              <a:rPr lang="en-US" sz="3100" dirty="0" err="1" smtClean="0"/>
              <a:t>implementasi</a:t>
            </a:r>
            <a:r>
              <a:rPr lang="en-US" sz="3100" dirty="0" smtClean="0"/>
              <a:t> </a:t>
            </a:r>
            <a:r>
              <a:rPr lang="en-US" sz="3100" dirty="0" err="1" smtClean="0"/>
              <a:t>pembangunan</a:t>
            </a:r>
            <a:r>
              <a:rPr lang="en-US" sz="3100" dirty="0" smtClean="0"/>
              <a:t> </a:t>
            </a:r>
            <a:r>
              <a:rPr lang="en-US" sz="3100" dirty="0" err="1" smtClean="0"/>
              <a:t>nasional</a:t>
            </a:r>
            <a:r>
              <a:rPr lang="en-US" sz="3100" dirty="0" smtClean="0"/>
              <a:t> </a:t>
            </a:r>
            <a:r>
              <a:rPr lang="en-US" sz="3100" dirty="0" err="1" smtClean="0"/>
              <a:t>menuju</a:t>
            </a:r>
            <a:r>
              <a:rPr lang="en-US" sz="3100" dirty="0" smtClean="0"/>
              <a:t> </a:t>
            </a:r>
            <a:r>
              <a:rPr lang="en-US" sz="3100" dirty="0" err="1" smtClean="0"/>
              <a:t>kemandirian</a:t>
            </a:r>
            <a:r>
              <a:rPr lang="en-US" sz="3100" dirty="0" smtClean="0"/>
              <a:t> </a:t>
            </a:r>
            <a:r>
              <a:rPr lang="en-US" sz="3100" dirty="0" err="1" smtClean="0"/>
              <a:t>nasional</a:t>
            </a:r>
            <a:r>
              <a:rPr lang="en-US" sz="3100" dirty="0" smtClean="0"/>
              <a:t>. </a:t>
            </a:r>
            <a:r>
              <a:rPr lang="en-US" sz="3100" dirty="0" err="1" smtClean="0"/>
              <a:t>Jadi</a:t>
            </a:r>
            <a:r>
              <a:rPr lang="en-US" sz="3100" dirty="0" smtClean="0"/>
              <a:t> </a:t>
            </a:r>
            <a:r>
              <a:rPr lang="en-US" sz="3100" dirty="0" err="1" smtClean="0"/>
              <a:t>kemandirian</a:t>
            </a:r>
            <a:r>
              <a:rPr lang="en-US" sz="3100" dirty="0" smtClean="0"/>
              <a:t> Negara Indonesia </a:t>
            </a:r>
            <a:r>
              <a:rPr lang="en-US" sz="3100" dirty="0" err="1" smtClean="0"/>
              <a:t>sejatinya</a:t>
            </a:r>
            <a:r>
              <a:rPr lang="en-US" sz="3100" dirty="0" smtClean="0"/>
              <a:t> </a:t>
            </a:r>
            <a:r>
              <a:rPr lang="en-US" sz="3100" dirty="0" err="1" smtClean="0"/>
              <a:t>terletak</a:t>
            </a:r>
            <a:r>
              <a:rPr lang="en-US" sz="3100" dirty="0" smtClean="0"/>
              <a:t> </a:t>
            </a:r>
            <a:r>
              <a:rPr lang="en-US" sz="3100" dirty="0" err="1" smtClean="0"/>
              <a:t>pada</a:t>
            </a:r>
            <a:r>
              <a:rPr lang="en-US" sz="3100" dirty="0" smtClean="0"/>
              <a:t> </a:t>
            </a:r>
            <a:r>
              <a:rPr lang="en-US" sz="3100" dirty="0" err="1" smtClean="0"/>
              <a:t>kemandirian</a:t>
            </a:r>
            <a:r>
              <a:rPr lang="en-US" sz="3100" dirty="0" smtClean="0"/>
              <a:t> </a:t>
            </a:r>
            <a:r>
              <a:rPr lang="en-US" sz="3100" dirty="0" err="1" smtClean="0"/>
              <a:t>desa-desanya</a:t>
            </a:r>
            <a:r>
              <a:rPr lang="en-US" sz="3100" dirty="0" smtClean="0"/>
              <a:t> </a:t>
            </a:r>
            <a:r>
              <a:rPr lang="en-US" sz="3100" dirty="0" err="1" smtClean="0"/>
              <a:t>sebagai</a:t>
            </a:r>
            <a:r>
              <a:rPr lang="en-US" sz="3100" dirty="0" smtClean="0"/>
              <a:t> </a:t>
            </a:r>
            <a:r>
              <a:rPr lang="en-US" sz="3100" dirty="0" err="1" smtClean="0"/>
              <a:t>entitas</a:t>
            </a:r>
            <a:r>
              <a:rPr lang="en-US" sz="3100" dirty="0" smtClean="0"/>
              <a:t> </a:t>
            </a:r>
            <a:r>
              <a:rPr lang="en-US" sz="3100" dirty="0" err="1" smtClean="0"/>
              <a:t>penyusun</a:t>
            </a:r>
            <a:r>
              <a:rPr lang="en-US" sz="3100" dirty="0" smtClean="0"/>
              <a:t> </a:t>
            </a:r>
            <a:r>
              <a:rPr lang="en-US" sz="3100" dirty="0" err="1" smtClean="0"/>
              <a:t>dan</a:t>
            </a:r>
            <a:r>
              <a:rPr lang="en-US" sz="3100" dirty="0" smtClean="0"/>
              <a:t> </a:t>
            </a:r>
            <a:r>
              <a:rPr lang="en-US" sz="3100" dirty="0" err="1" smtClean="0"/>
              <a:t>penyangga</a:t>
            </a:r>
            <a:r>
              <a:rPr lang="en-US" sz="3100" dirty="0" smtClean="0"/>
              <a:t> </a:t>
            </a:r>
            <a:r>
              <a:rPr lang="en-US" sz="3100" dirty="0" err="1" smtClean="0"/>
              <a:t>nama</a:t>
            </a:r>
            <a:r>
              <a:rPr lang="en-US" sz="3100" dirty="0" smtClean="0"/>
              <a:t> </a:t>
            </a:r>
            <a:r>
              <a:rPr lang="en-US" sz="3100" dirty="0" err="1" smtClean="0"/>
              <a:t>besar</a:t>
            </a:r>
            <a:r>
              <a:rPr lang="en-US" sz="3100" dirty="0" smtClean="0"/>
              <a:t> Negara </a:t>
            </a:r>
            <a:r>
              <a:rPr lang="en-US" sz="3100" dirty="0" err="1" smtClean="0"/>
              <a:t>Kesatuan</a:t>
            </a:r>
            <a:r>
              <a:rPr lang="en-US" sz="3100" dirty="0" smtClean="0"/>
              <a:t> </a:t>
            </a:r>
            <a:r>
              <a:rPr lang="en-US" sz="3100" dirty="0" err="1" smtClean="0"/>
              <a:t>Republik</a:t>
            </a:r>
            <a:r>
              <a:rPr lang="en-US" sz="3100" dirty="0" smtClean="0"/>
              <a:t> Indonesia.</a:t>
            </a:r>
            <a:r>
              <a:rPr lang="en-US" dirty="0" smtClean="0"/>
              <a:t/>
            </a:r>
            <a:br>
              <a:rPr lang="en-US" dirty="0" smtClean="0"/>
            </a:br>
            <a:endParaRPr lang="en-US" dirty="0"/>
          </a:p>
        </p:txBody>
      </p:sp>
      <p:sp>
        <p:nvSpPr>
          <p:cNvPr id="3" name="Content Placeholder 2"/>
          <p:cNvSpPr>
            <a:spLocks noGrp="1"/>
          </p:cNvSpPr>
          <p:nvPr>
            <p:ph idx="1"/>
          </p:nvPr>
        </p:nvSpPr>
        <p:spPr>
          <a:xfrm flipV="1">
            <a:off x="457200" y="6857999"/>
            <a:ext cx="8229600" cy="45719"/>
          </a:xfrm>
        </p:spPr>
        <p:txBody>
          <a:bodyPr>
            <a:normAutofit fontScale="25000" lnSpcReduction="20000"/>
          </a:bodyPr>
          <a:lstStyle/>
          <a:p>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533400"/>
            <a:ext cx="8534400" cy="5943600"/>
          </a:xfrm>
        </p:spPr>
        <p:txBody>
          <a:bodyPr>
            <a:noAutofit/>
          </a:bodyPr>
          <a:lstStyle/>
          <a:p>
            <a:pPr algn="l"/>
            <a:r>
              <a:rPr lang="en-US" sz="2000" dirty="0" err="1" smtClean="0"/>
              <a:t>Tahun</a:t>
            </a:r>
            <a:r>
              <a:rPr lang="en-US" sz="2000" dirty="0" smtClean="0"/>
              <a:t> 2015 </a:t>
            </a:r>
            <a:r>
              <a:rPr lang="en-US" sz="2000" dirty="0" err="1" smtClean="0"/>
              <a:t>adalah</a:t>
            </a:r>
            <a:r>
              <a:rPr lang="en-US" sz="2000" dirty="0" smtClean="0"/>
              <a:t> </a:t>
            </a:r>
            <a:r>
              <a:rPr lang="en-US" sz="2000" dirty="0" err="1" smtClean="0"/>
              <a:t>tahun</a:t>
            </a:r>
            <a:r>
              <a:rPr lang="en-US" sz="2000" dirty="0" smtClean="0"/>
              <a:t>  </a:t>
            </a:r>
            <a:r>
              <a:rPr lang="en-US" sz="2000" dirty="0" err="1" smtClean="0"/>
              <a:t>pertama</a:t>
            </a:r>
            <a:r>
              <a:rPr lang="en-US" sz="2000" dirty="0" smtClean="0"/>
              <a:t> </a:t>
            </a:r>
            <a:r>
              <a:rPr lang="en-US" sz="2000" dirty="0" err="1" smtClean="0"/>
              <a:t>dilaksanakannya</a:t>
            </a:r>
            <a:r>
              <a:rPr lang="en-US" sz="2000" dirty="0" smtClean="0"/>
              <a:t> UU No 6 </a:t>
            </a:r>
            <a:r>
              <a:rPr lang="en-US" sz="2000" dirty="0" err="1" smtClean="0"/>
              <a:t>Tahun</a:t>
            </a:r>
            <a:r>
              <a:rPr lang="en-US" sz="2000" dirty="0" smtClean="0"/>
              <a:t> 2014 </a:t>
            </a:r>
            <a:r>
              <a:rPr lang="en-US" sz="2000" dirty="0" err="1" smtClean="0"/>
              <a:t>tentang</a:t>
            </a:r>
            <a:r>
              <a:rPr lang="en-US" sz="2000" dirty="0" smtClean="0"/>
              <a:t> </a:t>
            </a:r>
            <a:r>
              <a:rPr lang="en-US" sz="2000" dirty="0" err="1" smtClean="0"/>
              <a:t>Desa</a:t>
            </a:r>
            <a:r>
              <a:rPr lang="en-US" sz="2000" dirty="0" smtClean="0"/>
              <a:t>. </a:t>
            </a:r>
            <a:r>
              <a:rPr lang="en-US" sz="2000" dirty="0" err="1" smtClean="0"/>
              <a:t>Kewenangan</a:t>
            </a:r>
            <a:r>
              <a:rPr lang="en-US" sz="2000" dirty="0" smtClean="0"/>
              <a:t>  </a:t>
            </a:r>
            <a:r>
              <a:rPr lang="en-US" sz="2000" dirty="0" err="1" smtClean="0"/>
              <a:t>Desa</a:t>
            </a:r>
            <a:r>
              <a:rPr lang="en-US" sz="2000" dirty="0" smtClean="0"/>
              <a:t> </a:t>
            </a:r>
            <a:r>
              <a:rPr lang="en-US" sz="2000" dirty="0" err="1" smtClean="0"/>
              <a:t>akan</a:t>
            </a:r>
            <a:r>
              <a:rPr lang="en-US" sz="2000" dirty="0" smtClean="0"/>
              <a:t> </a:t>
            </a:r>
            <a:r>
              <a:rPr lang="en-US" sz="2000" dirty="0" err="1" smtClean="0"/>
              <a:t>diberlakukan</a:t>
            </a:r>
            <a:r>
              <a:rPr lang="en-US" sz="2000" dirty="0" smtClean="0"/>
              <a:t> </a:t>
            </a:r>
            <a:r>
              <a:rPr lang="en-US" sz="2000" dirty="0" err="1" smtClean="0"/>
              <a:t>berbeda</a:t>
            </a:r>
            <a:r>
              <a:rPr lang="en-US" sz="2000" dirty="0" smtClean="0"/>
              <a:t> </a:t>
            </a:r>
            <a:r>
              <a:rPr lang="en-US" sz="2000" dirty="0" err="1" smtClean="0"/>
              <a:t>dari</a:t>
            </a:r>
            <a:r>
              <a:rPr lang="en-US" sz="2000" dirty="0" smtClean="0"/>
              <a:t> </a:t>
            </a:r>
            <a:r>
              <a:rPr lang="en-US" sz="2000" dirty="0" err="1" smtClean="0"/>
              <a:t>sebelumnya</a:t>
            </a:r>
            <a:r>
              <a:rPr lang="en-US" sz="2000" dirty="0" smtClean="0"/>
              <a:t>. </a:t>
            </a:r>
            <a:r>
              <a:rPr lang="en-US" sz="2000" dirty="0" err="1" smtClean="0"/>
              <a:t>Kedudukan</a:t>
            </a:r>
            <a:r>
              <a:rPr lang="en-US" sz="2000" dirty="0" smtClean="0"/>
              <a:t> </a:t>
            </a:r>
            <a:r>
              <a:rPr lang="en-US" sz="2000" dirty="0" err="1" smtClean="0"/>
              <a:t>desa</a:t>
            </a:r>
            <a:r>
              <a:rPr lang="en-US" sz="2000" dirty="0" smtClean="0"/>
              <a:t> </a:t>
            </a:r>
            <a:r>
              <a:rPr lang="en-US" sz="2000" dirty="0" err="1" smtClean="0"/>
              <a:t>tidak</a:t>
            </a:r>
            <a:r>
              <a:rPr lang="en-US" sz="2000" dirty="0" smtClean="0"/>
              <a:t> </a:t>
            </a:r>
            <a:r>
              <a:rPr lang="en-US" sz="2000" dirty="0" err="1" smtClean="0"/>
              <a:t>lagi</a:t>
            </a:r>
            <a:r>
              <a:rPr lang="en-US" sz="2000" dirty="0" smtClean="0"/>
              <a:t> </a:t>
            </a:r>
            <a:r>
              <a:rPr lang="en-US" sz="2000" dirty="0" err="1" smtClean="0"/>
              <a:t>bersifat</a:t>
            </a:r>
            <a:r>
              <a:rPr lang="en-US" sz="2000" dirty="0" smtClean="0"/>
              <a:t> </a:t>
            </a:r>
            <a:r>
              <a:rPr lang="en-US" sz="2000" dirty="0" err="1" smtClean="0"/>
              <a:t>subnasional</a:t>
            </a:r>
            <a:r>
              <a:rPr lang="en-US" sz="2000" dirty="0" smtClean="0"/>
              <a:t>, </a:t>
            </a:r>
            <a:r>
              <a:rPr lang="en-US" sz="2000" dirty="0" err="1" smtClean="0"/>
              <a:t>melainkan</a:t>
            </a:r>
            <a:r>
              <a:rPr lang="en-US" sz="2000" dirty="0" smtClean="0"/>
              <a:t>  </a:t>
            </a:r>
            <a:r>
              <a:rPr lang="en-US" sz="2000" dirty="0" err="1" smtClean="0"/>
              <a:t>berkedudukan</a:t>
            </a:r>
            <a:r>
              <a:rPr lang="en-US" sz="2000" dirty="0" smtClean="0"/>
              <a:t> </a:t>
            </a:r>
            <a:r>
              <a:rPr lang="en-US" sz="2000" dirty="0" err="1" smtClean="0"/>
              <a:t>di</a:t>
            </a:r>
            <a:r>
              <a:rPr lang="en-US" sz="2000" dirty="0" smtClean="0"/>
              <a:t> </a:t>
            </a:r>
            <a:r>
              <a:rPr lang="en-US" sz="2000" dirty="0" err="1" smtClean="0"/>
              <a:t>wilayah</a:t>
            </a:r>
            <a:r>
              <a:rPr lang="en-US" sz="2000" dirty="0" smtClean="0"/>
              <a:t> </a:t>
            </a:r>
            <a:r>
              <a:rPr lang="en-US" sz="2000" dirty="0" err="1" smtClean="0"/>
              <a:t>kabupaten</a:t>
            </a:r>
            <a:r>
              <a:rPr lang="en-US" sz="2000" dirty="0" smtClean="0"/>
              <a:t>/</a:t>
            </a:r>
            <a:r>
              <a:rPr lang="en-US" sz="2000" dirty="0" err="1" smtClean="0"/>
              <a:t>kota</a:t>
            </a:r>
            <a:r>
              <a:rPr lang="en-US" sz="2000" dirty="0" smtClean="0"/>
              <a:t>. </a:t>
            </a:r>
            <a:r>
              <a:rPr lang="en-US" sz="2000" dirty="0" err="1" smtClean="0"/>
              <a:t>Desa</a:t>
            </a:r>
            <a:r>
              <a:rPr lang="en-US" sz="2000" dirty="0" smtClean="0"/>
              <a:t> </a:t>
            </a:r>
            <a:r>
              <a:rPr lang="en-US" sz="2000" dirty="0" err="1" smtClean="0"/>
              <a:t>juga</a:t>
            </a:r>
            <a:r>
              <a:rPr lang="en-US" sz="2000" dirty="0" smtClean="0"/>
              <a:t> </a:t>
            </a:r>
            <a:r>
              <a:rPr lang="en-US" sz="2000" dirty="0" err="1" smtClean="0"/>
              <a:t>tidak</a:t>
            </a:r>
            <a:r>
              <a:rPr lang="en-US" sz="2000" dirty="0" smtClean="0"/>
              <a:t> </a:t>
            </a:r>
            <a:r>
              <a:rPr lang="en-US" sz="2000" dirty="0" err="1" smtClean="0"/>
              <a:t>lagi</a:t>
            </a:r>
            <a:r>
              <a:rPr lang="en-US" sz="2000" dirty="0" smtClean="0"/>
              <a:t> </a:t>
            </a:r>
            <a:r>
              <a:rPr lang="en-US" sz="2000" dirty="0" err="1" smtClean="0"/>
              <a:t>berada</a:t>
            </a:r>
            <a:r>
              <a:rPr lang="en-US" sz="2000" dirty="0" smtClean="0"/>
              <a:t> </a:t>
            </a:r>
            <a:r>
              <a:rPr lang="en-US" sz="2000" dirty="0" err="1" smtClean="0"/>
              <a:t>di</a:t>
            </a:r>
            <a:r>
              <a:rPr lang="en-US" sz="2000" dirty="0" smtClean="0"/>
              <a:t> </a:t>
            </a:r>
            <a:r>
              <a:rPr lang="en-US" sz="2000" dirty="0" err="1" smtClean="0"/>
              <a:t>bawah</a:t>
            </a:r>
            <a:r>
              <a:rPr lang="en-US" sz="2000" dirty="0" smtClean="0"/>
              <a:t> </a:t>
            </a:r>
            <a:r>
              <a:rPr lang="en-US" sz="2000" dirty="0" err="1" smtClean="0"/>
              <a:t>struktur</a:t>
            </a:r>
            <a:r>
              <a:rPr lang="en-US" sz="2000" dirty="0" smtClean="0"/>
              <a:t> </a:t>
            </a:r>
            <a:r>
              <a:rPr lang="en-US" sz="2000" dirty="0" err="1" smtClean="0"/>
              <a:t>administrasi</a:t>
            </a:r>
            <a:r>
              <a:rPr lang="en-US" sz="2000" dirty="0" smtClean="0"/>
              <a:t> </a:t>
            </a:r>
            <a:r>
              <a:rPr lang="en-US" sz="2000" dirty="0" err="1" smtClean="0"/>
              <a:t>terbawah</a:t>
            </a:r>
            <a:r>
              <a:rPr lang="en-US" sz="2000" dirty="0" smtClean="0"/>
              <a:t> </a:t>
            </a:r>
            <a:r>
              <a:rPr lang="en-US" sz="2000" dirty="0" err="1" smtClean="0"/>
              <a:t>apalagi</a:t>
            </a:r>
            <a:r>
              <a:rPr lang="en-US" sz="2000" dirty="0" smtClean="0"/>
              <a:t> </a:t>
            </a:r>
            <a:r>
              <a:rPr lang="en-US" sz="2000" dirty="0" err="1" smtClean="0"/>
              <a:t>perpanjangan</a:t>
            </a:r>
            <a:r>
              <a:rPr lang="en-US" sz="2000" dirty="0" smtClean="0"/>
              <a:t> </a:t>
            </a:r>
            <a:r>
              <a:rPr lang="en-US" sz="2000" dirty="0" err="1" smtClean="0"/>
              <a:t>tangan</a:t>
            </a:r>
            <a:r>
              <a:rPr lang="en-US" sz="2000" dirty="0" smtClean="0"/>
              <a:t> </a:t>
            </a:r>
            <a:r>
              <a:rPr lang="en-US" sz="2000" dirty="0" err="1" smtClean="0"/>
              <a:t>dari</a:t>
            </a:r>
            <a:r>
              <a:rPr lang="en-US" sz="2000" dirty="0" smtClean="0"/>
              <a:t> </a:t>
            </a:r>
            <a:r>
              <a:rPr lang="en-US" sz="2000" dirty="0" err="1" smtClean="0"/>
              <a:t>pemerintah</a:t>
            </a:r>
            <a:r>
              <a:rPr lang="en-US" sz="2000" dirty="0" smtClean="0"/>
              <a:t> </a:t>
            </a:r>
            <a:r>
              <a:rPr lang="en-US" sz="2000" dirty="0" err="1" smtClean="0"/>
              <a:t>daerah</a:t>
            </a:r>
            <a:r>
              <a:rPr lang="en-US" sz="2000" dirty="0" smtClean="0"/>
              <a:t>. </a:t>
            </a:r>
            <a:r>
              <a:rPr lang="en-US" sz="2000" dirty="0" err="1" smtClean="0"/>
              <a:t>Desa</a:t>
            </a:r>
            <a:r>
              <a:rPr lang="en-US" sz="2000" dirty="0" smtClean="0"/>
              <a:t> </a:t>
            </a:r>
            <a:r>
              <a:rPr lang="en-US" sz="2000" dirty="0" err="1" smtClean="0"/>
              <a:t>juga</a:t>
            </a:r>
            <a:r>
              <a:rPr lang="en-US" sz="2000" dirty="0" smtClean="0"/>
              <a:t> </a:t>
            </a:r>
            <a:r>
              <a:rPr lang="en-US" sz="2000" dirty="0" err="1" smtClean="0"/>
              <a:t>mendapat</a:t>
            </a:r>
            <a:r>
              <a:rPr lang="en-US" sz="2000" dirty="0" smtClean="0"/>
              <a:t> </a:t>
            </a:r>
            <a:r>
              <a:rPr lang="en-US" sz="2000" dirty="0" err="1" smtClean="0"/>
              <a:t>rekognisi</a:t>
            </a:r>
            <a:r>
              <a:rPr lang="en-US" sz="2000" dirty="0" smtClean="0"/>
              <a:t> </a:t>
            </a:r>
            <a:r>
              <a:rPr lang="en-US" sz="2000" dirty="0" err="1" smtClean="0"/>
              <a:t>dan</a:t>
            </a:r>
            <a:r>
              <a:rPr lang="en-US" sz="2000" dirty="0" smtClean="0"/>
              <a:t> </a:t>
            </a:r>
            <a:r>
              <a:rPr lang="en-US" sz="2000" dirty="0" err="1" smtClean="0"/>
              <a:t>subsidiaritas</a:t>
            </a:r>
            <a:r>
              <a:rPr lang="en-US" sz="2000" dirty="0" smtClean="0"/>
              <a:t> </a:t>
            </a:r>
            <a:r>
              <a:rPr lang="en-US" sz="2000" dirty="0" err="1" smtClean="0"/>
              <a:t>kewenangan</a:t>
            </a:r>
            <a:r>
              <a:rPr lang="en-US" sz="2000" dirty="0" smtClean="0"/>
              <a:t> </a:t>
            </a:r>
            <a:r>
              <a:rPr lang="en-US" sz="2000" dirty="0" err="1" smtClean="0"/>
              <a:t>yaitu</a:t>
            </a:r>
            <a:r>
              <a:rPr lang="en-US" sz="2000" dirty="0" smtClean="0"/>
              <a:t>  </a:t>
            </a:r>
            <a:r>
              <a:rPr lang="en-US" sz="2000" dirty="0" err="1" smtClean="0"/>
              <a:t>kewenangan</a:t>
            </a:r>
            <a:r>
              <a:rPr lang="en-US" sz="2000" dirty="0" smtClean="0"/>
              <a:t> </a:t>
            </a:r>
            <a:r>
              <a:rPr lang="en-US" sz="2000" dirty="0" err="1" smtClean="0"/>
              <a:t>berdasarkan</a:t>
            </a:r>
            <a:r>
              <a:rPr lang="en-US" sz="2000" dirty="0" smtClean="0"/>
              <a:t> </a:t>
            </a:r>
            <a:r>
              <a:rPr lang="en-US" sz="2000" dirty="0" err="1" smtClean="0"/>
              <a:t>hak</a:t>
            </a:r>
            <a:r>
              <a:rPr lang="en-US" sz="2000" dirty="0" smtClean="0"/>
              <a:t> </a:t>
            </a:r>
            <a:r>
              <a:rPr lang="en-US" sz="2000" dirty="0" err="1" smtClean="0"/>
              <a:t>asal</a:t>
            </a:r>
            <a:r>
              <a:rPr lang="en-US" sz="2000" dirty="0" smtClean="0"/>
              <a:t> </a:t>
            </a:r>
            <a:r>
              <a:rPr lang="en-US" sz="2000" dirty="0" err="1" smtClean="0"/>
              <a:t>usul</a:t>
            </a:r>
            <a:r>
              <a:rPr lang="en-US" sz="2000" dirty="0" smtClean="0"/>
              <a:t> </a:t>
            </a:r>
            <a:r>
              <a:rPr lang="en-US" sz="2000" dirty="0" err="1" smtClean="0"/>
              <a:t>dan</a:t>
            </a:r>
            <a:r>
              <a:rPr lang="en-US" sz="2000" dirty="0" smtClean="0"/>
              <a:t> </a:t>
            </a:r>
            <a:r>
              <a:rPr lang="en-US" sz="2000" dirty="0" err="1" smtClean="0"/>
              <a:t>kewenangan</a:t>
            </a:r>
            <a:r>
              <a:rPr lang="en-US" sz="2000" dirty="0" smtClean="0"/>
              <a:t> local </a:t>
            </a:r>
            <a:r>
              <a:rPr lang="en-US" sz="2000" dirty="0" err="1" smtClean="0"/>
              <a:t>berskala</a:t>
            </a:r>
            <a:r>
              <a:rPr lang="en-US" sz="2000" dirty="0" smtClean="0"/>
              <a:t> </a:t>
            </a:r>
            <a:r>
              <a:rPr lang="en-US" sz="2000" dirty="0" err="1" smtClean="0"/>
              <a:t>desa</a:t>
            </a:r>
            <a:r>
              <a:rPr lang="en-US" sz="2000" dirty="0" smtClean="0"/>
              <a:t>. Di </a:t>
            </a:r>
            <a:r>
              <a:rPr lang="en-US" sz="2000" dirty="0" err="1" smtClean="0"/>
              <a:t>samping</a:t>
            </a:r>
            <a:r>
              <a:rPr lang="en-US" sz="2000" dirty="0" smtClean="0"/>
              <a:t> </a:t>
            </a:r>
            <a:r>
              <a:rPr lang="en-US" sz="2000" dirty="0" err="1" smtClean="0"/>
              <a:t>itu</a:t>
            </a:r>
            <a:r>
              <a:rPr lang="en-US" sz="2000" dirty="0" smtClean="0"/>
              <a:t> </a:t>
            </a:r>
            <a:r>
              <a:rPr lang="en-US" sz="2000" dirty="0" err="1" smtClean="0"/>
              <a:t>desa</a:t>
            </a:r>
            <a:r>
              <a:rPr lang="en-US" sz="2000" dirty="0" smtClean="0"/>
              <a:t> </a:t>
            </a:r>
            <a:r>
              <a:rPr lang="en-US" sz="2000" dirty="0" err="1" smtClean="0"/>
              <a:t>akan</a:t>
            </a:r>
            <a:r>
              <a:rPr lang="en-US" sz="2000" dirty="0" smtClean="0"/>
              <a:t> </a:t>
            </a:r>
            <a:r>
              <a:rPr lang="en-US" sz="2000" dirty="0" err="1" smtClean="0"/>
              <a:t>menerima</a:t>
            </a:r>
            <a:r>
              <a:rPr lang="en-US" sz="2000" dirty="0" smtClean="0"/>
              <a:t> transfer </a:t>
            </a:r>
            <a:r>
              <a:rPr lang="en-US" sz="2000" dirty="0" err="1" smtClean="0"/>
              <a:t>keuangan</a:t>
            </a:r>
            <a:r>
              <a:rPr lang="en-US" sz="2000" dirty="0" smtClean="0"/>
              <a:t> </a:t>
            </a:r>
            <a:r>
              <a:rPr lang="en-US" sz="2000" dirty="0" err="1" smtClean="0"/>
              <a:t>dari</a:t>
            </a:r>
            <a:r>
              <a:rPr lang="en-US" sz="2000" dirty="0" smtClean="0"/>
              <a:t> APBN </a:t>
            </a:r>
            <a:r>
              <a:rPr lang="en-US" sz="2000" dirty="0" err="1" smtClean="0"/>
              <a:t>dan</a:t>
            </a:r>
            <a:r>
              <a:rPr lang="en-US" sz="2000" dirty="0" smtClean="0"/>
              <a:t> APBD yang </a:t>
            </a:r>
            <a:r>
              <a:rPr lang="en-US" sz="2000" dirty="0" err="1" smtClean="0"/>
              <a:t>disebut</a:t>
            </a:r>
            <a:r>
              <a:rPr lang="en-US" sz="2000" dirty="0" smtClean="0"/>
              <a:t> Dana </a:t>
            </a:r>
            <a:r>
              <a:rPr lang="en-US" sz="2000" dirty="0" err="1" smtClean="0"/>
              <a:t>Desa</a:t>
            </a:r>
            <a:r>
              <a:rPr lang="en-US" sz="2000" dirty="0" smtClean="0"/>
              <a:t> (DD) </a:t>
            </a:r>
            <a:r>
              <a:rPr lang="en-US" sz="2000" dirty="0" err="1" smtClean="0"/>
              <a:t>dan</a:t>
            </a:r>
            <a:r>
              <a:rPr lang="en-US" sz="2000" dirty="0" smtClean="0"/>
              <a:t> </a:t>
            </a:r>
            <a:r>
              <a:rPr lang="en-US" sz="2000" dirty="0" err="1" smtClean="0"/>
              <a:t>Alokasi</a:t>
            </a:r>
            <a:r>
              <a:rPr lang="en-US" sz="2000" dirty="0" smtClean="0"/>
              <a:t> Dana </a:t>
            </a:r>
            <a:r>
              <a:rPr lang="en-US" sz="2000" dirty="0" err="1" smtClean="0"/>
              <a:t>Desa</a:t>
            </a:r>
            <a:r>
              <a:rPr lang="en-US" sz="2000" dirty="0" smtClean="0"/>
              <a:t> (ADD) </a:t>
            </a:r>
            <a:r>
              <a:rPr lang="en-US" sz="2000" dirty="0" err="1" smtClean="0"/>
              <a:t>untuk</a:t>
            </a:r>
            <a:r>
              <a:rPr lang="en-US" sz="2000" dirty="0" smtClean="0"/>
              <a:t> </a:t>
            </a:r>
            <a:r>
              <a:rPr lang="en-US" sz="2000" dirty="0" err="1" smtClean="0"/>
              <a:t>memenuhi</a:t>
            </a:r>
            <a:r>
              <a:rPr lang="en-US" sz="2000" dirty="0" smtClean="0"/>
              <a:t> </a:t>
            </a:r>
            <a:r>
              <a:rPr lang="en-US" sz="2000" dirty="0" err="1" smtClean="0"/>
              <a:t>kebutuhan</a:t>
            </a:r>
            <a:r>
              <a:rPr lang="en-US" sz="2000" dirty="0" smtClean="0"/>
              <a:t> </a:t>
            </a:r>
            <a:r>
              <a:rPr lang="en-US" sz="2000" dirty="0" err="1" smtClean="0"/>
              <a:t>belanja</a:t>
            </a:r>
            <a:r>
              <a:rPr lang="en-US" sz="2000" dirty="0" smtClean="0"/>
              <a:t> </a:t>
            </a:r>
            <a:r>
              <a:rPr lang="en-US" sz="2000" dirty="0" err="1" smtClean="0"/>
              <a:t>dalam</a:t>
            </a:r>
            <a:r>
              <a:rPr lang="en-US" sz="2000" dirty="0" smtClean="0"/>
              <a:t> </a:t>
            </a:r>
            <a:r>
              <a:rPr lang="en-US" sz="2000" dirty="0" err="1" smtClean="0"/>
              <a:t>skope</a:t>
            </a:r>
            <a:r>
              <a:rPr lang="en-US" sz="2000" dirty="0" smtClean="0"/>
              <a:t> </a:t>
            </a:r>
            <a:r>
              <a:rPr lang="en-US" sz="2000" dirty="0" err="1" smtClean="0"/>
              <a:t>desa</a:t>
            </a:r>
            <a:r>
              <a:rPr lang="en-US" sz="2000" dirty="0" smtClean="0"/>
              <a:t> </a:t>
            </a:r>
            <a:r>
              <a:rPr lang="en-US" sz="2000" dirty="0" err="1" smtClean="0"/>
              <a:t>kewenangan</a:t>
            </a:r>
            <a:r>
              <a:rPr lang="en-US" sz="2000" dirty="0" smtClean="0"/>
              <a:t> </a:t>
            </a:r>
            <a:r>
              <a:rPr lang="en-US" sz="2000" dirty="0" err="1" smtClean="0"/>
              <a:t>tadi</a:t>
            </a:r>
            <a:r>
              <a:rPr lang="en-US" sz="2000" dirty="0" smtClean="0"/>
              <a:t>. </a:t>
            </a:r>
            <a:r>
              <a:rPr lang="en-US" sz="2000" dirty="0" err="1" smtClean="0"/>
              <a:t>menuju</a:t>
            </a:r>
            <a:r>
              <a:rPr lang="en-US" sz="2000" dirty="0" smtClean="0"/>
              <a:t> </a:t>
            </a:r>
            <a:r>
              <a:rPr lang="en-US" sz="2000" dirty="0" err="1" smtClean="0"/>
              <a:t>sebuah</a:t>
            </a:r>
            <a:r>
              <a:rPr lang="en-US" sz="2000" dirty="0" smtClean="0"/>
              <a:t> </a:t>
            </a:r>
            <a:r>
              <a:rPr lang="en-US" sz="2000" dirty="0" err="1" smtClean="0"/>
              <a:t>desa</a:t>
            </a:r>
            <a:r>
              <a:rPr lang="en-US" sz="2000" dirty="0" smtClean="0"/>
              <a:t> </a:t>
            </a:r>
            <a:r>
              <a:rPr lang="en-US" sz="2000" dirty="0" err="1" smtClean="0"/>
              <a:t>mandiri</a:t>
            </a:r>
            <a:r>
              <a:rPr lang="en-US" sz="2000" dirty="0" smtClean="0"/>
              <a:t> </a:t>
            </a:r>
            <a:r>
              <a:rPr lang="en-US" sz="2000" dirty="0" err="1" smtClean="0"/>
              <a:t>dan</a:t>
            </a:r>
            <a:r>
              <a:rPr lang="en-US" sz="2000" dirty="0" smtClean="0"/>
              <a:t> </a:t>
            </a:r>
            <a:r>
              <a:rPr lang="en-US" sz="2000" dirty="0" err="1" smtClean="0"/>
              <a:t>berdaulat</a:t>
            </a:r>
            <a:r>
              <a:rPr lang="en-US" sz="2000" dirty="0" smtClean="0"/>
              <a:t> </a:t>
            </a:r>
            <a:r>
              <a:rPr lang="en-US" sz="2000" dirty="0" err="1" smtClean="0"/>
              <a:t>tentu</a:t>
            </a:r>
            <a:r>
              <a:rPr lang="en-US" sz="2000" dirty="0" smtClean="0"/>
              <a:t> </a:t>
            </a:r>
            <a:r>
              <a:rPr lang="en-US" sz="2000" dirty="0" err="1" smtClean="0"/>
              <a:t>membutuhkan</a:t>
            </a:r>
            <a:r>
              <a:rPr lang="en-US" sz="2000" dirty="0" smtClean="0"/>
              <a:t> system </a:t>
            </a:r>
            <a:r>
              <a:rPr lang="en-US" sz="2000" dirty="0" err="1" smtClean="0"/>
              <a:t>perencanaan</a:t>
            </a:r>
            <a:r>
              <a:rPr lang="en-US" sz="2000" dirty="0" smtClean="0"/>
              <a:t> yang </a:t>
            </a:r>
            <a:r>
              <a:rPr lang="en-US" sz="2000" dirty="0" err="1" smtClean="0"/>
              <a:t>terarah</a:t>
            </a:r>
            <a:r>
              <a:rPr lang="en-US" sz="2000" dirty="0" smtClean="0"/>
              <a:t> </a:t>
            </a:r>
            <a:r>
              <a:rPr lang="en-US" sz="2000" dirty="0" err="1" smtClean="0"/>
              <a:t>di</a:t>
            </a:r>
            <a:r>
              <a:rPr lang="en-US" sz="2000" dirty="0" smtClean="0"/>
              <a:t> </a:t>
            </a:r>
            <a:r>
              <a:rPr lang="en-US" sz="2000" dirty="0" err="1" smtClean="0"/>
              <a:t>topang</a:t>
            </a:r>
            <a:r>
              <a:rPr lang="en-US" sz="2000" dirty="0" smtClean="0"/>
              <a:t> </a:t>
            </a:r>
            <a:r>
              <a:rPr lang="en-US" sz="2000" dirty="0" err="1" smtClean="0"/>
              <a:t>partisipasi</a:t>
            </a:r>
            <a:r>
              <a:rPr lang="en-US" sz="2000" dirty="0" smtClean="0"/>
              <a:t> </a:t>
            </a:r>
            <a:r>
              <a:rPr lang="en-US" sz="2000" dirty="0" err="1" smtClean="0"/>
              <a:t>warga</a:t>
            </a:r>
            <a:r>
              <a:rPr lang="en-US" sz="2000" dirty="0" smtClean="0"/>
              <a:t> yang </a:t>
            </a:r>
            <a:r>
              <a:rPr lang="en-US" sz="2000" dirty="0" err="1" smtClean="0"/>
              <a:t>baik</a:t>
            </a:r>
            <a:r>
              <a:rPr lang="en-US" sz="2000" dirty="0" smtClean="0"/>
              <a:t>. </a:t>
            </a:r>
            <a:r>
              <a:rPr lang="en-US" sz="2000" dirty="0" err="1" smtClean="0"/>
              <a:t>Sebelum</a:t>
            </a:r>
            <a:r>
              <a:rPr lang="en-US" sz="2000" dirty="0" smtClean="0"/>
              <a:t> UU No.6 </a:t>
            </a:r>
            <a:r>
              <a:rPr lang="en-US" sz="2000" dirty="0" err="1" smtClean="0"/>
              <a:t>tahun</a:t>
            </a:r>
            <a:r>
              <a:rPr lang="en-US" sz="2000" dirty="0" smtClean="0"/>
              <a:t> 2014 </a:t>
            </a:r>
            <a:r>
              <a:rPr lang="en-US" sz="2000" dirty="0" err="1" smtClean="0"/>
              <a:t>tentang</a:t>
            </a:r>
            <a:r>
              <a:rPr lang="en-US" sz="2000" dirty="0" smtClean="0"/>
              <a:t> </a:t>
            </a:r>
            <a:r>
              <a:rPr lang="en-US" sz="2000" dirty="0" err="1" smtClean="0"/>
              <a:t>Desa</a:t>
            </a:r>
            <a:r>
              <a:rPr lang="en-US" sz="2000" dirty="0" smtClean="0"/>
              <a:t> </a:t>
            </a:r>
            <a:r>
              <a:rPr lang="en-US" sz="2000" dirty="0" err="1" smtClean="0"/>
              <a:t>lahir</a:t>
            </a:r>
            <a:r>
              <a:rPr lang="en-US" sz="2000" dirty="0" smtClean="0"/>
              <a:t>, </a:t>
            </a:r>
            <a:r>
              <a:rPr lang="en-US" sz="2000" dirty="0" err="1" smtClean="0"/>
              <a:t>desa</a:t>
            </a:r>
            <a:r>
              <a:rPr lang="en-US" sz="2000" dirty="0" smtClean="0"/>
              <a:t> </a:t>
            </a:r>
            <a:r>
              <a:rPr lang="en-US" sz="2000" dirty="0" err="1" smtClean="0"/>
              <a:t>telah</a:t>
            </a:r>
            <a:r>
              <a:rPr lang="en-US" sz="2000" dirty="0" smtClean="0"/>
              <a:t> </a:t>
            </a:r>
            <a:r>
              <a:rPr lang="en-US" sz="2000" dirty="0" err="1" smtClean="0"/>
              <a:t>mengenal</a:t>
            </a:r>
            <a:r>
              <a:rPr lang="en-US" sz="2000" dirty="0" smtClean="0"/>
              <a:t> system </a:t>
            </a:r>
            <a:r>
              <a:rPr lang="en-US" sz="2000" dirty="0" err="1" smtClean="0"/>
              <a:t>perencanaan</a:t>
            </a:r>
            <a:r>
              <a:rPr lang="en-US" sz="2000" dirty="0" smtClean="0"/>
              <a:t> </a:t>
            </a:r>
            <a:r>
              <a:rPr lang="en-US" sz="2000" dirty="0" err="1" smtClean="0"/>
              <a:t>pembangunan</a:t>
            </a:r>
            <a:r>
              <a:rPr lang="en-US" sz="2000" dirty="0" smtClean="0"/>
              <a:t> </a:t>
            </a:r>
            <a:r>
              <a:rPr lang="en-US" sz="2000" dirty="0" err="1" smtClean="0"/>
              <a:t>partisipatif</a:t>
            </a:r>
            <a:r>
              <a:rPr lang="en-US" sz="2000" dirty="0" smtClean="0"/>
              <a:t>. </a:t>
            </a:r>
            <a:r>
              <a:rPr lang="en-US" sz="2000" dirty="0" err="1" smtClean="0"/>
              <a:t>Acuan</a:t>
            </a:r>
            <a:r>
              <a:rPr lang="en-US" sz="2000" dirty="0" smtClean="0"/>
              <a:t> </a:t>
            </a:r>
            <a:r>
              <a:rPr lang="en-US" sz="2000" dirty="0" err="1" smtClean="0"/>
              <a:t>atau</a:t>
            </a:r>
            <a:r>
              <a:rPr lang="en-US" sz="2000" dirty="0" smtClean="0"/>
              <a:t> </a:t>
            </a:r>
            <a:r>
              <a:rPr lang="en-US" sz="2000" dirty="0" err="1" smtClean="0"/>
              <a:t>landasan</a:t>
            </a:r>
            <a:r>
              <a:rPr lang="en-US" sz="2000" dirty="0" smtClean="0"/>
              <a:t> </a:t>
            </a:r>
            <a:r>
              <a:rPr lang="en-US" sz="2000" dirty="0" err="1" smtClean="0"/>
              <a:t>hukumnya</a:t>
            </a:r>
            <a:r>
              <a:rPr lang="en-US" sz="2000" dirty="0" smtClean="0"/>
              <a:t> </a:t>
            </a:r>
            <a:r>
              <a:rPr lang="en-US" sz="2000" dirty="0" err="1" smtClean="0"/>
              <a:t>waktu</a:t>
            </a:r>
            <a:r>
              <a:rPr lang="en-US" sz="2000" dirty="0" smtClean="0"/>
              <a:t> </a:t>
            </a:r>
            <a:r>
              <a:rPr lang="en-US" sz="2000" dirty="0" err="1" smtClean="0"/>
              <a:t>itu</a:t>
            </a:r>
            <a:r>
              <a:rPr lang="en-US" sz="2000" dirty="0" smtClean="0"/>
              <a:t> </a:t>
            </a:r>
            <a:r>
              <a:rPr lang="en-US" sz="2000" dirty="0" err="1" smtClean="0"/>
              <a:t>adalah</a:t>
            </a:r>
            <a:r>
              <a:rPr lang="en-US" sz="2000" dirty="0" smtClean="0"/>
              <a:t> UU No32 </a:t>
            </a:r>
            <a:r>
              <a:rPr lang="en-US" sz="2000" dirty="0" err="1" smtClean="0"/>
              <a:t>Tahun</a:t>
            </a:r>
            <a:r>
              <a:rPr lang="en-US" sz="2000" dirty="0" smtClean="0"/>
              <a:t> 2004 </a:t>
            </a:r>
            <a:r>
              <a:rPr lang="en-US" sz="2000" dirty="0" err="1" smtClean="0"/>
              <a:t>tentang</a:t>
            </a:r>
            <a:r>
              <a:rPr lang="en-US" sz="2000" dirty="0" smtClean="0"/>
              <a:t> </a:t>
            </a:r>
            <a:r>
              <a:rPr lang="en-US" sz="2000" dirty="0" err="1" smtClean="0"/>
              <a:t>Pemerintahan</a:t>
            </a:r>
            <a:r>
              <a:rPr lang="en-US" sz="2000" dirty="0" smtClean="0"/>
              <a:t> Daerah. </a:t>
            </a:r>
            <a:r>
              <a:rPr lang="en-US" sz="2000" dirty="0" err="1" smtClean="0"/>
              <a:t>Kewajiban</a:t>
            </a:r>
            <a:r>
              <a:rPr lang="en-US" sz="2000" dirty="0" smtClean="0"/>
              <a:t> </a:t>
            </a:r>
            <a:r>
              <a:rPr lang="en-US" sz="2000" dirty="0" err="1" smtClean="0"/>
              <a:t>desa</a:t>
            </a:r>
            <a:r>
              <a:rPr lang="en-US" sz="2000" dirty="0" smtClean="0"/>
              <a:t> </a:t>
            </a:r>
            <a:r>
              <a:rPr lang="en-US" sz="2000" dirty="0" err="1" smtClean="0"/>
              <a:t>membuat</a:t>
            </a:r>
            <a:r>
              <a:rPr lang="en-US" sz="2000" dirty="0" smtClean="0"/>
              <a:t> </a:t>
            </a:r>
            <a:r>
              <a:rPr lang="en-US" sz="2000" dirty="0" err="1" smtClean="0"/>
              <a:t>perencanaan</a:t>
            </a:r>
            <a:r>
              <a:rPr lang="en-US" sz="2000" dirty="0" smtClean="0"/>
              <a:t> </a:t>
            </a:r>
            <a:r>
              <a:rPr lang="en-US" sz="2000" dirty="0" err="1" smtClean="0"/>
              <a:t>pembangunan</a:t>
            </a:r>
            <a:r>
              <a:rPr lang="en-US" sz="2000" dirty="0" smtClean="0"/>
              <a:t> </a:t>
            </a:r>
            <a:r>
              <a:rPr lang="en-US" sz="2000" dirty="0" err="1" smtClean="0"/>
              <a:t>dipertegas</a:t>
            </a:r>
            <a:r>
              <a:rPr lang="en-US" sz="2000" dirty="0" smtClean="0"/>
              <a:t> </a:t>
            </a:r>
            <a:r>
              <a:rPr lang="en-US" sz="2000" dirty="0" err="1" smtClean="0"/>
              <a:t>melalui</a:t>
            </a:r>
            <a:r>
              <a:rPr lang="en-US" sz="2000" dirty="0" smtClean="0"/>
              <a:t> PP No. 72 </a:t>
            </a:r>
            <a:r>
              <a:rPr lang="en-US" sz="2000" dirty="0" err="1" smtClean="0"/>
              <a:t>Tahun</a:t>
            </a:r>
            <a:r>
              <a:rPr lang="en-US" sz="2000" dirty="0" smtClean="0"/>
              <a:t> 2005 </a:t>
            </a:r>
            <a:r>
              <a:rPr lang="en-US" sz="2000" dirty="0" err="1" smtClean="0"/>
              <a:t>tentang</a:t>
            </a:r>
            <a:r>
              <a:rPr lang="en-US" sz="2000" dirty="0" smtClean="0"/>
              <a:t> </a:t>
            </a:r>
            <a:r>
              <a:rPr lang="en-US" sz="2000" dirty="0" err="1" smtClean="0"/>
              <a:t>Pemerintahan</a:t>
            </a:r>
            <a:r>
              <a:rPr lang="en-US" sz="2000" dirty="0" smtClean="0"/>
              <a:t> </a:t>
            </a:r>
            <a:r>
              <a:rPr lang="en-US" sz="2000" dirty="0" err="1" smtClean="0"/>
              <a:t>Desa</a:t>
            </a:r>
            <a:r>
              <a:rPr lang="en-US" sz="2000" dirty="0" smtClean="0"/>
              <a:t> </a:t>
            </a:r>
            <a:r>
              <a:rPr lang="en-US" sz="2000" dirty="0" err="1" smtClean="0"/>
              <a:t>sebagai</a:t>
            </a:r>
            <a:r>
              <a:rPr lang="en-US" sz="2000" dirty="0" smtClean="0"/>
              <a:t> </a:t>
            </a:r>
            <a:r>
              <a:rPr lang="en-US" sz="2000" dirty="0" err="1" smtClean="0"/>
              <a:t>regulasi</a:t>
            </a:r>
            <a:r>
              <a:rPr lang="en-US" sz="2000" dirty="0" smtClean="0"/>
              <a:t> </a:t>
            </a:r>
            <a:r>
              <a:rPr lang="en-US" sz="2000" dirty="0" err="1" smtClean="0"/>
              <a:t>teknis</a:t>
            </a:r>
            <a:r>
              <a:rPr lang="en-US" sz="2000" dirty="0" smtClean="0"/>
              <a:t> </a:t>
            </a:r>
            <a:r>
              <a:rPr lang="en-US" sz="2000" dirty="0" err="1" smtClean="0"/>
              <a:t>turunan</a:t>
            </a:r>
            <a:r>
              <a:rPr lang="en-US" sz="2000" dirty="0" smtClean="0"/>
              <a:t> UU No32 </a:t>
            </a:r>
            <a:r>
              <a:rPr lang="en-US" sz="2000" dirty="0" err="1" smtClean="0"/>
              <a:t>Tahun</a:t>
            </a:r>
            <a:r>
              <a:rPr lang="en-US" sz="2000" dirty="0" smtClean="0"/>
              <a:t> 2004 </a:t>
            </a:r>
            <a:r>
              <a:rPr lang="en-US" sz="2000" dirty="0" err="1" smtClean="0"/>
              <a:t>tersebut</a:t>
            </a:r>
            <a:r>
              <a:rPr lang="en-US" sz="2000" dirty="0" smtClean="0"/>
              <a:t>.</a:t>
            </a:r>
            <a:br>
              <a:rPr lang="en-US" sz="2000" dirty="0" smtClean="0"/>
            </a:br>
            <a:endParaRPr lang="en-US" sz="2000" dirty="0"/>
          </a:p>
        </p:txBody>
      </p:sp>
      <p:sp>
        <p:nvSpPr>
          <p:cNvPr id="3" name="Content Placeholder 2"/>
          <p:cNvSpPr>
            <a:spLocks noGrp="1"/>
          </p:cNvSpPr>
          <p:nvPr>
            <p:ph idx="1"/>
          </p:nvPr>
        </p:nvSpPr>
        <p:spPr>
          <a:xfrm flipV="1">
            <a:off x="457200" y="6857999"/>
            <a:ext cx="8229600" cy="45719"/>
          </a:xfrm>
        </p:spPr>
        <p:txBody>
          <a:bodyPr>
            <a:normAutofit fontScale="25000" lnSpcReduction="20000"/>
          </a:bodyPr>
          <a:lstStyle/>
          <a:p>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6583362"/>
          </a:xfrm>
        </p:spPr>
        <p:txBody>
          <a:bodyPr>
            <a:normAutofit/>
          </a:bodyPr>
          <a:lstStyle/>
          <a:p>
            <a:pPr algn="l"/>
            <a:r>
              <a:rPr lang="en-US" sz="2400" dirty="0" err="1" smtClean="0"/>
              <a:t>Pada</a:t>
            </a:r>
            <a:r>
              <a:rPr lang="en-US" sz="2400" dirty="0" smtClean="0"/>
              <a:t> </a:t>
            </a:r>
            <a:r>
              <a:rPr lang="en-US" sz="2400" dirty="0" err="1" smtClean="0"/>
              <a:t>prakteknya</a:t>
            </a:r>
            <a:r>
              <a:rPr lang="en-US" sz="2400" dirty="0" smtClean="0"/>
              <a:t>, </a:t>
            </a:r>
            <a:r>
              <a:rPr lang="en-US" sz="2400" dirty="0" err="1" smtClean="0"/>
              <a:t>meskipun</a:t>
            </a:r>
            <a:r>
              <a:rPr lang="en-US" sz="2400" dirty="0" smtClean="0"/>
              <a:t> </a:t>
            </a:r>
            <a:r>
              <a:rPr lang="en-US" sz="2400" dirty="0" err="1" smtClean="0"/>
              <a:t>desa</a:t>
            </a:r>
            <a:r>
              <a:rPr lang="en-US" sz="2400" dirty="0" smtClean="0"/>
              <a:t> </a:t>
            </a:r>
            <a:r>
              <a:rPr lang="en-US" sz="2400" dirty="0" err="1" smtClean="0"/>
              <a:t>telah</a:t>
            </a:r>
            <a:r>
              <a:rPr lang="en-US" sz="2400" dirty="0" smtClean="0"/>
              <a:t> </a:t>
            </a:r>
            <a:r>
              <a:rPr lang="en-US" sz="2400" dirty="0" err="1" smtClean="0"/>
              <a:t>diwajibkan</a:t>
            </a:r>
            <a:r>
              <a:rPr lang="en-US" sz="2400" dirty="0" smtClean="0"/>
              <a:t>  </a:t>
            </a:r>
            <a:r>
              <a:rPr lang="en-US" sz="2400" dirty="0" err="1" smtClean="0"/>
              <a:t>membuat</a:t>
            </a:r>
            <a:r>
              <a:rPr lang="en-US" sz="2400" dirty="0" smtClean="0"/>
              <a:t> </a:t>
            </a:r>
            <a:r>
              <a:rPr lang="en-US" sz="2400" dirty="0" err="1" smtClean="0"/>
              <a:t>perencanaan</a:t>
            </a:r>
            <a:r>
              <a:rPr lang="en-US" sz="2400" dirty="0" smtClean="0"/>
              <a:t>, </a:t>
            </a:r>
            <a:r>
              <a:rPr lang="en-US" sz="2400" dirty="0" err="1" smtClean="0"/>
              <a:t>usulan</a:t>
            </a:r>
            <a:r>
              <a:rPr lang="en-US" sz="2400" dirty="0" smtClean="0"/>
              <a:t> program yang </a:t>
            </a:r>
            <a:r>
              <a:rPr lang="en-US" sz="2400" dirty="0" err="1" smtClean="0"/>
              <a:t>digagas</a:t>
            </a:r>
            <a:r>
              <a:rPr lang="en-US" sz="2400" dirty="0" smtClean="0"/>
              <a:t> </a:t>
            </a:r>
            <a:r>
              <a:rPr lang="en-US" sz="2400" dirty="0" err="1" smtClean="0"/>
              <a:t>masyarakat</a:t>
            </a:r>
            <a:r>
              <a:rPr lang="en-US" sz="2400" dirty="0" smtClean="0"/>
              <a:t> </a:t>
            </a:r>
            <a:r>
              <a:rPr lang="en-US" sz="2400" dirty="0" err="1" smtClean="0"/>
              <a:t>dan</a:t>
            </a:r>
            <a:r>
              <a:rPr lang="en-US" sz="2400" dirty="0" smtClean="0"/>
              <a:t> </a:t>
            </a:r>
            <a:r>
              <a:rPr lang="en-US" sz="2400" dirty="0" err="1" smtClean="0"/>
              <a:t>pemerintah</a:t>
            </a:r>
            <a:r>
              <a:rPr lang="en-US" sz="2400" dirty="0" smtClean="0"/>
              <a:t> </a:t>
            </a:r>
            <a:r>
              <a:rPr lang="en-US" sz="2400" dirty="0" err="1" smtClean="0"/>
              <a:t>desa</a:t>
            </a:r>
            <a:r>
              <a:rPr lang="en-US" sz="2400" dirty="0" smtClean="0"/>
              <a:t> </a:t>
            </a:r>
            <a:r>
              <a:rPr lang="en-US" sz="2400" dirty="0" err="1" smtClean="0"/>
              <a:t>jarang</a:t>
            </a:r>
            <a:r>
              <a:rPr lang="en-US" sz="2400" dirty="0" smtClean="0"/>
              <a:t> </a:t>
            </a:r>
            <a:r>
              <a:rPr lang="en-US" sz="2400" dirty="0" err="1" smtClean="0"/>
              <a:t>sekali</a:t>
            </a:r>
            <a:r>
              <a:rPr lang="en-US" sz="2400" dirty="0" smtClean="0"/>
              <a:t> </a:t>
            </a:r>
            <a:r>
              <a:rPr lang="en-US" sz="2400" dirty="0" err="1" smtClean="0"/>
              <a:t>terakomodir</a:t>
            </a:r>
            <a:r>
              <a:rPr lang="en-US" sz="2400" dirty="0" smtClean="0"/>
              <a:t> </a:t>
            </a:r>
            <a:r>
              <a:rPr lang="en-US" sz="2400" dirty="0" err="1" smtClean="0"/>
              <a:t>dalam</a:t>
            </a:r>
            <a:r>
              <a:rPr lang="en-US" sz="2400" dirty="0" smtClean="0"/>
              <a:t> </a:t>
            </a:r>
            <a:r>
              <a:rPr lang="en-US" sz="2400" dirty="0" err="1" smtClean="0"/>
              <a:t>kebijakan</a:t>
            </a:r>
            <a:r>
              <a:rPr lang="en-US" sz="2400" dirty="0" smtClean="0"/>
              <a:t> </a:t>
            </a:r>
            <a:r>
              <a:rPr lang="en-US" sz="2400" dirty="0" err="1" smtClean="0"/>
              <a:t>perencanaan</a:t>
            </a:r>
            <a:r>
              <a:rPr lang="en-US" sz="2400" dirty="0" smtClean="0"/>
              <a:t> </a:t>
            </a:r>
            <a:r>
              <a:rPr lang="en-US" sz="2400" dirty="0" err="1" smtClean="0"/>
              <a:t>pembangunan</a:t>
            </a:r>
            <a:r>
              <a:rPr lang="en-US" sz="2400" dirty="0" smtClean="0"/>
              <a:t> </a:t>
            </a:r>
            <a:r>
              <a:rPr lang="en-US" sz="2400" dirty="0" err="1" smtClean="0"/>
              <a:t>tingkat</a:t>
            </a:r>
            <a:r>
              <a:rPr lang="en-US" sz="2400" dirty="0" smtClean="0"/>
              <a:t> </a:t>
            </a:r>
            <a:r>
              <a:rPr lang="en-US" sz="2400" dirty="0" err="1" smtClean="0"/>
              <a:t>daerah</a:t>
            </a:r>
            <a:r>
              <a:rPr lang="en-US" sz="2400" dirty="0" smtClean="0"/>
              <a:t>. </a:t>
            </a:r>
            <a:r>
              <a:rPr lang="en-US" sz="2400" dirty="0" err="1" smtClean="0"/>
              <a:t>Tidak</a:t>
            </a:r>
            <a:r>
              <a:rPr lang="en-US" sz="2400" dirty="0" smtClean="0"/>
              <a:t> </a:t>
            </a:r>
            <a:r>
              <a:rPr lang="en-US" sz="2400" dirty="0" err="1" smtClean="0"/>
              <a:t>sedikit</a:t>
            </a:r>
            <a:r>
              <a:rPr lang="en-US" sz="2400" dirty="0" smtClean="0"/>
              <a:t> </a:t>
            </a:r>
            <a:r>
              <a:rPr lang="en-US" sz="2400" dirty="0" err="1" smtClean="0"/>
              <a:t>pemerintah</a:t>
            </a:r>
            <a:r>
              <a:rPr lang="en-US" sz="2400" dirty="0" smtClean="0"/>
              <a:t> </a:t>
            </a:r>
            <a:r>
              <a:rPr lang="en-US" sz="2400" dirty="0" err="1" smtClean="0"/>
              <a:t>desa</a:t>
            </a:r>
            <a:r>
              <a:rPr lang="en-US" sz="2400" dirty="0" smtClean="0"/>
              <a:t> yang </a:t>
            </a:r>
            <a:r>
              <a:rPr lang="en-US" sz="2400" dirty="0" err="1" smtClean="0"/>
              <a:t>mengeluh</a:t>
            </a:r>
            <a:r>
              <a:rPr lang="en-US" sz="2400" dirty="0" smtClean="0"/>
              <a:t> </a:t>
            </a:r>
            <a:r>
              <a:rPr lang="en-US" sz="2400" dirty="0" err="1" smtClean="0"/>
              <a:t>karena</a:t>
            </a:r>
            <a:r>
              <a:rPr lang="en-US" sz="2400" dirty="0" smtClean="0"/>
              <a:t> </a:t>
            </a:r>
            <a:r>
              <a:rPr lang="en-US" sz="2400" dirty="0" err="1" smtClean="0"/>
              <a:t>daftar</a:t>
            </a:r>
            <a:r>
              <a:rPr lang="en-US" sz="2400" dirty="0" smtClean="0"/>
              <a:t> </a:t>
            </a:r>
            <a:r>
              <a:rPr lang="en-US" sz="2400" dirty="0" err="1" smtClean="0"/>
              <a:t>usulan</a:t>
            </a:r>
            <a:r>
              <a:rPr lang="en-US" sz="2400" dirty="0" smtClean="0"/>
              <a:t>  </a:t>
            </a:r>
            <a:r>
              <a:rPr lang="en-US" sz="2400" dirty="0" err="1" smtClean="0"/>
              <a:t>prioritas</a:t>
            </a:r>
            <a:r>
              <a:rPr lang="en-US" sz="2400" dirty="0" smtClean="0"/>
              <a:t> </a:t>
            </a:r>
            <a:r>
              <a:rPr lang="en-US" sz="2400" dirty="0" err="1" smtClean="0"/>
              <a:t>dalam</a:t>
            </a:r>
            <a:r>
              <a:rPr lang="en-US" sz="2400" dirty="0" smtClean="0"/>
              <a:t> RKP </a:t>
            </a:r>
            <a:r>
              <a:rPr lang="en-US" sz="2400" dirty="0" err="1" smtClean="0"/>
              <a:t>Desa</a:t>
            </a:r>
            <a:r>
              <a:rPr lang="en-US" sz="2400" dirty="0" smtClean="0"/>
              <a:t> </a:t>
            </a:r>
            <a:r>
              <a:rPr lang="en-US" sz="2400" dirty="0" err="1" smtClean="0"/>
              <a:t>pada</a:t>
            </a:r>
            <a:r>
              <a:rPr lang="en-US" sz="2400" dirty="0" smtClean="0"/>
              <a:t> </a:t>
            </a:r>
            <a:r>
              <a:rPr lang="en-US" sz="2400" dirty="0" err="1" smtClean="0"/>
              <a:t>akhirnya</a:t>
            </a:r>
            <a:r>
              <a:rPr lang="en-US" sz="2400" dirty="0" smtClean="0"/>
              <a:t> </a:t>
            </a:r>
            <a:r>
              <a:rPr lang="en-US" sz="2400" dirty="0" err="1" smtClean="0"/>
              <a:t>terbengkelai</a:t>
            </a:r>
            <a:r>
              <a:rPr lang="en-US" sz="2400" dirty="0" smtClean="0"/>
              <a:t> </a:t>
            </a:r>
            <a:r>
              <a:rPr lang="en-US" sz="2400" dirty="0" err="1" smtClean="0"/>
              <a:t>menjadi</a:t>
            </a:r>
            <a:r>
              <a:rPr lang="en-US" sz="2400" dirty="0" smtClean="0"/>
              <a:t> </a:t>
            </a:r>
            <a:r>
              <a:rPr lang="en-US" sz="2400" dirty="0" err="1" smtClean="0"/>
              <a:t>daftar</a:t>
            </a:r>
            <a:r>
              <a:rPr lang="en-US" sz="2400" dirty="0" smtClean="0"/>
              <a:t> </a:t>
            </a:r>
            <a:r>
              <a:rPr lang="en-US" sz="2400" dirty="0" err="1" smtClean="0"/>
              <a:t>usulan</a:t>
            </a:r>
            <a:r>
              <a:rPr lang="en-US" sz="2400" dirty="0" smtClean="0"/>
              <a:t> </a:t>
            </a:r>
            <a:r>
              <a:rPr lang="en-US" sz="2400" dirty="0" err="1" smtClean="0"/>
              <a:t>saja</a:t>
            </a:r>
            <a:r>
              <a:rPr lang="en-US" sz="2400" dirty="0" smtClean="0"/>
              <a:t>. </a:t>
            </a:r>
            <a:r>
              <a:rPr lang="en-US" sz="2400" dirty="0" err="1" smtClean="0"/>
              <a:t>Meski</a:t>
            </a:r>
            <a:r>
              <a:rPr lang="en-US" sz="2400" dirty="0" smtClean="0"/>
              <a:t> </a:t>
            </a:r>
            <a:r>
              <a:rPr lang="en-US" sz="2400" dirty="0" err="1" smtClean="0"/>
              <a:t>telah</a:t>
            </a:r>
            <a:r>
              <a:rPr lang="en-US" sz="2400" dirty="0" smtClean="0"/>
              <a:t> </a:t>
            </a:r>
            <a:r>
              <a:rPr lang="en-US" sz="2400" dirty="0" err="1" smtClean="0"/>
              <a:t>berkali</a:t>
            </a:r>
            <a:r>
              <a:rPr lang="en-US" sz="2400" dirty="0" smtClean="0"/>
              <a:t>-kali </a:t>
            </a:r>
            <a:r>
              <a:rPr lang="en-US" sz="2400" dirty="0" err="1" smtClean="0"/>
              <a:t>diperjuangkan</a:t>
            </a:r>
            <a:r>
              <a:rPr lang="en-US" sz="2400" dirty="0" smtClean="0"/>
              <a:t> </a:t>
            </a:r>
            <a:r>
              <a:rPr lang="en-US" sz="2400" dirty="0" err="1" smtClean="0"/>
              <a:t>melalui</a:t>
            </a:r>
            <a:r>
              <a:rPr lang="en-US" sz="2400" dirty="0" smtClean="0"/>
              <a:t> forum  </a:t>
            </a:r>
            <a:r>
              <a:rPr lang="en-US" sz="2400" dirty="0" err="1" smtClean="0"/>
              <a:t>musrenbangcam</a:t>
            </a:r>
            <a:r>
              <a:rPr lang="en-US" sz="2400" dirty="0" smtClean="0"/>
              <a:t>, forum SKPD </a:t>
            </a:r>
            <a:r>
              <a:rPr lang="en-US" sz="2400" dirty="0" err="1" smtClean="0"/>
              <a:t>dan</a:t>
            </a:r>
            <a:r>
              <a:rPr lang="en-US" sz="2400" dirty="0" smtClean="0"/>
              <a:t>  </a:t>
            </a:r>
            <a:r>
              <a:rPr lang="en-US" sz="2400" dirty="0" err="1" smtClean="0"/>
              <a:t>murenbangkab</a:t>
            </a:r>
            <a:r>
              <a:rPr lang="en-US" sz="2400" dirty="0" smtClean="0"/>
              <a:t>, </a:t>
            </a:r>
            <a:r>
              <a:rPr lang="en-US" sz="2400" dirty="0" err="1" smtClean="0"/>
              <a:t>usulan</a:t>
            </a:r>
            <a:r>
              <a:rPr lang="en-US" sz="2400" dirty="0" smtClean="0"/>
              <a:t> program </a:t>
            </a:r>
            <a:r>
              <a:rPr lang="en-US" sz="2400" dirty="0" err="1" smtClean="0"/>
              <a:t>prioritas</a:t>
            </a:r>
            <a:r>
              <a:rPr lang="en-US" sz="2400" dirty="0" smtClean="0"/>
              <a:t> </a:t>
            </a:r>
            <a:r>
              <a:rPr lang="en-US" sz="2400" dirty="0" err="1" smtClean="0"/>
              <a:t>dari</a:t>
            </a:r>
            <a:r>
              <a:rPr lang="en-US" sz="2400" dirty="0" smtClean="0"/>
              <a:t> </a:t>
            </a:r>
            <a:r>
              <a:rPr lang="en-US" sz="2400" dirty="0" err="1" smtClean="0"/>
              <a:t>desa</a:t>
            </a:r>
            <a:r>
              <a:rPr lang="en-US" sz="2400" dirty="0" smtClean="0"/>
              <a:t> </a:t>
            </a:r>
            <a:r>
              <a:rPr lang="en-US" sz="2400" dirty="0" err="1" smtClean="0"/>
              <a:t>itupun</a:t>
            </a:r>
            <a:r>
              <a:rPr lang="en-US" sz="2400" dirty="0" smtClean="0"/>
              <a:t> </a:t>
            </a:r>
            <a:r>
              <a:rPr lang="en-US" sz="2400" dirty="0" err="1" smtClean="0"/>
              <a:t>harus</a:t>
            </a:r>
            <a:r>
              <a:rPr lang="en-US" sz="2400" dirty="0" smtClean="0"/>
              <a:t> </a:t>
            </a:r>
            <a:r>
              <a:rPr lang="en-US" sz="2400" dirty="0" err="1" smtClean="0"/>
              <a:t>kandas</a:t>
            </a:r>
            <a:r>
              <a:rPr lang="en-US" sz="2400" dirty="0" smtClean="0"/>
              <a:t> </a:t>
            </a:r>
            <a:r>
              <a:rPr lang="en-US" sz="2400" dirty="0" err="1" smtClean="0"/>
              <a:t>karena</a:t>
            </a:r>
            <a:r>
              <a:rPr lang="en-US" sz="2400" dirty="0" smtClean="0"/>
              <a:t> </a:t>
            </a:r>
            <a:r>
              <a:rPr lang="en-US" sz="2400" dirty="0" err="1" smtClean="0"/>
              <a:t>kuatnya</a:t>
            </a:r>
            <a:r>
              <a:rPr lang="en-US" sz="2400" dirty="0" smtClean="0"/>
              <a:t> </a:t>
            </a:r>
            <a:r>
              <a:rPr lang="en-US" sz="2400" dirty="0" err="1" smtClean="0"/>
              <a:t>kepentingan</a:t>
            </a:r>
            <a:r>
              <a:rPr lang="en-US" sz="2400" dirty="0" smtClean="0"/>
              <a:t> </a:t>
            </a:r>
            <a:r>
              <a:rPr lang="en-US" sz="2400" dirty="0" err="1" smtClean="0"/>
              <a:t>pihak</a:t>
            </a:r>
            <a:r>
              <a:rPr lang="en-US" sz="2400" dirty="0" smtClean="0"/>
              <a:t> </a:t>
            </a:r>
            <a:r>
              <a:rPr lang="en-US" sz="2400" dirty="0" err="1" smtClean="0"/>
              <a:t>di</a:t>
            </a:r>
            <a:r>
              <a:rPr lang="en-US" sz="2400" dirty="0" smtClean="0"/>
              <a:t> </a:t>
            </a:r>
            <a:r>
              <a:rPr lang="en-US" sz="2400" dirty="0" err="1" smtClean="0"/>
              <a:t>luar</a:t>
            </a:r>
            <a:r>
              <a:rPr lang="en-US" sz="2400" dirty="0" smtClean="0"/>
              <a:t> </a:t>
            </a:r>
            <a:r>
              <a:rPr lang="en-US" sz="2400" dirty="0" err="1" smtClean="0"/>
              <a:t>desa</a:t>
            </a:r>
            <a:r>
              <a:rPr lang="en-US" sz="2400" dirty="0" smtClean="0"/>
              <a:t> </a:t>
            </a:r>
            <a:r>
              <a:rPr lang="en-US" sz="2400" dirty="0" err="1" smtClean="0"/>
              <a:t>dalam</a:t>
            </a:r>
            <a:r>
              <a:rPr lang="en-US" sz="2400" dirty="0" smtClean="0"/>
              <a:t> </a:t>
            </a:r>
            <a:r>
              <a:rPr lang="en-US" sz="2400" dirty="0" err="1" smtClean="0"/>
              <a:t>mempengaruhi</a:t>
            </a:r>
            <a:r>
              <a:rPr lang="en-US" sz="2400" dirty="0" smtClean="0"/>
              <a:t> </a:t>
            </a:r>
            <a:r>
              <a:rPr lang="en-US" sz="2400" dirty="0" err="1" smtClean="0"/>
              <a:t>kebijakan</a:t>
            </a:r>
            <a:r>
              <a:rPr lang="en-US" sz="2400" dirty="0" smtClean="0"/>
              <a:t> </a:t>
            </a:r>
            <a:r>
              <a:rPr lang="en-US" sz="2400" dirty="0" err="1" smtClean="0"/>
              <a:t>pembangunan</a:t>
            </a:r>
            <a:r>
              <a:rPr lang="en-US" sz="2400" dirty="0" smtClean="0"/>
              <a:t> </a:t>
            </a:r>
            <a:r>
              <a:rPr lang="en-US" sz="2400" dirty="0" err="1" smtClean="0"/>
              <a:t>daerah</a:t>
            </a:r>
            <a:r>
              <a:rPr lang="en-US" sz="2400" dirty="0" smtClean="0"/>
              <a:t>. </a:t>
            </a:r>
            <a:r>
              <a:rPr lang="en-US" sz="2400" dirty="0" err="1" smtClean="0"/>
              <a:t>Pada</a:t>
            </a:r>
            <a:r>
              <a:rPr lang="en-US" sz="2400" dirty="0" smtClean="0"/>
              <a:t> </a:t>
            </a:r>
            <a:r>
              <a:rPr lang="en-US" sz="2400" dirty="0" err="1" smtClean="0"/>
              <a:t>akhirnya</a:t>
            </a:r>
            <a:r>
              <a:rPr lang="en-US" sz="2400" dirty="0" smtClean="0"/>
              <a:t>, </a:t>
            </a:r>
            <a:r>
              <a:rPr lang="en-US" sz="2400" dirty="0" err="1" smtClean="0"/>
              <a:t>kue</a:t>
            </a:r>
            <a:r>
              <a:rPr lang="en-US" sz="2400" dirty="0" smtClean="0"/>
              <a:t> APBD </a:t>
            </a:r>
            <a:r>
              <a:rPr lang="en-US" sz="2400" dirty="0" err="1" smtClean="0"/>
              <a:t>lebih</a:t>
            </a:r>
            <a:r>
              <a:rPr lang="en-US" sz="2400" dirty="0" smtClean="0"/>
              <a:t> </a:t>
            </a:r>
            <a:r>
              <a:rPr lang="en-US" sz="2400" dirty="0" err="1" smtClean="0"/>
              <a:t>banyak</a:t>
            </a:r>
            <a:r>
              <a:rPr lang="en-US" sz="2400" dirty="0" smtClean="0"/>
              <a:t> </a:t>
            </a:r>
            <a:r>
              <a:rPr lang="en-US" sz="2400" dirty="0" err="1" smtClean="0"/>
              <a:t>terserap</a:t>
            </a:r>
            <a:r>
              <a:rPr lang="en-US" sz="2400" dirty="0" smtClean="0"/>
              <a:t> </a:t>
            </a:r>
            <a:r>
              <a:rPr lang="en-US" sz="2400" dirty="0" err="1" smtClean="0"/>
              <a:t>untuk</a:t>
            </a:r>
            <a:r>
              <a:rPr lang="en-US" sz="2400" dirty="0" smtClean="0"/>
              <a:t> </a:t>
            </a:r>
            <a:r>
              <a:rPr lang="en-US" sz="2400" dirty="0" err="1" smtClean="0"/>
              <a:t>membiayai</a:t>
            </a:r>
            <a:r>
              <a:rPr lang="en-US" sz="2400" dirty="0" smtClean="0"/>
              <a:t> program-program </a:t>
            </a:r>
            <a:r>
              <a:rPr lang="en-US" sz="2400" dirty="0" err="1" smtClean="0"/>
              <a:t>daerah</a:t>
            </a:r>
            <a:r>
              <a:rPr lang="en-US" sz="2400" dirty="0" smtClean="0"/>
              <a:t>. </a:t>
            </a:r>
            <a:r>
              <a:rPr lang="en-US" sz="2400" dirty="0" err="1" smtClean="0"/>
              <a:t>Kalau</a:t>
            </a:r>
            <a:r>
              <a:rPr lang="en-US" sz="2400" dirty="0" smtClean="0"/>
              <a:t> </a:t>
            </a:r>
            <a:r>
              <a:rPr lang="en-US" sz="2400" dirty="0" err="1" smtClean="0"/>
              <a:t>toh</a:t>
            </a:r>
            <a:r>
              <a:rPr lang="en-US" sz="2400" dirty="0" smtClean="0"/>
              <a:t> </a:t>
            </a:r>
            <a:r>
              <a:rPr lang="en-US" sz="2400" dirty="0" err="1" smtClean="0"/>
              <a:t>ada</a:t>
            </a:r>
            <a:r>
              <a:rPr lang="en-US" sz="2400" dirty="0" smtClean="0"/>
              <a:t> </a:t>
            </a:r>
            <a:r>
              <a:rPr lang="en-US" sz="2400" dirty="0" err="1" smtClean="0"/>
              <a:t>proyek</a:t>
            </a:r>
            <a:r>
              <a:rPr lang="en-US" sz="2400" dirty="0" smtClean="0"/>
              <a:t> </a:t>
            </a:r>
            <a:r>
              <a:rPr lang="en-US" sz="2400" dirty="0" err="1" smtClean="0"/>
              <a:t>pembangunan</a:t>
            </a:r>
            <a:r>
              <a:rPr lang="en-US" sz="2400" dirty="0" smtClean="0"/>
              <a:t> </a:t>
            </a:r>
            <a:r>
              <a:rPr lang="en-US" sz="2400" dirty="0" err="1" smtClean="0"/>
              <a:t>di</a:t>
            </a:r>
            <a:r>
              <a:rPr lang="en-US" sz="2400" dirty="0" smtClean="0"/>
              <a:t> </a:t>
            </a:r>
            <a:r>
              <a:rPr lang="en-US" sz="2400" dirty="0" err="1" smtClean="0"/>
              <a:t>desa</a:t>
            </a:r>
            <a:r>
              <a:rPr lang="en-US" sz="2400" dirty="0" smtClean="0"/>
              <a:t>, </a:t>
            </a:r>
            <a:r>
              <a:rPr lang="en-US" sz="2400" dirty="0" err="1" smtClean="0"/>
              <a:t>desa</a:t>
            </a:r>
            <a:r>
              <a:rPr lang="en-US" sz="2400" dirty="0" smtClean="0"/>
              <a:t> </a:t>
            </a:r>
            <a:r>
              <a:rPr lang="en-US" sz="2400" dirty="0" err="1" smtClean="0"/>
              <a:t>hanya</a:t>
            </a:r>
            <a:r>
              <a:rPr lang="en-US" sz="2400" dirty="0" smtClean="0"/>
              <a:t> </a:t>
            </a:r>
            <a:r>
              <a:rPr lang="en-US" sz="2400" dirty="0" err="1" smtClean="0"/>
              <a:t>menjadi</a:t>
            </a:r>
            <a:r>
              <a:rPr lang="en-US" sz="2400" dirty="0" smtClean="0"/>
              <a:t> </a:t>
            </a:r>
            <a:r>
              <a:rPr lang="en-US" sz="2400" dirty="0" err="1" smtClean="0"/>
              <a:t>lokus</a:t>
            </a:r>
            <a:r>
              <a:rPr lang="en-US" sz="2400" dirty="0" smtClean="0"/>
              <a:t> </a:t>
            </a:r>
            <a:r>
              <a:rPr lang="en-US" sz="2400" dirty="0" err="1" smtClean="0"/>
              <a:t>proyek</a:t>
            </a:r>
            <a:r>
              <a:rPr lang="en-US" sz="2400" dirty="0" smtClean="0"/>
              <a:t> </a:t>
            </a:r>
            <a:r>
              <a:rPr lang="en-US" sz="2400" dirty="0" err="1" smtClean="0"/>
              <a:t>saja</a:t>
            </a:r>
            <a:r>
              <a:rPr lang="en-US" sz="2400" dirty="0" smtClean="0"/>
              <a:t>, </a:t>
            </a:r>
            <a:r>
              <a:rPr lang="en-US" sz="2400" dirty="0" err="1" smtClean="0"/>
              <a:t>bukan</a:t>
            </a:r>
            <a:r>
              <a:rPr lang="en-US" sz="2400" dirty="0" smtClean="0"/>
              <a:t> </a:t>
            </a:r>
            <a:r>
              <a:rPr lang="en-US" sz="2400" dirty="0" err="1" smtClean="0"/>
              <a:t>pelaksana</a:t>
            </a:r>
            <a:r>
              <a:rPr lang="en-US" sz="2400" dirty="0" smtClean="0"/>
              <a:t> </a:t>
            </a:r>
            <a:r>
              <a:rPr lang="en-US" sz="2400" dirty="0" err="1" smtClean="0"/>
              <a:t>apalagi</a:t>
            </a:r>
            <a:r>
              <a:rPr lang="en-US" sz="2400" dirty="0" smtClean="0"/>
              <a:t> </a:t>
            </a:r>
            <a:r>
              <a:rPr lang="en-US" sz="2400" dirty="0" err="1" smtClean="0"/>
              <a:t>penanggung</a:t>
            </a:r>
            <a:r>
              <a:rPr lang="en-US" sz="2400" dirty="0" smtClean="0"/>
              <a:t> </a:t>
            </a:r>
            <a:r>
              <a:rPr lang="en-US" sz="2400" dirty="0" err="1" smtClean="0"/>
              <a:t>jawab</a:t>
            </a:r>
            <a:r>
              <a:rPr lang="en-US" sz="2400" dirty="0" smtClean="0"/>
              <a:t> </a:t>
            </a:r>
            <a:r>
              <a:rPr lang="en-US" sz="2400" dirty="0" err="1" smtClean="0"/>
              <a:t>proyek</a:t>
            </a:r>
            <a:r>
              <a:rPr lang="en-US" sz="2400" dirty="0" smtClean="0"/>
              <a:t>.</a:t>
            </a:r>
            <a:r>
              <a:rPr lang="en-US" dirty="0" smtClean="0"/>
              <a:t/>
            </a:r>
            <a:br>
              <a:rPr lang="en-US" dirty="0" smtClean="0"/>
            </a:br>
            <a:endParaRPr lang="en-US" dirty="0"/>
          </a:p>
        </p:txBody>
      </p:sp>
      <p:sp>
        <p:nvSpPr>
          <p:cNvPr id="3" name="Content Placeholder 2"/>
          <p:cNvSpPr>
            <a:spLocks noGrp="1"/>
          </p:cNvSpPr>
          <p:nvPr>
            <p:ph idx="1"/>
          </p:nvPr>
        </p:nvSpPr>
        <p:spPr>
          <a:xfrm flipV="1">
            <a:off x="457200" y="6857999"/>
            <a:ext cx="8229600" cy="45719"/>
          </a:xfrm>
        </p:spPr>
        <p:txBody>
          <a:bodyPr>
            <a:normAutofit fontScale="25000" lnSpcReduction="20000"/>
          </a:bodyPr>
          <a:lstStyle/>
          <a:p>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6583362"/>
          </a:xfrm>
        </p:spPr>
        <p:txBody>
          <a:bodyPr>
            <a:normAutofit/>
          </a:bodyPr>
          <a:lstStyle/>
          <a:p>
            <a:pPr algn="l"/>
            <a:r>
              <a:rPr lang="en-US" sz="2800" dirty="0" err="1" smtClean="0"/>
              <a:t>Sebelum</a:t>
            </a:r>
            <a:r>
              <a:rPr lang="en-US" sz="2800" dirty="0" smtClean="0"/>
              <a:t> UU No 6 </a:t>
            </a:r>
            <a:r>
              <a:rPr lang="en-US" sz="2800" dirty="0" err="1" smtClean="0"/>
              <a:t>Tahun</a:t>
            </a:r>
            <a:r>
              <a:rPr lang="en-US" sz="2800" dirty="0" smtClean="0"/>
              <a:t> 2014 </a:t>
            </a:r>
            <a:r>
              <a:rPr lang="en-US" sz="2800" dirty="0" err="1" smtClean="0"/>
              <a:t>tentang</a:t>
            </a:r>
            <a:r>
              <a:rPr lang="en-US" sz="2800" dirty="0" smtClean="0"/>
              <a:t> </a:t>
            </a:r>
            <a:r>
              <a:rPr lang="en-US" sz="2800" dirty="0" err="1" smtClean="0"/>
              <a:t>Desa</a:t>
            </a:r>
            <a:r>
              <a:rPr lang="en-US" sz="2800" dirty="0" smtClean="0"/>
              <a:t> </a:t>
            </a:r>
            <a:r>
              <a:rPr lang="en-US" sz="2800" dirty="0" err="1" smtClean="0"/>
              <a:t>membuka</a:t>
            </a:r>
            <a:r>
              <a:rPr lang="en-US" sz="2800" dirty="0" smtClean="0"/>
              <a:t> </a:t>
            </a:r>
            <a:r>
              <a:rPr lang="en-US" sz="2800" dirty="0" err="1" smtClean="0"/>
              <a:t>kran</a:t>
            </a:r>
            <a:r>
              <a:rPr lang="en-US" sz="2800" dirty="0" smtClean="0"/>
              <a:t>  transfer fiscal </a:t>
            </a:r>
            <a:r>
              <a:rPr lang="en-US" sz="2800" dirty="0" err="1" smtClean="0"/>
              <a:t>dari</a:t>
            </a:r>
            <a:r>
              <a:rPr lang="en-US" sz="2800" dirty="0" smtClean="0"/>
              <a:t> APBN </a:t>
            </a:r>
            <a:r>
              <a:rPr lang="en-US" sz="2800" dirty="0" err="1" smtClean="0"/>
              <a:t>ke</a:t>
            </a:r>
            <a:r>
              <a:rPr lang="en-US" sz="2800" dirty="0" smtClean="0"/>
              <a:t> </a:t>
            </a:r>
            <a:r>
              <a:rPr lang="en-US" sz="2800" dirty="0" err="1" smtClean="0"/>
              <a:t>desa</a:t>
            </a:r>
            <a:r>
              <a:rPr lang="en-US" sz="2800" dirty="0" smtClean="0"/>
              <a:t> </a:t>
            </a:r>
            <a:r>
              <a:rPr lang="en-US" sz="2800" dirty="0" err="1" smtClean="0"/>
              <a:t>melalui</a:t>
            </a:r>
            <a:r>
              <a:rPr lang="en-US" sz="2800" dirty="0" smtClean="0"/>
              <a:t> </a:t>
            </a:r>
            <a:r>
              <a:rPr lang="en-US" sz="2800" dirty="0" err="1" smtClean="0"/>
              <a:t>kabupaten</a:t>
            </a:r>
            <a:r>
              <a:rPr lang="en-US" sz="2800" dirty="0" smtClean="0"/>
              <a:t> </a:t>
            </a:r>
            <a:r>
              <a:rPr lang="en-US" sz="2800" dirty="0" err="1" smtClean="0"/>
              <a:t>dalam</a:t>
            </a:r>
            <a:r>
              <a:rPr lang="en-US" sz="2800" dirty="0" smtClean="0"/>
              <a:t> </a:t>
            </a:r>
            <a:r>
              <a:rPr lang="en-US" sz="2800" dirty="0" err="1" smtClean="0"/>
              <a:t>bentuk</a:t>
            </a:r>
            <a:r>
              <a:rPr lang="en-US" sz="2800" dirty="0" smtClean="0"/>
              <a:t> DD, </a:t>
            </a:r>
            <a:r>
              <a:rPr lang="en-US" sz="2800" dirty="0" err="1" smtClean="0"/>
              <a:t>tidak</a:t>
            </a:r>
            <a:r>
              <a:rPr lang="en-US" sz="2800" dirty="0" smtClean="0"/>
              <a:t> </a:t>
            </a:r>
            <a:r>
              <a:rPr lang="en-US" sz="2800" dirty="0" err="1" smtClean="0"/>
              <a:t>sedikit</a:t>
            </a:r>
            <a:r>
              <a:rPr lang="en-US" sz="2800" dirty="0" smtClean="0"/>
              <a:t> </a:t>
            </a:r>
            <a:r>
              <a:rPr lang="en-US" sz="2800" dirty="0" err="1" smtClean="0"/>
              <a:t>kabupaten</a:t>
            </a:r>
            <a:r>
              <a:rPr lang="en-US" sz="2800" dirty="0" smtClean="0"/>
              <a:t> yang </a:t>
            </a:r>
            <a:r>
              <a:rPr lang="en-US" sz="2800" dirty="0" err="1" smtClean="0"/>
              <a:t>telah</a:t>
            </a:r>
            <a:r>
              <a:rPr lang="en-US" sz="2800" dirty="0" smtClean="0"/>
              <a:t> </a:t>
            </a:r>
            <a:r>
              <a:rPr lang="en-US" sz="2800" dirty="0" err="1" smtClean="0"/>
              <a:t>memberlakukan</a:t>
            </a:r>
            <a:r>
              <a:rPr lang="en-US" sz="2800" dirty="0" smtClean="0"/>
              <a:t> </a:t>
            </a:r>
            <a:r>
              <a:rPr lang="en-US" sz="2800" dirty="0" err="1" smtClean="0"/>
              <a:t>kebijakan</a:t>
            </a:r>
            <a:r>
              <a:rPr lang="en-US" sz="2800" dirty="0" smtClean="0"/>
              <a:t> ADD. </a:t>
            </a:r>
            <a:r>
              <a:rPr lang="en-US" sz="2800" dirty="0" err="1" smtClean="0"/>
              <a:t>Meski</a:t>
            </a:r>
            <a:r>
              <a:rPr lang="en-US" sz="2800" dirty="0" smtClean="0"/>
              <a:t> </a:t>
            </a:r>
            <a:r>
              <a:rPr lang="en-US" sz="2800" dirty="0" err="1" smtClean="0"/>
              <a:t>secara</a:t>
            </a:r>
            <a:r>
              <a:rPr lang="en-US" sz="2800" dirty="0" smtClean="0"/>
              <a:t> nominal </a:t>
            </a:r>
            <a:r>
              <a:rPr lang="en-US" sz="2800" dirty="0" err="1" smtClean="0"/>
              <a:t>kecil</a:t>
            </a:r>
            <a:r>
              <a:rPr lang="en-US" sz="2800" dirty="0" smtClean="0"/>
              <a:t>, </a:t>
            </a:r>
            <a:r>
              <a:rPr lang="en-US" sz="2800" dirty="0" err="1" smtClean="0"/>
              <a:t>bahkan</a:t>
            </a:r>
            <a:r>
              <a:rPr lang="en-US" sz="2800" dirty="0" smtClean="0"/>
              <a:t> </a:t>
            </a:r>
            <a:r>
              <a:rPr lang="en-US" sz="2800" dirty="0" err="1" smtClean="0"/>
              <a:t>sangat</a:t>
            </a:r>
            <a:r>
              <a:rPr lang="en-US" sz="2800" dirty="0" smtClean="0"/>
              <a:t> </a:t>
            </a:r>
            <a:r>
              <a:rPr lang="en-US" sz="2800" dirty="0" err="1" smtClean="0"/>
              <a:t>tergantung</a:t>
            </a:r>
            <a:r>
              <a:rPr lang="en-US" sz="2800" dirty="0" smtClean="0"/>
              <a:t> </a:t>
            </a:r>
            <a:r>
              <a:rPr lang="en-US" sz="2800" dirty="0" err="1" smtClean="0"/>
              <a:t>pada</a:t>
            </a:r>
            <a:r>
              <a:rPr lang="en-US" sz="2800" dirty="0" smtClean="0"/>
              <a:t> </a:t>
            </a:r>
            <a:r>
              <a:rPr lang="en-US" sz="2800" dirty="0" err="1" smtClean="0"/>
              <a:t>kebaikan</a:t>
            </a:r>
            <a:r>
              <a:rPr lang="en-US" sz="2800" dirty="0" smtClean="0"/>
              <a:t> </a:t>
            </a:r>
            <a:r>
              <a:rPr lang="en-US" sz="2800" dirty="0" err="1" smtClean="0"/>
              <a:t>penguasa</a:t>
            </a:r>
            <a:r>
              <a:rPr lang="en-US" sz="2800" dirty="0" smtClean="0"/>
              <a:t> </a:t>
            </a:r>
            <a:r>
              <a:rPr lang="en-US" sz="2800" dirty="0" err="1" smtClean="0"/>
              <a:t>kabupaten</a:t>
            </a:r>
            <a:r>
              <a:rPr lang="en-US" sz="2800" dirty="0" smtClean="0"/>
              <a:t>, </a:t>
            </a:r>
            <a:r>
              <a:rPr lang="en-US" sz="2800" dirty="0" err="1" smtClean="0"/>
              <a:t>desa</a:t>
            </a:r>
            <a:r>
              <a:rPr lang="en-US" sz="2800" dirty="0" smtClean="0"/>
              <a:t> </a:t>
            </a:r>
            <a:r>
              <a:rPr lang="en-US" sz="2800" dirty="0" err="1" smtClean="0"/>
              <a:t>tetap</a:t>
            </a:r>
            <a:r>
              <a:rPr lang="en-US" sz="2800" dirty="0" smtClean="0"/>
              <a:t> </a:t>
            </a:r>
            <a:r>
              <a:rPr lang="en-US" sz="2800" dirty="0" err="1" smtClean="0"/>
              <a:t>berjuang</a:t>
            </a:r>
            <a:r>
              <a:rPr lang="en-US" sz="2800" dirty="0" smtClean="0"/>
              <a:t> </a:t>
            </a:r>
            <a:r>
              <a:rPr lang="en-US" sz="2800" dirty="0" err="1" smtClean="0"/>
              <a:t>mengalokasikan</a:t>
            </a:r>
            <a:r>
              <a:rPr lang="en-US" sz="2800" dirty="0" smtClean="0"/>
              <a:t> </a:t>
            </a:r>
            <a:r>
              <a:rPr lang="en-US" sz="2800" dirty="0" err="1" smtClean="0"/>
              <a:t>dana</a:t>
            </a:r>
            <a:r>
              <a:rPr lang="en-US" sz="2800" dirty="0" smtClean="0"/>
              <a:t> </a:t>
            </a:r>
            <a:r>
              <a:rPr lang="en-US" sz="2800" dirty="0" err="1" smtClean="0"/>
              <a:t>tersebut</a:t>
            </a:r>
            <a:r>
              <a:rPr lang="en-US" sz="2800" dirty="0" smtClean="0"/>
              <a:t> </a:t>
            </a:r>
            <a:r>
              <a:rPr lang="en-US" sz="2800" dirty="0" err="1" smtClean="0"/>
              <a:t>secara</a:t>
            </a:r>
            <a:r>
              <a:rPr lang="en-US" sz="2800" dirty="0" smtClean="0"/>
              <a:t> </a:t>
            </a:r>
            <a:r>
              <a:rPr lang="en-US" sz="2800" dirty="0" err="1" smtClean="0"/>
              <a:t>baik</a:t>
            </a:r>
            <a:r>
              <a:rPr lang="en-US" sz="2800" dirty="0" smtClean="0"/>
              <a:t> </a:t>
            </a:r>
            <a:r>
              <a:rPr lang="en-US" sz="2800" dirty="0" err="1" smtClean="0"/>
              <a:t>sehingga</a:t>
            </a:r>
            <a:r>
              <a:rPr lang="en-US" sz="2800" dirty="0" smtClean="0"/>
              <a:t> </a:t>
            </a:r>
            <a:r>
              <a:rPr lang="en-US" sz="2800" dirty="0" err="1" smtClean="0"/>
              <a:t>dapat</a:t>
            </a:r>
            <a:r>
              <a:rPr lang="en-US" sz="2800" dirty="0" smtClean="0"/>
              <a:t> </a:t>
            </a:r>
            <a:r>
              <a:rPr lang="en-US" sz="2800" dirty="0" err="1" smtClean="0"/>
              <a:t>memperkecil</a:t>
            </a:r>
            <a:r>
              <a:rPr lang="en-US" sz="2800" dirty="0" smtClean="0"/>
              <a:t> </a:t>
            </a:r>
            <a:r>
              <a:rPr lang="en-US" sz="2800" dirty="0" err="1" smtClean="0"/>
              <a:t>derita</a:t>
            </a:r>
            <a:r>
              <a:rPr lang="en-US" sz="2800" dirty="0" smtClean="0"/>
              <a:t> </a:t>
            </a:r>
            <a:r>
              <a:rPr lang="en-US" sz="2800" dirty="0" err="1" smtClean="0"/>
              <a:t>warga</a:t>
            </a:r>
            <a:r>
              <a:rPr lang="en-US" sz="2800" dirty="0" smtClean="0"/>
              <a:t> </a:t>
            </a:r>
            <a:r>
              <a:rPr lang="en-US" sz="2800" dirty="0" err="1" smtClean="0"/>
              <a:t>miskin</a:t>
            </a:r>
            <a:r>
              <a:rPr lang="en-US" sz="2800" dirty="0" smtClean="0"/>
              <a:t> </a:t>
            </a:r>
            <a:r>
              <a:rPr lang="en-US" sz="2800" dirty="0" err="1" smtClean="0"/>
              <a:t>di</a:t>
            </a:r>
            <a:r>
              <a:rPr lang="en-US" sz="2800" dirty="0" smtClean="0"/>
              <a:t> </a:t>
            </a:r>
            <a:r>
              <a:rPr lang="en-US" sz="2800" dirty="0" err="1" smtClean="0"/>
              <a:t>desa</a:t>
            </a:r>
            <a:r>
              <a:rPr lang="en-US" sz="2800" dirty="0" smtClean="0"/>
              <a:t>. </a:t>
            </a:r>
            <a:r>
              <a:rPr lang="en-US" sz="2800" dirty="0" err="1" smtClean="0"/>
              <a:t>Dalam</a:t>
            </a:r>
            <a:r>
              <a:rPr lang="en-US" sz="2800" dirty="0" smtClean="0"/>
              <a:t> </a:t>
            </a:r>
            <a:r>
              <a:rPr lang="en-US" sz="2800" dirty="0" err="1" smtClean="0"/>
              <a:t>membangun</a:t>
            </a:r>
            <a:r>
              <a:rPr lang="en-US" sz="2800" dirty="0" smtClean="0"/>
              <a:t> system </a:t>
            </a:r>
            <a:r>
              <a:rPr lang="en-US" sz="2800" dirty="0" err="1" smtClean="0"/>
              <a:t>belanja</a:t>
            </a:r>
            <a:r>
              <a:rPr lang="en-US" sz="2800" dirty="0" smtClean="0"/>
              <a:t> </a:t>
            </a:r>
            <a:r>
              <a:rPr lang="en-US" sz="2800" dirty="0" err="1" smtClean="0"/>
              <a:t>desa</a:t>
            </a:r>
            <a:r>
              <a:rPr lang="en-US" sz="2800" dirty="0" smtClean="0"/>
              <a:t>, </a:t>
            </a:r>
            <a:r>
              <a:rPr lang="en-US" sz="2800" dirty="0" err="1" smtClean="0"/>
              <a:t>pemerintah-pemerintah</a:t>
            </a:r>
            <a:r>
              <a:rPr lang="en-US" sz="2800" dirty="0" smtClean="0"/>
              <a:t> </a:t>
            </a:r>
            <a:r>
              <a:rPr lang="en-US" sz="2800" dirty="0" err="1" smtClean="0"/>
              <a:t>desa</a:t>
            </a:r>
            <a:r>
              <a:rPr lang="en-US" sz="2800" dirty="0" smtClean="0"/>
              <a:t> </a:t>
            </a:r>
            <a:r>
              <a:rPr lang="en-US" sz="2800" dirty="0" err="1" smtClean="0"/>
              <a:t>penerima</a:t>
            </a:r>
            <a:r>
              <a:rPr lang="en-US" sz="2800" dirty="0" smtClean="0"/>
              <a:t> ADD </a:t>
            </a:r>
            <a:r>
              <a:rPr lang="en-US" sz="2800" dirty="0" err="1" smtClean="0"/>
              <a:t>tetap</a:t>
            </a:r>
            <a:r>
              <a:rPr lang="en-US" sz="2800" dirty="0" smtClean="0"/>
              <a:t> </a:t>
            </a:r>
            <a:r>
              <a:rPr lang="en-US" sz="2800" dirty="0" err="1" smtClean="0"/>
              <a:t>berupaya</a:t>
            </a:r>
            <a:r>
              <a:rPr lang="en-US" sz="2800" dirty="0" smtClean="0"/>
              <a:t> </a:t>
            </a:r>
            <a:r>
              <a:rPr lang="en-US" sz="2800" dirty="0" err="1" smtClean="0"/>
              <a:t>melandasinya</a:t>
            </a:r>
            <a:r>
              <a:rPr lang="en-US" sz="2800" dirty="0" smtClean="0"/>
              <a:t> </a:t>
            </a:r>
            <a:r>
              <a:rPr lang="en-US" sz="2800" dirty="0" err="1" smtClean="0"/>
              <a:t>dengan</a:t>
            </a:r>
            <a:r>
              <a:rPr lang="en-US" sz="2800" dirty="0" smtClean="0"/>
              <a:t> </a:t>
            </a:r>
            <a:r>
              <a:rPr lang="en-US" sz="2800" dirty="0" err="1" smtClean="0"/>
              <a:t>membangun</a:t>
            </a:r>
            <a:r>
              <a:rPr lang="en-US" sz="2800" dirty="0" smtClean="0"/>
              <a:t> system </a:t>
            </a:r>
            <a:r>
              <a:rPr lang="en-US" sz="2800" dirty="0" err="1" smtClean="0"/>
              <a:t>perencanaan</a:t>
            </a:r>
            <a:r>
              <a:rPr lang="en-US" sz="2800" dirty="0" smtClean="0"/>
              <a:t> </a:t>
            </a:r>
            <a:r>
              <a:rPr lang="en-US" sz="2800" dirty="0" err="1" smtClean="0"/>
              <a:t>desa</a:t>
            </a:r>
            <a:r>
              <a:rPr lang="en-US" sz="2800" dirty="0" smtClean="0"/>
              <a:t> yang </a:t>
            </a:r>
            <a:r>
              <a:rPr lang="en-US" sz="2800" dirty="0" err="1" smtClean="0"/>
              <a:t>partisipatif</a:t>
            </a:r>
            <a:r>
              <a:rPr lang="en-US" sz="2800" dirty="0" smtClean="0"/>
              <a:t> </a:t>
            </a:r>
            <a:r>
              <a:rPr lang="en-US" sz="2800" dirty="0" err="1" smtClean="0"/>
              <a:t>dan</a:t>
            </a:r>
            <a:r>
              <a:rPr lang="en-US" sz="2800" dirty="0" smtClean="0"/>
              <a:t> </a:t>
            </a:r>
            <a:r>
              <a:rPr lang="en-US" sz="2800" dirty="0" err="1" smtClean="0"/>
              <a:t>responsif</a:t>
            </a:r>
            <a:r>
              <a:rPr lang="en-US" sz="2800" dirty="0" smtClean="0"/>
              <a:t> </a:t>
            </a:r>
            <a:r>
              <a:rPr lang="en-US" sz="2800" dirty="0" err="1" smtClean="0"/>
              <a:t>terhadap</a:t>
            </a:r>
            <a:r>
              <a:rPr lang="en-US" sz="2800" dirty="0" smtClean="0"/>
              <a:t> </a:t>
            </a:r>
            <a:r>
              <a:rPr lang="en-US" sz="2800" dirty="0" err="1" smtClean="0"/>
              <a:t>warga</a:t>
            </a:r>
            <a:r>
              <a:rPr lang="en-US" sz="2800" dirty="0" smtClean="0"/>
              <a:t> </a:t>
            </a:r>
            <a:r>
              <a:rPr lang="en-US" sz="2800" dirty="0" err="1" smtClean="0"/>
              <a:t>miskin</a:t>
            </a:r>
            <a:r>
              <a:rPr lang="en-US" sz="2800" dirty="0" smtClean="0"/>
              <a:t>.. </a:t>
            </a:r>
            <a:r>
              <a:rPr lang="en-US" dirty="0" smtClean="0"/>
              <a:t/>
            </a:r>
            <a:br>
              <a:rPr lang="en-US" dirty="0" smtClean="0"/>
            </a:br>
            <a:endParaRPr lang="en-US" dirty="0"/>
          </a:p>
        </p:txBody>
      </p:sp>
      <p:sp>
        <p:nvSpPr>
          <p:cNvPr id="3" name="Content Placeholder 2"/>
          <p:cNvSpPr>
            <a:spLocks noGrp="1"/>
          </p:cNvSpPr>
          <p:nvPr>
            <p:ph idx="1"/>
          </p:nvPr>
        </p:nvSpPr>
        <p:spPr>
          <a:xfrm flipV="1">
            <a:off x="457200" y="6857999"/>
            <a:ext cx="8229600" cy="45719"/>
          </a:xfrm>
        </p:spPr>
        <p:txBody>
          <a:bodyPr>
            <a:normAutofit fontScale="25000" lnSpcReduction="20000"/>
          </a:bodyPr>
          <a:lstStyle/>
          <a:p>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6583362"/>
          </a:xfrm>
        </p:spPr>
        <p:txBody>
          <a:bodyPr>
            <a:normAutofit/>
          </a:bodyPr>
          <a:lstStyle/>
          <a:p>
            <a:pPr algn="l"/>
            <a:r>
              <a:rPr lang="en-US" sz="2700" dirty="0" err="1" smtClean="0"/>
              <a:t>Kepekaan</a:t>
            </a:r>
            <a:r>
              <a:rPr lang="en-US" sz="2700" dirty="0" smtClean="0"/>
              <a:t> </a:t>
            </a:r>
            <a:r>
              <a:rPr lang="en-US" sz="2700" dirty="0" err="1" smtClean="0"/>
              <a:t>desa-desa</a:t>
            </a:r>
            <a:r>
              <a:rPr lang="en-US" sz="2700" dirty="0" smtClean="0"/>
              <a:t> </a:t>
            </a:r>
            <a:r>
              <a:rPr lang="en-US" sz="2700" dirty="0" err="1" smtClean="0"/>
              <a:t>dalam</a:t>
            </a:r>
            <a:r>
              <a:rPr lang="en-US" sz="2700" dirty="0" smtClean="0"/>
              <a:t> system </a:t>
            </a:r>
            <a:r>
              <a:rPr lang="en-US" sz="2700" dirty="0" err="1" smtClean="0"/>
              <a:t>pembelanjaan</a:t>
            </a:r>
            <a:r>
              <a:rPr lang="en-US" sz="2700" dirty="0" smtClean="0"/>
              <a:t> </a:t>
            </a:r>
            <a:r>
              <a:rPr lang="en-US" sz="2700" dirty="0" err="1" smtClean="0"/>
              <a:t>anggaran</a:t>
            </a:r>
            <a:r>
              <a:rPr lang="en-US" sz="2700" dirty="0" smtClean="0"/>
              <a:t> </a:t>
            </a:r>
            <a:r>
              <a:rPr lang="en-US" sz="2700" dirty="0" err="1" smtClean="0"/>
              <a:t>desa</a:t>
            </a:r>
            <a:r>
              <a:rPr lang="en-US" sz="2700" dirty="0" smtClean="0"/>
              <a:t> yang responsive </a:t>
            </a:r>
            <a:r>
              <a:rPr lang="en-US" sz="2700" dirty="0" err="1" smtClean="0"/>
              <a:t>terhadap</a:t>
            </a:r>
            <a:r>
              <a:rPr lang="en-US" sz="2700" dirty="0" smtClean="0"/>
              <a:t> </a:t>
            </a:r>
            <a:r>
              <a:rPr lang="en-US" sz="2700" dirty="0" err="1" smtClean="0"/>
              <a:t>kemiskinan</a:t>
            </a:r>
            <a:r>
              <a:rPr lang="en-US" sz="2700" dirty="0" smtClean="0"/>
              <a:t> </a:t>
            </a:r>
            <a:r>
              <a:rPr lang="en-US" sz="2700" dirty="0" err="1" smtClean="0"/>
              <a:t>tersebut</a:t>
            </a:r>
            <a:r>
              <a:rPr lang="en-US" sz="2700" dirty="0" smtClean="0"/>
              <a:t>, </a:t>
            </a:r>
            <a:r>
              <a:rPr lang="en-US" sz="2700" dirty="0" err="1" smtClean="0"/>
              <a:t>tidak</a:t>
            </a:r>
            <a:r>
              <a:rPr lang="en-US" sz="2700" dirty="0" smtClean="0"/>
              <a:t> </a:t>
            </a:r>
            <a:r>
              <a:rPr lang="en-US" sz="2700" dirty="0" err="1" smtClean="0"/>
              <a:t>lepas</a:t>
            </a:r>
            <a:r>
              <a:rPr lang="en-US" sz="2700" dirty="0" smtClean="0"/>
              <a:t> </a:t>
            </a:r>
            <a:r>
              <a:rPr lang="en-US" sz="2700" dirty="0" err="1" smtClean="0"/>
              <a:t>dari</a:t>
            </a:r>
            <a:r>
              <a:rPr lang="en-US" sz="2700" dirty="0" smtClean="0"/>
              <a:t> </a:t>
            </a:r>
            <a:r>
              <a:rPr lang="en-US" sz="2700" dirty="0" err="1" smtClean="0"/>
              <a:t>etos</a:t>
            </a:r>
            <a:r>
              <a:rPr lang="en-US" sz="2700" dirty="0" smtClean="0"/>
              <a:t> </a:t>
            </a:r>
            <a:r>
              <a:rPr lang="en-US" sz="2700" dirty="0" err="1" smtClean="0"/>
              <a:t>desa</a:t>
            </a:r>
            <a:r>
              <a:rPr lang="en-US" sz="2700" dirty="0" smtClean="0"/>
              <a:t> </a:t>
            </a:r>
            <a:r>
              <a:rPr lang="en-US" sz="2700" dirty="0" err="1" smtClean="0"/>
              <a:t>untuk</a:t>
            </a:r>
            <a:r>
              <a:rPr lang="en-US" sz="2700" dirty="0" smtClean="0"/>
              <a:t> </a:t>
            </a:r>
            <a:r>
              <a:rPr lang="en-US" sz="2700" dirty="0" err="1" smtClean="0"/>
              <a:t>belajar</a:t>
            </a:r>
            <a:r>
              <a:rPr lang="en-US" sz="2700" dirty="0" smtClean="0"/>
              <a:t> </a:t>
            </a:r>
            <a:r>
              <a:rPr lang="en-US" sz="2700" dirty="0" err="1" smtClean="0"/>
              <a:t>baik</a:t>
            </a:r>
            <a:r>
              <a:rPr lang="en-US" sz="2700" dirty="0" smtClean="0"/>
              <a:t> </a:t>
            </a:r>
            <a:r>
              <a:rPr lang="en-US" sz="2700" dirty="0" err="1" smtClean="0"/>
              <a:t>secara</a:t>
            </a:r>
            <a:r>
              <a:rPr lang="en-US" sz="2700" dirty="0" smtClean="0"/>
              <a:t> </a:t>
            </a:r>
            <a:r>
              <a:rPr lang="en-US" sz="2700" dirty="0" err="1" smtClean="0"/>
              <a:t>otodidak</a:t>
            </a:r>
            <a:r>
              <a:rPr lang="en-US" sz="2700" dirty="0" smtClean="0"/>
              <a:t> </a:t>
            </a:r>
            <a:r>
              <a:rPr lang="en-US" sz="2700" dirty="0" err="1" smtClean="0"/>
              <a:t>maupun</a:t>
            </a:r>
            <a:r>
              <a:rPr lang="en-US" sz="2700" dirty="0" smtClean="0"/>
              <a:t> </a:t>
            </a:r>
            <a:r>
              <a:rPr lang="en-US" sz="2700" dirty="0" err="1" smtClean="0"/>
              <a:t>berguru</a:t>
            </a:r>
            <a:r>
              <a:rPr lang="en-US" sz="2700" dirty="0" smtClean="0"/>
              <a:t> </a:t>
            </a:r>
            <a:r>
              <a:rPr lang="en-US" sz="2700" dirty="0" err="1" smtClean="0"/>
              <a:t>kepada</a:t>
            </a:r>
            <a:r>
              <a:rPr lang="en-US" sz="2700" dirty="0" smtClean="0"/>
              <a:t> </a:t>
            </a:r>
            <a:r>
              <a:rPr lang="en-US" sz="2700" dirty="0" err="1" smtClean="0"/>
              <a:t>pihak</a:t>
            </a:r>
            <a:r>
              <a:rPr lang="en-US" sz="2700" dirty="0" smtClean="0"/>
              <a:t> lain yang </a:t>
            </a:r>
            <a:r>
              <a:rPr lang="en-US" sz="2700" dirty="0" err="1" smtClean="0"/>
              <a:t>peduli</a:t>
            </a:r>
            <a:r>
              <a:rPr lang="en-US" sz="2700" dirty="0" smtClean="0"/>
              <a:t> </a:t>
            </a:r>
            <a:r>
              <a:rPr lang="en-US" sz="2700" dirty="0" err="1" smtClean="0"/>
              <a:t>desa</a:t>
            </a:r>
            <a:r>
              <a:rPr lang="en-US" sz="2700" dirty="0" smtClean="0"/>
              <a:t>. </a:t>
            </a:r>
            <a:r>
              <a:rPr lang="en-US" sz="2700" dirty="0" err="1" smtClean="0"/>
              <a:t>Misalnya</a:t>
            </a:r>
            <a:r>
              <a:rPr lang="en-US" sz="2700" dirty="0" smtClean="0"/>
              <a:t> </a:t>
            </a:r>
            <a:r>
              <a:rPr lang="en-US" sz="2700" dirty="0" err="1" smtClean="0"/>
              <a:t>belajar</a:t>
            </a:r>
            <a:r>
              <a:rPr lang="en-US" sz="2700" dirty="0" smtClean="0"/>
              <a:t> </a:t>
            </a:r>
            <a:r>
              <a:rPr lang="en-US" sz="2700" dirty="0" err="1" smtClean="0"/>
              <a:t>mengenai</a:t>
            </a:r>
            <a:r>
              <a:rPr lang="en-US" sz="2700" dirty="0" smtClean="0"/>
              <a:t> </a:t>
            </a:r>
            <a:r>
              <a:rPr lang="en-US" sz="2700" dirty="0" err="1" smtClean="0"/>
              <a:t>analisi</a:t>
            </a:r>
            <a:r>
              <a:rPr lang="en-US" sz="2700" dirty="0" smtClean="0"/>
              <a:t> </a:t>
            </a:r>
            <a:r>
              <a:rPr lang="en-US" sz="2700" dirty="0" err="1" smtClean="0"/>
              <a:t>kemiskinan</a:t>
            </a:r>
            <a:r>
              <a:rPr lang="en-US" sz="2700" dirty="0" smtClean="0"/>
              <a:t> </a:t>
            </a:r>
            <a:r>
              <a:rPr lang="en-US" sz="2700" dirty="0" err="1" smtClean="0"/>
              <a:t>partisipatif</a:t>
            </a:r>
            <a:r>
              <a:rPr lang="en-US" sz="2700" dirty="0" smtClean="0"/>
              <a:t>. </a:t>
            </a:r>
            <a:r>
              <a:rPr lang="en-US" sz="2700" dirty="0" err="1" smtClean="0"/>
              <a:t>Dengan</a:t>
            </a:r>
            <a:r>
              <a:rPr lang="en-US" sz="2700" dirty="0" smtClean="0"/>
              <a:t> </a:t>
            </a:r>
            <a:r>
              <a:rPr lang="en-US" sz="2700" dirty="0" err="1" smtClean="0"/>
              <a:t>metode</a:t>
            </a:r>
            <a:r>
              <a:rPr lang="en-US" sz="2700" dirty="0" smtClean="0"/>
              <a:t> </a:t>
            </a:r>
            <a:r>
              <a:rPr lang="en-US" sz="2700" dirty="0" err="1" smtClean="0"/>
              <a:t>ini</a:t>
            </a:r>
            <a:r>
              <a:rPr lang="en-US" sz="2700" dirty="0" smtClean="0"/>
              <a:t>, </a:t>
            </a:r>
            <a:r>
              <a:rPr lang="en-US" sz="2700" dirty="0" err="1" smtClean="0"/>
              <a:t>desa-desa</a:t>
            </a:r>
            <a:r>
              <a:rPr lang="en-US" sz="2700" dirty="0" smtClean="0"/>
              <a:t> </a:t>
            </a:r>
            <a:r>
              <a:rPr lang="en-US" sz="2700" dirty="0" err="1" smtClean="0"/>
              <a:t>di</a:t>
            </a:r>
            <a:r>
              <a:rPr lang="en-US" sz="2700" dirty="0" smtClean="0"/>
              <a:t> </a:t>
            </a:r>
            <a:r>
              <a:rPr lang="en-US" sz="2700" dirty="0" err="1" smtClean="0"/>
              <a:t>Kabupaten</a:t>
            </a:r>
            <a:r>
              <a:rPr lang="en-US" sz="2700" dirty="0" smtClean="0"/>
              <a:t> Sumba </a:t>
            </a:r>
            <a:r>
              <a:rPr lang="en-US" sz="2700" dirty="0" err="1" smtClean="0"/>
              <a:t>barat</a:t>
            </a:r>
            <a:r>
              <a:rPr lang="en-US" sz="2700" dirty="0" smtClean="0"/>
              <a:t>, </a:t>
            </a:r>
            <a:r>
              <a:rPr lang="en-US" sz="2700" dirty="0" err="1" smtClean="0"/>
              <a:t>berhasil</a:t>
            </a:r>
            <a:r>
              <a:rPr lang="en-US" sz="2700" dirty="0" smtClean="0"/>
              <a:t> </a:t>
            </a:r>
            <a:r>
              <a:rPr lang="en-US" sz="2700" dirty="0" err="1" smtClean="0"/>
              <a:t>mengalokasikan</a:t>
            </a:r>
            <a:r>
              <a:rPr lang="en-US" sz="2700" dirty="0" smtClean="0"/>
              <a:t> ADD </a:t>
            </a:r>
            <a:r>
              <a:rPr lang="en-US" sz="2700" dirty="0" err="1" smtClean="0"/>
              <a:t>sesuai</a:t>
            </a:r>
            <a:r>
              <a:rPr lang="en-US" sz="2700" dirty="0" smtClean="0"/>
              <a:t> </a:t>
            </a:r>
            <a:r>
              <a:rPr lang="en-US" sz="2700" dirty="0" err="1" smtClean="0"/>
              <a:t>dengan</a:t>
            </a:r>
            <a:r>
              <a:rPr lang="en-US" sz="2700" dirty="0" smtClean="0"/>
              <a:t>  indicator </a:t>
            </a:r>
            <a:r>
              <a:rPr lang="en-US" sz="2700" dirty="0" err="1" smtClean="0"/>
              <a:t>kemiskinan</a:t>
            </a:r>
            <a:r>
              <a:rPr lang="en-US" sz="2700" dirty="0" smtClean="0"/>
              <a:t> local yang </a:t>
            </a:r>
            <a:r>
              <a:rPr lang="en-US" sz="2700" dirty="0" err="1" smtClean="0"/>
              <a:t>dirumuskan</a:t>
            </a:r>
            <a:r>
              <a:rPr lang="en-US" sz="2700" dirty="0" smtClean="0"/>
              <a:t> </a:t>
            </a:r>
            <a:r>
              <a:rPr lang="en-US" sz="2700" dirty="0" err="1" smtClean="0"/>
              <a:t>dan</a:t>
            </a:r>
            <a:r>
              <a:rPr lang="en-US" sz="2700" dirty="0" smtClean="0"/>
              <a:t> </a:t>
            </a:r>
            <a:r>
              <a:rPr lang="en-US" sz="2700" dirty="0" err="1" smtClean="0"/>
              <a:t>disepakati</a:t>
            </a:r>
            <a:r>
              <a:rPr lang="en-US" sz="2700" dirty="0" smtClean="0"/>
              <a:t> </a:t>
            </a:r>
            <a:r>
              <a:rPr lang="en-US" sz="2700" dirty="0" err="1" smtClean="0"/>
              <a:t>sendiri</a:t>
            </a:r>
            <a:r>
              <a:rPr lang="en-US" sz="2700" dirty="0" smtClean="0"/>
              <a:t> </a:t>
            </a:r>
            <a:r>
              <a:rPr lang="en-US" sz="2700" dirty="0" err="1" smtClean="0"/>
              <a:t>oleh</a:t>
            </a:r>
            <a:r>
              <a:rPr lang="en-US" sz="2700" dirty="0" smtClean="0"/>
              <a:t> </a:t>
            </a:r>
            <a:r>
              <a:rPr lang="en-US" sz="2700" dirty="0" err="1" smtClean="0"/>
              <a:t>masyarakat</a:t>
            </a:r>
            <a:r>
              <a:rPr lang="en-US" sz="2700" dirty="0" smtClean="0"/>
              <a:t>. Hal </a:t>
            </a:r>
            <a:r>
              <a:rPr lang="en-US" sz="2700" dirty="0" err="1" smtClean="0"/>
              <a:t>ini</a:t>
            </a:r>
            <a:r>
              <a:rPr lang="en-US" sz="2700" dirty="0" smtClean="0"/>
              <a:t> </a:t>
            </a:r>
            <a:r>
              <a:rPr lang="en-US" sz="2700" dirty="0" err="1" smtClean="0"/>
              <a:t>tentu</a:t>
            </a:r>
            <a:r>
              <a:rPr lang="en-US" sz="2700" dirty="0" smtClean="0"/>
              <a:t> </a:t>
            </a:r>
            <a:r>
              <a:rPr lang="en-US" sz="2700" dirty="0" err="1" smtClean="0"/>
              <a:t>menggembirakan</a:t>
            </a:r>
            <a:r>
              <a:rPr lang="en-US" sz="2700" dirty="0" smtClean="0"/>
              <a:t> </a:t>
            </a:r>
            <a:r>
              <a:rPr lang="en-US" sz="2700" dirty="0" err="1" smtClean="0"/>
              <a:t>karena</a:t>
            </a:r>
            <a:r>
              <a:rPr lang="en-US" sz="2700" dirty="0" smtClean="0"/>
              <a:t> indicator </a:t>
            </a:r>
            <a:r>
              <a:rPr lang="en-US" sz="2700" dirty="0" err="1" smtClean="0"/>
              <a:t>nasional</a:t>
            </a:r>
            <a:r>
              <a:rPr lang="en-US" sz="2700" dirty="0" smtClean="0"/>
              <a:t> yang </a:t>
            </a:r>
            <a:r>
              <a:rPr lang="en-US" sz="2700" dirty="0" err="1" smtClean="0"/>
              <a:t>diterapkan</a:t>
            </a:r>
            <a:r>
              <a:rPr lang="en-US" sz="2700" dirty="0" smtClean="0"/>
              <a:t> </a:t>
            </a:r>
            <a:r>
              <a:rPr lang="en-US" sz="2700" dirty="0" err="1" smtClean="0"/>
              <a:t>oleh</a:t>
            </a:r>
            <a:r>
              <a:rPr lang="en-US" sz="2700" dirty="0" smtClean="0"/>
              <a:t> </a:t>
            </a:r>
            <a:r>
              <a:rPr lang="en-US" sz="2700" dirty="0" err="1" smtClean="0"/>
              <a:t>pemerintah</a:t>
            </a:r>
            <a:r>
              <a:rPr lang="en-US" sz="2700" dirty="0" smtClean="0"/>
              <a:t> </a:t>
            </a:r>
            <a:r>
              <a:rPr lang="en-US" sz="2700" dirty="0" err="1" smtClean="0"/>
              <a:t>acapkali</a:t>
            </a:r>
            <a:r>
              <a:rPr lang="en-US" sz="2700" dirty="0" smtClean="0"/>
              <a:t> </a:t>
            </a:r>
            <a:r>
              <a:rPr lang="en-US" sz="2700" dirty="0" err="1" smtClean="0"/>
              <a:t>kontras</a:t>
            </a:r>
            <a:r>
              <a:rPr lang="en-US" sz="2700" dirty="0" smtClean="0"/>
              <a:t> </a:t>
            </a:r>
            <a:r>
              <a:rPr lang="en-US" sz="2700" dirty="0" err="1" smtClean="0"/>
              <a:t>dengan</a:t>
            </a:r>
            <a:r>
              <a:rPr lang="en-US" sz="2700" dirty="0" smtClean="0"/>
              <a:t> </a:t>
            </a:r>
            <a:r>
              <a:rPr lang="en-US" sz="2700" dirty="0" err="1" smtClean="0"/>
              <a:t>kenyataan</a:t>
            </a:r>
            <a:r>
              <a:rPr lang="en-US" sz="2700" dirty="0" smtClean="0"/>
              <a:t> local. </a:t>
            </a:r>
            <a:r>
              <a:rPr lang="en-US" sz="2700" dirty="0" err="1" smtClean="0"/>
              <a:t>Karenanya</a:t>
            </a:r>
            <a:r>
              <a:rPr lang="en-US" sz="2700" dirty="0" smtClean="0"/>
              <a:t>, </a:t>
            </a:r>
            <a:r>
              <a:rPr lang="en-US" sz="2700" dirty="0" err="1" smtClean="0"/>
              <a:t>kepercayaan</a:t>
            </a:r>
            <a:r>
              <a:rPr lang="en-US" sz="2700" dirty="0" smtClean="0"/>
              <a:t> UU </a:t>
            </a:r>
            <a:r>
              <a:rPr lang="en-US" sz="2700" dirty="0" err="1" smtClean="0"/>
              <a:t>Desa</a:t>
            </a:r>
            <a:r>
              <a:rPr lang="en-US" sz="2700" dirty="0" smtClean="0"/>
              <a:t> </a:t>
            </a:r>
            <a:r>
              <a:rPr lang="en-US" sz="2700" dirty="0" err="1" smtClean="0"/>
              <a:t>kepada</a:t>
            </a:r>
            <a:r>
              <a:rPr lang="en-US" sz="2700" dirty="0" smtClean="0"/>
              <a:t> </a:t>
            </a:r>
            <a:r>
              <a:rPr lang="en-US" sz="2700" dirty="0" err="1" smtClean="0"/>
              <a:t>desa</a:t>
            </a:r>
            <a:r>
              <a:rPr lang="en-US" sz="2700" dirty="0" smtClean="0"/>
              <a:t> </a:t>
            </a:r>
            <a:r>
              <a:rPr lang="en-US" sz="2700" dirty="0" err="1" smtClean="0"/>
              <a:t>untuk</a:t>
            </a:r>
            <a:r>
              <a:rPr lang="en-US" sz="2700" dirty="0" smtClean="0"/>
              <a:t> </a:t>
            </a:r>
            <a:r>
              <a:rPr lang="en-US" sz="2700" dirty="0" err="1" smtClean="0"/>
              <a:t>membuat</a:t>
            </a:r>
            <a:r>
              <a:rPr lang="en-US" sz="2700" dirty="0" smtClean="0"/>
              <a:t> </a:t>
            </a:r>
            <a:r>
              <a:rPr lang="en-US" sz="2700" dirty="0" err="1" smtClean="0"/>
              <a:t>Rencana</a:t>
            </a:r>
            <a:r>
              <a:rPr lang="en-US" sz="2700" dirty="0" smtClean="0"/>
              <a:t> Pembangunan </a:t>
            </a:r>
            <a:r>
              <a:rPr lang="en-US" sz="2700" dirty="0" err="1" smtClean="0"/>
              <a:t>jangka</a:t>
            </a:r>
            <a:r>
              <a:rPr lang="en-US" sz="2700" dirty="0" smtClean="0"/>
              <a:t> </a:t>
            </a:r>
            <a:r>
              <a:rPr lang="en-US" sz="2700" dirty="0" err="1" smtClean="0"/>
              <a:t>Menengah</a:t>
            </a:r>
            <a:r>
              <a:rPr lang="en-US" sz="2700" dirty="0" smtClean="0"/>
              <a:t> </a:t>
            </a:r>
            <a:r>
              <a:rPr lang="en-US" sz="2700" dirty="0" err="1" smtClean="0"/>
              <a:t>Desa</a:t>
            </a:r>
            <a:r>
              <a:rPr lang="en-US" sz="2700" dirty="0" smtClean="0"/>
              <a:t> (RPJM </a:t>
            </a:r>
            <a:r>
              <a:rPr lang="en-US" sz="2700" dirty="0" err="1" smtClean="0"/>
              <a:t>Desa</a:t>
            </a:r>
            <a:r>
              <a:rPr lang="en-US" sz="2700" dirty="0" smtClean="0"/>
              <a:t>) </a:t>
            </a:r>
            <a:r>
              <a:rPr lang="en-US" sz="2700" dirty="0" err="1" smtClean="0"/>
              <a:t>hendaknya</a:t>
            </a:r>
            <a:r>
              <a:rPr lang="en-US" sz="2700" dirty="0" smtClean="0"/>
              <a:t> </a:t>
            </a:r>
            <a:r>
              <a:rPr lang="en-US" sz="2700" dirty="0" err="1" smtClean="0"/>
              <a:t>digunakan</a:t>
            </a:r>
            <a:r>
              <a:rPr lang="en-US" sz="2700" dirty="0" smtClean="0"/>
              <a:t> </a:t>
            </a:r>
            <a:r>
              <a:rPr lang="en-US" sz="2700" dirty="0" err="1" smtClean="0"/>
              <a:t>secara</a:t>
            </a:r>
            <a:r>
              <a:rPr lang="en-US" sz="2700" dirty="0" smtClean="0"/>
              <a:t> </a:t>
            </a:r>
            <a:r>
              <a:rPr lang="en-US" sz="2700" dirty="0" err="1" smtClean="0"/>
              <a:t>benar-benar</a:t>
            </a:r>
            <a:r>
              <a:rPr lang="en-US" sz="2700" dirty="0" smtClean="0"/>
              <a:t> </a:t>
            </a:r>
            <a:r>
              <a:rPr lang="en-US" sz="2700" dirty="0" err="1" smtClean="0"/>
              <a:t>demi</a:t>
            </a:r>
            <a:r>
              <a:rPr lang="en-US" sz="2700" dirty="0" smtClean="0"/>
              <a:t> </a:t>
            </a:r>
            <a:r>
              <a:rPr lang="en-US" sz="2700" dirty="0" err="1" smtClean="0"/>
              <a:t>mengakomodasi</a:t>
            </a:r>
            <a:r>
              <a:rPr lang="en-US" sz="2700" dirty="0" smtClean="0"/>
              <a:t> </a:t>
            </a:r>
            <a:r>
              <a:rPr lang="en-US" sz="2700" dirty="0" err="1" smtClean="0"/>
              <a:t>kebutuhan</a:t>
            </a:r>
            <a:r>
              <a:rPr lang="en-US" sz="2700" dirty="0" smtClean="0"/>
              <a:t> </a:t>
            </a:r>
            <a:r>
              <a:rPr lang="en-US" sz="2700" dirty="0" err="1" smtClean="0"/>
              <a:t>prioritas</a:t>
            </a:r>
            <a:r>
              <a:rPr lang="en-US" sz="2700" dirty="0" smtClean="0"/>
              <a:t> </a:t>
            </a:r>
            <a:r>
              <a:rPr lang="en-US" sz="2700" dirty="0" err="1" smtClean="0"/>
              <a:t>terutama</a:t>
            </a:r>
            <a:r>
              <a:rPr lang="en-US" sz="2700" dirty="0" smtClean="0"/>
              <a:t> </a:t>
            </a:r>
            <a:r>
              <a:rPr lang="en-US" sz="2700" dirty="0" err="1" smtClean="0"/>
              <a:t>masyarakat</a:t>
            </a:r>
            <a:r>
              <a:rPr lang="en-US" sz="2700" dirty="0" smtClean="0"/>
              <a:t> </a:t>
            </a:r>
            <a:r>
              <a:rPr lang="en-US" sz="2700" dirty="0" err="1" smtClean="0"/>
              <a:t>miskin</a:t>
            </a:r>
            <a:r>
              <a:rPr lang="en-US" sz="2700" dirty="0" smtClean="0"/>
              <a:t>.</a:t>
            </a:r>
            <a:r>
              <a:rPr lang="en-US" dirty="0" smtClean="0"/>
              <a:t/>
            </a:r>
            <a:br>
              <a:rPr lang="en-US" dirty="0" smtClean="0"/>
            </a:br>
            <a:endParaRPr lang="en-US" dirty="0"/>
          </a:p>
        </p:txBody>
      </p:sp>
      <p:sp>
        <p:nvSpPr>
          <p:cNvPr id="3" name="Content Placeholder 2"/>
          <p:cNvSpPr>
            <a:spLocks noGrp="1"/>
          </p:cNvSpPr>
          <p:nvPr>
            <p:ph idx="1"/>
          </p:nvPr>
        </p:nvSpPr>
        <p:spPr>
          <a:xfrm flipV="1">
            <a:off x="457200" y="6857999"/>
            <a:ext cx="8229600" cy="45719"/>
          </a:xfrm>
        </p:spPr>
        <p:txBody>
          <a:bodyPr>
            <a:normAutofit fontScale="25000" lnSpcReduction="20000"/>
          </a:bodyPr>
          <a:lstStyle/>
          <a:p>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6583362"/>
          </a:xfrm>
        </p:spPr>
        <p:txBody>
          <a:bodyPr>
            <a:normAutofit fontScale="90000"/>
          </a:bodyPr>
          <a:lstStyle/>
          <a:p>
            <a:pPr algn="l"/>
            <a:r>
              <a:rPr lang="en-US" sz="2700" dirty="0" smtClean="0"/>
              <a:t>UU No6 </a:t>
            </a:r>
            <a:r>
              <a:rPr lang="en-US" sz="2700" dirty="0" err="1" smtClean="0"/>
              <a:t>Tahun</a:t>
            </a:r>
            <a:r>
              <a:rPr lang="en-US" sz="2700" dirty="0" smtClean="0"/>
              <a:t> 2014 </a:t>
            </a:r>
            <a:r>
              <a:rPr lang="en-US" sz="2700" dirty="0" err="1" smtClean="0"/>
              <a:t>Tentang</a:t>
            </a:r>
            <a:r>
              <a:rPr lang="en-US" sz="2700" dirty="0" smtClean="0"/>
              <a:t> </a:t>
            </a:r>
            <a:r>
              <a:rPr lang="en-US" sz="2700" dirty="0" err="1" smtClean="0"/>
              <a:t>Desa</a:t>
            </a:r>
            <a:r>
              <a:rPr lang="en-US" sz="2700" dirty="0" smtClean="0"/>
              <a:t> yang </a:t>
            </a:r>
            <a:r>
              <a:rPr lang="en-US" sz="2700" dirty="0" err="1" smtClean="0"/>
              <a:t>memiliki</a:t>
            </a:r>
            <a:r>
              <a:rPr lang="en-US" sz="2700" dirty="0" smtClean="0"/>
              <a:t> </a:t>
            </a:r>
            <a:r>
              <a:rPr lang="en-US" sz="2700" dirty="0" err="1" smtClean="0"/>
              <a:t>sinergi</a:t>
            </a:r>
            <a:r>
              <a:rPr lang="en-US" sz="2700" dirty="0" smtClean="0"/>
              <a:t> </a:t>
            </a:r>
            <a:r>
              <a:rPr lang="en-US" sz="2700" dirty="0" err="1" smtClean="0"/>
              <a:t>dengan</a:t>
            </a:r>
            <a:r>
              <a:rPr lang="en-US" sz="2700" dirty="0" smtClean="0"/>
              <a:t> </a:t>
            </a:r>
            <a:r>
              <a:rPr lang="en-US" sz="2700" dirty="0" err="1" smtClean="0"/>
              <a:t>Nawa</a:t>
            </a:r>
            <a:r>
              <a:rPr lang="en-US" sz="2700" dirty="0" smtClean="0"/>
              <a:t> </a:t>
            </a:r>
            <a:r>
              <a:rPr lang="en-US" sz="2700" dirty="0" err="1" smtClean="0"/>
              <a:t>Cita</a:t>
            </a:r>
            <a:r>
              <a:rPr lang="en-US" sz="2700" dirty="0" smtClean="0"/>
              <a:t> </a:t>
            </a:r>
            <a:r>
              <a:rPr lang="en-US" sz="2700" dirty="0" err="1" smtClean="0"/>
              <a:t>sebagai</a:t>
            </a:r>
            <a:r>
              <a:rPr lang="en-US" sz="2700" dirty="0" smtClean="0"/>
              <a:t> </a:t>
            </a:r>
            <a:r>
              <a:rPr lang="en-US" sz="2700" dirty="0" err="1" smtClean="0"/>
              <a:t>pandom</a:t>
            </a:r>
            <a:r>
              <a:rPr lang="en-US" sz="2700" dirty="0" smtClean="0"/>
              <a:t> </a:t>
            </a:r>
            <a:r>
              <a:rPr lang="en-US" sz="2700" dirty="0" err="1" smtClean="0"/>
              <a:t>kebijakan</a:t>
            </a:r>
            <a:r>
              <a:rPr lang="en-US" sz="2700" dirty="0" smtClean="0"/>
              <a:t> </a:t>
            </a:r>
            <a:r>
              <a:rPr lang="en-US" sz="2700" dirty="0" err="1" smtClean="0"/>
              <a:t>pembangunan</a:t>
            </a:r>
            <a:r>
              <a:rPr lang="en-US" sz="2700" dirty="0" smtClean="0"/>
              <a:t> </a:t>
            </a:r>
            <a:r>
              <a:rPr lang="en-US" sz="2700" dirty="0" err="1" smtClean="0"/>
              <a:t>nasional</a:t>
            </a:r>
            <a:r>
              <a:rPr lang="en-US" sz="2700" dirty="0" smtClean="0"/>
              <a:t> </a:t>
            </a:r>
            <a:r>
              <a:rPr lang="en-US" sz="2700" dirty="0" err="1" smtClean="0"/>
              <a:t>memberi</a:t>
            </a:r>
            <a:r>
              <a:rPr lang="en-US" sz="2700" dirty="0" smtClean="0"/>
              <a:t> </a:t>
            </a:r>
            <a:r>
              <a:rPr lang="en-US" sz="2700" dirty="0" err="1" smtClean="0"/>
              <a:t>peluang</a:t>
            </a:r>
            <a:r>
              <a:rPr lang="en-US" sz="2700" dirty="0" smtClean="0"/>
              <a:t> </a:t>
            </a:r>
            <a:r>
              <a:rPr lang="en-US" sz="2700" dirty="0" err="1" smtClean="0"/>
              <a:t>bagi</a:t>
            </a:r>
            <a:r>
              <a:rPr lang="en-US" sz="2700" dirty="0" smtClean="0"/>
              <a:t> </a:t>
            </a:r>
            <a:r>
              <a:rPr lang="en-US" sz="2700" dirty="0" err="1" smtClean="0"/>
              <a:t>bekerjanya</a:t>
            </a:r>
            <a:r>
              <a:rPr lang="en-US" sz="2700" dirty="0" smtClean="0"/>
              <a:t> </a:t>
            </a:r>
            <a:r>
              <a:rPr lang="en-US" sz="2700" dirty="0" err="1" smtClean="0"/>
              <a:t>prakarsa-prakarsa</a:t>
            </a:r>
            <a:r>
              <a:rPr lang="en-US" sz="2700" dirty="0" smtClean="0"/>
              <a:t> local </a:t>
            </a:r>
            <a:r>
              <a:rPr lang="en-US" sz="2700" dirty="0" err="1" smtClean="0"/>
              <a:t>menuju</a:t>
            </a:r>
            <a:r>
              <a:rPr lang="en-US" sz="2700" dirty="0" smtClean="0"/>
              <a:t> </a:t>
            </a:r>
            <a:r>
              <a:rPr lang="en-US" sz="2700" dirty="0" err="1" smtClean="0"/>
              <a:t>desa</a:t>
            </a:r>
            <a:r>
              <a:rPr lang="en-US" sz="2700" dirty="0" smtClean="0"/>
              <a:t> </a:t>
            </a:r>
            <a:r>
              <a:rPr lang="en-US" sz="2700" dirty="0" err="1" smtClean="0"/>
              <a:t>mandiri</a:t>
            </a:r>
            <a:r>
              <a:rPr lang="en-US" sz="2700" dirty="0" smtClean="0"/>
              <a:t>. </a:t>
            </a:r>
            <a:r>
              <a:rPr lang="en-US" sz="2700" dirty="0" err="1" smtClean="0"/>
              <a:t>Maka</a:t>
            </a:r>
            <a:r>
              <a:rPr lang="en-US" sz="2700" dirty="0" smtClean="0"/>
              <a:t> </a:t>
            </a:r>
            <a:r>
              <a:rPr lang="en-US" sz="2700" dirty="0" err="1" smtClean="0"/>
              <a:t>dari</a:t>
            </a:r>
            <a:r>
              <a:rPr lang="en-US" sz="2700" dirty="0" smtClean="0"/>
              <a:t> </a:t>
            </a:r>
            <a:r>
              <a:rPr lang="en-US" sz="2700" dirty="0" err="1" smtClean="0"/>
              <a:t>itu</a:t>
            </a:r>
            <a:r>
              <a:rPr lang="en-US" sz="2700" dirty="0" smtClean="0"/>
              <a:t> </a:t>
            </a:r>
            <a:r>
              <a:rPr lang="en-US" sz="2700" dirty="0" err="1" smtClean="0"/>
              <a:t>langkah</a:t>
            </a:r>
            <a:r>
              <a:rPr lang="en-US" sz="2700" dirty="0" smtClean="0"/>
              <a:t> </a:t>
            </a:r>
            <a:r>
              <a:rPr lang="en-US" sz="2700" dirty="0" err="1" smtClean="0"/>
              <a:t>bijaksana</a:t>
            </a:r>
            <a:r>
              <a:rPr lang="en-US" sz="2700" dirty="0" smtClean="0"/>
              <a:t> </a:t>
            </a:r>
            <a:r>
              <a:rPr lang="en-US" sz="2700" dirty="0" err="1" smtClean="0"/>
              <a:t>untuk</a:t>
            </a:r>
            <a:r>
              <a:rPr lang="en-US" sz="2700" dirty="0" smtClean="0"/>
              <a:t> </a:t>
            </a:r>
            <a:r>
              <a:rPr lang="en-US" sz="2700" dirty="0" err="1" smtClean="0"/>
              <a:t>membangun</a:t>
            </a:r>
            <a:r>
              <a:rPr lang="en-US" sz="2700" dirty="0" smtClean="0"/>
              <a:t> </a:t>
            </a:r>
            <a:r>
              <a:rPr lang="en-US" sz="2700" dirty="0" err="1" smtClean="0"/>
              <a:t>desa</a:t>
            </a:r>
            <a:r>
              <a:rPr lang="en-US" sz="2700" dirty="0" smtClean="0"/>
              <a:t> </a:t>
            </a:r>
            <a:r>
              <a:rPr lang="en-US" sz="2700" dirty="0" err="1" smtClean="0"/>
              <a:t>mandiri</a:t>
            </a:r>
            <a:r>
              <a:rPr lang="en-US" sz="2700" dirty="0" smtClean="0"/>
              <a:t> </a:t>
            </a:r>
            <a:r>
              <a:rPr lang="en-US" sz="2700" dirty="0" err="1" smtClean="0"/>
              <a:t>adalah</a:t>
            </a:r>
            <a:r>
              <a:rPr lang="en-US" sz="2700" dirty="0" smtClean="0"/>
              <a:t> </a:t>
            </a:r>
            <a:r>
              <a:rPr lang="en-US" sz="2700" dirty="0" err="1" smtClean="0"/>
              <a:t>dengan</a:t>
            </a:r>
            <a:r>
              <a:rPr lang="en-US" sz="2700" dirty="0" smtClean="0"/>
              <a:t> </a:t>
            </a:r>
            <a:r>
              <a:rPr lang="en-US" sz="2700" dirty="0" err="1" smtClean="0"/>
              <a:t>melaksanakan</a:t>
            </a:r>
            <a:r>
              <a:rPr lang="en-US" sz="2700" dirty="0" smtClean="0"/>
              <a:t> </a:t>
            </a:r>
            <a:r>
              <a:rPr lang="en-US" sz="2700" dirty="0" err="1" smtClean="0"/>
              <a:t>peta</a:t>
            </a:r>
            <a:r>
              <a:rPr lang="en-US" sz="2700" dirty="0" smtClean="0"/>
              <a:t> </a:t>
            </a:r>
            <a:r>
              <a:rPr lang="en-US" sz="2700" dirty="0" err="1" smtClean="0"/>
              <a:t>jalan</a:t>
            </a:r>
            <a:r>
              <a:rPr lang="en-US" sz="2700" dirty="0" smtClean="0"/>
              <a:t> “</a:t>
            </a:r>
            <a:r>
              <a:rPr lang="en-US" sz="2700" dirty="0" err="1" smtClean="0"/>
              <a:t>desa</a:t>
            </a:r>
            <a:r>
              <a:rPr lang="en-US" sz="2700" dirty="0" smtClean="0"/>
              <a:t> </a:t>
            </a:r>
            <a:r>
              <a:rPr lang="en-US" sz="2700" dirty="0" err="1" smtClean="0"/>
              <a:t>membangun</a:t>
            </a:r>
            <a:r>
              <a:rPr lang="en-US" sz="2700" dirty="0" smtClean="0"/>
              <a:t>” </a:t>
            </a:r>
            <a:r>
              <a:rPr lang="en-US" sz="2700" dirty="0" err="1" smtClean="0"/>
              <a:t>sebagaimana</a:t>
            </a:r>
            <a:r>
              <a:rPr lang="en-US" sz="2700" dirty="0" smtClean="0"/>
              <a:t> </a:t>
            </a:r>
            <a:r>
              <a:rPr lang="en-US" sz="2700" dirty="0" err="1" smtClean="0"/>
              <a:t>telah</a:t>
            </a:r>
            <a:r>
              <a:rPr lang="en-US" sz="2700" dirty="0" smtClean="0"/>
              <a:t> </a:t>
            </a:r>
            <a:r>
              <a:rPr lang="en-US" sz="2700" dirty="0" err="1" smtClean="0"/>
              <a:t>terstruktur</a:t>
            </a:r>
            <a:r>
              <a:rPr lang="en-US" sz="2700" dirty="0" smtClean="0"/>
              <a:t> </a:t>
            </a:r>
            <a:r>
              <a:rPr lang="en-US" sz="2700" dirty="0" err="1" smtClean="0"/>
              <a:t>dalam</a:t>
            </a:r>
            <a:r>
              <a:rPr lang="en-US" sz="2700" dirty="0" smtClean="0"/>
              <a:t> UU </a:t>
            </a:r>
            <a:r>
              <a:rPr lang="en-US" sz="2700" dirty="0" err="1" smtClean="0"/>
              <a:t>Desa</a:t>
            </a:r>
            <a:r>
              <a:rPr lang="en-US" sz="2700" dirty="0" smtClean="0"/>
              <a:t> </a:t>
            </a:r>
            <a:r>
              <a:rPr lang="en-US" sz="2700" dirty="0" err="1" smtClean="0"/>
              <a:t>dan</a:t>
            </a:r>
            <a:r>
              <a:rPr lang="en-US" sz="2700" dirty="0" smtClean="0"/>
              <a:t> </a:t>
            </a:r>
            <a:r>
              <a:rPr lang="en-US" sz="2700" dirty="0" err="1" smtClean="0"/>
              <a:t>nawa</a:t>
            </a:r>
            <a:r>
              <a:rPr lang="en-US" sz="2700" dirty="0" smtClean="0"/>
              <a:t> </a:t>
            </a:r>
            <a:r>
              <a:rPr lang="en-US" sz="2700" dirty="0" err="1" smtClean="0"/>
              <a:t>cita</a:t>
            </a:r>
            <a:r>
              <a:rPr lang="en-US" sz="2700" dirty="0" smtClean="0"/>
              <a:t>  </a:t>
            </a:r>
            <a:r>
              <a:rPr lang="en-US" sz="2700" dirty="0" err="1" smtClean="0"/>
              <a:t>tersebut</a:t>
            </a:r>
            <a:r>
              <a:rPr lang="en-US" sz="2700" dirty="0" smtClean="0"/>
              <a:t>. </a:t>
            </a:r>
            <a:r>
              <a:rPr lang="en-US" sz="2700" dirty="0" err="1" smtClean="0"/>
              <a:t>Langkah</a:t>
            </a:r>
            <a:r>
              <a:rPr lang="en-US" sz="2700" dirty="0" smtClean="0"/>
              <a:t>  </a:t>
            </a:r>
            <a:r>
              <a:rPr lang="en-US" sz="2700" dirty="0" err="1" smtClean="0"/>
              <a:t>sederhananya</a:t>
            </a:r>
            <a:r>
              <a:rPr lang="en-US" sz="2700" dirty="0" smtClean="0"/>
              <a:t> : </a:t>
            </a:r>
            <a:r>
              <a:rPr lang="en-US" sz="2700" dirty="0" err="1" smtClean="0"/>
              <a:t>pertama</a:t>
            </a:r>
            <a:r>
              <a:rPr lang="en-US" sz="2700" dirty="0" smtClean="0"/>
              <a:t>, </a:t>
            </a:r>
            <a:r>
              <a:rPr lang="en-US" sz="2700" dirty="0" err="1" smtClean="0"/>
              <a:t>mendorong</a:t>
            </a:r>
            <a:r>
              <a:rPr lang="en-US" sz="2700" dirty="0" smtClean="0"/>
              <a:t> </a:t>
            </a:r>
            <a:r>
              <a:rPr lang="en-US" sz="2700" dirty="0" err="1" smtClean="0"/>
              <a:t>lahirnya</a:t>
            </a:r>
            <a:r>
              <a:rPr lang="en-US" sz="2700" dirty="0" smtClean="0"/>
              <a:t> </a:t>
            </a:r>
            <a:r>
              <a:rPr lang="en-US" sz="2700" dirty="0" err="1" smtClean="0"/>
              <a:t>warga</a:t>
            </a:r>
            <a:r>
              <a:rPr lang="en-US" sz="2700" dirty="0" smtClean="0"/>
              <a:t> </a:t>
            </a:r>
            <a:r>
              <a:rPr lang="en-US" sz="2700" dirty="0" err="1" smtClean="0"/>
              <a:t>dan</a:t>
            </a:r>
            <a:r>
              <a:rPr lang="en-US" sz="2700" dirty="0" smtClean="0"/>
              <a:t> </a:t>
            </a:r>
            <a:r>
              <a:rPr lang="en-US" sz="2700" dirty="0" err="1" smtClean="0"/>
              <a:t>organisasi</a:t>
            </a:r>
            <a:r>
              <a:rPr lang="en-US" sz="2700" dirty="0" smtClean="0"/>
              <a:t> </a:t>
            </a:r>
            <a:r>
              <a:rPr lang="en-US" sz="2700" dirty="0" err="1" smtClean="0"/>
              <a:t>warga</a:t>
            </a:r>
            <a:r>
              <a:rPr lang="en-US" sz="2700" dirty="0" smtClean="0"/>
              <a:t> </a:t>
            </a:r>
            <a:r>
              <a:rPr lang="en-US" sz="2700" dirty="0" err="1" smtClean="0"/>
              <a:t>desa</a:t>
            </a:r>
            <a:r>
              <a:rPr lang="en-US" sz="2700" dirty="0" smtClean="0"/>
              <a:t> yang </a:t>
            </a:r>
            <a:r>
              <a:rPr lang="en-US" sz="2700" dirty="0" err="1" smtClean="0"/>
              <a:t>kritis</a:t>
            </a:r>
            <a:r>
              <a:rPr lang="en-US" sz="2700" dirty="0" smtClean="0"/>
              <a:t>, </a:t>
            </a:r>
            <a:r>
              <a:rPr lang="en-US" sz="2700" dirty="0" err="1" smtClean="0"/>
              <a:t>peduli</a:t>
            </a:r>
            <a:r>
              <a:rPr lang="en-US" sz="2700" dirty="0" smtClean="0"/>
              <a:t>, </a:t>
            </a:r>
            <a:r>
              <a:rPr lang="en-US" sz="2700" dirty="0" err="1" smtClean="0"/>
              <a:t>dan</a:t>
            </a:r>
            <a:r>
              <a:rPr lang="en-US" sz="2700" dirty="0" smtClean="0"/>
              <a:t> </a:t>
            </a:r>
            <a:r>
              <a:rPr lang="en-US" sz="2700" dirty="0" err="1" smtClean="0"/>
              <a:t>berinteraksi</a:t>
            </a:r>
            <a:r>
              <a:rPr lang="en-US" sz="2700" dirty="0" smtClean="0"/>
              <a:t> </a:t>
            </a:r>
            <a:r>
              <a:rPr lang="en-US" sz="2700" dirty="0" err="1" smtClean="0"/>
              <a:t>dinamis</a:t>
            </a:r>
            <a:r>
              <a:rPr lang="en-US" sz="2700" dirty="0" smtClean="0"/>
              <a:t> </a:t>
            </a:r>
            <a:r>
              <a:rPr lang="en-US" sz="2700" dirty="0" err="1" smtClean="0"/>
              <a:t>dengan</a:t>
            </a:r>
            <a:r>
              <a:rPr lang="en-US" sz="2700" dirty="0" smtClean="0"/>
              <a:t> </a:t>
            </a:r>
            <a:r>
              <a:rPr lang="en-US" sz="2700" dirty="0" err="1" smtClean="0"/>
              <a:t>proses-proses</a:t>
            </a:r>
            <a:r>
              <a:rPr lang="en-US" sz="2700" dirty="0" smtClean="0"/>
              <a:t> </a:t>
            </a:r>
            <a:r>
              <a:rPr lang="en-US" sz="2700" dirty="0" err="1" smtClean="0"/>
              <a:t>pengambilan</a:t>
            </a:r>
            <a:r>
              <a:rPr lang="en-US" sz="2700" dirty="0" smtClean="0"/>
              <a:t> </a:t>
            </a:r>
            <a:r>
              <a:rPr lang="en-US" sz="2700" dirty="0" err="1" smtClean="0"/>
              <a:t>kebijaksaan</a:t>
            </a:r>
            <a:r>
              <a:rPr lang="en-US" sz="2700" dirty="0" smtClean="0"/>
              <a:t> </a:t>
            </a:r>
            <a:r>
              <a:rPr lang="en-US" sz="2700" dirty="0" err="1" smtClean="0"/>
              <a:t>pembangunan</a:t>
            </a:r>
            <a:r>
              <a:rPr lang="en-US" sz="2700" dirty="0" smtClean="0"/>
              <a:t> </a:t>
            </a:r>
            <a:r>
              <a:rPr lang="en-US" sz="2700" dirty="0" err="1" smtClean="0"/>
              <a:t>desa</a:t>
            </a:r>
            <a:r>
              <a:rPr lang="en-US" sz="2700" dirty="0" smtClean="0"/>
              <a:t>. </a:t>
            </a:r>
            <a:r>
              <a:rPr lang="en-US" sz="2700" dirty="0" err="1" smtClean="0"/>
              <a:t>Kedua</a:t>
            </a:r>
            <a:r>
              <a:rPr lang="en-US" sz="2700" dirty="0" smtClean="0"/>
              <a:t>, </a:t>
            </a:r>
            <a:r>
              <a:rPr lang="en-US" sz="2700" dirty="0" err="1" smtClean="0"/>
              <a:t>menjalankan</a:t>
            </a:r>
            <a:r>
              <a:rPr lang="en-US" sz="2700" dirty="0" smtClean="0"/>
              <a:t> system </a:t>
            </a:r>
            <a:r>
              <a:rPr lang="en-US" sz="2700" dirty="0" err="1" smtClean="0"/>
              <a:t>perencanaan</a:t>
            </a:r>
            <a:r>
              <a:rPr lang="en-US" sz="2700" dirty="0" smtClean="0"/>
              <a:t> </a:t>
            </a:r>
            <a:r>
              <a:rPr lang="en-US" sz="2700" dirty="0" err="1" smtClean="0"/>
              <a:t>dan</a:t>
            </a:r>
            <a:r>
              <a:rPr lang="en-US" sz="2700" dirty="0" smtClean="0"/>
              <a:t> </a:t>
            </a:r>
            <a:r>
              <a:rPr lang="en-US" sz="2700" dirty="0" err="1" smtClean="0"/>
              <a:t>penganggaran</a:t>
            </a:r>
            <a:r>
              <a:rPr lang="en-US" sz="2700" dirty="0" smtClean="0"/>
              <a:t> </a:t>
            </a:r>
            <a:r>
              <a:rPr lang="en-US" sz="2700" dirty="0" err="1" smtClean="0"/>
              <a:t>desa</a:t>
            </a:r>
            <a:r>
              <a:rPr lang="en-US" sz="2700" dirty="0" smtClean="0"/>
              <a:t> yang </a:t>
            </a:r>
            <a:r>
              <a:rPr lang="en-US" sz="2700" dirty="0" err="1" smtClean="0"/>
              <a:t>partisipatif</a:t>
            </a:r>
            <a:r>
              <a:rPr lang="en-US" sz="2700" dirty="0" smtClean="0"/>
              <a:t>, </a:t>
            </a:r>
            <a:r>
              <a:rPr lang="en-US" sz="2700" dirty="0" err="1" smtClean="0"/>
              <a:t>akuntabel</a:t>
            </a:r>
            <a:r>
              <a:rPr lang="en-US" sz="2700" dirty="0" smtClean="0"/>
              <a:t>, </a:t>
            </a:r>
            <a:r>
              <a:rPr lang="en-US" sz="2700" dirty="0" err="1" smtClean="0"/>
              <a:t>dan</a:t>
            </a:r>
            <a:r>
              <a:rPr lang="en-US" sz="2700" dirty="0" smtClean="0"/>
              <a:t> </a:t>
            </a:r>
            <a:r>
              <a:rPr lang="en-US" sz="2700" dirty="0" err="1" smtClean="0"/>
              <a:t>tramsparan</a:t>
            </a:r>
            <a:r>
              <a:rPr lang="en-US" sz="2700" dirty="0" smtClean="0"/>
              <a:t> </a:t>
            </a:r>
            <a:r>
              <a:rPr lang="en-US" sz="2700" dirty="0" err="1" smtClean="0"/>
              <a:t>sesuai</a:t>
            </a:r>
            <a:r>
              <a:rPr lang="en-US" sz="2700" dirty="0" smtClean="0"/>
              <a:t> </a:t>
            </a:r>
            <a:r>
              <a:rPr lang="en-US" sz="2700" dirty="0" err="1" smtClean="0"/>
              <a:t>dengan</a:t>
            </a:r>
            <a:r>
              <a:rPr lang="en-US" sz="2700" dirty="0" smtClean="0"/>
              <a:t> </a:t>
            </a:r>
            <a:r>
              <a:rPr lang="en-US" sz="2700" dirty="0" err="1" smtClean="0"/>
              <a:t>batas</a:t>
            </a:r>
            <a:r>
              <a:rPr lang="en-US" sz="2700" dirty="0" smtClean="0"/>
              <a:t> </a:t>
            </a:r>
            <a:r>
              <a:rPr lang="en-US" sz="2700" dirty="0" err="1" smtClean="0"/>
              <a:t>kewenangan</a:t>
            </a:r>
            <a:r>
              <a:rPr lang="en-US" sz="2700" dirty="0" smtClean="0"/>
              <a:t> yang </a:t>
            </a:r>
            <a:r>
              <a:rPr lang="en-US" sz="2700" dirty="0" err="1" smtClean="0"/>
              <a:t>dimiliki</a:t>
            </a:r>
            <a:r>
              <a:rPr lang="en-US" sz="2700" dirty="0" smtClean="0"/>
              <a:t>. </a:t>
            </a:r>
            <a:r>
              <a:rPr lang="en-US" sz="2700" dirty="0" err="1" smtClean="0"/>
              <a:t>Ketiga</a:t>
            </a:r>
            <a:r>
              <a:rPr lang="en-US" sz="2700" dirty="0" smtClean="0"/>
              <a:t>, </a:t>
            </a:r>
            <a:r>
              <a:rPr lang="en-US" sz="2700" dirty="0" err="1" smtClean="0"/>
              <a:t>memberdayakan</a:t>
            </a:r>
            <a:r>
              <a:rPr lang="en-US" sz="2700" dirty="0" smtClean="0"/>
              <a:t> </a:t>
            </a:r>
            <a:r>
              <a:rPr lang="en-US" sz="2700" dirty="0" err="1" smtClean="0"/>
              <a:t>lembaga</a:t>
            </a:r>
            <a:r>
              <a:rPr lang="en-US" sz="2700" dirty="0" smtClean="0"/>
              <a:t> </a:t>
            </a:r>
            <a:r>
              <a:rPr lang="en-US" sz="2700" dirty="0" err="1" smtClean="0"/>
              <a:t>dan</a:t>
            </a:r>
            <a:r>
              <a:rPr lang="en-US" sz="2700" dirty="0" smtClean="0"/>
              <a:t>  </a:t>
            </a:r>
            <a:r>
              <a:rPr lang="en-US" sz="2700" dirty="0" err="1" smtClean="0"/>
              <a:t>kelembagaan</a:t>
            </a:r>
            <a:r>
              <a:rPr lang="en-US" sz="2700" dirty="0" smtClean="0"/>
              <a:t> </a:t>
            </a:r>
            <a:r>
              <a:rPr lang="en-US" sz="2700" dirty="0" err="1" smtClean="0"/>
              <a:t>ekonomi</a:t>
            </a:r>
            <a:r>
              <a:rPr lang="en-US" sz="2700" dirty="0" smtClean="0"/>
              <a:t> </a:t>
            </a:r>
            <a:r>
              <a:rPr lang="en-US" sz="2700" dirty="0" err="1" smtClean="0"/>
              <a:t>desa</a:t>
            </a:r>
            <a:r>
              <a:rPr lang="en-US" sz="2700" dirty="0" smtClean="0"/>
              <a:t> yang </a:t>
            </a:r>
            <a:r>
              <a:rPr lang="en-US" sz="2700" dirty="0" err="1" smtClean="0"/>
              <a:t>inklusif</a:t>
            </a:r>
            <a:r>
              <a:rPr lang="en-US" sz="2700" dirty="0" smtClean="0"/>
              <a:t>. </a:t>
            </a:r>
            <a:r>
              <a:rPr lang="en-US" sz="2700" dirty="0" err="1" smtClean="0"/>
              <a:t>Tambahan</a:t>
            </a:r>
            <a:r>
              <a:rPr lang="en-US" sz="2700" dirty="0" smtClean="0"/>
              <a:t>  pula, </a:t>
            </a:r>
            <a:r>
              <a:rPr lang="en-US" sz="2700" dirty="0" err="1" smtClean="0"/>
              <a:t>kesuksessn</a:t>
            </a:r>
            <a:r>
              <a:rPr lang="en-US" sz="2700" dirty="0" smtClean="0"/>
              <a:t> </a:t>
            </a:r>
            <a:r>
              <a:rPr lang="en-US" sz="2700" dirty="0" err="1" smtClean="0"/>
              <a:t>pencapaian</a:t>
            </a:r>
            <a:r>
              <a:rPr lang="en-US" sz="2700" dirty="0" smtClean="0"/>
              <a:t> </a:t>
            </a:r>
            <a:r>
              <a:rPr lang="en-US" sz="2700" dirty="0" err="1" smtClean="0"/>
              <a:t>desa</a:t>
            </a:r>
            <a:r>
              <a:rPr lang="en-US" sz="2700" dirty="0" smtClean="0"/>
              <a:t> </a:t>
            </a:r>
            <a:r>
              <a:rPr lang="en-US" sz="2700" dirty="0" err="1" smtClean="0"/>
              <a:t>mandiri</a:t>
            </a:r>
            <a:r>
              <a:rPr lang="en-US" sz="2700" dirty="0" smtClean="0"/>
              <a:t> </a:t>
            </a:r>
            <a:r>
              <a:rPr lang="en-US" sz="2700" dirty="0" err="1" smtClean="0"/>
              <a:t>di</a:t>
            </a:r>
            <a:r>
              <a:rPr lang="en-US" sz="2700" dirty="0" smtClean="0"/>
              <a:t> lain </a:t>
            </a:r>
            <a:r>
              <a:rPr lang="en-US" sz="2700" dirty="0" err="1" smtClean="0"/>
              <a:t>pihak</a:t>
            </a:r>
            <a:r>
              <a:rPr lang="en-US" sz="2700" dirty="0" smtClean="0"/>
              <a:t> </a:t>
            </a:r>
            <a:r>
              <a:rPr lang="en-US" sz="2700" dirty="0" err="1" smtClean="0"/>
              <a:t>juga</a:t>
            </a:r>
            <a:r>
              <a:rPr lang="en-US" sz="2700" dirty="0" smtClean="0"/>
              <a:t> </a:t>
            </a:r>
            <a:r>
              <a:rPr lang="en-US" sz="2700" dirty="0" err="1" smtClean="0"/>
              <a:t>ditopang</a:t>
            </a:r>
            <a:r>
              <a:rPr lang="en-US" sz="2700" dirty="0" smtClean="0"/>
              <a:t> </a:t>
            </a:r>
            <a:r>
              <a:rPr lang="en-US" sz="2700" dirty="0" err="1" smtClean="0"/>
              <a:t>oleh</a:t>
            </a:r>
            <a:r>
              <a:rPr lang="en-US" sz="2700" dirty="0" smtClean="0"/>
              <a:t> </a:t>
            </a:r>
            <a:r>
              <a:rPr lang="en-US" sz="2700" dirty="0" err="1" smtClean="0"/>
              <a:t>implementasi</a:t>
            </a:r>
            <a:r>
              <a:rPr lang="en-US" sz="2700" dirty="0" smtClean="0"/>
              <a:t> system </a:t>
            </a:r>
            <a:r>
              <a:rPr lang="en-US" sz="2700" dirty="0" err="1" smtClean="0"/>
              <a:t>perencanaan</a:t>
            </a:r>
            <a:r>
              <a:rPr lang="en-US" sz="2700" dirty="0" smtClean="0"/>
              <a:t>, , </a:t>
            </a:r>
            <a:r>
              <a:rPr lang="en-US" sz="2700" dirty="0" err="1" smtClean="0"/>
              <a:t>penganggaran</a:t>
            </a:r>
            <a:r>
              <a:rPr lang="en-US" sz="2700" dirty="0" smtClean="0"/>
              <a:t> </a:t>
            </a:r>
            <a:r>
              <a:rPr lang="en-US" sz="2700" dirty="0" err="1" smtClean="0"/>
              <a:t>dan</a:t>
            </a:r>
            <a:r>
              <a:rPr lang="en-US" sz="2700" dirty="0" smtClean="0"/>
              <a:t> </a:t>
            </a:r>
            <a:r>
              <a:rPr lang="en-US" sz="2700" dirty="0" err="1" smtClean="0"/>
              <a:t>pelaksanaan</a:t>
            </a:r>
            <a:r>
              <a:rPr lang="en-US" sz="2700" dirty="0" smtClean="0"/>
              <a:t> </a:t>
            </a:r>
            <a:r>
              <a:rPr lang="en-US" sz="2700" dirty="0" err="1" smtClean="0"/>
              <a:t>anggaran</a:t>
            </a:r>
            <a:r>
              <a:rPr lang="en-US" sz="2700" dirty="0" smtClean="0"/>
              <a:t> </a:t>
            </a:r>
            <a:r>
              <a:rPr lang="en-US" sz="2700" dirty="0" err="1" smtClean="0"/>
              <a:t>desa</a:t>
            </a:r>
            <a:r>
              <a:rPr lang="en-US" sz="2700" dirty="0" smtClean="0"/>
              <a:t> yang </a:t>
            </a:r>
            <a:r>
              <a:rPr lang="en-US" sz="2700" dirty="0" err="1" smtClean="0"/>
              <a:t>partisipatif</a:t>
            </a:r>
            <a:r>
              <a:rPr lang="en-US" sz="2700" dirty="0" smtClean="0"/>
              <a:t>, </a:t>
            </a:r>
            <a:r>
              <a:rPr lang="en-US" sz="2700" dirty="0" err="1" smtClean="0"/>
              <a:t>tertib</a:t>
            </a:r>
            <a:r>
              <a:rPr lang="en-US" sz="2700" dirty="0" smtClean="0"/>
              <a:t>, </a:t>
            </a:r>
            <a:r>
              <a:rPr lang="en-US" sz="2700" dirty="0" err="1" smtClean="0"/>
              <a:t>efektif</a:t>
            </a:r>
            <a:r>
              <a:rPr lang="en-US" sz="2700" dirty="0" smtClean="0"/>
              <a:t>, </a:t>
            </a:r>
            <a:r>
              <a:rPr lang="en-US" sz="2700" dirty="0" err="1" smtClean="0"/>
              <a:t>efisien</a:t>
            </a:r>
            <a:r>
              <a:rPr lang="en-US" sz="2700" dirty="0" smtClean="0"/>
              <a:t> </a:t>
            </a:r>
            <a:r>
              <a:rPr lang="en-US" sz="2700" dirty="0" err="1" smtClean="0"/>
              <a:t>dan</a:t>
            </a:r>
            <a:r>
              <a:rPr lang="en-US" sz="2700" dirty="0" smtClean="0"/>
              <a:t> </a:t>
            </a:r>
            <a:r>
              <a:rPr lang="en-US" sz="2700" dirty="0" err="1" smtClean="0"/>
              <a:t>disertai</a:t>
            </a:r>
            <a:r>
              <a:rPr lang="en-US" sz="2700" dirty="0" smtClean="0"/>
              <a:t> monitoring yang </a:t>
            </a:r>
            <a:r>
              <a:rPr lang="en-US" sz="2700" dirty="0" err="1" smtClean="0"/>
              <a:t>baik</a:t>
            </a:r>
            <a:r>
              <a:rPr lang="en-US" sz="2700" dirty="0" smtClean="0"/>
              <a:t>.</a:t>
            </a:r>
            <a:r>
              <a:rPr lang="en-US" dirty="0" smtClean="0"/>
              <a:t/>
            </a:r>
            <a:br>
              <a:rPr lang="en-US" dirty="0" smtClean="0"/>
            </a:br>
            <a:endParaRPr lang="en-US" dirty="0"/>
          </a:p>
        </p:txBody>
      </p:sp>
      <p:sp>
        <p:nvSpPr>
          <p:cNvPr id="3" name="Content Placeholder 2"/>
          <p:cNvSpPr>
            <a:spLocks noGrp="1"/>
          </p:cNvSpPr>
          <p:nvPr>
            <p:ph idx="1"/>
          </p:nvPr>
        </p:nvSpPr>
        <p:spPr>
          <a:xfrm flipV="1">
            <a:off x="457200" y="6857999"/>
            <a:ext cx="8229600" cy="45719"/>
          </a:xfrm>
        </p:spPr>
        <p:txBody>
          <a:bodyPr>
            <a:normAutofit fontScale="25000" lnSpcReduction="20000"/>
          </a:bodyPr>
          <a:lstStyle/>
          <a:p>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BAB II</a:t>
            </a:r>
            <a:br>
              <a:rPr lang="en-US" dirty="0" smtClean="0"/>
            </a:br>
            <a:r>
              <a:rPr lang="en-US" dirty="0" smtClean="0"/>
              <a:t>PENYUSUNAN </a:t>
            </a:r>
            <a:r>
              <a:rPr lang="en-US" dirty="0"/>
              <a:t>RPJM </a:t>
            </a:r>
            <a:r>
              <a:rPr lang="en-US" dirty="0" err="1"/>
              <a:t>Desa</a:t>
            </a:r>
            <a:endParaRPr lang="en-US" dirty="0"/>
          </a:p>
        </p:txBody>
      </p:sp>
      <p:sp>
        <p:nvSpPr>
          <p:cNvPr id="3" name="Content Placeholder 2"/>
          <p:cNvSpPr>
            <a:spLocks noGrp="1"/>
          </p:cNvSpPr>
          <p:nvPr>
            <p:ph idx="1"/>
          </p:nvPr>
        </p:nvSpPr>
        <p:spPr/>
        <p:txBody>
          <a:bodyPr>
            <a:normAutofit fontScale="77500" lnSpcReduction="20000"/>
          </a:bodyPr>
          <a:lstStyle/>
          <a:p>
            <a:r>
              <a:rPr lang="en-US" dirty="0"/>
              <a:t>DASAR HUKUM</a:t>
            </a:r>
            <a:r>
              <a:rPr lang="en-US" dirty="0" smtClean="0"/>
              <a:t>:</a:t>
            </a:r>
          </a:p>
          <a:p>
            <a:pPr marL="514350" indent="-514350">
              <a:buAutoNum type="arabicPeriod"/>
            </a:pPr>
            <a:r>
              <a:rPr lang="en-US" dirty="0" smtClean="0"/>
              <a:t>UU No.25/2004 </a:t>
            </a:r>
            <a:r>
              <a:rPr lang="en-US" dirty="0" err="1" smtClean="0"/>
              <a:t>ttg</a:t>
            </a:r>
            <a:r>
              <a:rPr lang="en-US" dirty="0" smtClean="0"/>
              <a:t> </a:t>
            </a:r>
            <a:r>
              <a:rPr lang="en-US" dirty="0" err="1" smtClean="0"/>
              <a:t>Sistem</a:t>
            </a:r>
            <a:r>
              <a:rPr lang="en-US" dirty="0" smtClean="0"/>
              <a:t> </a:t>
            </a:r>
            <a:r>
              <a:rPr lang="en-US" dirty="0" err="1" smtClean="0"/>
              <a:t>Perencanaan</a:t>
            </a:r>
            <a:r>
              <a:rPr lang="en-US" dirty="0" smtClean="0"/>
              <a:t> Pembangunan </a:t>
            </a:r>
            <a:r>
              <a:rPr lang="en-US" dirty="0" err="1" smtClean="0"/>
              <a:t>Nasional</a:t>
            </a:r>
            <a:endParaRPr lang="en-US" dirty="0"/>
          </a:p>
          <a:p>
            <a:pPr marL="514350" indent="-514350">
              <a:buAutoNum type="arabicPeriod"/>
            </a:pPr>
            <a:r>
              <a:rPr lang="en-US" dirty="0" smtClean="0"/>
              <a:t>UU No. 6 </a:t>
            </a:r>
            <a:r>
              <a:rPr lang="en-US" dirty="0" err="1" smtClean="0"/>
              <a:t>Th</a:t>
            </a:r>
            <a:r>
              <a:rPr lang="en-US" dirty="0" smtClean="0"/>
              <a:t> 2014 </a:t>
            </a:r>
            <a:r>
              <a:rPr lang="en-US" dirty="0" err="1" smtClean="0"/>
              <a:t>ttg</a:t>
            </a:r>
            <a:r>
              <a:rPr lang="en-US" dirty="0" smtClean="0"/>
              <a:t> </a:t>
            </a:r>
            <a:r>
              <a:rPr lang="en-US" dirty="0" err="1" smtClean="0"/>
              <a:t>Desa</a:t>
            </a:r>
            <a:endParaRPr lang="en-US" dirty="0" smtClean="0"/>
          </a:p>
          <a:p>
            <a:pPr marL="514350" indent="-514350">
              <a:buAutoNum type="arabicPeriod"/>
            </a:pPr>
            <a:r>
              <a:rPr lang="en-US" dirty="0" smtClean="0"/>
              <a:t>PP No.43Th 2014 </a:t>
            </a:r>
            <a:r>
              <a:rPr lang="en-US" dirty="0" err="1" smtClean="0"/>
              <a:t>ttg</a:t>
            </a:r>
            <a:r>
              <a:rPr lang="en-US" dirty="0" smtClean="0"/>
              <a:t> </a:t>
            </a:r>
            <a:r>
              <a:rPr lang="en-US" dirty="0" err="1" smtClean="0"/>
              <a:t>PeraturanPelaksanaan</a:t>
            </a:r>
            <a:r>
              <a:rPr lang="en-US" dirty="0" smtClean="0"/>
              <a:t> UU No.6 </a:t>
            </a:r>
            <a:r>
              <a:rPr lang="en-US" dirty="0" err="1" smtClean="0"/>
              <a:t>Th</a:t>
            </a:r>
            <a:r>
              <a:rPr lang="en-US" dirty="0" smtClean="0"/>
              <a:t> 2014 </a:t>
            </a:r>
            <a:r>
              <a:rPr lang="en-US" dirty="0" err="1" smtClean="0"/>
              <a:t>ttg</a:t>
            </a:r>
            <a:r>
              <a:rPr lang="en-US" dirty="0" smtClean="0"/>
              <a:t> </a:t>
            </a:r>
            <a:r>
              <a:rPr lang="en-US" dirty="0" err="1" smtClean="0"/>
              <a:t>Desa</a:t>
            </a:r>
            <a:r>
              <a:rPr lang="en-US" dirty="0" smtClean="0"/>
              <a:t>.</a:t>
            </a:r>
          </a:p>
          <a:p>
            <a:pPr marL="514350" indent="-514350">
              <a:buAutoNum type="arabicPeriod"/>
            </a:pPr>
            <a:r>
              <a:rPr lang="en-US" dirty="0" smtClean="0"/>
              <a:t>PP NO. 60 TAHUN 2014 TENTANG DANA DESA YANG BERASAL DARI APBN</a:t>
            </a:r>
          </a:p>
          <a:p>
            <a:pPr marL="514350" indent="-514350">
              <a:buFont typeface="Arial" pitchFamily="34" charset="0"/>
              <a:buAutoNum type="arabicPeriod"/>
            </a:pPr>
            <a:r>
              <a:rPr lang="en-US" dirty="0" smtClean="0"/>
              <a:t>PP 22 TAHUN 2015 TENTANG PERUBAHAN ATAS PP NO. 60  TH 2014 TENTANG DANA DESA YANG BERASAL DARI APBN</a:t>
            </a:r>
          </a:p>
          <a:p>
            <a:pPr marL="514350" indent="-514350">
              <a:buAutoNum type="arabicPeriod"/>
            </a:pPr>
            <a:r>
              <a:rPr lang="en-US" dirty="0" smtClean="0"/>
              <a:t>PERMENDAGRI NO 111 TAHUN 2014 TENTANG PEDOMAN TEKNIS PERATURAN DI DESA</a:t>
            </a:r>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500034" y="785794"/>
            <a:ext cx="7729566" cy="5340369"/>
          </a:xfrm>
        </p:spPr>
        <p:txBody>
          <a:bodyPr>
            <a:normAutofit fontScale="70000" lnSpcReduction="20000"/>
          </a:bodyPr>
          <a:lstStyle/>
          <a:p>
            <a:pPr marL="514350" indent="-514350">
              <a:buFont typeface="+mj-lt"/>
              <a:buAutoNum type="arabicPeriod" startAt="7"/>
            </a:pPr>
            <a:r>
              <a:rPr lang="en-US" dirty="0" smtClean="0"/>
              <a:t>PERMENDAGRI NO 113 TAHUN 2014 TENTANG PENGELOLAAN KEUANGAN DESA</a:t>
            </a:r>
          </a:p>
          <a:p>
            <a:pPr marL="514350" indent="-514350">
              <a:buFont typeface="+mj-lt"/>
              <a:buAutoNum type="arabicPeriod" startAt="7"/>
            </a:pPr>
            <a:r>
              <a:rPr lang="en-US" dirty="0" smtClean="0"/>
              <a:t>PERMENDAGRI NO 114 TAHUN 2014 TENTANG PEMBANGUNAN DESA</a:t>
            </a:r>
          </a:p>
          <a:p>
            <a:pPr marL="514350" indent="-514350">
              <a:buFont typeface="+mj-lt"/>
              <a:buAutoNum type="arabicPeriod" startAt="7"/>
            </a:pPr>
            <a:r>
              <a:rPr lang="en-US" dirty="0" smtClean="0"/>
              <a:t>PERMENDESA-PDT-TRANS  NO 1 TAHUN 2015 TENTANG PEDOMAN KEWENANGAN BERDASARKAN HAK ASAL USUL DAN KEWENANGAN LOKAL BERSKALA DESA</a:t>
            </a:r>
          </a:p>
          <a:p>
            <a:pPr marL="514350" indent="-514350">
              <a:buFont typeface="+mj-lt"/>
              <a:buAutoNum type="arabicPeriod" startAt="7"/>
            </a:pPr>
            <a:r>
              <a:rPr lang="en-US" dirty="0" smtClean="0"/>
              <a:t>PERMENDESA-PDT-TRANS  NO 2 TAHUN 2015 TENTANG TATA TERTIB DAN MEKANISME PENGAMBILAN KEPUTUSAN MUSYAWARAH DESA</a:t>
            </a:r>
          </a:p>
          <a:p>
            <a:pPr marL="514350" indent="-514350">
              <a:buFont typeface="+mj-lt"/>
              <a:buAutoNum type="arabicPeriod" startAt="7"/>
            </a:pPr>
            <a:r>
              <a:rPr lang="en-US" dirty="0" smtClean="0"/>
              <a:t>PERMENDESA-PDT-TRANS  NO 3 TAHUN 2015 TENTANG PENDAMPINGAN DESA</a:t>
            </a:r>
          </a:p>
          <a:p>
            <a:pPr marL="514350" indent="-514350">
              <a:buFont typeface="+mj-lt"/>
              <a:buAutoNum type="arabicPeriod" startAt="7"/>
            </a:pPr>
            <a:r>
              <a:rPr lang="en-US" dirty="0" smtClean="0"/>
              <a:t>PERMENDESA-PDT-TRANS  NO 4 TAHUN 2015 TENTANG PENDIRIAN, PENGURUSAN, DAN PENGELOLAAN DAN PEMBUBARAN BADAN USAHA MILIK DESA.</a:t>
            </a:r>
          </a:p>
          <a:p>
            <a:pPr marL="0" indent="0">
              <a:buNone/>
            </a:pPr>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MUATAN RPJM  </a:t>
            </a:r>
            <a:r>
              <a:rPr lang="en-US" b="1" dirty="0" err="1" smtClean="0"/>
              <a:t>Desa</a:t>
            </a:r>
            <a:endParaRPr lang="en-US" dirty="0"/>
          </a:p>
        </p:txBody>
      </p:sp>
      <p:sp>
        <p:nvSpPr>
          <p:cNvPr id="3" name="Content Placeholder 2"/>
          <p:cNvSpPr>
            <a:spLocks noGrp="1"/>
          </p:cNvSpPr>
          <p:nvPr>
            <p:ph idx="1"/>
          </p:nvPr>
        </p:nvSpPr>
        <p:spPr/>
        <p:txBody>
          <a:bodyPr>
            <a:normAutofit fontScale="92500"/>
          </a:bodyPr>
          <a:lstStyle/>
          <a:p>
            <a:pPr marL="514350" indent="-514350">
              <a:buAutoNum type="arabicPeriod"/>
            </a:pPr>
            <a:r>
              <a:rPr lang="en-US" dirty="0" smtClean="0"/>
              <a:t>VISI DAN MISI KEPALA DESA</a:t>
            </a:r>
          </a:p>
          <a:p>
            <a:pPr marL="514350" indent="-514350">
              <a:buAutoNum type="arabicPeriod"/>
            </a:pPr>
            <a:r>
              <a:rPr lang="en-US" dirty="0" smtClean="0"/>
              <a:t>ARAH KEBIJAKAN PEMBANGUNAN DESA</a:t>
            </a:r>
          </a:p>
          <a:p>
            <a:pPr marL="514350" indent="-514350">
              <a:buAutoNum type="arabicPeriod"/>
            </a:pPr>
            <a:r>
              <a:rPr lang="en-US" dirty="0" smtClean="0"/>
              <a:t>RENCANA KEGIATAN SESUAI KEWENANGAN DESA MELIPUTI 4 BIDANG :</a:t>
            </a:r>
          </a:p>
          <a:p>
            <a:pPr marL="514350" indent="-514350">
              <a:buNone/>
            </a:pPr>
            <a:r>
              <a:rPr lang="en-US" dirty="0"/>
              <a:t>	</a:t>
            </a:r>
            <a:r>
              <a:rPr lang="en-US" dirty="0" smtClean="0"/>
              <a:t>A. </a:t>
            </a:r>
            <a:r>
              <a:rPr lang="en-US" dirty="0" err="1"/>
              <a:t>Bidang</a:t>
            </a:r>
            <a:r>
              <a:rPr lang="en-US" dirty="0"/>
              <a:t> </a:t>
            </a:r>
            <a:r>
              <a:rPr lang="en-US" dirty="0" err="1"/>
              <a:t>penyelenggaraan</a:t>
            </a:r>
            <a:r>
              <a:rPr lang="en-US" dirty="0"/>
              <a:t> </a:t>
            </a:r>
            <a:r>
              <a:rPr lang="en-US" dirty="0" err="1"/>
              <a:t>pemerintahan</a:t>
            </a:r>
            <a:r>
              <a:rPr lang="en-US" dirty="0"/>
              <a:t> </a:t>
            </a:r>
            <a:r>
              <a:rPr lang="en-US" dirty="0" err="1" smtClean="0"/>
              <a:t>desa</a:t>
            </a:r>
            <a:endParaRPr lang="en-US" dirty="0" smtClean="0"/>
          </a:p>
          <a:p>
            <a:pPr marL="514350" indent="-514350">
              <a:buNone/>
            </a:pPr>
            <a:r>
              <a:rPr lang="en-US" dirty="0"/>
              <a:t>	</a:t>
            </a:r>
            <a:r>
              <a:rPr lang="en-US" dirty="0" smtClean="0"/>
              <a:t>B. </a:t>
            </a:r>
            <a:r>
              <a:rPr lang="en-US" dirty="0" err="1"/>
              <a:t>Bidang</a:t>
            </a:r>
            <a:r>
              <a:rPr lang="en-US" dirty="0"/>
              <a:t> </a:t>
            </a:r>
            <a:r>
              <a:rPr lang="en-US" dirty="0" err="1"/>
              <a:t>pelaksanaan</a:t>
            </a:r>
            <a:r>
              <a:rPr lang="en-US" dirty="0"/>
              <a:t> </a:t>
            </a:r>
            <a:r>
              <a:rPr lang="en-US" dirty="0" err="1"/>
              <a:t>pembangunan</a:t>
            </a:r>
            <a:r>
              <a:rPr lang="en-US" dirty="0"/>
              <a:t> </a:t>
            </a:r>
            <a:r>
              <a:rPr lang="en-US" dirty="0" err="1" smtClean="0"/>
              <a:t>Desa</a:t>
            </a:r>
            <a:endParaRPr lang="en-US" dirty="0" smtClean="0"/>
          </a:p>
          <a:p>
            <a:pPr marL="514350" indent="-514350">
              <a:buNone/>
            </a:pPr>
            <a:r>
              <a:rPr lang="en-US" dirty="0"/>
              <a:t>	</a:t>
            </a:r>
            <a:r>
              <a:rPr lang="en-US" dirty="0" smtClean="0"/>
              <a:t>C. </a:t>
            </a:r>
            <a:r>
              <a:rPr lang="en-US" dirty="0" err="1"/>
              <a:t>Bidang</a:t>
            </a:r>
            <a:r>
              <a:rPr lang="en-US" dirty="0"/>
              <a:t> </a:t>
            </a:r>
            <a:r>
              <a:rPr lang="en-US" dirty="0" err="1"/>
              <a:t>Pembinaan</a:t>
            </a:r>
            <a:r>
              <a:rPr lang="en-US" dirty="0"/>
              <a:t> </a:t>
            </a:r>
            <a:r>
              <a:rPr lang="en-US" dirty="0" err="1" smtClean="0"/>
              <a:t>Kemasyarakatan</a:t>
            </a:r>
            <a:endParaRPr lang="en-US" dirty="0" smtClean="0"/>
          </a:p>
          <a:p>
            <a:pPr marL="514350" indent="-514350">
              <a:buNone/>
            </a:pPr>
            <a:r>
              <a:rPr lang="en-US" dirty="0"/>
              <a:t>	</a:t>
            </a:r>
            <a:r>
              <a:rPr lang="en-US" dirty="0" smtClean="0"/>
              <a:t>D. </a:t>
            </a:r>
            <a:r>
              <a:rPr lang="en-US" dirty="0" err="1"/>
              <a:t>Bidang</a:t>
            </a:r>
            <a:r>
              <a:rPr lang="en-US" dirty="0"/>
              <a:t> </a:t>
            </a:r>
            <a:r>
              <a:rPr lang="en-US" dirty="0" err="1"/>
              <a:t>Pemberdayaan</a:t>
            </a:r>
            <a:r>
              <a:rPr lang="en-US" dirty="0"/>
              <a:t> </a:t>
            </a:r>
            <a:r>
              <a:rPr lang="en-US" dirty="0" err="1"/>
              <a:t>Masyarakat</a:t>
            </a:r>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600" dirty="0" smtClean="0"/>
              <a:t>HAL-HAL YANG PERLU DIPERHATIKAN DALAM MERUMUSKAN VISI DAN MISI KEPALA DESA</a:t>
            </a:r>
            <a:r>
              <a:rPr lang="en-US" dirty="0" smtClean="0"/>
              <a:t/>
            </a:r>
            <a:br>
              <a:rPr lang="en-US" dirty="0" smtClean="0"/>
            </a:b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RUMUSAN VISI:</a:t>
            </a:r>
          </a:p>
          <a:p>
            <a:pPr marL="514350" indent="-514350">
              <a:buFont typeface="+mj-lt"/>
              <a:buAutoNum type="arabicPeriod"/>
            </a:pPr>
            <a:r>
              <a:rPr lang="en-US" dirty="0" smtClean="0"/>
              <a:t>MENGGAMBARKAN MASA DEPAN DESA YANG DICITA-CITAKAN</a:t>
            </a:r>
          </a:p>
          <a:p>
            <a:pPr marL="514350" indent="-514350">
              <a:buFont typeface="+mj-lt"/>
              <a:buAutoNum type="arabicPeriod"/>
            </a:pPr>
            <a:r>
              <a:rPr lang="en-US" dirty="0" smtClean="0"/>
              <a:t>MUDAH DIPAHAMI OLEH SELURUH WARGA MASYARAKAT DESA</a:t>
            </a:r>
          </a:p>
          <a:p>
            <a:pPr marL="514350" indent="-514350">
              <a:buFont typeface="+mj-lt"/>
              <a:buAutoNum type="arabicPeriod"/>
            </a:pPr>
            <a:r>
              <a:rPr lang="en-US" dirty="0" smtClean="0"/>
              <a:t>MENGANDUNG NILAI-NILAI LUHUR YANG DIANUT WARGA MASYARAKAT SETEMPAT</a:t>
            </a:r>
          </a:p>
          <a:p>
            <a:pPr marL="514350" indent="-514350">
              <a:buFont typeface="+mj-lt"/>
              <a:buAutoNum type="arabicPeriod"/>
            </a:pPr>
            <a:r>
              <a:rPr lang="en-US" dirty="0" smtClean="0"/>
              <a:t>MEMUNGKINKAN UNTUK DICAPAI MESKIPUN DALAM JANGKA YANG RELATIF PANJANG (6 TAHUNAN)</a:t>
            </a:r>
          </a:p>
          <a:p>
            <a:pPr marL="514350" indent="-514350">
              <a:buFont typeface="+mj-lt"/>
              <a:buAutoNum type="arabicPeriod"/>
            </a:pPr>
            <a:r>
              <a:rPr lang="en-US" dirty="0" smtClean="0"/>
              <a:t>BERUPA SATU KALIMAT SEDERHANA DAN DIAWALI DENGAN KATA KEADAAN ( MISALNYA TERCIPTANYA, TERWUJUDNYA, MENJADI,MENUJU, TERSELENGGARANYA, DLSB)</a:t>
            </a: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858000"/>
          </a:xfrm>
        </p:spPr>
        <p:txBody>
          <a:bodyPr>
            <a:normAutofit fontScale="90000"/>
          </a:bodyPr>
          <a:lstStyle/>
          <a:p>
            <a:pPr algn="l"/>
            <a:r>
              <a:rPr lang="en-US" sz="3600" dirty="0" smtClean="0"/>
              <a:t>				</a:t>
            </a:r>
            <a:r>
              <a:rPr lang="en-US" sz="3100" b="1" dirty="0" smtClean="0"/>
              <a:t>BAB I</a:t>
            </a:r>
            <a:br>
              <a:rPr lang="en-US" sz="3100" b="1" dirty="0" smtClean="0"/>
            </a:br>
            <a:r>
              <a:rPr lang="en-US" sz="3100" b="1" dirty="0" smtClean="0"/>
              <a:t>			PENDAHULUAN </a:t>
            </a:r>
            <a:r>
              <a:rPr lang="en-US" sz="3600" dirty="0" smtClean="0"/>
              <a:t/>
            </a:r>
            <a:br>
              <a:rPr lang="en-US" sz="3600" dirty="0" smtClean="0"/>
            </a:br>
            <a:r>
              <a:rPr lang="en-US" sz="3600" dirty="0" smtClean="0"/>
              <a:t>Pembangunan </a:t>
            </a:r>
            <a:r>
              <a:rPr lang="en-US" sz="3600" dirty="0" err="1" smtClean="0"/>
              <a:t>Desa</a:t>
            </a:r>
            <a:r>
              <a:rPr lang="en-US" sz="3600" dirty="0" smtClean="0"/>
              <a:t> </a:t>
            </a:r>
            <a:r>
              <a:rPr lang="en-US" sz="3600" dirty="0" err="1" smtClean="0"/>
              <a:t>bertujuan</a:t>
            </a:r>
            <a:r>
              <a:rPr lang="en-US" sz="3600" dirty="0" smtClean="0"/>
              <a:t> </a:t>
            </a:r>
            <a:r>
              <a:rPr lang="en-US" sz="3600" dirty="0" err="1" smtClean="0"/>
              <a:t>meningkatkan</a:t>
            </a:r>
            <a:r>
              <a:rPr lang="en-US" sz="3600" dirty="0" smtClean="0"/>
              <a:t> </a:t>
            </a:r>
            <a:r>
              <a:rPr lang="en-US" sz="3600" dirty="0" err="1" smtClean="0"/>
              <a:t>kesejahteraan</a:t>
            </a:r>
            <a:r>
              <a:rPr lang="en-US" sz="3600" dirty="0" smtClean="0"/>
              <a:t> </a:t>
            </a:r>
            <a:r>
              <a:rPr lang="en-US" sz="3600" dirty="0" err="1" smtClean="0"/>
              <a:t>masyarakat</a:t>
            </a:r>
            <a:r>
              <a:rPr lang="en-US" sz="3600" dirty="0" smtClean="0"/>
              <a:t> </a:t>
            </a:r>
            <a:r>
              <a:rPr lang="en-US" sz="3600" dirty="0" err="1" smtClean="0"/>
              <a:t>desa</a:t>
            </a:r>
            <a:r>
              <a:rPr lang="en-US" sz="3600" dirty="0" smtClean="0"/>
              <a:t> </a:t>
            </a:r>
            <a:r>
              <a:rPr lang="en-US" sz="3600" dirty="0" err="1" smtClean="0"/>
              <a:t>dan</a:t>
            </a:r>
            <a:r>
              <a:rPr lang="en-US" sz="3600" dirty="0" smtClean="0"/>
              <a:t> </a:t>
            </a:r>
            <a:r>
              <a:rPr lang="en-US" sz="3600" dirty="0" err="1" smtClean="0"/>
              <a:t>kualitas</a:t>
            </a:r>
            <a:r>
              <a:rPr lang="en-US" sz="3600" dirty="0" smtClean="0"/>
              <a:t> </a:t>
            </a:r>
            <a:r>
              <a:rPr lang="en-US" sz="3600" dirty="0" err="1" smtClean="0"/>
              <a:t>hidup</a:t>
            </a:r>
            <a:r>
              <a:rPr lang="en-US" sz="3600" dirty="0" smtClean="0"/>
              <a:t> </a:t>
            </a:r>
            <a:r>
              <a:rPr lang="en-US" sz="3600" dirty="0" err="1" smtClean="0"/>
              <a:t>menusia</a:t>
            </a:r>
            <a:r>
              <a:rPr lang="en-US" sz="3600" dirty="0" smtClean="0"/>
              <a:t> </a:t>
            </a:r>
            <a:r>
              <a:rPr lang="en-US" sz="3600" dirty="0" err="1" smtClean="0"/>
              <a:t>serta</a:t>
            </a:r>
            <a:r>
              <a:rPr lang="en-US" sz="3600" dirty="0" smtClean="0"/>
              <a:t> </a:t>
            </a:r>
            <a:r>
              <a:rPr lang="en-US" sz="3600" dirty="0" err="1" smtClean="0"/>
              <a:t>penanggulangan</a:t>
            </a:r>
            <a:r>
              <a:rPr lang="en-US" sz="3600" dirty="0" smtClean="0"/>
              <a:t> </a:t>
            </a:r>
            <a:r>
              <a:rPr lang="en-US" sz="3600" dirty="0" err="1" smtClean="0"/>
              <a:t>kemiskinan</a:t>
            </a:r>
            <a:r>
              <a:rPr lang="en-US" sz="3600" dirty="0" smtClean="0"/>
              <a:t> </a:t>
            </a:r>
            <a:r>
              <a:rPr lang="en-US" sz="3600" dirty="0" err="1" smtClean="0"/>
              <a:t>melalui</a:t>
            </a:r>
            <a:r>
              <a:rPr lang="en-US" sz="3600" dirty="0" smtClean="0"/>
              <a:t>, </a:t>
            </a:r>
            <a:r>
              <a:rPr lang="en-US" sz="3600" dirty="0" err="1" smtClean="0"/>
              <a:t>penyediaan</a:t>
            </a:r>
            <a:r>
              <a:rPr lang="en-US" sz="3600" dirty="0" smtClean="0"/>
              <a:t> </a:t>
            </a:r>
            <a:r>
              <a:rPr lang="en-US" sz="3600" dirty="0" err="1" smtClean="0"/>
              <a:t>pemenuhan</a:t>
            </a:r>
            <a:r>
              <a:rPr lang="en-US" sz="3600" dirty="0" smtClean="0"/>
              <a:t> </a:t>
            </a:r>
            <a:r>
              <a:rPr lang="en-US" sz="3600" dirty="0" err="1" smtClean="0"/>
              <a:t>kebutuhan</a:t>
            </a:r>
            <a:r>
              <a:rPr lang="en-US" sz="3600" dirty="0" smtClean="0"/>
              <a:t> </a:t>
            </a:r>
            <a:r>
              <a:rPr lang="en-US" sz="3600" dirty="0" err="1" smtClean="0"/>
              <a:t>dasar</a:t>
            </a:r>
            <a:r>
              <a:rPr lang="en-US" sz="3600" dirty="0" smtClean="0"/>
              <a:t>, </a:t>
            </a:r>
            <a:r>
              <a:rPr lang="en-US" sz="3600" dirty="0" err="1" smtClean="0"/>
              <a:t>pembangunan</a:t>
            </a:r>
            <a:r>
              <a:rPr lang="en-US" sz="3600" dirty="0" smtClean="0"/>
              <a:t> </a:t>
            </a:r>
            <a:r>
              <a:rPr lang="en-US" sz="3600" dirty="0" err="1" smtClean="0"/>
              <a:t>sarana</a:t>
            </a:r>
            <a:r>
              <a:rPr lang="en-US" sz="3600" dirty="0" smtClean="0"/>
              <a:t> </a:t>
            </a:r>
            <a:r>
              <a:rPr lang="en-US" sz="3600" dirty="0" err="1" smtClean="0"/>
              <a:t>dan</a:t>
            </a:r>
            <a:r>
              <a:rPr lang="en-US" sz="3600" dirty="0" smtClean="0"/>
              <a:t> </a:t>
            </a:r>
            <a:r>
              <a:rPr lang="en-US" sz="3600" dirty="0" err="1" smtClean="0"/>
              <a:t>prasarana</a:t>
            </a:r>
            <a:r>
              <a:rPr lang="en-US" sz="3600" dirty="0" smtClean="0"/>
              <a:t>, </a:t>
            </a:r>
            <a:r>
              <a:rPr lang="en-US" sz="3600" dirty="0" err="1" smtClean="0"/>
              <a:t>pengembangan</a:t>
            </a:r>
            <a:r>
              <a:rPr lang="en-US" sz="3600" dirty="0" smtClean="0"/>
              <a:t> </a:t>
            </a:r>
            <a:r>
              <a:rPr lang="en-US" sz="3600" dirty="0" err="1" smtClean="0"/>
              <a:t>potensi</a:t>
            </a:r>
            <a:r>
              <a:rPr lang="en-US" sz="3600" dirty="0" smtClean="0"/>
              <a:t> </a:t>
            </a:r>
            <a:r>
              <a:rPr lang="en-US" sz="3600" dirty="0" err="1" smtClean="0"/>
              <a:t>ekonomi</a:t>
            </a:r>
            <a:r>
              <a:rPr lang="en-US" sz="3600" dirty="0" smtClean="0"/>
              <a:t> local, </a:t>
            </a:r>
            <a:r>
              <a:rPr lang="en-US" sz="3600" dirty="0" err="1" smtClean="0"/>
              <a:t>serta</a:t>
            </a:r>
            <a:r>
              <a:rPr lang="en-US" sz="3600" dirty="0" smtClean="0"/>
              <a:t> </a:t>
            </a:r>
            <a:r>
              <a:rPr lang="en-US" sz="3600" dirty="0" err="1" smtClean="0"/>
              <a:t>pemanfaatan</a:t>
            </a:r>
            <a:r>
              <a:rPr lang="en-US" sz="3600" dirty="0" smtClean="0"/>
              <a:t> </a:t>
            </a:r>
            <a:r>
              <a:rPr lang="en-US" sz="3600" dirty="0" err="1" smtClean="0"/>
              <a:t>sumber</a:t>
            </a:r>
            <a:r>
              <a:rPr lang="en-US" sz="3600" dirty="0" smtClean="0"/>
              <a:t> </a:t>
            </a:r>
            <a:r>
              <a:rPr lang="en-US" sz="3600" dirty="0" err="1" smtClean="0"/>
              <a:t>daya</a:t>
            </a:r>
            <a:r>
              <a:rPr lang="en-US" sz="3600" dirty="0" smtClean="0"/>
              <a:t> </a:t>
            </a:r>
            <a:r>
              <a:rPr lang="en-US" sz="3600" dirty="0" err="1" smtClean="0"/>
              <a:t>alam</a:t>
            </a:r>
            <a:r>
              <a:rPr lang="en-US" sz="3600" dirty="0" smtClean="0"/>
              <a:t> </a:t>
            </a:r>
            <a:r>
              <a:rPr lang="en-US" sz="3600" dirty="0" err="1" smtClean="0"/>
              <a:t>dan</a:t>
            </a:r>
            <a:r>
              <a:rPr lang="en-US" sz="3600" dirty="0" smtClean="0"/>
              <a:t> </a:t>
            </a:r>
            <a:r>
              <a:rPr lang="en-US" sz="3600" dirty="0" err="1" smtClean="0"/>
              <a:t>lingkungan</a:t>
            </a:r>
            <a:r>
              <a:rPr lang="en-US" sz="3600" dirty="0" smtClean="0"/>
              <a:t> </a:t>
            </a:r>
            <a:r>
              <a:rPr lang="en-US" sz="3600" dirty="0" err="1" smtClean="0"/>
              <a:t>secara</a:t>
            </a:r>
            <a:r>
              <a:rPr lang="en-US" sz="3600" dirty="0" smtClean="0"/>
              <a:t> </a:t>
            </a:r>
            <a:r>
              <a:rPr lang="en-US" sz="3600" dirty="0" err="1" smtClean="0"/>
              <a:t>berkelanjutan</a:t>
            </a:r>
            <a:r>
              <a:rPr lang="en-US" sz="3600" dirty="0" smtClean="0"/>
              <a:t>. </a:t>
            </a:r>
            <a:r>
              <a:rPr lang="en-US" sz="3600" dirty="0" err="1" smtClean="0"/>
              <a:t>Untuk</a:t>
            </a:r>
            <a:r>
              <a:rPr lang="en-US" sz="3600" dirty="0" smtClean="0"/>
              <a:t> </a:t>
            </a:r>
            <a:r>
              <a:rPr lang="en-US" sz="3600" dirty="0" err="1" smtClean="0"/>
              <a:t>itu</a:t>
            </a:r>
            <a:r>
              <a:rPr lang="en-US" sz="3600" dirty="0" smtClean="0"/>
              <a:t>, UU </a:t>
            </a:r>
            <a:r>
              <a:rPr lang="en-US" sz="3600" dirty="0" err="1" smtClean="0"/>
              <a:t>Desa</a:t>
            </a:r>
            <a:r>
              <a:rPr lang="en-US" sz="3600" dirty="0" smtClean="0"/>
              <a:t> </a:t>
            </a:r>
            <a:r>
              <a:rPr lang="en-US" sz="3600" dirty="0" err="1" smtClean="0"/>
              <a:t>menggunakan</a:t>
            </a:r>
            <a:r>
              <a:rPr lang="en-US" sz="3600" dirty="0" smtClean="0"/>
              <a:t> 2 (</a:t>
            </a:r>
            <a:r>
              <a:rPr lang="en-US" sz="3600" dirty="0" err="1" smtClean="0"/>
              <a:t>dua</a:t>
            </a:r>
            <a:r>
              <a:rPr lang="en-US" sz="3600" dirty="0" smtClean="0"/>
              <a:t>) </a:t>
            </a:r>
            <a:r>
              <a:rPr lang="en-US" sz="3600" dirty="0" err="1" smtClean="0"/>
              <a:t>pendekatan</a:t>
            </a:r>
            <a:r>
              <a:rPr lang="en-US" sz="3600" dirty="0" smtClean="0"/>
              <a:t>, </a:t>
            </a:r>
            <a:r>
              <a:rPr lang="en-US" sz="3600" dirty="0" err="1" smtClean="0"/>
              <a:t>yaitu</a:t>
            </a:r>
            <a:r>
              <a:rPr lang="en-US" sz="3600" dirty="0" smtClean="0"/>
              <a:t> “</a:t>
            </a:r>
            <a:r>
              <a:rPr lang="en-US" sz="3600" dirty="0" err="1" smtClean="0"/>
              <a:t>desa</a:t>
            </a:r>
            <a:r>
              <a:rPr lang="en-US" sz="3600" dirty="0" smtClean="0"/>
              <a:t> </a:t>
            </a:r>
            <a:r>
              <a:rPr lang="en-US" sz="3600" dirty="0" err="1" smtClean="0"/>
              <a:t>membangun</a:t>
            </a:r>
            <a:r>
              <a:rPr lang="en-US" sz="3600" dirty="0" smtClean="0"/>
              <a:t>” </a:t>
            </a:r>
            <a:r>
              <a:rPr lang="en-US" sz="3600" dirty="0" err="1" smtClean="0"/>
              <a:t>dan</a:t>
            </a:r>
            <a:r>
              <a:rPr lang="en-US" sz="3600" dirty="0" smtClean="0"/>
              <a:t> “</a:t>
            </a:r>
            <a:r>
              <a:rPr lang="en-US" sz="3600" dirty="0" err="1" smtClean="0"/>
              <a:t>membangun</a:t>
            </a:r>
            <a:r>
              <a:rPr lang="en-US" sz="3600" dirty="0" smtClean="0"/>
              <a:t> </a:t>
            </a:r>
            <a:r>
              <a:rPr lang="en-US" sz="3600" dirty="0" err="1" smtClean="0"/>
              <a:t>desa</a:t>
            </a:r>
            <a:r>
              <a:rPr lang="en-US" sz="3600" dirty="0" smtClean="0"/>
              <a:t>” yang </a:t>
            </a:r>
            <a:r>
              <a:rPr lang="en-US" sz="3600" dirty="0" err="1" smtClean="0"/>
              <a:t>diintergrasikan</a:t>
            </a:r>
            <a:r>
              <a:rPr lang="en-US" sz="3600" dirty="0" smtClean="0"/>
              <a:t> </a:t>
            </a:r>
            <a:r>
              <a:rPr lang="en-US" sz="3600" dirty="0" err="1" smtClean="0"/>
              <a:t>dalam</a:t>
            </a:r>
            <a:r>
              <a:rPr lang="en-US" sz="3600" dirty="0" smtClean="0"/>
              <a:t> </a:t>
            </a:r>
            <a:r>
              <a:rPr lang="en-US" sz="3600" dirty="0" err="1" smtClean="0"/>
              <a:t>perencanaan</a:t>
            </a:r>
            <a:r>
              <a:rPr lang="en-US" sz="3600" dirty="0" smtClean="0"/>
              <a:t> </a:t>
            </a:r>
            <a:r>
              <a:rPr lang="en-US" sz="3600" dirty="0" err="1" smtClean="0"/>
              <a:t>pembangunan</a:t>
            </a:r>
            <a:r>
              <a:rPr lang="en-US" sz="3600" dirty="0" smtClean="0"/>
              <a:t> </a:t>
            </a:r>
            <a:r>
              <a:rPr lang="en-US" sz="3600" dirty="0" err="1" smtClean="0"/>
              <a:t>desa</a:t>
            </a:r>
            <a:r>
              <a:rPr lang="en-US" dirty="0" smtClean="0"/>
              <a:t>.</a:t>
            </a:r>
            <a:br>
              <a:rPr lang="en-US" dirty="0" smtClean="0"/>
            </a:br>
            <a:endParaRPr lang="en-US" dirty="0"/>
          </a:p>
        </p:txBody>
      </p:sp>
      <p:sp>
        <p:nvSpPr>
          <p:cNvPr id="3" name="Content Placeholder 2"/>
          <p:cNvSpPr>
            <a:spLocks noGrp="1"/>
          </p:cNvSpPr>
          <p:nvPr>
            <p:ph idx="1"/>
          </p:nvPr>
        </p:nvSpPr>
        <p:spPr>
          <a:xfrm flipV="1">
            <a:off x="457200" y="6857999"/>
            <a:ext cx="8229600" cy="45719"/>
          </a:xfrm>
        </p:spPr>
        <p:txBody>
          <a:bodyPr>
            <a:normAutofit fontScale="25000" lnSpcReduction="20000"/>
          </a:bodyPr>
          <a:lstStyle/>
          <a:p>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357158" y="357166"/>
            <a:ext cx="7872442" cy="5768997"/>
          </a:xfrm>
        </p:spPr>
        <p:txBody>
          <a:bodyPr>
            <a:normAutofit fontScale="85000" lnSpcReduction="20000"/>
          </a:bodyPr>
          <a:lstStyle/>
          <a:p>
            <a:r>
              <a:rPr lang="en-US" dirty="0" smtClean="0"/>
              <a:t>MISI</a:t>
            </a:r>
          </a:p>
          <a:p>
            <a:pPr marL="514350" indent="-514350">
              <a:buFont typeface="+mj-lt"/>
              <a:buAutoNum type="arabicPeriod"/>
            </a:pPr>
            <a:r>
              <a:rPr lang="en-US" dirty="0" smtClean="0"/>
              <a:t>MISI MERUPAKAN PENJABARAN DARI VISI</a:t>
            </a:r>
          </a:p>
          <a:p>
            <a:pPr marL="514350" indent="-514350">
              <a:buFont typeface="+mj-lt"/>
              <a:buAutoNum type="arabicPeriod"/>
            </a:pPr>
            <a:r>
              <a:rPr lang="en-US" dirty="0" smtClean="0"/>
              <a:t>MISI MERUPAKAN PERNYATAAN YANG MENETAPKAN CARA ATAU TINDAKAN UNTUK MEWUJUDKAN CITA-CITA SEBAGAIMANA TERKANDUNG DALAM VISI</a:t>
            </a:r>
          </a:p>
          <a:p>
            <a:pPr marL="514350" indent="-514350">
              <a:buFont typeface="+mj-lt"/>
              <a:buAutoNum type="arabicPeriod"/>
            </a:pPr>
            <a:r>
              <a:rPr lang="en-US" dirty="0" smtClean="0"/>
              <a:t>PERNYATAAN MISI YG JELAS AKAN MEMBERIKAN ARAH KEGIATAN PEMBANGUNAN YANG AKAN DILAKUKAN</a:t>
            </a:r>
          </a:p>
          <a:p>
            <a:pPr marL="514350" indent="-514350">
              <a:buFont typeface="+mj-lt"/>
              <a:buAutoNum type="arabicPeriod"/>
            </a:pPr>
            <a:r>
              <a:rPr lang="en-US" dirty="0" smtClean="0"/>
              <a:t>RUMUSAN KALIMAT DIAWALI DENGAN KATA KERJA. MISALNYA MENCIPTAKAN, MENINGKATKAN, MENGEMBANGKAN, DLSB</a:t>
            </a:r>
          </a:p>
          <a:p>
            <a:pPr marL="514350" indent="-514350">
              <a:buFont typeface="+mj-lt"/>
              <a:buAutoNum type="arabicPeriod"/>
            </a:pPr>
            <a:r>
              <a:rPr lang="en-US" dirty="0" smtClean="0"/>
              <a:t>MISI DIRUMUSKAN DALAM BEBERAPA KALIMAT SESUAI ARAH ATAU BENTUK TINDAKAN YANG AKAN DILAKUKAN</a:t>
            </a:r>
            <a:endParaRPr lang="en-US"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JENIS KEGIATAN YANG DIMUAT DALAM RPJM </a:t>
            </a:r>
            <a:r>
              <a:rPr lang="en-US" dirty="0" err="1" smtClean="0"/>
              <a:t>Desa</a:t>
            </a:r>
            <a:endParaRPr lang="en-US" dirty="0"/>
          </a:p>
        </p:txBody>
      </p:sp>
      <p:sp>
        <p:nvSpPr>
          <p:cNvPr id="3" name="Content Placeholder 2"/>
          <p:cNvSpPr>
            <a:spLocks noGrp="1"/>
          </p:cNvSpPr>
          <p:nvPr>
            <p:ph idx="1"/>
          </p:nvPr>
        </p:nvSpPr>
        <p:spPr/>
        <p:txBody>
          <a:bodyPr>
            <a:normAutofit fontScale="85000" lnSpcReduction="20000"/>
          </a:bodyPr>
          <a:lstStyle/>
          <a:p>
            <a:r>
              <a:rPr lang="en-US" dirty="0" err="1" smtClean="0"/>
              <a:t>Bidang</a:t>
            </a:r>
            <a:r>
              <a:rPr lang="en-US" dirty="0" smtClean="0"/>
              <a:t> </a:t>
            </a:r>
            <a:r>
              <a:rPr lang="en-US" dirty="0" err="1" smtClean="0"/>
              <a:t>penyelenggaraan</a:t>
            </a:r>
            <a:r>
              <a:rPr lang="en-US" dirty="0" smtClean="0"/>
              <a:t> </a:t>
            </a:r>
            <a:r>
              <a:rPr lang="en-US" dirty="0" err="1" smtClean="0"/>
              <a:t>pemerintahan</a:t>
            </a:r>
            <a:r>
              <a:rPr lang="en-US" dirty="0" smtClean="0"/>
              <a:t> </a:t>
            </a:r>
            <a:r>
              <a:rPr lang="en-US" dirty="0" err="1" smtClean="0"/>
              <a:t>desa</a:t>
            </a:r>
            <a:endParaRPr lang="en-US" dirty="0" smtClean="0"/>
          </a:p>
          <a:p>
            <a:pPr marL="971550" lvl="1" indent="-514350">
              <a:buFont typeface="+mj-lt"/>
              <a:buAutoNum type="arabicPeriod"/>
            </a:pPr>
            <a:r>
              <a:rPr lang="en-US" dirty="0" err="1"/>
              <a:t>penetapan</a:t>
            </a:r>
            <a:r>
              <a:rPr lang="en-US" dirty="0"/>
              <a:t> </a:t>
            </a:r>
            <a:r>
              <a:rPr lang="en-US" dirty="0" err="1"/>
              <a:t>dan</a:t>
            </a:r>
            <a:r>
              <a:rPr lang="en-US" dirty="0"/>
              <a:t> </a:t>
            </a:r>
            <a:r>
              <a:rPr lang="en-US" dirty="0" err="1"/>
              <a:t>penegasan</a:t>
            </a:r>
            <a:r>
              <a:rPr lang="en-US" dirty="0"/>
              <a:t> </a:t>
            </a:r>
            <a:r>
              <a:rPr lang="en-US" dirty="0" err="1"/>
              <a:t>batas</a:t>
            </a:r>
            <a:r>
              <a:rPr lang="en-US" dirty="0"/>
              <a:t> </a:t>
            </a:r>
            <a:r>
              <a:rPr lang="en-US" dirty="0" err="1"/>
              <a:t>Desa</a:t>
            </a:r>
            <a:r>
              <a:rPr lang="en-US" dirty="0"/>
              <a:t>;</a:t>
            </a:r>
            <a:endParaRPr lang="en-US" sz="3600" dirty="0"/>
          </a:p>
          <a:p>
            <a:pPr marL="971550" lvl="1" indent="-514350">
              <a:buFont typeface="+mj-lt"/>
              <a:buAutoNum type="arabicPeriod"/>
            </a:pPr>
            <a:r>
              <a:rPr lang="en-US" dirty="0" err="1"/>
              <a:t>pendataan</a:t>
            </a:r>
            <a:r>
              <a:rPr lang="en-US" dirty="0"/>
              <a:t> </a:t>
            </a:r>
            <a:r>
              <a:rPr lang="en-US" dirty="0" err="1"/>
              <a:t>Desa</a:t>
            </a:r>
            <a:r>
              <a:rPr lang="en-US" dirty="0"/>
              <a:t>;</a:t>
            </a:r>
            <a:endParaRPr lang="en-US" sz="3600" dirty="0"/>
          </a:p>
          <a:p>
            <a:pPr marL="971550" lvl="1" indent="-514350">
              <a:buFont typeface="+mj-lt"/>
              <a:buAutoNum type="arabicPeriod"/>
            </a:pPr>
            <a:r>
              <a:rPr lang="en-US" dirty="0" err="1"/>
              <a:t>penyusunan</a:t>
            </a:r>
            <a:r>
              <a:rPr lang="en-US" dirty="0"/>
              <a:t> </a:t>
            </a:r>
            <a:r>
              <a:rPr lang="en-US" dirty="0" err="1"/>
              <a:t>tata</a:t>
            </a:r>
            <a:r>
              <a:rPr lang="en-US" dirty="0"/>
              <a:t> </a:t>
            </a:r>
            <a:r>
              <a:rPr lang="en-US" dirty="0" err="1"/>
              <a:t>ruang</a:t>
            </a:r>
            <a:r>
              <a:rPr lang="en-US" dirty="0"/>
              <a:t> </a:t>
            </a:r>
            <a:r>
              <a:rPr lang="en-US" dirty="0" err="1"/>
              <a:t>Desa</a:t>
            </a:r>
            <a:r>
              <a:rPr lang="en-US" dirty="0"/>
              <a:t>;</a:t>
            </a:r>
            <a:endParaRPr lang="en-US" sz="3600" dirty="0"/>
          </a:p>
          <a:p>
            <a:pPr marL="971550" lvl="1" indent="-514350">
              <a:buFont typeface="+mj-lt"/>
              <a:buAutoNum type="arabicPeriod"/>
            </a:pPr>
            <a:r>
              <a:rPr lang="en-US" dirty="0" err="1"/>
              <a:t>penyelenggaraan</a:t>
            </a:r>
            <a:r>
              <a:rPr lang="en-US" dirty="0"/>
              <a:t> </a:t>
            </a:r>
            <a:r>
              <a:rPr lang="en-US" dirty="0" err="1"/>
              <a:t>musyawarah</a:t>
            </a:r>
            <a:r>
              <a:rPr lang="en-US" dirty="0"/>
              <a:t> </a:t>
            </a:r>
            <a:r>
              <a:rPr lang="en-US" dirty="0" err="1"/>
              <a:t>Desa</a:t>
            </a:r>
            <a:r>
              <a:rPr lang="en-US" dirty="0"/>
              <a:t>;</a:t>
            </a:r>
            <a:endParaRPr lang="en-US" sz="3600" dirty="0"/>
          </a:p>
          <a:p>
            <a:pPr marL="971550" lvl="1" indent="-514350">
              <a:buFont typeface="+mj-lt"/>
              <a:buAutoNum type="arabicPeriod"/>
            </a:pPr>
            <a:r>
              <a:rPr lang="en-US" dirty="0" err="1"/>
              <a:t>pengelolaan</a:t>
            </a:r>
            <a:r>
              <a:rPr lang="en-US" dirty="0"/>
              <a:t> </a:t>
            </a:r>
            <a:r>
              <a:rPr lang="en-US" dirty="0" err="1"/>
              <a:t>informasi</a:t>
            </a:r>
            <a:r>
              <a:rPr lang="en-US" dirty="0"/>
              <a:t> </a:t>
            </a:r>
            <a:r>
              <a:rPr lang="en-US" dirty="0" err="1"/>
              <a:t>Desa</a:t>
            </a:r>
            <a:r>
              <a:rPr lang="en-US" dirty="0"/>
              <a:t>;</a:t>
            </a:r>
            <a:endParaRPr lang="en-US" sz="3600" dirty="0"/>
          </a:p>
          <a:p>
            <a:pPr marL="971550" lvl="1" indent="-514350">
              <a:buFont typeface="+mj-lt"/>
              <a:buAutoNum type="arabicPeriod"/>
            </a:pPr>
            <a:r>
              <a:rPr lang="en-US" dirty="0" smtClean="0"/>
              <a:t> </a:t>
            </a:r>
            <a:r>
              <a:rPr lang="en-US" dirty="0" err="1"/>
              <a:t>penyelenggaraan</a:t>
            </a:r>
            <a:r>
              <a:rPr lang="en-US" dirty="0"/>
              <a:t> </a:t>
            </a:r>
            <a:r>
              <a:rPr lang="en-US" dirty="0" err="1"/>
              <a:t>perencanaan</a:t>
            </a:r>
            <a:r>
              <a:rPr lang="en-US" dirty="0"/>
              <a:t> </a:t>
            </a:r>
            <a:r>
              <a:rPr lang="en-US" dirty="0" err="1"/>
              <a:t>Desa</a:t>
            </a:r>
            <a:r>
              <a:rPr lang="en-US" dirty="0"/>
              <a:t>;</a:t>
            </a:r>
            <a:endParaRPr lang="en-US" sz="3600" dirty="0"/>
          </a:p>
          <a:p>
            <a:pPr marL="971550" lvl="1" indent="-514350">
              <a:buFont typeface="+mj-lt"/>
              <a:buAutoNum type="arabicPeriod"/>
            </a:pPr>
            <a:r>
              <a:rPr lang="en-US" dirty="0" err="1"/>
              <a:t>penyelenggaraan</a:t>
            </a:r>
            <a:r>
              <a:rPr lang="en-US" dirty="0"/>
              <a:t> </a:t>
            </a:r>
            <a:r>
              <a:rPr lang="en-US" dirty="0" err="1"/>
              <a:t>evaluasi</a:t>
            </a:r>
            <a:r>
              <a:rPr lang="en-US" dirty="0"/>
              <a:t> </a:t>
            </a:r>
            <a:r>
              <a:rPr lang="en-US" dirty="0" err="1"/>
              <a:t>tingkat</a:t>
            </a:r>
            <a:r>
              <a:rPr lang="en-US" dirty="0"/>
              <a:t> </a:t>
            </a:r>
            <a:r>
              <a:rPr lang="en-US" dirty="0" err="1"/>
              <a:t>perkembangan</a:t>
            </a:r>
            <a:r>
              <a:rPr lang="en-US" dirty="0"/>
              <a:t> </a:t>
            </a:r>
            <a:r>
              <a:rPr lang="en-US" dirty="0" err="1"/>
              <a:t>pemerintahan</a:t>
            </a:r>
            <a:r>
              <a:rPr lang="en-US" dirty="0"/>
              <a:t> </a:t>
            </a:r>
            <a:r>
              <a:rPr lang="en-US" dirty="0" err="1"/>
              <a:t>Desa</a:t>
            </a:r>
            <a:r>
              <a:rPr lang="en-US" dirty="0"/>
              <a:t>;</a:t>
            </a:r>
            <a:endParaRPr lang="en-US" sz="3600" dirty="0"/>
          </a:p>
          <a:p>
            <a:pPr marL="971550" lvl="1" indent="-514350">
              <a:buFont typeface="+mj-lt"/>
              <a:buAutoNum type="arabicPeriod"/>
            </a:pPr>
            <a:r>
              <a:rPr lang="en-US" dirty="0" err="1"/>
              <a:t>penyelenggaraan</a:t>
            </a:r>
            <a:r>
              <a:rPr lang="en-US" dirty="0"/>
              <a:t> </a:t>
            </a:r>
            <a:r>
              <a:rPr lang="en-US" dirty="0" err="1"/>
              <a:t>kerjasama</a:t>
            </a:r>
            <a:r>
              <a:rPr lang="en-US" dirty="0"/>
              <a:t> </a:t>
            </a:r>
            <a:r>
              <a:rPr lang="en-US" dirty="0" err="1"/>
              <a:t>antar</a:t>
            </a:r>
            <a:r>
              <a:rPr lang="en-US" dirty="0"/>
              <a:t> </a:t>
            </a:r>
            <a:r>
              <a:rPr lang="en-US" dirty="0" err="1"/>
              <a:t>Desa</a:t>
            </a:r>
            <a:r>
              <a:rPr lang="en-US" dirty="0"/>
              <a:t>;</a:t>
            </a:r>
            <a:endParaRPr lang="en-US" sz="3600" dirty="0"/>
          </a:p>
          <a:p>
            <a:pPr marL="971550" lvl="1" indent="-514350">
              <a:buFont typeface="+mj-lt"/>
              <a:buAutoNum type="arabicPeriod"/>
            </a:pPr>
            <a:r>
              <a:rPr lang="en-US" dirty="0"/>
              <a:t>   </a:t>
            </a:r>
            <a:r>
              <a:rPr lang="en-US" dirty="0" err="1"/>
              <a:t>pembangunan</a:t>
            </a:r>
            <a:r>
              <a:rPr lang="en-US" dirty="0"/>
              <a:t> </a:t>
            </a:r>
            <a:r>
              <a:rPr lang="en-US" dirty="0" err="1"/>
              <a:t>sarana</a:t>
            </a:r>
            <a:r>
              <a:rPr lang="en-US" dirty="0"/>
              <a:t> </a:t>
            </a:r>
            <a:r>
              <a:rPr lang="en-US" dirty="0" err="1"/>
              <a:t>dan</a:t>
            </a:r>
            <a:r>
              <a:rPr lang="en-US" dirty="0"/>
              <a:t> </a:t>
            </a:r>
            <a:r>
              <a:rPr lang="en-US" dirty="0" err="1"/>
              <a:t>prasarana</a:t>
            </a:r>
            <a:r>
              <a:rPr lang="en-US" dirty="0"/>
              <a:t> </a:t>
            </a:r>
            <a:r>
              <a:rPr lang="en-US" dirty="0" err="1"/>
              <a:t>kantor</a:t>
            </a:r>
            <a:r>
              <a:rPr lang="en-US" dirty="0"/>
              <a:t> </a:t>
            </a:r>
            <a:r>
              <a:rPr lang="en-US" dirty="0" err="1"/>
              <a:t>Desa</a:t>
            </a:r>
            <a:r>
              <a:rPr lang="en-US" dirty="0"/>
              <a:t>; </a:t>
            </a:r>
            <a:r>
              <a:rPr lang="en-US" dirty="0" err="1"/>
              <a:t>dan</a:t>
            </a:r>
            <a:endParaRPr lang="en-US" sz="3600" dirty="0"/>
          </a:p>
          <a:p>
            <a:pPr marL="971550" lvl="1" indent="-514350">
              <a:buFont typeface="+mj-lt"/>
              <a:buAutoNum type="arabicPeriod"/>
            </a:pPr>
            <a:r>
              <a:rPr lang="en-US" dirty="0"/>
              <a:t>   </a:t>
            </a:r>
            <a:r>
              <a:rPr lang="en-US" dirty="0" err="1"/>
              <a:t>kegiatan</a:t>
            </a:r>
            <a:r>
              <a:rPr lang="en-US" dirty="0"/>
              <a:t> </a:t>
            </a:r>
            <a:r>
              <a:rPr lang="en-US" dirty="0" err="1"/>
              <a:t>lainnya</a:t>
            </a:r>
            <a:r>
              <a:rPr lang="en-US" dirty="0"/>
              <a:t> </a:t>
            </a:r>
            <a:r>
              <a:rPr lang="en-US" dirty="0" err="1"/>
              <a:t>sesuai</a:t>
            </a:r>
            <a:r>
              <a:rPr lang="en-US" dirty="0"/>
              <a:t> </a:t>
            </a:r>
            <a:r>
              <a:rPr lang="en-US" dirty="0" err="1"/>
              <a:t>kondisi</a:t>
            </a:r>
            <a:r>
              <a:rPr lang="en-US" dirty="0"/>
              <a:t> </a:t>
            </a:r>
            <a:r>
              <a:rPr lang="en-US" dirty="0" err="1"/>
              <a:t>Desa</a:t>
            </a:r>
            <a:r>
              <a:rPr lang="en-US" dirty="0"/>
              <a:t>.</a:t>
            </a:r>
            <a:endParaRPr lang="en-US" sz="3600" dirty="0"/>
          </a:p>
          <a:p>
            <a:pPr marL="514350" indent="-514350">
              <a:buFont typeface="+mj-lt"/>
              <a:buAutoNum type="arabicPeriod"/>
            </a:pPr>
            <a:endParaRPr lang="en-US"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714348" y="517523"/>
            <a:ext cx="7515252" cy="5697559"/>
          </a:xfrm>
        </p:spPr>
        <p:txBody>
          <a:bodyPr>
            <a:normAutofit fontScale="85000" lnSpcReduction="10000"/>
          </a:bodyPr>
          <a:lstStyle/>
          <a:p>
            <a:pPr marL="514350" indent="-514350">
              <a:buNone/>
            </a:pPr>
            <a:r>
              <a:rPr lang="en-US" dirty="0" err="1" smtClean="0"/>
              <a:t>Bidang</a:t>
            </a:r>
            <a:r>
              <a:rPr lang="en-US" dirty="0" smtClean="0"/>
              <a:t> </a:t>
            </a:r>
            <a:r>
              <a:rPr lang="en-US" dirty="0" err="1" smtClean="0"/>
              <a:t>pelaksanaan</a:t>
            </a:r>
            <a:r>
              <a:rPr lang="en-US" dirty="0" smtClean="0"/>
              <a:t> </a:t>
            </a:r>
            <a:r>
              <a:rPr lang="en-US" dirty="0" err="1" smtClean="0"/>
              <a:t>pembangunan</a:t>
            </a:r>
            <a:r>
              <a:rPr lang="en-US" dirty="0" smtClean="0"/>
              <a:t> </a:t>
            </a:r>
            <a:r>
              <a:rPr lang="en-US" dirty="0" err="1" smtClean="0"/>
              <a:t>Desa</a:t>
            </a:r>
            <a:endParaRPr lang="en-US" dirty="0" smtClean="0"/>
          </a:p>
          <a:p>
            <a:pPr marL="514350" lvl="0" indent="-514350">
              <a:buFont typeface="+mj-lt"/>
              <a:buAutoNum type="arabicPeriod"/>
            </a:pPr>
            <a:r>
              <a:rPr lang="en-US" dirty="0" err="1" smtClean="0"/>
              <a:t>pembangunan</a:t>
            </a:r>
            <a:r>
              <a:rPr lang="en-US" dirty="0"/>
              <a:t>, </a:t>
            </a:r>
            <a:r>
              <a:rPr lang="en-US" dirty="0" err="1"/>
              <a:t>pemanfaatan</a:t>
            </a:r>
            <a:r>
              <a:rPr lang="en-US" dirty="0"/>
              <a:t> </a:t>
            </a:r>
            <a:r>
              <a:rPr lang="en-US" dirty="0" err="1"/>
              <a:t>dan</a:t>
            </a:r>
            <a:r>
              <a:rPr lang="en-US" dirty="0"/>
              <a:t> </a:t>
            </a:r>
            <a:r>
              <a:rPr lang="en-US" dirty="0" err="1"/>
              <a:t>pemeliharaan</a:t>
            </a:r>
            <a:r>
              <a:rPr lang="en-US" dirty="0"/>
              <a:t> </a:t>
            </a:r>
            <a:r>
              <a:rPr lang="en-US" dirty="0" err="1"/>
              <a:t>infrasruktur</a:t>
            </a:r>
            <a:r>
              <a:rPr lang="en-US" dirty="0"/>
              <a:t> </a:t>
            </a:r>
            <a:r>
              <a:rPr lang="en-US" dirty="0" err="1"/>
              <a:t>dan</a:t>
            </a:r>
            <a:r>
              <a:rPr lang="en-US" dirty="0"/>
              <a:t> </a:t>
            </a:r>
            <a:r>
              <a:rPr lang="en-US" dirty="0" err="1"/>
              <a:t>lingkungan</a:t>
            </a:r>
            <a:r>
              <a:rPr lang="en-US" dirty="0"/>
              <a:t> </a:t>
            </a:r>
            <a:r>
              <a:rPr lang="en-US" dirty="0" err="1"/>
              <a:t>Desa</a:t>
            </a:r>
            <a:r>
              <a:rPr lang="en-US" dirty="0"/>
              <a:t> </a:t>
            </a:r>
          </a:p>
          <a:p>
            <a:pPr marL="514350" lvl="0" indent="-514350">
              <a:buFont typeface="+mj-lt"/>
              <a:buAutoNum type="arabicPeriod"/>
            </a:pPr>
            <a:r>
              <a:rPr lang="en-US" dirty="0" err="1"/>
              <a:t>pembangunan</a:t>
            </a:r>
            <a:r>
              <a:rPr lang="en-US" dirty="0"/>
              <a:t>, </a:t>
            </a:r>
            <a:r>
              <a:rPr lang="en-US" dirty="0" err="1"/>
              <a:t>pemanfaatan</a:t>
            </a:r>
            <a:r>
              <a:rPr lang="en-US" dirty="0"/>
              <a:t> </a:t>
            </a:r>
            <a:r>
              <a:rPr lang="en-US" dirty="0" err="1"/>
              <a:t>dan</a:t>
            </a:r>
            <a:r>
              <a:rPr lang="en-US" dirty="0"/>
              <a:t> </a:t>
            </a:r>
            <a:r>
              <a:rPr lang="en-US" dirty="0" err="1"/>
              <a:t>pemeliharaan</a:t>
            </a:r>
            <a:r>
              <a:rPr lang="en-US" dirty="0"/>
              <a:t> </a:t>
            </a:r>
            <a:r>
              <a:rPr lang="en-US" dirty="0" err="1"/>
              <a:t>sarana</a:t>
            </a:r>
            <a:r>
              <a:rPr lang="en-US" dirty="0"/>
              <a:t> </a:t>
            </a:r>
            <a:r>
              <a:rPr lang="en-US" dirty="0" err="1"/>
              <a:t>dan</a:t>
            </a:r>
            <a:r>
              <a:rPr lang="en-US" dirty="0"/>
              <a:t> </a:t>
            </a:r>
            <a:r>
              <a:rPr lang="en-US" dirty="0" err="1"/>
              <a:t>prasarana</a:t>
            </a:r>
            <a:r>
              <a:rPr lang="en-US" dirty="0"/>
              <a:t> </a:t>
            </a:r>
            <a:r>
              <a:rPr lang="en-US" dirty="0" err="1"/>
              <a:t>kesehatan</a:t>
            </a:r>
            <a:endParaRPr lang="en-US" dirty="0"/>
          </a:p>
          <a:p>
            <a:pPr marL="514350" lvl="0" indent="-514350">
              <a:buFont typeface="+mj-lt"/>
              <a:buAutoNum type="arabicPeriod"/>
            </a:pPr>
            <a:r>
              <a:rPr lang="en-US" dirty="0" err="1"/>
              <a:t>pembangunan</a:t>
            </a:r>
            <a:r>
              <a:rPr lang="en-US" dirty="0"/>
              <a:t>, </a:t>
            </a:r>
            <a:r>
              <a:rPr lang="en-US" dirty="0" err="1"/>
              <a:t>pemanfaatan</a:t>
            </a:r>
            <a:r>
              <a:rPr lang="en-US" dirty="0"/>
              <a:t> </a:t>
            </a:r>
            <a:r>
              <a:rPr lang="en-US" dirty="0" err="1"/>
              <a:t>dan</a:t>
            </a:r>
            <a:r>
              <a:rPr lang="en-US" dirty="0"/>
              <a:t> </a:t>
            </a:r>
            <a:r>
              <a:rPr lang="en-US" dirty="0" err="1"/>
              <a:t>pemeliharaan</a:t>
            </a:r>
            <a:r>
              <a:rPr lang="en-US" dirty="0"/>
              <a:t> </a:t>
            </a:r>
            <a:r>
              <a:rPr lang="en-US" dirty="0" err="1"/>
              <a:t>sarana</a:t>
            </a:r>
            <a:r>
              <a:rPr lang="en-US" dirty="0"/>
              <a:t> </a:t>
            </a:r>
            <a:r>
              <a:rPr lang="en-US" dirty="0" err="1"/>
              <a:t>dan</a:t>
            </a:r>
            <a:r>
              <a:rPr lang="en-US" dirty="0"/>
              <a:t> </a:t>
            </a:r>
            <a:r>
              <a:rPr lang="en-US" dirty="0" err="1"/>
              <a:t>prasarana</a:t>
            </a:r>
            <a:r>
              <a:rPr lang="en-US" dirty="0"/>
              <a:t> </a:t>
            </a:r>
            <a:r>
              <a:rPr lang="en-US" dirty="0" err="1"/>
              <a:t>pendidikan</a:t>
            </a:r>
            <a:r>
              <a:rPr lang="en-US" dirty="0"/>
              <a:t> </a:t>
            </a:r>
            <a:r>
              <a:rPr lang="en-US" dirty="0" err="1"/>
              <a:t>dan</a:t>
            </a:r>
            <a:r>
              <a:rPr lang="en-US" dirty="0"/>
              <a:t> </a:t>
            </a:r>
            <a:r>
              <a:rPr lang="en-US" dirty="0" err="1"/>
              <a:t>kebudayaan</a:t>
            </a:r>
            <a:r>
              <a:rPr lang="en-US" dirty="0"/>
              <a:t> </a:t>
            </a:r>
          </a:p>
          <a:p>
            <a:pPr marL="514350" lvl="0" indent="-514350">
              <a:buFont typeface="+mj-lt"/>
              <a:buAutoNum type="arabicPeriod"/>
            </a:pPr>
            <a:r>
              <a:rPr lang="en-US" dirty="0" err="1"/>
              <a:t>Pengembangan</a:t>
            </a:r>
            <a:r>
              <a:rPr lang="en-US" dirty="0"/>
              <a:t> </a:t>
            </a:r>
            <a:r>
              <a:rPr lang="en-US" dirty="0" err="1"/>
              <a:t>usaha</a:t>
            </a:r>
            <a:r>
              <a:rPr lang="en-US" dirty="0"/>
              <a:t> </a:t>
            </a:r>
            <a:r>
              <a:rPr lang="en-US" dirty="0" err="1"/>
              <a:t>ekonomi</a:t>
            </a:r>
            <a:r>
              <a:rPr lang="en-US" dirty="0"/>
              <a:t> </a:t>
            </a:r>
            <a:r>
              <a:rPr lang="en-US" dirty="0" err="1"/>
              <a:t>produktif</a:t>
            </a:r>
            <a:r>
              <a:rPr lang="en-US" dirty="0"/>
              <a:t> </a:t>
            </a:r>
            <a:r>
              <a:rPr lang="en-US" dirty="0" err="1"/>
              <a:t>serta</a:t>
            </a:r>
            <a:r>
              <a:rPr lang="en-US" dirty="0"/>
              <a:t> </a:t>
            </a:r>
            <a:r>
              <a:rPr lang="en-US" dirty="0" err="1"/>
              <a:t>pembangunan</a:t>
            </a:r>
            <a:r>
              <a:rPr lang="en-US" dirty="0"/>
              <a:t>, </a:t>
            </a:r>
            <a:r>
              <a:rPr lang="en-US" dirty="0" err="1"/>
              <a:t>pemanfaatan</a:t>
            </a:r>
            <a:r>
              <a:rPr lang="en-US" dirty="0"/>
              <a:t> </a:t>
            </a:r>
            <a:r>
              <a:rPr lang="en-US" dirty="0" err="1"/>
              <a:t>dan</a:t>
            </a:r>
            <a:r>
              <a:rPr lang="en-US" dirty="0"/>
              <a:t> </a:t>
            </a:r>
            <a:r>
              <a:rPr lang="en-US" dirty="0" err="1"/>
              <a:t>pemeliharaan</a:t>
            </a:r>
            <a:r>
              <a:rPr lang="en-US" dirty="0"/>
              <a:t> </a:t>
            </a:r>
            <a:r>
              <a:rPr lang="en-US" dirty="0" err="1"/>
              <a:t>sarana</a:t>
            </a:r>
            <a:r>
              <a:rPr lang="en-US" dirty="0"/>
              <a:t> </a:t>
            </a:r>
            <a:r>
              <a:rPr lang="en-US" dirty="0" err="1"/>
              <a:t>dan</a:t>
            </a:r>
            <a:r>
              <a:rPr lang="en-US" dirty="0"/>
              <a:t> </a:t>
            </a:r>
            <a:r>
              <a:rPr lang="en-US" dirty="0" err="1"/>
              <a:t>prasarana</a:t>
            </a:r>
            <a:r>
              <a:rPr lang="en-US" dirty="0"/>
              <a:t> </a:t>
            </a:r>
            <a:r>
              <a:rPr lang="en-US" dirty="0" err="1"/>
              <a:t>ekonomi</a:t>
            </a:r>
            <a:endParaRPr lang="en-US" dirty="0"/>
          </a:p>
          <a:p>
            <a:pPr marL="514350" indent="-514350">
              <a:buFont typeface="+mj-lt"/>
              <a:buAutoNum type="arabicPeriod"/>
            </a:pPr>
            <a:r>
              <a:rPr lang="en-US" dirty="0" err="1"/>
              <a:t>pelestarian</a:t>
            </a:r>
            <a:r>
              <a:rPr lang="en-US" dirty="0"/>
              <a:t> </a:t>
            </a:r>
            <a:r>
              <a:rPr lang="en-US" dirty="0" err="1"/>
              <a:t>lingkungan</a:t>
            </a:r>
            <a:r>
              <a:rPr lang="en-US" dirty="0"/>
              <a:t> </a:t>
            </a:r>
            <a:r>
              <a:rPr lang="en-US" dirty="0" err="1"/>
              <a:t>hidup</a:t>
            </a:r>
            <a:endParaRPr lang="en-US"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428596" y="500042"/>
            <a:ext cx="7801004" cy="5626121"/>
          </a:xfrm>
        </p:spPr>
        <p:txBody>
          <a:bodyPr>
            <a:normAutofit lnSpcReduction="10000"/>
          </a:bodyPr>
          <a:lstStyle/>
          <a:p>
            <a:pPr marL="514350" indent="-514350">
              <a:buNone/>
            </a:pPr>
            <a:r>
              <a:rPr lang="en-US" dirty="0" err="1" smtClean="0"/>
              <a:t>Bidang</a:t>
            </a:r>
            <a:r>
              <a:rPr lang="en-US" dirty="0" smtClean="0"/>
              <a:t> </a:t>
            </a:r>
            <a:r>
              <a:rPr lang="en-US" dirty="0" err="1" smtClean="0"/>
              <a:t>Pembinaan</a:t>
            </a:r>
            <a:r>
              <a:rPr lang="en-US" dirty="0" smtClean="0"/>
              <a:t> </a:t>
            </a:r>
            <a:r>
              <a:rPr lang="en-US" dirty="0" err="1" smtClean="0"/>
              <a:t>Kemasyarakatan</a:t>
            </a:r>
            <a:endParaRPr lang="en-US" dirty="0" smtClean="0"/>
          </a:p>
          <a:p>
            <a:pPr marL="514350" lvl="0" indent="-514350">
              <a:buFont typeface="+mj-lt"/>
              <a:buAutoNum type="arabicPeriod"/>
            </a:pPr>
            <a:r>
              <a:rPr lang="en-US" dirty="0" err="1" smtClean="0"/>
              <a:t>pembinaan</a:t>
            </a:r>
            <a:r>
              <a:rPr lang="en-US" dirty="0" smtClean="0"/>
              <a:t> </a:t>
            </a:r>
            <a:r>
              <a:rPr lang="en-US" dirty="0" err="1"/>
              <a:t>lembaga</a:t>
            </a:r>
            <a:r>
              <a:rPr lang="en-US" dirty="0"/>
              <a:t> </a:t>
            </a:r>
            <a:r>
              <a:rPr lang="en-US" dirty="0" err="1"/>
              <a:t>kemasyarakatan</a:t>
            </a:r>
            <a:r>
              <a:rPr lang="en-US" dirty="0"/>
              <a:t>;</a:t>
            </a:r>
          </a:p>
          <a:p>
            <a:pPr marL="514350" lvl="0" indent="-514350">
              <a:buFont typeface="+mj-lt"/>
              <a:buAutoNum type="arabicPeriod"/>
            </a:pPr>
            <a:r>
              <a:rPr lang="en-US" dirty="0" err="1"/>
              <a:t>penyelenggaraan</a:t>
            </a:r>
            <a:r>
              <a:rPr lang="en-US" dirty="0"/>
              <a:t> </a:t>
            </a:r>
            <a:r>
              <a:rPr lang="en-US" dirty="0" err="1"/>
              <a:t>ketentraman</a:t>
            </a:r>
            <a:r>
              <a:rPr lang="en-US" dirty="0"/>
              <a:t> </a:t>
            </a:r>
            <a:r>
              <a:rPr lang="en-US" dirty="0" err="1"/>
              <a:t>dan</a:t>
            </a:r>
            <a:r>
              <a:rPr lang="en-US" dirty="0"/>
              <a:t> </a:t>
            </a:r>
            <a:r>
              <a:rPr lang="en-US" dirty="0" err="1"/>
              <a:t>ketertiban</a:t>
            </a:r>
            <a:r>
              <a:rPr lang="en-US" dirty="0"/>
              <a:t>;</a:t>
            </a:r>
          </a:p>
          <a:p>
            <a:pPr marL="514350" lvl="0" indent="-514350">
              <a:buFont typeface="+mj-lt"/>
              <a:buAutoNum type="arabicPeriod"/>
            </a:pPr>
            <a:r>
              <a:rPr lang="en-US" dirty="0" err="1"/>
              <a:t>pembinaan</a:t>
            </a:r>
            <a:r>
              <a:rPr lang="en-US" dirty="0"/>
              <a:t> </a:t>
            </a:r>
            <a:r>
              <a:rPr lang="en-US" dirty="0" err="1"/>
              <a:t>kerukunan</a:t>
            </a:r>
            <a:r>
              <a:rPr lang="en-US" dirty="0"/>
              <a:t> </a:t>
            </a:r>
            <a:r>
              <a:rPr lang="en-US" dirty="0" err="1"/>
              <a:t>umat</a:t>
            </a:r>
            <a:r>
              <a:rPr lang="en-US" dirty="0"/>
              <a:t> </a:t>
            </a:r>
            <a:r>
              <a:rPr lang="en-US" dirty="0" err="1"/>
              <a:t>beragama</a:t>
            </a:r>
            <a:r>
              <a:rPr lang="en-US" dirty="0"/>
              <a:t>;</a:t>
            </a:r>
          </a:p>
          <a:p>
            <a:pPr marL="514350" lvl="0" indent="-514350">
              <a:buFont typeface="+mj-lt"/>
              <a:buAutoNum type="arabicPeriod"/>
            </a:pPr>
            <a:r>
              <a:rPr lang="en-US" dirty="0" err="1"/>
              <a:t>pengadaan</a:t>
            </a:r>
            <a:r>
              <a:rPr lang="en-US" dirty="0"/>
              <a:t> </a:t>
            </a:r>
            <a:r>
              <a:rPr lang="en-US" dirty="0" err="1"/>
              <a:t>sarana</a:t>
            </a:r>
            <a:r>
              <a:rPr lang="en-US" dirty="0"/>
              <a:t> </a:t>
            </a:r>
            <a:r>
              <a:rPr lang="en-US" dirty="0" err="1"/>
              <a:t>dan</a:t>
            </a:r>
            <a:r>
              <a:rPr lang="en-US" dirty="0"/>
              <a:t> </a:t>
            </a:r>
            <a:r>
              <a:rPr lang="en-US" dirty="0" err="1"/>
              <a:t>prasarana</a:t>
            </a:r>
            <a:r>
              <a:rPr lang="en-US" dirty="0"/>
              <a:t> </a:t>
            </a:r>
            <a:r>
              <a:rPr lang="en-US" dirty="0" err="1"/>
              <a:t>olah</a:t>
            </a:r>
            <a:r>
              <a:rPr lang="en-US" dirty="0"/>
              <a:t> raga;</a:t>
            </a:r>
          </a:p>
          <a:p>
            <a:pPr marL="514350" lvl="0" indent="-514350">
              <a:buFont typeface="+mj-lt"/>
              <a:buAutoNum type="arabicPeriod"/>
            </a:pPr>
            <a:r>
              <a:rPr lang="en-US" dirty="0" err="1"/>
              <a:t>pembinaan</a:t>
            </a:r>
            <a:r>
              <a:rPr lang="en-US" dirty="0"/>
              <a:t> </a:t>
            </a:r>
            <a:r>
              <a:rPr lang="en-US" dirty="0" err="1"/>
              <a:t>lembaga</a:t>
            </a:r>
            <a:r>
              <a:rPr lang="en-US" dirty="0"/>
              <a:t> </a:t>
            </a:r>
            <a:r>
              <a:rPr lang="en-US" dirty="0" err="1"/>
              <a:t>adat</a:t>
            </a:r>
            <a:r>
              <a:rPr lang="en-US" dirty="0"/>
              <a:t>;</a:t>
            </a:r>
          </a:p>
          <a:p>
            <a:pPr marL="514350" lvl="0" indent="-514350">
              <a:buFont typeface="+mj-lt"/>
              <a:buAutoNum type="arabicPeriod"/>
            </a:pPr>
            <a:r>
              <a:rPr lang="en-US" dirty="0" err="1"/>
              <a:t>pembinaan</a:t>
            </a:r>
            <a:r>
              <a:rPr lang="en-US" dirty="0"/>
              <a:t> </a:t>
            </a:r>
            <a:r>
              <a:rPr lang="en-US" dirty="0" err="1"/>
              <a:t>kesenian</a:t>
            </a:r>
            <a:r>
              <a:rPr lang="en-US" dirty="0"/>
              <a:t> </a:t>
            </a:r>
            <a:r>
              <a:rPr lang="en-US" dirty="0" err="1"/>
              <a:t>dan</a:t>
            </a:r>
            <a:r>
              <a:rPr lang="en-US" dirty="0"/>
              <a:t> </a:t>
            </a:r>
            <a:r>
              <a:rPr lang="en-US" dirty="0" err="1"/>
              <a:t>sosial</a:t>
            </a:r>
            <a:r>
              <a:rPr lang="en-US" dirty="0"/>
              <a:t> </a:t>
            </a:r>
            <a:r>
              <a:rPr lang="en-US" dirty="0" err="1"/>
              <a:t>budaya</a:t>
            </a:r>
            <a:r>
              <a:rPr lang="en-US" dirty="0"/>
              <a:t> </a:t>
            </a:r>
            <a:r>
              <a:rPr lang="en-US" dirty="0" err="1"/>
              <a:t>masyarakat</a:t>
            </a:r>
            <a:r>
              <a:rPr lang="en-US" dirty="0"/>
              <a:t>; </a:t>
            </a:r>
            <a:r>
              <a:rPr lang="en-US" dirty="0" err="1"/>
              <a:t>dan</a:t>
            </a:r>
            <a:endParaRPr lang="en-US" dirty="0"/>
          </a:p>
          <a:p>
            <a:pPr marL="514350" lvl="0" indent="-514350">
              <a:buFont typeface="+mj-lt"/>
              <a:buAutoNum type="arabicPeriod"/>
            </a:pPr>
            <a:r>
              <a:rPr lang="en-US" dirty="0" err="1"/>
              <a:t>kegiatan</a:t>
            </a:r>
            <a:r>
              <a:rPr lang="en-US" dirty="0"/>
              <a:t> lain </a:t>
            </a:r>
            <a:r>
              <a:rPr lang="en-US" dirty="0" err="1"/>
              <a:t>sesuai</a:t>
            </a:r>
            <a:r>
              <a:rPr lang="en-US" dirty="0"/>
              <a:t> </a:t>
            </a:r>
            <a:r>
              <a:rPr lang="en-US" dirty="0" err="1"/>
              <a:t>kondisi</a:t>
            </a:r>
            <a:r>
              <a:rPr lang="en-US" dirty="0"/>
              <a:t> </a:t>
            </a:r>
            <a:r>
              <a:rPr lang="en-US" dirty="0" err="1"/>
              <a:t>Desa</a:t>
            </a:r>
            <a:r>
              <a:rPr lang="en-US" dirty="0"/>
              <a:t>.</a:t>
            </a:r>
          </a:p>
          <a:p>
            <a:pPr marL="514350" indent="-514350">
              <a:buNone/>
            </a:pPr>
            <a:endParaRPr lang="en-US"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500034" y="428604"/>
            <a:ext cx="8143932" cy="5697559"/>
          </a:xfrm>
        </p:spPr>
        <p:txBody>
          <a:bodyPr>
            <a:normAutofit fontScale="92500" lnSpcReduction="10000"/>
          </a:bodyPr>
          <a:lstStyle/>
          <a:p>
            <a:pPr>
              <a:buNone/>
            </a:pPr>
            <a:r>
              <a:rPr lang="en-US" dirty="0" err="1" smtClean="0"/>
              <a:t>Bidang</a:t>
            </a:r>
            <a:r>
              <a:rPr lang="en-US" dirty="0" smtClean="0"/>
              <a:t> </a:t>
            </a:r>
            <a:r>
              <a:rPr lang="en-US" dirty="0" err="1" smtClean="0"/>
              <a:t>Pemberdayaan</a:t>
            </a:r>
            <a:r>
              <a:rPr lang="en-US" dirty="0" smtClean="0"/>
              <a:t> </a:t>
            </a:r>
            <a:r>
              <a:rPr lang="en-US" dirty="0" err="1" smtClean="0"/>
              <a:t>Masyarakat</a:t>
            </a:r>
            <a:endParaRPr lang="en-US" dirty="0" smtClean="0"/>
          </a:p>
          <a:p>
            <a:pPr marL="514350" lvl="0" indent="-514350">
              <a:buFont typeface="+mj-lt"/>
              <a:buAutoNum type="arabicPeriod"/>
            </a:pPr>
            <a:r>
              <a:rPr lang="en-US" dirty="0" err="1"/>
              <a:t>pelatihan</a:t>
            </a:r>
            <a:r>
              <a:rPr lang="en-US" dirty="0"/>
              <a:t> </a:t>
            </a:r>
            <a:r>
              <a:rPr lang="en-US" dirty="0" err="1"/>
              <a:t>usaha</a:t>
            </a:r>
            <a:r>
              <a:rPr lang="en-US" dirty="0"/>
              <a:t> </a:t>
            </a:r>
            <a:r>
              <a:rPr lang="en-US" dirty="0" err="1"/>
              <a:t>ekonomi</a:t>
            </a:r>
            <a:r>
              <a:rPr lang="en-US" dirty="0"/>
              <a:t>, </a:t>
            </a:r>
            <a:r>
              <a:rPr lang="en-US" dirty="0" err="1"/>
              <a:t>pertanian</a:t>
            </a:r>
            <a:r>
              <a:rPr lang="en-US" dirty="0"/>
              <a:t>, </a:t>
            </a:r>
            <a:r>
              <a:rPr lang="en-US" dirty="0" err="1"/>
              <a:t>perikanan</a:t>
            </a:r>
            <a:r>
              <a:rPr lang="en-US" dirty="0"/>
              <a:t> </a:t>
            </a:r>
            <a:r>
              <a:rPr lang="en-US" dirty="0" err="1"/>
              <a:t>dan</a:t>
            </a:r>
            <a:r>
              <a:rPr lang="en-US" dirty="0"/>
              <a:t> </a:t>
            </a:r>
            <a:r>
              <a:rPr lang="en-US" dirty="0" err="1"/>
              <a:t>perdagangan</a:t>
            </a:r>
            <a:r>
              <a:rPr lang="en-US" dirty="0"/>
              <a:t>;</a:t>
            </a:r>
          </a:p>
          <a:p>
            <a:pPr marL="514350" lvl="0" indent="-514350">
              <a:buFont typeface="+mj-lt"/>
              <a:buAutoNum type="arabicPeriod"/>
            </a:pPr>
            <a:r>
              <a:rPr lang="en-US" dirty="0" err="1"/>
              <a:t>pelatihan</a:t>
            </a:r>
            <a:r>
              <a:rPr lang="en-US" dirty="0"/>
              <a:t> </a:t>
            </a:r>
            <a:r>
              <a:rPr lang="en-US" dirty="0" err="1"/>
              <a:t>teknologi</a:t>
            </a:r>
            <a:r>
              <a:rPr lang="en-US" dirty="0"/>
              <a:t> </a:t>
            </a:r>
            <a:r>
              <a:rPr lang="en-US" dirty="0" err="1"/>
              <a:t>tepat</a:t>
            </a:r>
            <a:r>
              <a:rPr lang="en-US" dirty="0"/>
              <a:t> </a:t>
            </a:r>
            <a:r>
              <a:rPr lang="en-US" dirty="0" err="1"/>
              <a:t>guna</a:t>
            </a:r>
            <a:r>
              <a:rPr lang="en-US" dirty="0"/>
              <a:t>;</a:t>
            </a:r>
          </a:p>
          <a:p>
            <a:pPr marL="514350" lvl="0" indent="-514350">
              <a:buFont typeface="+mj-lt"/>
              <a:buAutoNum type="arabicPeriod"/>
            </a:pPr>
            <a:r>
              <a:rPr lang="en-US" dirty="0" err="1"/>
              <a:t>pendidikan</a:t>
            </a:r>
            <a:r>
              <a:rPr lang="en-US" dirty="0"/>
              <a:t>, </a:t>
            </a:r>
            <a:r>
              <a:rPr lang="en-US" dirty="0" err="1"/>
              <a:t>pelatihan</a:t>
            </a:r>
            <a:r>
              <a:rPr lang="en-US" dirty="0"/>
              <a:t>, </a:t>
            </a:r>
            <a:r>
              <a:rPr lang="en-US" dirty="0" err="1"/>
              <a:t>dan</a:t>
            </a:r>
            <a:r>
              <a:rPr lang="en-US" dirty="0"/>
              <a:t> </a:t>
            </a:r>
            <a:r>
              <a:rPr lang="en-US" dirty="0" err="1"/>
              <a:t>penyuluhan</a:t>
            </a:r>
            <a:r>
              <a:rPr lang="en-US" dirty="0"/>
              <a:t> </a:t>
            </a:r>
            <a:r>
              <a:rPr lang="en-US" dirty="0" err="1"/>
              <a:t>bagi</a:t>
            </a:r>
            <a:r>
              <a:rPr lang="en-US" dirty="0"/>
              <a:t> </a:t>
            </a:r>
            <a:r>
              <a:rPr lang="en-US" dirty="0" err="1"/>
              <a:t>kepala</a:t>
            </a:r>
            <a:r>
              <a:rPr lang="en-US" dirty="0"/>
              <a:t> </a:t>
            </a:r>
            <a:r>
              <a:rPr lang="en-US" dirty="0" err="1"/>
              <a:t>Desa</a:t>
            </a:r>
            <a:r>
              <a:rPr lang="en-US" dirty="0"/>
              <a:t>, </a:t>
            </a:r>
            <a:r>
              <a:rPr lang="en-US" dirty="0" err="1"/>
              <a:t>perangkat</a:t>
            </a:r>
            <a:r>
              <a:rPr lang="en-US" dirty="0"/>
              <a:t> </a:t>
            </a:r>
            <a:r>
              <a:rPr lang="en-US" dirty="0" err="1"/>
              <a:t>Desa</a:t>
            </a:r>
            <a:r>
              <a:rPr lang="en-US" dirty="0"/>
              <a:t>, </a:t>
            </a:r>
            <a:r>
              <a:rPr lang="en-US" dirty="0" err="1"/>
              <a:t>dan</a:t>
            </a:r>
            <a:r>
              <a:rPr lang="en-US" dirty="0"/>
              <a:t> </a:t>
            </a:r>
            <a:r>
              <a:rPr lang="en-US" dirty="0" err="1"/>
              <a:t>Badan</a:t>
            </a:r>
            <a:r>
              <a:rPr lang="en-US" dirty="0"/>
              <a:t> </a:t>
            </a:r>
            <a:r>
              <a:rPr lang="en-US" dirty="0" err="1"/>
              <a:t>Pemusyawaratan</a:t>
            </a:r>
            <a:r>
              <a:rPr lang="en-US" dirty="0"/>
              <a:t> </a:t>
            </a:r>
            <a:r>
              <a:rPr lang="en-US" dirty="0" err="1"/>
              <a:t>Desa</a:t>
            </a:r>
            <a:r>
              <a:rPr lang="en-US" dirty="0" smtClean="0"/>
              <a:t>;</a:t>
            </a:r>
          </a:p>
          <a:p>
            <a:pPr marL="514350" indent="-514350">
              <a:buFont typeface="+mj-lt"/>
              <a:buAutoNum type="arabicPeriod"/>
            </a:pPr>
            <a:r>
              <a:rPr lang="en-US" dirty="0" err="1" smtClean="0"/>
              <a:t>peningkatan</a:t>
            </a:r>
            <a:r>
              <a:rPr lang="en-US" dirty="0" smtClean="0"/>
              <a:t> </a:t>
            </a:r>
            <a:r>
              <a:rPr lang="en-US" dirty="0" err="1" smtClean="0"/>
              <a:t>kapasitas</a:t>
            </a:r>
            <a:r>
              <a:rPr lang="en-US" dirty="0" smtClean="0"/>
              <a:t> </a:t>
            </a:r>
            <a:r>
              <a:rPr lang="en-US" dirty="0" err="1" smtClean="0"/>
              <a:t>masyarakat</a:t>
            </a:r>
            <a:r>
              <a:rPr lang="en-US" dirty="0"/>
              <a:t>.</a:t>
            </a:r>
            <a:endParaRPr lang="en-US" dirty="0" smtClean="0"/>
          </a:p>
          <a:p>
            <a:pPr marL="514350" lvl="0" indent="-514350">
              <a:buNone/>
            </a:pPr>
            <a:endParaRPr lang="en-US" dirty="0"/>
          </a:p>
          <a:p>
            <a:pPr>
              <a:buNone/>
            </a:pPr>
            <a:r>
              <a:rPr lang="en-US" dirty="0" smtClean="0"/>
              <a:t>PERMENDES NO 1 TAHUN 2015 PSL 7 S/D 14 JUGA MENGATUR KEWENANGAN LOKAL BERSKALA DESA</a:t>
            </a:r>
            <a:endParaRPr lang="en-US"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857224" y="642918"/>
            <a:ext cx="7372376" cy="5483245"/>
          </a:xfrm>
        </p:spPr>
        <p:txBody>
          <a:bodyPr>
            <a:normAutofit fontScale="85000" lnSpcReduction="10000"/>
          </a:bodyPr>
          <a:lstStyle/>
          <a:p>
            <a:pPr marL="514350" indent="-514350">
              <a:buNone/>
            </a:pPr>
            <a:r>
              <a:rPr lang="en-US" dirty="0" smtClean="0"/>
              <a:t>4. </a:t>
            </a:r>
            <a:r>
              <a:rPr lang="en-US" dirty="0" err="1" smtClean="0"/>
              <a:t>peningkatan</a:t>
            </a:r>
            <a:r>
              <a:rPr lang="en-US" dirty="0" smtClean="0"/>
              <a:t> </a:t>
            </a:r>
            <a:r>
              <a:rPr lang="en-US" dirty="0" err="1" smtClean="0"/>
              <a:t>kapasitas</a:t>
            </a:r>
            <a:r>
              <a:rPr lang="en-US" dirty="0" smtClean="0"/>
              <a:t> </a:t>
            </a:r>
            <a:r>
              <a:rPr lang="en-US" dirty="0" err="1" smtClean="0"/>
              <a:t>masyarakat</a:t>
            </a:r>
            <a:r>
              <a:rPr lang="en-US" dirty="0" smtClean="0"/>
              <a:t>. </a:t>
            </a:r>
            <a:r>
              <a:rPr lang="en-US" dirty="0" err="1" smtClean="0"/>
              <a:t>Meliputi</a:t>
            </a:r>
            <a:r>
              <a:rPr lang="en-US" dirty="0" smtClean="0"/>
              <a:t>:</a:t>
            </a:r>
          </a:p>
          <a:p>
            <a:pPr marL="514350" indent="-514350"/>
            <a:r>
              <a:rPr lang="en-US" dirty="0" smtClean="0"/>
              <a:t> </a:t>
            </a:r>
            <a:r>
              <a:rPr lang="en-US" dirty="0" err="1" smtClean="0"/>
              <a:t>kader</a:t>
            </a:r>
            <a:r>
              <a:rPr lang="en-US" dirty="0" smtClean="0"/>
              <a:t> </a:t>
            </a:r>
            <a:r>
              <a:rPr lang="en-US" dirty="0" err="1" smtClean="0"/>
              <a:t>pemberdayaan</a:t>
            </a:r>
            <a:r>
              <a:rPr lang="en-US" dirty="0" smtClean="0"/>
              <a:t> </a:t>
            </a:r>
            <a:r>
              <a:rPr lang="en-US" dirty="0" err="1" smtClean="0"/>
              <a:t>masyarakat</a:t>
            </a:r>
            <a:r>
              <a:rPr lang="en-US" dirty="0" smtClean="0"/>
              <a:t> </a:t>
            </a:r>
            <a:r>
              <a:rPr lang="en-US" dirty="0" err="1" smtClean="0"/>
              <a:t>Desa</a:t>
            </a:r>
            <a:r>
              <a:rPr lang="en-US" dirty="0" smtClean="0"/>
              <a:t>;</a:t>
            </a:r>
          </a:p>
          <a:p>
            <a:pPr lvl="0"/>
            <a:r>
              <a:rPr lang="en-US" dirty="0" err="1" smtClean="0"/>
              <a:t>kelompok</a:t>
            </a:r>
            <a:r>
              <a:rPr lang="en-US" dirty="0" smtClean="0"/>
              <a:t> </a:t>
            </a:r>
            <a:r>
              <a:rPr lang="en-US" dirty="0" err="1" smtClean="0"/>
              <a:t>usaha</a:t>
            </a:r>
            <a:r>
              <a:rPr lang="en-US" dirty="0" smtClean="0"/>
              <a:t> </a:t>
            </a:r>
            <a:r>
              <a:rPr lang="en-US" dirty="0" err="1" smtClean="0"/>
              <a:t>ekonomi</a:t>
            </a:r>
            <a:r>
              <a:rPr lang="en-US" dirty="0" smtClean="0"/>
              <a:t> </a:t>
            </a:r>
            <a:r>
              <a:rPr lang="en-US" dirty="0" err="1" smtClean="0"/>
              <a:t>produktif</a:t>
            </a:r>
            <a:r>
              <a:rPr lang="en-US" dirty="0" smtClean="0"/>
              <a:t>;</a:t>
            </a:r>
          </a:p>
          <a:p>
            <a:pPr lvl="0"/>
            <a:r>
              <a:rPr lang="en-US" dirty="0" err="1" smtClean="0"/>
              <a:t>kelompok</a:t>
            </a:r>
            <a:r>
              <a:rPr lang="en-US" dirty="0" smtClean="0"/>
              <a:t> </a:t>
            </a:r>
            <a:r>
              <a:rPr lang="en-US" dirty="0" err="1" smtClean="0"/>
              <a:t>perempuan</a:t>
            </a:r>
            <a:r>
              <a:rPr lang="en-US" dirty="0" smtClean="0"/>
              <a:t>, </a:t>
            </a:r>
          </a:p>
          <a:p>
            <a:pPr lvl="0"/>
            <a:r>
              <a:rPr lang="en-US" dirty="0" err="1" smtClean="0"/>
              <a:t>kelompok</a:t>
            </a:r>
            <a:r>
              <a:rPr lang="en-US" dirty="0" smtClean="0"/>
              <a:t> </a:t>
            </a:r>
            <a:r>
              <a:rPr lang="en-US" dirty="0" err="1" smtClean="0"/>
              <a:t>tani</a:t>
            </a:r>
            <a:r>
              <a:rPr lang="en-US" dirty="0" smtClean="0"/>
              <a:t>, </a:t>
            </a:r>
          </a:p>
          <a:p>
            <a:pPr lvl="0"/>
            <a:r>
              <a:rPr lang="en-US" dirty="0" err="1" smtClean="0"/>
              <a:t>kelompok</a:t>
            </a:r>
            <a:r>
              <a:rPr lang="en-US" dirty="0" smtClean="0"/>
              <a:t> </a:t>
            </a:r>
            <a:r>
              <a:rPr lang="en-US" dirty="0" err="1" smtClean="0"/>
              <a:t>masyarakat</a:t>
            </a:r>
            <a:r>
              <a:rPr lang="en-US" dirty="0" smtClean="0"/>
              <a:t> </a:t>
            </a:r>
            <a:r>
              <a:rPr lang="en-US" dirty="0" err="1" smtClean="0"/>
              <a:t>miskin</a:t>
            </a:r>
            <a:r>
              <a:rPr lang="en-US" dirty="0" smtClean="0"/>
              <a:t>, </a:t>
            </a:r>
          </a:p>
          <a:p>
            <a:pPr lvl="0"/>
            <a:r>
              <a:rPr lang="en-US" dirty="0" err="1" smtClean="0"/>
              <a:t>kelompok</a:t>
            </a:r>
            <a:r>
              <a:rPr lang="en-US" dirty="0" smtClean="0"/>
              <a:t> </a:t>
            </a:r>
            <a:r>
              <a:rPr lang="en-US" dirty="0" err="1" smtClean="0"/>
              <a:t>nelayan</a:t>
            </a:r>
            <a:r>
              <a:rPr lang="en-US" dirty="0" smtClean="0"/>
              <a:t>,</a:t>
            </a:r>
          </a:p>
          <a:p>
            <a:pPr lvl="0"/>
            <a:r>
              <a:rPr lang="en-US" dirty="0" err="1" smtClean="0"/>
              <a:t>kelompok</a:t>
            </a:r>
            <a:r>
              <a:rPr lang="en-US" dirty="0" smtClean="0"/>
              <a:t> </a:t>
            </a:r>
            <a:r>
              <a:rPr lang="en-US" dirty="0" err="1" smtClean="0"/>
              <a:t>pengrajin</a:t>
            </a:r>
            <a:r>
              <a:rPr lang="en-US" dirty="0" smtClean="0"/>
              <a:t>, </a:t>
            </a:r>
          </a:p>
          <a:p>
            <a:pPr lvl="0"/>
            <a:r>
              <a:rPr lang="en-US" dirty="0" err="1" smtClean="0"/>
              <a:t>kelompok</a:t>
            </a:r>
            <a:r>
              <a:rPr lang="en-US" dirty="0" smtClean="0"/>
              <a:t> </a:t>
            </a:r>
            <a:r>
              <a:rPr lang="en-US" dirty="0" err="1" smtClean="0"/>
              <a:t>pemerhati</a:t>
            </a:r>
            <a:r>
              <a:rPr lang="en-US" dirty="0" smtClean="0"/>
              <a:t> </a:t>
            </a:r>
            <a:r>
              <a:rPr lang="en-US" dirty="0" err="1" smtClean="0"/>
              <a:t>dan</a:t>
            </a:r>
            <a:r>
              <a:rPr lang="en-US" dirty="0" smtClean="0"/>
              <a:t> </a:t>
            </a:r>
            <a:r>
              <a:rPr lang="en-US" dirty="0" err="1" smtClean="0"/>
              <a:t>perlindungan</a:t>
            </a:r>
            <a:r>
              <a:rPr lang="en-US" dirty="0" smtClean="0"/>
              <a:t> </a:t>
            </a:r>
            <a:r>
              <a:rPr lang="en-US" dirty="0" err="1" smtClean="0"/>
              <a:t>anak</a:t>
            </a:r>
            <a:r>
              <a:rPr lang="en-US" dirty="0" smtClean="0"/>
              <a:t>, </a:t>
            </a:r>
          </a:p>
          <a:p>
            <a:pPr lvl="0"/>
            <a:r>
              <a:rPr lang="en-US" dirty="0" err="1" smtClean="0"/>
              <a:t>kelompok</a:t>
            </a:r>
            <a:r>
              <a:rPr lang="en-US" dirty="0" smtClean="0"/>
              <a:t> </a:t>
            </a:r>
            <a:r>
              <a:rPr lang="en-US" dirty="0" err="1" smtClean="0"/>
              <a:t>pemuda;dan</a:t>
            </a:r>
            <a:endParaRPr lang="en-US" dirty="0" smtClean="0"/>
          </a:p>
          <a:p>
            <a:pPr lvl="0"/>
            <a:r>
              <a:rPr lang="en-US" dirty="0" err="1" smtClean="0"/>
              <a:t>kelompok</a:t>
            </a:r>
            <a:r>
              <a:rPr lang="en-US" dirty="0" smtClean="0"/>
              <a:t> lain </a:t>
            </a:r>
            <a:r>
              <a:rPr lang="en-US" dirty="0" err="1" smtClean="0"/>
              <a:t>sesuai</a:t>
            </a:r>
            <a:r>
              <a:rPr lang="en-US" dirty="0" smtClean="0"/>
              <a:t> </a:t>
            </a:r>
            <a:r>
              <a:rPr lang="en-US" dirty="0" err="1" smtClean="0"/>
              <a:t>kondisi</a:t>
            </a:r>
            <a:r>
              <a:rPr lang="en-US" dirty="0" smtClean="0"/>
              <a:t> </a:t>
            </a:r>
            <a:r>
              <a:rPr lang="en-US" dirty="0" err="1" smtClean="0"/>
              <a:t>Desa</a:t>
            </a:r>
            <a:r>
              <a:rPr lang="en-US" dirty="0" smtClean="0"/>
              <a:t>.</a:t>
            </a:r>
          </a:p>
          <a:p>
            <a:endParaRPr lang="en-US"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PRINSIP PENYUSUNAN RPJM DESA</a:t>
            </a:r>
            <a:endParaRPr lang="en-US" dirty="0"/>
          </a:p>
        </p:txBody>
      </p:sp>
      <p:sp>
        <p:nvSpPr>
          <p:cNvPr id="3" name="Content Placeholder 2"/>
          <p:cNvSpPr>
            <a:spLocks noGrp="1"/>
          </p:cNvSpPr>
          <p:nvPr>
            <p:ph idx="1"/>
          </p:nvPr>
        </p:nvSpPr>
        <p:spPr/>
        <p:txBody>
          <a:bodyPr>
            <a:normAutofit fontScale="70000" lnSpcReduction="20000"/>
          </a:bodyPr>
          <a:lstStyle/>
          <a:p>
            <a:pPr marL="514350" indent="-514350">
              <a:buFont typeface="+mj-lt"/>
              <a:buAutoNum type="arabicPeriod"/>
            </a:pPr>
            <a:r>
              <a:rPr lang="en-US" dirty="0" smtClean="0"/>
              <a:t>SECARA PARTISIPATIF ( MELIBATKAN SEMUA UNSUR MASYARAKAT)</a:t>
            </a:r>
          </a:p>
          <a:p>
            <a:pPr marL="514350" indent="-514350">
              <a:buFont typeface="+mj-lt"/>
              <a:buAutoNum type="arabicPeriod"/>
            </a:pPr>
            <a:r>
              <a:rPr lang="en-US" dirty="0" smtClean="0"/>
              <a:t>MEMPERTIMBANGKAN KONDISI OBYEKTIF DESA, MELIPUTI :</a:t>
            </a:r>
          </a:p>
          <a:p>
            <a:pPr marL="514350" indent="-514350">
              <a:buNone/>
            </a:pPr>
            <a:r>
              <a:rPr lang="en-US" dirty="0"/>
              <a:t>	</a:t>
            </a:r>
            <a:r>
              <a:rPr lang="en-US" dirty="0" smtClean="0"/>
              <a:t>A. POTENSI DESA,MELIPUTI</a:t>
            </a:r>
          </a:p>
          <a:p>
            <a:pPr marL="914400" lvl="1" indent="-514350"/>
            <a:r>
              <a:rPr lang="en-US" dirty="0" smtClean="0"/>
              <a:t>SUMBER DAYA ALAM</a:t>
            </a:r>
          </a:p>
          <a:p>
            <a:pPr marL="914400" lvl="1" indent="-514350"/>
            <a:r>
              <a:rPr lang="en-US" dirty="0" smtClean="0"/>
              <a:t>SUMBER DAYA MANUSIA</a:t>
            </a:r>
          </a:p>
          <a:p>
            <a:pPr marL="914400" lvl="1" indent="-514350"/>
            <a:r>
              <a:rPr lang="en-US" dirty="0" smtClean="0"/>
              <a:t>SUMBER DAYA PEMBANGUNAN (SARANA PRASARANA DAN KEUANGAN)</a:t>
            </a:r>
          </a:p>
          <a:p>
            <a:pPr marL="914400" lvl="1" indent="-514350"/>
            <a:r>
              <a:rPr lang="en-US" dirty="0" smtClean="0"/>
              <a:t>SUMBER DAYA SOSIAL BUDAYA (GOTONG ROYONG, KERUKUNAN, ADAT ISTIADAT, KESENIAN)</a:t>
            </a:r>
          </a:p>
          <a:p>
            <a:pPr marL="514350" indent="-514350">
              <a:buNone/>
            </a:pPr>
            <a:r>
              <a:rPr lang="en-US" dirty="0"/>
              <a:t>	</a:t>
            </a:r>
            <a:r>
              <a:rPr lang="en-US" dirty="0" smtClean="0"/>
              <a:t>B. MASALAH YANG DIHADAPI DESA</a:t>
            </a:r>
          </a:p>
          <a:p>
            <a:pPr marL="514350" indent="-514350">
              <a:buNone/>
            </a:pPr>
            <a:r>
              <a:rPr lang="en-US" dirty="0"/>
              <a:t>	</a:t>
            </a:r>
            <a:r>
              <a:rPr lang="en-US" dirty="0" smtClean="0"/>
              <a:t>C. KEBUTUHAN DESA (BUKAN SEKEDAR KEINGINAN </a:t>
            </a:r>
          </a:p>
          <a:p>
            <a:pPr marL="514350" indent="-514350">
              <a:buNone/>
            </a:pPr>
            <a:r>
              <a:rPr lang="en-US" dirty="0" smtClean="0"/>
              <a:t>3  . MEMPERTIMBANGKAN PRIORITAS PROGRAM KEGIATAN KABUPATEN/KOTA</a:t>
            </a:r>
            <a:endParaRPr lang="en-US"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TAHAP PENYUSUNAN RPJM DESA</a:t>
            </a:r>
            <a:endParaRPr lang="en-US" dirty="0"/>
          </a:p>
        </p:txBody>
      </p:sp>
      <p:sp>
        <p:nvSpPr>
          <p:cNvPr id="3" name="Content Placeholder 2"/>
          <p:cNvSpPr>
            <a:spLocks noGrp="1"/>
          </p:cNvSpPr>
          <p:nvPr>
            <p:ph idx="1"/>
          </p:nvPr>
        </p:nvSpPr>
        <p:spPr/>
        <p:txBody>
          <a:bodyPr>
            <a:normAutofit fontScale="77500" lnSpcReduction="20000"/>
          </a:bodyPr>
          <a:lstStyle/>
          <a:p>
            <a:pPr marL="514350" indent="-514350">
              <a:buFont typeface="+mj-lt"/>
              <a:buAutoNum type="arabicPeriod"/>
            </a:pPr>
            <a:r>
              <a:rPr lang="en-US" dirty="0" smtClean="0"/>
              <a:t>PEMBENTUKAN TIM PENYUSUN </a:t>
            </a:r>
            <a:r>
              <a:rPr lang="en-US" dirty="0" err="1" smtClean="0"/>
              <a:t>RPJMDesa</a:t>
            </a:r>
            <a:endParaRPr lang="en-US" dirty="0" smtClean="0"/>
          </a:p>
          <a:p>
            <a:pPr marL="514350" indent="-514350">
              <a:buFont typeface="+mj-lt"/>
              <a:buAutoNum type="arabicPeriod"/>
            </a:pPr>
            <a:r>
              <a:rPr lang="en-US" dirty="0" smtClean="0"/>
              <a:t>PENYELARASAN ARAH KEBIJAKAN PERENCANAAN PEMBANGUNAN KABUPATEN/KOTA</a:t>
            </a:r>
          </a:p>
          <a:p>
            <a:pPr marL="514350" indent="-514350">
              <a:buFont typeface="+mj-lt"/>
              <a:buAutoNum type="arabicPeriod"/>
            </a:pPr>
            <a:r>
              <a:rPr lang="en-US" dirty="0" smtClean="0"/>
              <a:t>PENGKAJIAN KEADAAN DESA</a:t>
            </a:r>
          </a:p>
          <a:p>
            <a:pPr marL="514350" indent="-514350">
              <a:buFont typeface="+mj-lt"/>
              <a:buAutoNum type="arabicPeriod"/>
            </a:pPr>
            <a:r>
              <a:rPr lang="en-US" dirty="0" smtClean="0"/>
              <a:t>BPD MENYELENGGARAKAN MUSDES PENYUSUNSN RENCANA PEMBANGUNAN</a:t>
            </a:r>
          </a:p>
          <a:p>
            <a:pPr marL="514350" indent="-514350">
              <a:buFont typeface="+mj-lt"/>
              <a:buAutoNum type="arabicPeriod"/>
            </a:pPr>
            <a:r>
              <a:rPr lang="en-US" dirty="0" smtClean="0"/>
              <a:t>PENYUSUNAN RANCANGAN RPJM DESA (OLEH TIM PENYUSUN RPJM DESA)</a:t>
            </a:r>
          </a:p>
          <a:p>
            <a:pPr marL="514350" indent="-514350">
              <a:buFont typeface="+mj-lt"/>
              <a:buAutoNum type="arabicPeriod"/>
            </a:pPr>
            <a:r>
              <a:rPr lang="en-US" dirty="0" smtClean="0"/>
              <a:t>KADES MENYELENGGARAKAN MUSRENBANG DESA UNTUK MEMBAHAS DAN MENYEPAKATI RANCANGAN RPJM DESA</a:t>
            </a:r>
          </a:p>
          <a:p>
            <a:pPr marL="514350" indent="-514350">
              <a:buFont typeface="+mj-lt"/>
              <a:buAutoNum type="arabicPeriod"/>
            </a:pPr>
            <a:r>
              <a:rPr lang="en-US" dirty="0" smtClean="0"/>
              <a:t>PENETAPAN RPJM DESA</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PEMBENTUKAN TIM PENYUSUN </a:t>
            </a:r>
            <a:r>
              <a:rPr lang="en-US" dirty="0" err="1" smtClean="0"/>
              <a:t>RPJMDesa</a:t>
            </a:r>
            <a:r>
              <a:rPr lang="en-US" dirty="0" smtClean="0"/>
              <a:t/>
            </a:r>
            <a:br>
              <a:rPr lang="en-US" dirty="0" smtClean="0"/>
            </a:b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TIM PENYUSUN RPJM DESA DIBENTUK OLEH KADES DAN DITETAPKAN DENGAN SK KADES</a:t>
            </a:r>
          </a:p>
          <a:p>
            <a:r>
              <a:rPr lang="en-US" dirty="0" smtClean="0"/>
              <a:t>JUMLAH PERSONIL TIM SEDIKITNYA 7 DAN PALING  BANYAK 11 ORANG</a:t>
            </a:r>
          </a:p>
          <a:p>
            <a:r>
              <a:rPr lang="en-US" dirty="0" smtClean="0"/>
              <a:t>TIM PENYUSUN RPJM DESA MENYERTAKAN PEREMPUAN</a:t>
            </a:r>
          </a:p>
          <a:p>
            <a:r>
              <a:rPr lang="en-US" dirty="0" smtClean="0"/>
              <a:t>TIM PENYUNAN RPJMDESA TERDIRI ATAS:</a:t>
            </a:r>
          </a:p>
          <a:p>
            <a:pPr>
              <a:buNone/>
            </a:pPr>
            <a:r>
              <a:rPr lang="en-US" dirty="0"/>
              <a:t>	</a:t>
            </a:r>
            <a:r>
              <a:rPr lang="en-US" dirty="0" smtClean="0"/>
              <a:t>1. KADES SEBAGAI PEMBINA</a:t>
            </a:r>
          </a:p>
          <a:p>
            <a:pPr>
              <a:buNone/>
            </a:pPr>
            <a:r>
              <a:rPr lang="en-US" dirty="0"/>
              <a:t>	</a:t>
            </a:r>
            <a:r>
              <a:rPr lang="en-US" dirty="0" smtClean="0"/>
              <a:t>2. SEKDES SEBAGAI KETUA</a:t>
            </a:r>
          </a:p>
          <a:p>
            <a:pPr>
              <a:buNone/>
            </a:pPr>
            <a:r>
              <a:rPr lang="en-US" dirty="0"/>
              <a:t>	</a:t>
            </a:r>
            <a:r>
              <a:rPr lang="en-US" dirty="0" smtClean="0"/>
              <a:t>3. KETUA LPM SEBAGAI SEKRETARIS</a:t>
            </a:r>
          </a:p>
          <a:p>
            <a:pPr>
              <a:buNone/>
            </a:pPr>
            <a:r>
              <a:rPr lang="en-US" dirty="0"/>
              <a:t>	</a:t>
            </a:r>
            <a:r>
              <a:rPr lang="en-US" dirty="0" smtClean="0"/>
              <a:t>4. ANGGOTA : PERANGKATDESA, LKM. LPMD DAN UNSUR   	MASYARAKAT</a:t>
            </a:r>
            <a:endParaRPr lang="en-US"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C00000"/>
                </a:solidFill>
              </a:rPr>
              <a:t>TUGAS</a:t>
            </a:r>
            <a:r>
              <a:rPr lang="en-US" dirty="0" smtClean="0"/>
              <a:t> TIM PENYUSUN RPJM DESA</a:t>
            </a:r>
            <a:endParaRPr lang="en-US" dirty="0"/>
          </a:p>
        </p:txBody>
      </p:sp>
      <p:sp>
        <p:nvSpPr>
          <p:cNvPr id="3" name="Content Placeholder 2"/>
          <p:cNvSpPr>
            <a:spLocks noGrp="1"/>
          </p:cNvSpPr>
          <p:nvPr>
            <p:ph idx="1"/>
          </p:nvPr>
        </p:nvSpPr>
        <p:spPr/>
        <p:txBody>
          <a:bodyPr/>
          <a:lstStyle/>
          <a:p>
            <a:pPr marL="514350" indent="-514350">
              <a:buFont typeface="+mj-lt"/>
              <a:buAutoNum type="arabicPeriod"/>
            </a:pPr>
            <a:r>
              <a:rPr lang="en-US" dirty="0" smtClean="0"/>
              <a:t>MENYELARASKAN ARAH KEBIAKAN PEMBANGUNAN KABUPATEN/KOTA</a:t>
            </a:r>
          </a:p>
          <a:p>
            <a:pPr marL="514350" indent="-514350">
              <a:buFont typeface="+mj-lt"/>
              <a:buAutoNum type="arabicPeriod"/>
            </a:pPr>
            <a:r>
              <a:rPr lang="en-US" dirty="0" smtClean="0"/>
              <a:t>MELAKUKAN KAJIAN KEADAAN DESA</a:t>
            </a:r>
          </a:p>
          <a:p>
            <a:pPr marL="514350" indent="-514350">
              <a:buFont typeface="+mj-lt"/>
              <a:buAutoNum type="arabicPeriod"/>
            </a:pPr>
            <a:r>
              <a:rPr lang="en-US" dirty="0" smtClean="0"/>
              <a:t>MENYUSUSN RANCANGAN RPJMDESA</a:t>
            </a:r>
          </a:p>
          <a:p>
            <a:pPr marL="514350" indent="-514350">
              <a:buFont typeface="+mj-lt"/>
              <a:buAutoNum type="arabicPeriod"/>
            </a:pPr>
            <a:r>
              <a:rPr lang="en-US" dirty="0" smtClean="0"/>
              <a:t>MENYEMPURNAKAN RANCANGAN RPJM DESA</a:t>
            </a: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74638"/>
            <a:ext cx="8534400" cy="6126162"/>
          </a:xfrm>
        </p:spPr>
        <p:txBody>
          <a:bodyPr>
            <a:normAutofit fontScale="90000"/>
          </a:bodyPr>
          <a:lstStyle/>
          <a:p>
            <a:pPr algn="l"/>
            <a:r>
              <a:rPr lang="en-US" sz="3600" dirty="0" smtClean="0"/>
              <a:t>Pembangunan </a:t>
            </a:r>
            <a:r>
              <a:rPr lang="en-US" sz="3600" dirty="0" err="1" smtClean="0"/>
              <a:t>desa</a:t>
            </a:r>
            <a:r>
              <a:rPr lang="en-US" sz="3600" dirty="0" smtClean="0"/>
              <a:t> </a:t>
            </a:r>
            <a:r>
              <a:rPr lang="en-US" sz="3600" dirty="0" err="1" smtClean="0"/>
              <a:t>dilaksanakan</a:t>
            </a:r>
            <a:r>
              <a:rPr lang="en-US" sz="3600" dirty="0" smtClean="0"/>
              <a:t> </a:t>
            </a:r>
            <a:r>
              <a:rPr lang="en-US" sz="3600" dirty="0" err="1" smtClean="0"/>
              <a:t>oleh</a:t>
            </a:r>
            <a:r>
              <a:rPr lang="en-US" sz="3600" dirty="0" smtClean="0"/>
              <a:t> </a:t>
            </a:r>
            <a:r>
              <a:rPr lang="en-US" sz="3600" dirty="0" err="1" smtClean="0"/>
              <a:t>pemerintah</a:t>
            </a:r>
            <a:r>
              <a:rPr lang="en-US" sz="3600" dirty="0" smtClean="0"/>
              <a:t> </a:t>
            </a:r>
            <a:r>
              <a:rPr lang="en-US" sz="3600" dirty="0" err="1" smtClean="0"/>
              <a:t>desa</a:t>
            </a:r>
            <a:r>
              <a:rPr lang="en-US" sz="3600" dirty="0" smtClean="0"/>
              <a:t> </a:t>
            </a:r>
            <a:r>
              <a:rPr lang="en-US" sz="3600" dirty="0" err="1" smtClean="0"/>
              <a:t>dan</a:t>
            </a:r>
            <a:r>
              <a:rPr lang="en-US" sz="3600" dirty="0" smtClean="0"/>
              <a:t> </a:t>
            </a:r>
            <a:r>
              <a:rPr lang="en-US" sz="3600" dirty="0" err="1" smtClean="0"/>
              <a:t>masyarakat</a:t>
            </a:r>
            <a:r>
              <a:rPr lang="en-US" sz="3600" dirty="0" smtClean="0"/>
              <a:t> </a:t>
            </a:r>
            <a:r>
              <a:rPr lang="en-US" sz="3600" dirty="0" err="1" smtClean="0"/>
              <a:t>desa</a:t>
            </a:r>
            <a:r>
              <a:rPr lang="en-US" sz="3600" dirty="0" smtClean="0"/>
              <a:t> </a:t>
            </a:r>
            <a:r>
              <a:rPr lang="en-US" sz="3600" dirty="0" err="1" smtClean="0"/>
              <a:t>dengan</a:t>
            </a:r>
            <a:r>
              <a:rPr lang="en-US" sz="3600" dirty="0" smtClean="0"/>
              <a:t> </a:t>
            </a:r>
            <a:r>
              <a:rPr lang="en-US" sz="3600" dirty="0" err="1" smtClean="0"/>
              <a:t>semangat</a:t>
            </a:r>
            <a:r>
              <a:rPr lang="en-US" sz="3600" dirty="0" smtClean="0"/>
              <a:t> </a:t>
            </a:r>
            <a:r>
              <a:rPr lang="en-US" sz="3600" dirty="0" err="1" smtClean="0"/>
              <a:t>gotong</a:t>
            </a:r>
            <a:r>
              <a:rPr lang="en-US" sz="3600" dirty="0" smtClean="0"/>
              <a:t> </a:t>
            </a:r>
            <a:r>
              <a:rPr lang="en-US" sz="3600" dirty="0" err="1" smtClean="0"/>
              <a:t>royong</a:t>
            </a:r>
            <a:r>
              <a:rPr lang="en-US" sz="3600" dirty="0" smtClean="0"/>
              <a:t> </a:t>
            </a:r>
            <a:r>
              <a:rPr lang="en-US" sz="3600" dirty="0" err="1" smtClean="0"/>
              <a:t>serta</a:t>
            </a:r>
            <a:r>
              <a:rPr lang="en-US" sz="3600" dirty="0" smtClean="0"/>
              <a:t> </a:t>
            </a:r>
            <a:r>
              <a:rPr lang="en-US" sz="3600" dirty="0" err="1" smtClean="0"/>
              <a:t>memanfaatkan</a:t>
            </a:r>
            <a:r>
              <a:rPr lang="en-US" sz="3600" dirty="0" smtClean="0"/>
              <a:t> </a:t>
            </a:r>
            <a:r>
              <a:rPr lang="en-US" sz="3600" dirty="0" err="1" smtClean="0"/>
              <a:t>kearifan</a:t>
            </a:r>
            <a:r>
              <a:rPr lang="en-US" sz="3600" dirty="0" smtClean="0"/>
              <a:t> local </a:t>
            </a:r>
            <a:r>
              <a:rPr lang="en-US" sz="3600" dirty="0" err="1" smtClean="0"/>
              <a:t>dan</a:t>
            </a:r>
            <a:r>
              <a:rPr lang="en-US" sz="3600" dirty="0" smtClean="0"/>
              <a:t> </a:t>
            </a:r>
            <a:r>
              <a:rPr lang="en-US" sz="3600" dirty="0" err="1" smtClean="0"/>
              <a:t>sumber</a:t>
            </a:r>
            <a:r>
              <a:rPr lang="en-US" sz="3600" dirty="0" smtClean="0"/>
              <a:t> </a:t>
            </a:r>
            <a:r>
              <a:rPr lang="en-US" sz="3600" dirty="0" err="1" smtClean="0"/>
              <a:t>daya</a:t>
            </a:r>
            <a:r>
              <a:rPr lang="en-US" sz="3600" dirty="0" smtClean="0"/>
              <a:t> </a:t>
            </a:r>
            <a:r>
              <a:rPr lang="en-US" sz="3600" dirty="0" err="1" smtClean="0"/>
              <a:t>alam</a:t>
            </a:r>
            <a:r>
              <a:rPr lang="en-US" sz="3600" dirty="0" smtClean="0"/>
              <a:t> </a:t>
            </a:r>
            <a:r>
              <a:rPr lang="en-US" sz="3600" dirty="0" err="1" smtClean="0"/>
              <a:t>desa</a:t>
            </a:r>
            <a:r>
              <a:rPr lang="en-US" sz="3600" dirty="0" smtClean="0"/>
              <a:t>. </a:t>
            </a:r>
            <a:r>
              <a:rPr lang="en-US" sz="3600" dirty="0" err="1" smtClean="0"/>
              <a:t>Pelaksanaan</a:t>
            </a:r>
            <a:r>
              <a:rPr lang="en-US" sz="3600" dirty="0" smtClean="0"/>
              <a:t> program sector </a:t>
            </a:r>
            <a:r>
              <a:rPr lang="en-US" sz="3600" dirty="0" err="1" smtClean="0"/>
              <a:t>masuk</a:t>
            </a:r>
            <a:r>
              <a:rPr lang="en-US" sz="3600" dirty="0" smtClean="0"/>
              <a:t> </a:t>
            </a:r>
            <a:r>
              <a:rPr lang="en-US" sz="3600" dirty="0" err="1" smtClean="0"/>
              <a:t>ke</a:t>
            </a:r>
            <a:r>
              <a:rPr lang="en-US" sz="3600" dirty="0" smtClean="0"/>
              <a:t> </a:t>
            </a:r>
            <a:r>
              <a:rPr lang="en-US" sz="3600" dirty="0" err="1" smtClean="0"/>
              <a:t>desa</a:t>
            </a:r>
            <a:r>
              <a:rPr lang="en-US" sz="3600" dirty="0" smtClean="0"/>
              <a:t> </a:t>
            </a:r>
            <a:r>
              <a:rPr lang="en-US" sz="3600" dirty="0" err="1" smtClean="0"/>
              <a:t>diinformasikan</a:t>
            </a:r>
            <a:r>
              <a:rPr lang="en-US" sz="3600" dirty="0" smtClean="0"/>
              <a:t> </a:t>
            </a:r>
            <a:r>
              <a:rPr lang="en-US" sz="3600" dirty="0" err="1" smtClean="0"/>
              <a:t>kepada</a:t>
            </a:r>
            <a:r>
              <a:rPr lang="en-US" sz="3600" dirty="0" smtClean="0"/>
              <a:t> </a:t>
            </a:r>
            <a:r>
              <a:rPr lang="en-US" sz="3600" dirty="0" err="1" smtClean="0"/>
              <a:t>pemerintah</a:t>
            </a:r>
            <a:r>
              <a:rPr lang="en-US" sz="3600" dirty="0" smtClean="0"/>
              <a:t> </a:t>
            </a:r>
            <a:r>
              <a:rPr lang="en-US" sz="3600" dirty="0" err="1" smtClean="0"/>
              <a:t>desa</a:t>
            </a:r>
            <a:r>
              <a:rPr lang="en-US" sz="3600" dirty="0" smtClean="0"/>
              <a:t> </a:t>
            </a:r>
            <a:r>
              <a:rPr lang="en-US" sz="3600" dirty="0" err="1" smtClean="0"/>
              <a:t>dan</a:t>
            </a:r>
            <a:r>
              <a:rPr lang="en-US" sz="3600" dirty="0" smtClean="0"/>
              <a:t> </a:t>
            </a:r>
            <a:r>
              <a:rPr lang="en-US" sz="3600" dirty="0" err="1" smtClean="0"/>
              <a:t>diintegrasikan</a:t>
            </a:r>
            <a:r>
              <a:rPr lang="en-US" sz="3600" dirty="0" smtClean="0"/>
              <a:t> </a:t>
            </a:r>
            <a:r>
              <a:rPr lang="en-US" sz="3600" dirty="0" err="1" smtClean="0"/>
              <a:t>dengan</a:t>
            </a:r>
            <a:r>
              <a:rPr lang="en-US" sz="3600" dirty="0" smtClean="0"/>
              <a:t> </a:t>
            </a:r>
            <a:r>
              <a:rPr lang="en-US" sz="3600" dirty="0" err="1" smtClean="0"/>
              <a:t>rencana</a:t>
            </a:r>
            <a:r>
              <a:rPr lang="en-US" sz="3600" dirty="0" smtClean="0"/>
              <a:t> </a:t>
            </a:r>
            <a:r>
              <a:rPr lang="en-US" sz="3600" dirty="0" err="1" smtClean="0"/>
              <a:t>pembangunan</a:t>
            </a:r>
            <a:r>
              <a:rPr lang="en-US" sz="3600" dirty="0" smtClean="0"/>
              <a:t> </a:t>
            </a:r>
            <a:r>
              <a:rPr lang="en-US" sz="3600" dirty="0" err="1" smtClean="0"/>
              <a:t>desa</a:t>
            </a:r>
            <a:r>
              <a:rPr lang="en-US" sz="3600" dirty="0" smtClean="0"/>
              <a:t>. </a:t>
            </a:r>
            <a:r>
              <a:rPr lang="en-US" sz="3600" dirty="0" err="1" smtClean="0"/>
              <a:t>Masyarakat</a:t>
            </a:r>
            <a:r>
              <a:rPr lang="en-US" sz="3600" dirty="0" smtClean="0"/>
              <a:t> </a:t>
            </a:r>
            <a:r>
              <a:rPr lang="en-US" sz="3600" dirty="0" err="1" smtClean="0"/>
              <a:t>desa</a:t>
            </a:r>
            <a:r>
              <a:rPr lang="en-US" sz="3600" dirty="0" smtClean="0"/>
              <a:t> </a:t>
            </a:r>
            <a:r>
              <a:rPr lang="en-US" sz="3600" dirty="0" err="1" smtClean="0"/>
              <a:t>berhak</a:t>
            </a:r>
            <a:r>
              <a:rPr lang="en-US" sz="3600" dirty="0" smtClean="0"/>
              <a:t> </a:t>
            </a:r>
            <a:r>
              <a:rPr lang="en-US" sz="3600" dirty="0" err="1" smtClean="0"/>
              <a:t>mendapatkan</a:t>
            </a:r>
            <a:r>
              <a:rPr lang="en-US" sz="3600" dirty="0" smtClean="0"/>
              <a:t> </a:t>
            </a:r>
            <a:r>
              <a:rPr lang="en-US" sz="3600" dirty="0" err="1" smtClean="0"/>
              <a:t>informasi</a:t>
            </a:r>
            <a:r>
              <a:rPr lang="en-US" sz="3600" dirty="0" smtClean="0"/>
              <a:t> </a:t>
            </a:r>
            <a:r>
              <a:rPr lang="en-US" sz="3600" dirty="0" err="1" smtClean="0"/>
              <a:t>dan</a:t>
            </a:r>
            <a:r>
              <a:rPr lang="en-US" sz="3600" dirty="0" smtClean="0"/>
              <a:t>  </a:t>
            </a:r>
            <a:r>
              <a:rPr lang="en-US" sz="3600" dirty="0" err="1" smtClean="0"/>
              <a:t>melakukan</a:t>
            </a:r>
            <a:r>
              <a:rPr lang="en-US" sz="3600" dirty="0" smtClean="0"/>
              <a:t> </a:t>
            </a:r>
            <a:r>
              <a:rPr lang="en-US" sz="3600" dirty="0" err="1" smtClean="0"/>
              <a:t>pemantauan</a:t>
            </a:r>
            <a:r>
              <a:rPr lang="en-US" sz="3600" dirty="0" smtClean="0"/>
              <a:t> </a:t>
            </a:r>
            <a:r>
              <a:rPr lang="en-US" sz="3600" dirty="0" err="1" smtClean="0"/>
              <a:t>mengenai</a:t>
            </a:r>
            <a:r>
              <a:rPr lang="en-US" sz="3600" dirty="0" smtClean="0"/>
              <a:t> </a:t>
            </a:r>
            <a:r>
              <a:rPr lang="en-US" sz="3600" dirty="0" err="1" smtClean="0"/>
              <a:t>rencana</a:t>
            </a:r>
            <a:r>
              <a:rPr lang="en-US" sz="3600" dirty="0" smtClean="0"/>
              <a:t> </a:t>
            </a:r>
            <a:r>
              <a:rPr lang="en-US" sz="3600" dirty="0" err="1" smtClean="0"/>
              <a:t>dan</a:t>
            </a:r>
            <a:r>
              <a:rPr lang="en-US" sz="3600" dirty="0" smtClean="0"/>
              <a:t> </a:t>
            </a:r>
            <a:r>
              <a:rPr lang="en-US" sz="3600" dirty="0" err="1" smtClean="0"/>
              <a:t>pelaksanaan</a:t>
            </a:r>
            <a:r>
              <a:rPr lang="en-US" sz="3600" dirty="0" smtClean="0"/>
              <a:t> </a:t>
            </a:r>
            <a:r>
              <a:rPr lang="en-US" sz="3600" dirty="0" err="1" smtClean="0"/>
              <a:t>pembangunan</a:t>
            </a:r>
            <a:r>
              <a:rPr lang="en-US" sz="3600" dirty="0" smtClean="0"/>
              <a:t> </a:t>
            </a:r>
            <a:r>
              <a:rPr lang="en-US" sz="3600" dirty="0" err="1" smtClean="0"/>
              <a:t>desa</a:t>
            </a:r>
            <a:r>
              <a:rPr lang="en-US" sz="3600" dirty="0" smtClean="0"/>
              <a:t>.</a:t>
            </a:r>
            <a:r>
              <a:rPr lang="en-US" dirty="0" smtClean="0"/>
              <a:t/>
            </a:r>
            <a:br>
              <a:rPr lang="en-US" dirty="0" smtClean="0"/>
            </a:br>
            <a:endParaRPr lang="en-US" dirty="0"/>
          </a:p>
        </p:txBody>
      </p:sp>
      <p:sp>
        <p:nvSpPr>
          <p:cNvPr id="3" name="Content Placeholder 2"/>
          <p:cNvSpPr>
            <a:spLocks noGrp="1"/>
          </p:cNvSpPr>
          <p:nvPr>
            <p:ph idx="1"/>
          </p:nvPr>
        </p:nvSpPr>
        <p:spPr>
          <a:xfrm flipV="1">
            <a:off x="457200" y="6857999"/>
            <a:ext cx="8229600" cy="45719"/>
          </a:xfrm>
        </p:spPr>
        <p:txBody>
          <a:bodyPr>
            <a:normAutofit fontScale="25000" lnSpcReduction="20000"/>
          </a:bodyPr>
          <a:lstStyle/>
          <a:p>
            <a:endParaRPr lang="en-US"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500034" y="500042"/>
            <a:ext cx="7729566" cy="5626121"/>
          </a:xfrm>
        </p:spPr>
        <p:txBody>
          <a:bodyPr>
            <a:normAutofit fontScale="85000" lnSpcReduction="20000"/>
          </a:bodyPr>
          <a:lstStyle/>
          <a:p>
            <a:r>
              <a:rPr lang="en-US" dirty="0" smtClean="0"/>
              <a:t>MEKANISME :</a:t>
            </a:r>
          </a:p>
          <a:p>
            <a:pPr marL="514350" indent="-514350">
              <a:buFont typeface="+mj-lt"/>
              <a:buAutoNum type="arabicPeriod"/>
            </a:pPr>
            <a:r>
              <a:rPr lang="en-US" dirty="0" smtClean="0"/>
              <a:t>TIM PENYUSUN RPJM DESA MENGIKUTI SOSIALISASI DAN/ATAU MENDAPAT INFORMASI TENTANG ARAH KEBIAKAN PEMBANGUNAN KABUPATEN/KOTA</a:t>
            </a:r>
          </a:p>
          <a:p>
            <a:pPr marL="514350" indent="-514350">
              <a:buFont typeface="+mj-lt"/>
              <a:buAutoNum type="arabicPeriod"/>
            </a:pPr>
            <a:r>
              <a:rPr lang="en-US" dirty="0" smtClean="0"/>
              <a:t>TIM PENYUSUN RPJM DESA MENDATA DAN MEMILAH RENCANAN PROGRAM KABUPATEN/KOTA YANG AKAN MASUK KE DESA. DATA DIKELOMPOKAN SESUAI 4 BIDANG KEWENANGAN DESA</a:t>
            </a:r>
          </a:p>
          <a:p>
            <a:pPr marL="514350" indent="-514350">
              <a:buFont typeface="+mj-lt"/>
              <a:buAutoNum type="arabicPeriod"/>
            </a:pPr>
            <a:r>
              <a:rPr lang="en-US" dirty="0" smtClean="0"/>
              <a:t>HASIL PEMILAHAN DATA DIMASUKKAN DALAM FORMAT DATA RENCANAN PROGRAM DAN KEGIATAN PEMBANGUNAN YANG AKAN MASUK KE DESA, NANTINYA DIJADIKAN SEBAGAI LAMPIRAN HASIL PENGKAJIAN KEADAAN DESA.</a:t>
            </a:r>
            <a:endParaRPr lang="en-US"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PENGKAJIAN KEADAAN DESA</a:t>
            </a:r>
            <a:endParaRPr lang="en-US" dirty="0"/>
          </a:p>
        </p:txBody>
      </p:sp>
      <p:sp>
        <p:nvSpPr>
          <p:cNvPr id="3" name="Content Placeholder 2"/>
          <p:cNvSpPr>
            <a:spLocks noGrp="1"/>
          </p:cNvSpPr>
          <p:nvPr>
            <p:ph idx="1"/>
          </p:nvPr>
        </p:nvSpPr>
        <p:spPr/>
        <p:txBody>
          <a:bodyPr>
            <a:normAutofit fontScale="70000" lnSpcReduction="20000"/>
          </a:bodyPr>
          <a:lstStyle/>
          <a:p>
            <a:r>
              <a:rPr lang="en-US" dirty="0" smtClean="0"/>
              <a:t>PENGKAJIAN KEADAAN DESA DILAKUKAN UNTUK MENGIDENTIFIKASI </a:t>
            </a:r>
            <a:r>
              <a:rPr lang="en-US" dirty="0" smtClean="0">
                <a:solidFill>
                  <a:schemeClr val="tx2"/>
                </a:solidFill>
              </a:rPr>
              <a:t>KONDISI OBYEKTIF DESA</a:t>
            </a:r>
          </a:p>
          <a:p>
            <a:r>
              <a:rPr lang="en-US" dirty="0" smtClean="0"/>
              <a:t>KEGIATAN PENGKAJIAN KEADAAN DESA :</a:t>
            </a:r>
          </a:p>
          <a:p>
            <a:pPr marL="514350" indent="-514350">
              <a:buFont typeface="+mj-lt"/>
              <a:buAutoNum type="arabicPeriod"/>
            </a:pPr>
            <a:r>
              <a:rPr lang="en-US" dirty="0"/>
              <a:t> </a:t>
            </a:r>
            <a:r>
              <a:rPr lang="en-US" dirty="0" smtClean="0"/>
              <a:t>PENYELARASAN DATA DESA  (ANALISIS DATA DESA, MISAL MONOGRAFI, PROFIL DESA)</a:t>
            </a:r>
          </a:p>
          <a:p>
            <a:pPr marL="514350" indent="-514350">
              <a:buFont typeface="+mj-lt"/>
              <a:buAutoNum type="arabicPeriod"/>
            </a:pPr>
            <a:r>
              <a:rPr lang="en-US" dirty="0" smtClean="0"/>
              <a:t>PENGGALIAN GAGASAN MASYARAKAT ( MELALUI MUSDUS DAN ATAU MUSYAWARAH KHUSUS POKMAS) </a:t>
            </a:r>
          </a:p>
          <a:p>
            <a:pPr marL="514350" indent="-514350">
              <a:buFont typeface="+mj-lt"/>
              <a:buAutoNum type="arabicPeriod"/>
            </a:pPr>
            <a:r>
              <a:rPr lang="en-US" dirty="0" smtClean="0"/>
              <a:t>MENGGUNAKAN TEKNIK FGD DENGAN ALAT BANTU SKETSA DESA, KALENDER MUSIM, DAN BAGAN KELEMBAGAAN (TIDAK WAJIB) . KEGIATAN INI DIDAPINGI TIM PENYUSUN RPJM DESA</a:t>
            </a:r>
          </a:p>
          <a:p>
            <a:pPr marL="514350" indent="-514350">
              <a:buFont typeface="+mj-lt"/>
              <a:buAutoNum type="arabicPeriod"/>
            </a:pPr>
            <a:r>
              <a:rPr lang="en-US" dirty="0" smtClean="0"/>
              <a:t>TIM PENYUSUSN RPJM DESA MEREKAPITULASI USULAN KEGIATAN YANG DIHASILKAN DARI MUSDUS / MUSDES DAN DITUANGKAN DALAM </a:t>
            </a:r>
            <a:r>
              <a:rPr lang="en-US" dirty="0" smtClean="0">
                <a:solidFill>
                  <a:schemeClr val="tx2"/>
                </a:solidFill>
              </a:rPr>
              <a:t>FORMAT USULAN RANCANGAN RPJM DESA</a:t>
            </a:r>
            <a:r>
              <a:rPr lang="en-US" dirty="0" smtClean="0"/>
              <a:t> </a:t>
            </a:r>
            <a:endParaRPr lang="en-US"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357158" y="428604"/>
            <a:ext cx="8286808" cy="5697559"/>
          </a:xfrm>
        </p:spPr>
        <p:txBody>
          <a:bodyPr>
            <a:normAutofit fontScale="85000" lnSpcReduction="20000"/>
          </a:bodyPr>
          <a:lstStyle/>
          <a:p>
            <a:r>
              <a:rPr lang="en-US" dirty="0" smtClean="0"/>
              <a:t>PENYUSUNAN LAPORAN HASIL PENGKAJIAN KEADAAN DESA DITUANGKAN DALAM BERITA ACARA</a:t>
            </a:r>
          </a:p>
          <a:p>
            <a:r>
              <a:rPr lang="en-US" dirty="0" smtClean="0"/>
              <a:t>DOKUMEN LAMPIRAN BERITA ACARA MELIPUTI :</a:t>
            </a:r>
          </a:p>
          <a:p>
            <a:pPr>
              <a:buNone/>
            </a:pPr>
            <a:r>
              <a:rPr lang="en-US" dirty="0"/>
              <a:t>	</a:t>
            </a:r>
            <a:r>
              <a:rPr lang="en-US" dirty="0" smtClean="0"/>
              <a:t>1. DATA DESA YANG SUDAH DISELARASKAN</a:t>
            </a:r>
          </a:p>
          <a:p>
            <a:pPr>
              <a:buNone/>
            </a:pPr>
            <a:r>
              <a:rPr lang="en-US" dirty="0"/>
              <a:t>	</a:t>
            </a:r>
            <a:r>
              <a:rPr lang="en-US" dirty="0" smtClean="0"/>
              <a:t>2. DATA RENCANA PROGRAM PEMBANGUNAN    	KABUPATEN/KOTA YANG AKAN MASUK KE DESA</a:t>
            </a:r>
          </a:p>
          <a:p>
            <a:pPr>
              <a:buNone/>
            </a:pPr>
            <a:r>
              <a:rPr lang="en-US" dirty="0"/>
              <a:t>	</a:t>
            </a:r>
            <a:r>
              <a:rPr lang="en-US" dirty="0" smtClean="0"/>
              <a:t>3. DATA RENCANA PEMBANGUNAN KAWASAN PERDESAAN</a:t>
            </a:r>
          </a:p>
          <a:p>
            <a:pPr>
              <a:buNone/>
            </a:pPr>
            <a:r>
              <a:rPr lang="en-US" dirty="0"/>
              <a:t>	</a:t>
            </a:r>
            <a:r>
              <a:rPr lang="en-US" dirty="0" smtClean="0"/>
              <a:t>4. REKAPITULASI USULAN RENCANA KEGIATAN 	PEMBANGUNAN DESA DARI DUSUN DAN ATAU 	KELOMPOK MASYARAKAT.</a:t>
            </a:r>
          </a:p>
          <a:p>
            <a:r>
              <a:rPr lang="en-US" dirty="0" smtClean="0"/>
              <a:t>LAPORAN HASIL PENGKAJIAN KEADAAN DESA DIGUNAKAN SEBAGAI BAHAN MASUKAN DALAM MUSDES PENYUSUNAN RENCANAN PEMBANGUNAN DESA</a:t>
            </a:r>
            <a:endParaRPr lang="en-US"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MUSDES PERENCANAAN PEMBANGUNAN DESA</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MUSDES DISELENGGARAKAN OLEH BPD SETELAH MENERIMA LAPORAN KADES TENTANG HASIL PENGKAJIAN KEADAAN DESA</a:t>
            </a:r>
          </a:p>
          <a:p>
            <a:r>
              <a:rPr lang="en-US" dirty="0" smtClean="0"/>
              <a:t>TUJUAN MUSDES UNTUK MENYEPAKATI :</a:t>
            </a:r>
          </a:p>
          <a:p>
            <a:pPr marL="514350" indent="-514350">
              <a:buAutoNum type="arabicPeriod"/>
            </a:pPr>
            <a:r>
              <a:rPr lang="en-US" dirty="0" smtClean="0"/>
              <a:t>LAPORAN HASIL PENGKAJIAN KEADAAN DESA</a:t>
            </a:r>
          </a:p>
          <a:p>
            <a:pPr marL="514350" indent="-514350">
              <a:buAutoNum type="arabicPeriod"/>
            </a:pPr>
            <a:r>
              <a:rPr lang="en-US" dirty="0" smtClean="0"/>
              <a:t>RUMUSAN ARAH KEBIJAKAN PEMBANUNAN DESA YANG DIJABARKAN DARI VISI DAN MISI KADES</a:t>
            </a:r>
          </a:p>
          <a:p>
            <a:pPr marL="514350" indent="-514350">
              <a:buAutoNum type="arabicPeriod"/>
            </a:pPr>
            <a:r>
              <a:rPr lang="en-US" dirty="0" smtClean="0"/>
              <a:t>RENCANA PRIORITAS KEGIATAN SESUAI 4 BIDANG KEWENANGAN DESA</a:t>
            </a:r>
          </a:p>
          <a:p>
            <a:pPr marL="514350" indent="-514350">
              <a:buNone/>
            </a:pPr>
            <a:endParaRPr lang="en-US" dirty="0" smtClean="0"/>
          </a:p>
          <a:p>
            <a:r>
              <a:rPr lang="en-US" dirty="0" smtClean="0"/>
              <a:t>BPD MENYEBARLUASKAN INFORMASI TENTANG HASIL PENGKAJIAN KEADAAN DESA KEPADA MASYARAKAT DESA</a:t>
            </a:r>
            <a:endParaRPr lang="en-US"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642910" y="642918"/>
            <a:ext cx="8229600" cy="5268931"/>
          </a:xfrm>
        </p:spPr>
        <p:txBody>
          <a:bodyPr>
            <a:normAutofit fontScale="92500" lnSpcReduction="10000"/>
          </a:bodyPr>
          <a:lstStyle/>
          <a:p>
            <a:r>
              <a:rPr lang="en-US" dirty="0" smtClean="0"/>
              <a:t>DALAM PENYELENGGARAAN MUSDES HARUS MENGUNDANG MASYARAKAT DUSUN DAN / ATAU POKMAS (SEBAGAI PENGUSUL RENCANA KEGIATAN PEMBANGUNAN DESA)</a:t>
            </a:r>
          </a:p>
          <a:p>
            <a:r>
              <a:rPr lang="en-US" dirty="0" smtClean="0"/>
              <a:t>PEMBAHASAN RENCANA PRIORITAS KEGIATAN DILAKUKAN DENGAN CARA FGD, DAN KELOMPOK DISKUSI DIBAGI BERDASARKAN 4 BIDANG KEWENANGAN DESA</a:t>
            </a:r>
          </a:p>
          <a:p>
            <a:r>
              <a:rPr lang="en-US" dirty="0" smtClean="0"/>
              <a:t>HASIL KESEPAKATAN MUSDES DITUANGKAN DALAM BERITA ACARA DAN MENJADI PEDOMAN BAGI PEMDES DALAM MENYUSUN RANCANGAN  RPJM DESA</a:t>
            </a:r>
            <a:endParaRPr lang="en-US" dirty="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PENYUSUNAN RANCANGAN RPJM DESA</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TIM PENYUSUN RPJM DESA MENYUSUN RANCANGAN RPJM DESA BERDASARKAN HASIL KESEPAKATAN MUSDES YANG TELAH DITUANGKAN DALAM BERITA ACARA</a:t>
            </a:r>
          </a:p>
          <a:p>
            <a:r>
              <a:rPr lang="en-US" dirty="0" smtClean="0"/>
              <a:t>RANCANGAN RPJM DESA DIBUAT DALAM FORMAT RANCANGAN RPJM DESA (LAMPIRAN PERMENDAGRI NO 114 / 2014) DILENGKAPI BERITA ACARA</a:t>
            </a:r>
          </a:p>
          <a:p>
            <a:r>
              <a:rPr lang="en-US" dirty="0" smtClean="0"/>
              <a:t>RANCANGAN RPJM DESA DISUSUN OLEH TIM PENYUSUN RPJMDESA DISAMPAIKAN KEPADA KADES UNTUK DIPERIKSA DAN UNTUK MENDAPATKAN PERSETUJUAN</a:t>
            </a:r>
            <a:endParaRPr lang="en-US" dirty="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642910" y="660399"/>
            <a:ext cx="7586690" cy="5626121"/>
          </a:xfrm>
        </p:spPr>
        <p:txBody>
          <a:bodyPr>
            <a:normAutofit/>
          </a:bodyPr>
          <a:lstStyle/>
          <a:p>
            <a:r>
              <a:rPr lang="en-US" dirty="0" smtClean="0"/>
              <a:t>DALAM HAL KADES BELUM MENYETUJUI RANCANGAN RPJM DESA, TIM PENYUSUN RPJM DESA MELAKUAN PERBAIKAN BERDASARKAN ARAHAN KADES</a:t>
            </a:r>
          </a:p>
          <a:p>
            <a:r>
              <a:rPr lang="en-US" dirty="0" smtClean="0"/>
              <a:t>RANCANGAN RPJM DESA YANG TELAH DISETUJUI KADES SELANJUTNYA DIBAHAS DAN DISEPAKATI  MELALUI MUSYAWARAH PERENCANAAN PEMBANGUNAN DESA (MUSRENBANGDES).</a:t>
            </a:r>
            <a:endParaRPr lang="en-US" dirty="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MUSRENBANG PENYUSUNAN RPJM DESA</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MUSRENBANG PENYUSUNAN RPJM DESA DISELENGGARAKAN OLEH PEMDES (KADES) UNTUK MEMBAHAS DAN MENYEPAKATI RANCANGAN RPJM DESA</a:t>
            </a:r>
          </a:p>
          <a:p>
            <a:r>
              <a:rPr lang="en-US" dirty="0" smtClean="0"/>
              <a:t>MUSRENBANG PENYUSUNAN RPJM DESA DIIKUTI OLEH : PEMDES, BPD. DAN UNSUR MASYARAKAT</a:t>
            </a:r>
          </a:p>
          <a:p>
            <a:r>
              <a:rPr lang="en-US" dirty="0" smtClean="0"/>
              <a:t>HASIL KESEPAKATAN MUSRENBANG DITUANGKAN DALAM BERITA ACARA</a:t>
            </a:r>
          </a:p>
          <a:p>
            <a:r>
              <a:rPr lang="en-US" dirty="0" smtClean="0"/>
              <a:t>TIM PENYUSUSN RPJM DESA MENYEMPURNAKAN RANCANGAN RPJM DESA BERDASARKAN HASIL KESEPAKATAN MUSRENBANG.</a:t>
            </a:r>
            <a:endParaRPr lang="en-US" dirty="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PENETAPAN RPJM DESA</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KADES MENYUSUN RANCANGAN PERATURAN DESA TENTANG RPJM DESA</a:t>
            </a:r>
          </a:p>
          <a:p>
            <a:r>
              <a:rPr lang="en-US" dirty="0" smtClean="0"/>
              <a:t>RANCANGAN PERDES TENTANG RPJM DESA YANG TELAH DISEMPURNAKAN, KEMUDIAN DISERAHKAN OLEH KADES KEPADA BPD</a:t>
            </a:r>
          </a:p>
          <a:p>
            <a:r>
              <a:rPr lang="en-US" dirty="0" smtClean="0"/>
              <a:t>BPD MELAKUKAN PENCERMATAN/ MEMPELAJARI RANCANGAN PERDES BESERTA LAMPIRANNYA</a:t>
            </a:r>
          </a:p>
          <a:p>
            <a:r>
              <a:rPr lang="en-US" dirty="0" smtClean="0"/>
              <a:t>BPD BERSAMA KADES MEMBAHAS DAN MENYEPAKATI RANCANGAN PERDES TENTANG RPJM DESA UNTUK DITETAPKAN  MENJADI PERDES TENTANG RPJM DESA</a:t>
            </a:r>
          </a:p>
          <a:p>
            <a:r>
              <a:rPr lang="en-US" dirty="0" smtClean="0"/>
              <a:t>PENETAPAN RPJM DESA PALING LAMA 3 BULAN SEJAK KADES DILANTIK</a:t>
            </a:r>
            <a:endParaRPr lang="en-US" dirty="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PERUBAHAN RPJM DESA</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KADES DAPAT MENGUBAH RPJM DESA, DIKARENAKAN:</a:t>
            </a:r>
          </a:p>
          <a:p>
            <a:pPr marL="514350" indent="-514350">
              <a:buAutoNum type="arabicPeriod"/>
            </a:pPr>
            <a:r>
              <a:rPr lang="en-US" dirty="0" smtClean="0"/>
              <a:t>TERJADI PERISTIWA KUSUS (KEJADIAN LUAR BIASA), SEPERTI BENCANA ALAM, KRISIS POLITIK, KRISIS EKONOMI, DAN /ATAU KERUSUHAN SOSIAL YANG BERKEPANJANGAN</a:t>
            </a:r>
          </a:p>
          <a:p>
            <a:pPr marL="514350" indent="-514350">
              <a:buAutoNum type="arabicPeriod"/>
            </a:pPr>
            <a:r>
              <a:rPr lang="en-US" dirty="0" smtClean="0"/>
              <a:t>TERDAPAT PERUBAHAN MENDASAR ATAS KEBIJAKAN PEMERINTAH, PEMERINTAH DAERAH PROVINSI/KABUPATEN.KOTA</a:t>
            </a:r>
          </a:p>
          <a:p>
            <a:r>
              <a:rPr lang="en-US" dirty="0" smtClean="0"/>
              <a:t>PERUBAHAN RPJM DESA HARUS DIBAHAS DAN DISEPAKATI DALAM MUSRENBANGDES DAN SELANJUTNYA DITETAPKAN DALAM PERATURAN DESA</a:t>
            </a: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6583362"/>
          </a:xfrm>
        </p:spPr>
        <p:txBody>
          <a:bodyPr>
            <a:normAutofit fontScale="90000"/>
          </a:bodyPr>
          <a:lstStyle/>
          <a:p>
            <a:pPr algn="l"/>
            <a:r>
              <a:rPr lang="en-US" sz="3100" dirty="0" smtClean="0"/>
              <a:t>Pembangunan </a:t>
            </a:r>
            <a:r>
              <a:rPr lang="en-US" sz="3100" dirty="0" err="1" smtClean="0"/>
              <a:t>desa</a:t>
            </a:r>
            <a:r>
              <a:rPr lang="en-US" sz="3100" dirty="0" smtClean="0"/>
              <a:t> </a:t>
            </a:r>
            <a:r>
              <a:rPr lang="en-US" sz="3100" dirty="0" err="1" smtClean="0"/>
              <a:t>dilakukan</a:t>
            </a:r>
            <a:r>
              <a:rPr lang="en-US" sz="3100" dirty="0" smtClean="0"/>
              <a:t> </a:t>
            </a:r>
            <a:r>
              <a:rPr lang="en-US" sz="3100" dirty="0" err="1" smtClean="0"/>
              <a:t>pada</a:t>
            </a:r>
            <a:r>
              <a:rPr lang="en-US" sz="3100" dirty="0" smtClean="0"/>
              <a:t> </a:t>
            </a:r>
            <a:r>
              <a:rPr lang="en-US" sz="3100" dirty="0" err="1" smtClean="0"/>
              <a:t>wilayah</a:t>
            </a:r>
            <a:r>
              <a:rPr lang="en-US" sz="3100" dirty="0" smtClean="0"/>
              <a:t> </a:t>
            </a:r>
            <a:r>
              <a:rPr lang="en-US" sz="3100" dirty="0" err="1" smtClean="0"/>
              <a:t>desa</a:t>
            </a:r>
            <a:r>
              <a:rPr lang="en-US" sz="3100" dirty="0" smtClean="0"/>
              <a:t> </a:t>
            </a:r>
            <a:r>
              <a:rPr lang="en-US" sz="3100" dirty="0" err="1" smtClean="0"/>
              <a:t>itu</a:t>
            </a:r>
            <a:r>
              <a:rPr lang="en-US" sz="3100" dirty="0" smtClean="0"/>
              <a:t> </a:t>
            </a:r>
            <a:r>
              <a:rPr lang="en-US" sz="3100" dirty="0" err="1" smtClean="0"/>
              <a:t>sendiri</a:t>
            </a:r>
            <a:r>
              <a:rPr lang="en-US" sz="3100" dirty="0" smtClean="0"/>
              <a:t>, </a:t>
            </a:r>
            <a:r>
              <a:rPr lang="en-US" sz="3100" dirty="0" err="1" smtClean="0"/>
              <a:t>secara</a:t>
            </a:r>
            <a:r>
              <a:rPr lang="en-US" sz="3100" dirty="0" smtClean="0"/>
              <a:t> </a:t>
            </a:r>
            <a:r>
              <a:rPr lang="en-US" sz="3100" dirty="0" err="1" smtClean="0"/>
              <a:t>singkat</a:t>
            </a:r>
            <a:r>
              <a:rPr lang="en-US" sz="3100" dirty="0" smtClean="0"/>
              <a:t> </a:t>
            </a:r>
            <a:r>
              <a:rPr lang="en-US" sz="3100" dirty="0" err="1" smtClean="0"/>
              <a:t>disebut</a:t>
            </a:r>
            <a:r>
              <a:rPr lang="en-US" sz="3100" dirty="0" smtClean="0"/>
              <a:t> </a:t>
            </a:r>
            <a:r>
              <a:rPr lang="en-US" sz="3100" dirty="0" err="1" smtClean="0"/>
              <a:t>pembangunan</a:t>
            </a:r>
            <a:r>
              <a:rPr lang="en-US" sz="3100" dirty="0" smtClean="0"/>
              <a:t> </a:t>
            </a:r>
            <a:r>
              <a:rPr lang="en-US" sz="3100" dirty="0" err="1" smtClean="0"/>
              <a:t>desa</a:t>
            </a:r>
            <a:r>
              <a:rPr lang="en-US" sz="3100" dirty="0" smtClean="0"/>
              <a:t>, </a:t>
            </a:r>
            <a:r>
              <a:rPr lang="en-US" sz="3100" dirty="0" err="1" smtClean="0"/>
              <a:t>maupun</a:t>
            </a:r>
            <a:r>
              <a:rPr lang="en-US" sz="3100" dirty="0" smtClean="0"/>
              <a:t> </a:t>
            </a:r>
            <a:r>
              <a:rPr lang="en-US" sz="3100" dirty="0" err="1" smtClean="0"/>
              <a:t>antar</a:t>
            </a:r>
            <a:r>
              <a:rPr lang="en-US" sz="3100" dirty="0" smtClean="0"/>
              <a:t> </a:t>
            </a:r>
            <a:r>
              <a:rPr lang="en-US" sz="3100" dirty="0" err="1" smtClean="0"/>
              <a:t>wilayah</a:t>
            </a:r>
            <a:r>
              <a:rPr lang="en-US" sz="3100" dirty="0" smtClean="0"/>
              <a:t> </a:t>
            </a:r>
            <a:r>
              <a:rPr lang="en-US" sz="3100" dirty="0" err="1" smtClean="0"/>
              <a:t>desa</a:t>
            </a:r>
            <a:r>
              <a:rPr lang="en-US" sz="3100" dirty="0" smtClean="0"/>
              <a:t> yang </a:t>
            </a:r>
            <a:r>
              <a:rPr lang="en-US" sz="3100" dirty="0" err="1" smtClean="0"/>
              <a:t>berdekatan</a:t>
            </a:r>
            <a:r>
              <a:rPr lang="en-US" sz="3100" dirty="0" smtClean="0"/>
              <a:t> </a:t>
            </a:r>
            <a:r>
              <a:rPr lang="en-US" sz="3100" dirty="0" err="1" smtClean="0"/>
              <a:t>atau</a:t>
            </a:r>
            <a:r>
              <a:rPr lang="en-US" sz="3100" dirty="0" smtClean="0"/>
              <a:t> </a:t>
            </a:r>
            <a:r>
              <a:rPr lang="en-US" sz="3100" dirty="0" err="1" smtClean="0"/>
              <a:t>disebut</a:t>
            </a:r>
            <a:r>
              <a:rPr lang="en-US" sz="3100" dirty="0" smtClean="0"/>
              <a:t> </a:t>
            </a:r>
            <a:r>
              <a:rPr lang="en-US" sz="3100" dirty="0" err="1" smtClean="0"/>
              <a:t>pembangunan</a:t>
            </a:r>
            <a:r>
              <a:rPr lang="en-US" sz="3100" dirty="0" smtClean="0"/>
              <a:t> </a:t>
            </a:r>
            <a:r>
              <a:rPr lang="en-US" sz="3100" dirty="0" err="1" smtClean="0"/>
              <a:t>kawasan</a:t>
            </a:r>
            <a:r>
              <a:rPr lang="en-US" sz="3100" dirty="0" smtClean="0"/>
              <a:t>  </a:t>
            </a:r>
            <a:r>
              <a:rPr lang="en-US" sz="3100" dirty="0" err="1" smtClean="0"/>
              <a:t>pedesaan</a:t>
            </a:r>
            <a:r>
              <a:rPr lang="en-US" sz="3100" dirty="0" smtClean="0"/>
              <a:t>. Pembangunan </a:t>
            </a:r>
            <a:r>
              <a:rPr lang="en-US" sz="3100" dirty="0" err="1" smtClean="0"/>
              <a:t>kawasan</a:t>
            </a:r>
            <a:r>
              <a:rPr lang="en-US" sz="3100" dirty="0" smtClean="0"/>
              <a:t> </a:t>
            </a:r>
            <a:r>
              <a:rPr lang="en-US" sz="3100" dirty="0" err="1" smtClean="0"/>
              <a:t>pedesaan</a:t>
            </a:r>
            <a:r>
              <a:rPr lang="en-US" sz="3100" dirty="0" smtClean="0"/>
              <a:t> </a:t>
            </a:r>
            <a:r>
              <a:rPr lang="en-US" sz="3100" dirty="0" err="1" smtClean="0"/>
              <a:t>merupakan</a:t>
            </a:r>
            <a:r>
              <a:rPr lang="en-US" sz="3100" dirty="0" smtClean="0"/>
              <a:t> </a:t>
            </a:r>
            <a:r>
              <a:rPr lang="en-US" sz="3100" dirty="0" err="1" smtClean="0"/>
              <a:t>perpaduan</a:t>
            </a:r>
            <a:r>
              <a:rPr lang="en-US" sz="3100" dirty="0" smtClean="0"/>
              <a:t> </a:t>
            </a:r>
            <a:r>
              <a:rPr lang="en-US" sz="3100" dirty="0" err="1" smtClean="0"/>
              <a:t>pembangunan</a:t>
            </a:r>
            <a:r>
              <a:rPr lang="en-US" sz="3100" dirty="0" smtClean="0"/>
              <a:t> </a:t>
            </a:r>
            <a:r>
              <a:rPr lang="en-US" sz="3100" dirty="0" err="1" smtClean="0"/>
              <a:t>antar</a:t>
            </a:r>
            <a:r>
              <a:rPr lang="en-US" sz="3100" dirty="0" smtClean="0"/>
              <a:t> </a:t>
            </a:r>
            <a:r>
              <a:rPr lang="en-US" sz="3100" dirty="0" err="1" smtClean="0"/>
              <a:t>desa</a:t>
            </a:r>
            <a:r>
              <a:rPr lang="en-US" sz="3100" dirty="0" smtClean="0"/>
              <a:t> </a:t>
            </a:r>
            <a:r>
              <a:rPr lang="en-US" sz="3100" dirty="0" err="1" smtClean="0"/>
              <a:t>dalam</a:t>
            </a:r>
            <a:r>
              <a:rPr lang="en-US" sz="3100" dirty="0" smtClean="0"/>
              <a:t> </a:t>
            </a:r>
            <a:r>
              <a:rPr lang="en-US" sz="3100" dirty="0" err="1" smtClean="0"/>
              <a:t>satu</a:t>
            </a:r>
            <a:r>
              <a:rPr lang="en-US" sz="3100" dirty="0" smtClean="0"/>
              <a:t> </a:t>
            </a:r>
            <a:r>
              <a:rPr lang="en-US" sz="3100" dirty="0" err="1" smtClean="0"/>
              <a:t>kabupaten</a:t>
            </a:r>
            <a:r>
              <a:rPr lang="en-US" sz="3100" dirty="0" smtClean="0"/>
              <a:t> </a:t>
            </a:r>
            <a:r>
              <a:rPr lang="en-US" sz="3100" dirty="0" err="1" smtClean="0"/>
              <a:t>sebagai</a:t>
            </a:r>
            <a:r>
              <a:rPr lang="en-US" sz="3100" dirty="0" smtClean="0"/>
              <a:t> </a:t>
            </a:r>
            <a:r>
              <a:rPr lang="en-US" sz="3100" dirty="0" err="1" smtClean="0"/>
              <a:t>upaya</a:t>
            </a:r>
            <a:r>
              <a:rPr lang="en-US" sz="3100" dirty="0" smtClean="0"/>
              <a:t> </a:t>
            </a:r>
            <a:r>
              <a:rPr lang="en-US" sz="3100" dirty="0" err="1" smtClean="0"/>
              <a:t>mempercepat</a:t>
            </a:r>
            <a:r>
              <a:rPr lang="en-US" sz="3100" dirty="0" smtClean="0"/>
              <a:t> </a:t>
            </a:r>
            <a:r>
              <a:rPr lang="en-US" sz="3100" dirty="0" err="1" smtClean="0"/>
              <a:t>dan</a:t>
            </a:r>
            <a:r>
              <a:rPr lang="en-US" sz="3100" dirty="0" smtClean="0"/>
              <a:t> </a:t>
            </a:r>
            <a:r>
              <a:rPr lang="en-US" sz="3100" dirty="0" err="1" smtClean="0"/>
              <a:t>meningkatkan</a:t>
            </a:r>
            <a:r>
              <a:rPr lang="en-US" sz="3100" dirty="0" smtClean="0"/>
              <a:t> </a:t>
            </a:r>
            <a:r>
              <a:rPr lang="en-US" sz="3100" dirty="0" err="1" smtClean="0"/>
              <a:t>kualitas</a:t>
            </a:r>
            <a:r>
              <a:rPr lang="en-US" sz="3100" dirty="0" smtClean="0"/>
              <a:t> </a:t>
            </a:r>
            <a:r>
              <a:rPr lang="en-US" sz="3100" dirty="0" err="1" smtClean="0"/>
              <a:t>pelayanan</a:t>
            </a:r>
            <a:r>
              <a:rPr lang="en-US" sz="3100" dirty="0" smtClean="0"/>
              <a:t>, </a:t>
            </a:r>
            <a:r>
              <a:rPr lang="en-US" sz="3100" dirty="0" err="1" smtClean="0"/>
              <a:t>pembangunan</a:t>
            </a:r>
            <a:r>
              <a:rPr lang="en-US" sz="3100" dirty="0" smtClean="0"/>
              <a:t> </a:t>
            </a:r>
            <a:r>
              <a:rPr lang="en-US" sz="3100" dirty="0" err="1" smtClean="0"/>
              <a:t>dan</a:t>
            </a:r>
            <a:r>
              <a:rPr lang="en-US" sz="3100" dirty="0" smtClean="0"/>
              <a:t> </a:t>
            </a:r>
            <a:r>
              <a:rPr lang="en-US" sz="3100" dirty="0" err="1" smtClean="0"/>
              <a:t>pemberdayaan</a:t>
            </a:r>
            <a:r>
              <a:rPr lang="en-US" sz="3100" dirty="0" smtClean="0"/>
              <a:t> </a:t>
            </a:r>
            <a:r>
              <a:rPr lang="en-US" sz="3100" dirty="0" err="1" smtClean="0"/>
              <a:t>masyarakat</a:t>
            </a:r>
            <a:r>
              <a:rPr lang="en-US" sz="3100" dirty="0" smtClean="0"/>
              <a:t> </a:t>
            </a:r>
            <a:r>
              <a:rPr lang="en-US" sz="3100" dirty="0" err="1" smtClean="0"/>
              <a:t>desa</a:t>
            </a:r>
            <a:r>
              <a:rPr lang="en-US" sz="3100" dirty="0" smtClean="0"/>
              <a:t> </a:t>
            </a:r>
            <a:r>
              <a:rPr lang="en-US" sz="3100" dirty="0" err="1" smtClean="0"/>
              <a:t>di</a:t>
            </a:r>
            <a:r>
              <a:rPr lang="en-US" sz="3100" dirty="0" smtClean="0"/>
              <a:t> </a:t>
            </a:r>
            <a:r>
              <a:rPr lang="en-US" sz="3100" dirty="0" err="1" smtClean="0"/>
              <a:t>kawasan</a:t>
            </a:r>
            <a:r>
              <a:rPr lang="en-US" sz="3100" dirty="0" smtClean="0"/>
              <a:t> </a:t>
            </a:r>
            <a:r>
              <a:rPr lang="en-US" sz="3100" dirty="0" err="1" smtClean="0"/>
              <a:t>perdesaan</a:t>
            </a:r>
            <a:r>
              <a:rPr lang="en-US" sz="3100" dirty="0" smtClean="0"/>
              <a:t> </a:t>
            </a:r>
            <a:r>
              <a:rPr lang="en-US" sz="3100" dirty="0" err="1" smtClean="0"/>
              <a:t>melalui</a:t>
            </a:r>
            <a:r>
              <a:rPr lang="en-US" sz="3100" dirty="0" smtClean="0"/>
              <a:t> </a:t>
            </a:r>
            <a:r>
              <a:rPr lang="en-US" sz="3100" dirty="0" err="1" smtClean="0"/>
              <a:t>pendekatan</a:t>
            </a:r>
            <a:r>
              <a:rPr lang="en-US" sz="3100" dirty="0" smtClean="0"/>
              <a:t> </a:t>
            </a:r>
            <a:r>
              <a:rPr lang="en-US" sz="3100" dirty="0" err="1" smtClean="0"/>
              <a:t>pendekatan</a:t>
            </a:r>
            <a:r>
              <a:rPr lang="en-US" sz="3100" dirty="0" smtClean="0"/>
              <a:t> </a:t>
            </a:r>
            <a:r>
              <a:rPr lang="en-US" sz="3100" dirty="0" err="1" smtClean="0"/>
              <a:t>pembangunan</a:t>
            </a:r>
            <a:r>
              <a:rPr lang="en-US" sz="3100" dirty="0" smtClean="0"/>
              <a:t> </a:t>
            </a:r>
            <a:r>
              <a:rPr lang="en-US" sz="3100" dirty="0" err="1" smtClean="0"/>
              <a:t>partisipatif</a:t>
            </a:r>
            <a:r>
              <a:rPr lang="en-US" sz="3100" dirty="0" smtClean="0"/>
              <a:t>. </a:t>
            </a:r>
            <a:r>
              <a:rPr lang="en-US" sz="3100" dirty="0" err="1" smtClean="0"/>
              <a:t>Oleh</a:t>
            </a:r>
            <a:r>
              <a:rPr lang="en-US" sz="3100" dirty="0" smtClean="0"/>
              <a:t> </a:t>
            </a:r>
            <a:r>
              <a:rPr lang="en-US" sz="3100" dirty="0" err="1" smtClean="0"/>
              <a:t>karena</a:t>
            </a:r>
            <a:r>
              <a:rPr lang="en-US" sz="3100" dirty="0" smtClean="0"/>
              <a:t> </a:t>
            </a:r>
            <a:r>
              <a:rPr lang="en-US" sz="3100" dirty="0" err="1" smtClean="0"/>
              <a:t>itu</a:t>
            </a:r>
            <a:r>
              <a:rPr lang="en-US" sz="3100" dirty="0" smtClean="0"/>
              <a:t>, </a:t>
            </a:r>
            <a:r>
              <a:rPr lang="en-US" sz="3100" dirty="0" err="1" smtClean="0"/>
              <a:t>rancangan</a:t>
            </a:r>
            <a:r>
              <a:rPr lang="en-US" sz="3100" dirty="0" smtClean="0"/>
              <a:t> </a:t>
            </a:r>
            <a:r>
              <a:rPr lang="en-US" sz="3100" dirty="0" err="1" smtClean="0"/>
              <a:t>pembangunan</a:t>
            </a:r>
            <a:r>
              <a:rPr lang="en-US" sz="3100" dirty="0" smtClean="0"/>
              <a:t> </a:t>
            </a:r>
            <a:r>
              <a:rPr lang="en-US" sz="3100" dirty="0" err="1" smtClean="0"/>
              <a:t>kawasan</a:t>
            </a:r>
            <a:r>
              <a:rPr lang="en-US" sz="3100" dirty="0" smtClean="0"/>
              <a:t> </a:t>
            </a:r>
            <a:r>
              <a:rPr lang="en-US" sz="3100" dirty="0" err="1" smtClean="0"/>
              <a:t>perdesaan</a:t>
            </a:r>
            <a:r>
              <a:rPr lang="en-US" sz="3100" dirty="0" smtClean="0"/>
              <a:t> </a:t>
            </a:r>
            <a:r>
              <a:rPr lang="en-US" sz="3100" dirty="0" err="1" smtClean="0"/>
              <a:t>dibahas</a:t>
            </a:r>
            <a:r>
              <a:rPr lang="en-US" sz="3100" dirty="0" smtClean="0"/>
              <a:t> </a:t>
            </a:r>
            <a:r>
              <a:rPr lang="en-US" sz="3100" dirty="0" err="1" smtClean="0"/>
              <a:t>bersama</a:t>
            </a:r>
            <a:r>
              <a:rPr lang="en-US" sz="3100" dirty="0" smtClean="0"/>
              <a:t> </a:t>
            </a:r>
            <a:r>
              <a:rPr lang="en-US" sz="3100" dirty="0" err="1" smtClean="0"/>
              <a:t>oleh</a:t>
            </a:r>
            <a:r>
              <a:rPr lang="en-US" sz="3100" dirty="0" smtClean="0"/>
              <a:t> </a:t>
            </a:r>
            <a:r>
              <a:rPr lang="en-US" sz="3100" dirty="0" err="1" smtClean="0"/>
              <a:t>pemerintah</a:t>
            </a:r>
            <a:r>
              <a:rPr lang="en-US" sz="3100" dirty="0" smtClean="0"/>
              <a:t>, </a:t>
            </a:r>
            <a:r>
              <a:rPr lang="en-US" sz="3100" dirty="0" err="1" smtClean="0"/>
              <a:t>pemerintah</a:t>
            </a:r>
            <a:r>
              <a:rPr lang="en-US" sz="3100" dirty="0" smtClean="0"/>
              <a:t> </a:t>
            </a:r>
            <a:r>
              <a:rPr lang="en-US" sz="3100" dirty="0" err="1" smtClean="0"/>
              <a:t>provinsi</a:t>
            </a:r>
            <a:r>
              <a:rPr lang="en-US" sz="3100" dirty="0" smtClean="0"/>
              <a:t>, </a:t>
            </a:r>
            <a:r>
              <a:rPr lang="en-US" sz="3100" dirty="0" err="1" smtClean="0"/>
              <a:t>kabupaten</a:t>
            </a:r>
            <a:r>
              <a:rPr lang="en-US" sz="3100" dirty="0" smtClean="0"/>
              <a:t>, </a:t>
            </a:r>
            <a:r>
              <a:rPr lang="en-US" sz="3100" dirty="0" err="1" smtClean="0"/>
              <a:t>kecamatan</a:t>
            </a:r>
            <a:r>
              <a:rPr lang="en-US" sz="3100" dirty="0" smtClean="0"/>
              <a:t> </a:t>
            </a:r>
            <a:r>
              <a:rPr lang="en-US" sz="3100" dirty="0" err="1" smtClean="0"/>
              <a:t>dan</a:t>
            </a:r>
            <a:r>
              <a:rPr lang="en-US" sz="3100" dirty="0" smtClean="0"/>
              <a:t> </a:t>
            </a:r>
            <a:r>
              <a:rPr lang="en-US" sz="3100" dirty="0" err="1" smtClean="0"/>
              <a:t>desa</a:t>
            </a:r>
            <a:r>
              <a:rPr lang="en-US" sz="3100" dirty="0" smtClean="0"/>
              <a:t>.</a:t>
            </a:r>
            <a:r>
              <a:rPr lang="en-US" dirty="0" smtClean="0"/>
              <a:t/>
            </a:r>
            <a:br>
              <a:rPr lang="en-US" dirty="0" smtClean="0"/>
            </a:br>
            <a:endParaRPr lang="en-US" dirty="0"/>
          </a:p>
        </p:txBody>
      </p:sp>
      <p:sp>
        <p:nvSpPr>
          <p:cNvPr id="3" name="Content Placeholder 2"/>
          <p:cNvSpPr>
            <a:spLocks noGrp="1"/>
          </p:cNvSpPr>
          <p:nvPr>
            <p:ph idx="1"/>
          </p:nvPr>
        </p:nvSpPr>
        <p:spPr>
          <a:xfrm flipV="1">
            <a:off x="457200" y="6857999"/>
            <a:ext cx="8229600" cy="45719"/>
          </a:xfrm>
        </p:spPr>
        <p:txBody>
          <a:bodyPr>
            <a:normAutofit fontScale="25000" lnSpcReduction="20000"/>
          </a:bodyPr>
          <a:lstStyle/>
          <a:p>
            <a:endParaRPr lang="en-US" dirty="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401762"/>
          </a:xfrm>
        </p:spPr>
        <p:txBody>
          <a:bodyPr>
            <a:noAutofit/>
          </a:bodyPr>
          <a:lstStyle/>
          <a:p>
            <a:r>
              <a:rPr lang="en-US" sz="2400" b="1" dirty="0" smtClean="0">
                <a:solidFill>
                  <a:prstClr val="black"/>
                </a:solidFill>
                <a:latin typeface="Calibri Light"/>
              </a:rPr>
              <a:t>BAB III</a:t>
            </a:r>
            <a:br>
              <a:rPr lang="en-US" sz="2400" b="1" dirty="0" smtClean="0">
                <a:solidFill>
                  <a:prstClr val="black"/>
                </a:solidFill>
                <a:latin typeface="Calibri Light"/>
              </a:rPr>
            </a:br>
            <a:r>
              <a:rPr lang="en-US" sz="2400" b="1" dirty="0" smtClean="0">
                <a:solidFill>
                  <a:prstClr val="black"/>
                </a:solidFill>
                <a:latin typeface="Calibri Light"/>
              </a:rPr>
              <a:t>PENYUSUNAN </a:t>
            </a:r>
            <a:r>
              <a:rPr lang="en-US" sz="2400" b="1" dirty="0">
                <a:solidFill>
                  <a:prstClr val="black"/>
                </a:solidFill>
                <a:latin typeface="Calibri Light"/>
              </a:rPr>
              <a:t>RENCANA KERJA </a:t>
            </a:r>
            <a:br>
              <a:rPr lang="en-US" sz="2400" b="1" dirty="0">
                <a:solidFill>
                  <a:prstClr val="black"/>
                </a:solidFill>
                <a:latin typeface="Calibri Light"/>
              </a:rPr>
            </a:br>
            <a:r>
              <a:rPr lang="en-US" sz="2400" b="1" dirty="0">
                <a:solidFill>
                  <a:prstClr val="black"/>
                </a:solidFill>
                <a:latin typeface="Calibri Light"/>
              </a:rPr>
              <a:t>PEMERINTAH </a:t>
            </a:r>
            <a:r>
              <a:rPr lang="en-US" sz="2400" b="1" dirty="0" smtClean="0">
                <a:solidFill>
                  <a:prstClr val="black"/>
                </a:solidFill>
                <a:latin typeface="Calibri Light"/>
              </a:rPr>
              <a:t>DESA (RKP </a:t>
            </a:r>
            <a:r>
              <a:rPr lang="en-US" sz="2400" b="1" dirty="0">
                <a:solidFill>
                  <a:prstClr val="black"/>
                </a:solidFill>
                <a:latin typeface="Calibri Light"/>
              </a:rPr>
              <a:t>DESA)</a:t>
            </a:r>
            <a:endParaRPr lang="en-US" sz="2400" b="1" dirty="0"/>
          </a:p>
        </p:txBody>
      </p:sp>
      <p:sp>
        <p:nvSpPr>
          <p:cNvPr id="3" name="Content Placeholder 2"/>
          <p:cNvSpPr>
            <a:spLocks noGrp="1"/>
          </p:cNvSpPr>
          <p:nvPr>
            <p:ph idx="1"/>
          </p:nvPr>
        </p:nvSpPr>
        <p:spPr/>
        <p:txBody>
          <a:bodyPr>
            <a:normAutofit/>
          </a:bodyPr>
          <a:lstStyle/>
          <a:p>
            <a:pPr marL="0" lvl="0" indent="0">
              <a:lnSpc>
                <a:spcPct val="90000"/>
              </a:lnSpc>
              <a:spcBef>
                <a:spcPts val="1000"/>
              </a:spcBef>
              <a:buNone/>
            </a:pPr>
            <a:r>
              <a:rPr lang="en-US" sz="2600" dirty="0" err="1" smtClean="0">
                <a:solidFill>
                  <a:prstClr val="black"/>
                </a:solidFill>
                <a:latin typeface="Arial Narrow" panose="020B0606020202030204" pitchFamily="34" charset="0"/>
              </a:rPr>
              <a:t>Rencana</a:t>
            </a:r>
            <a:r>
              <a:rPr lang="en-US" sz="2600" dirty="0" smtClean="0">
                <a:solidFill>
                  <a:prstClr val="black"/>
                </a:solidFill>
                <a:latin typeface="Arial Narrow" panose="020B0606020202030204" pitchFamily="34" charset="0"/>
              </a:rPr>
              <a:t> </a:t>
            </a:r>
            <a:r>
              <a:rPr lang="en-US" sz="2600" dirty="0" err="1" smtClean="0">
                <a:solidFill>
                  <a:prstClr val="black"/>
                </a:solidFill>
                <a:latin typeface="Arial Narrow" panose="020B0606020202030204" pitchFamily="34" charset="0"/>
              </a:rPr>
              <a:t>kerja</a:t>
            </a:r>
            <a:r>
              <a:rPr lang="en-US" sz="2600" dirty="0" smtClean="0">
                <a:solidFill>
                  <a:prstClr val="black"/>
                </a:solidFill>
                <a:latin typeface="Arial Narrow" panose="020B0606020202030204" pitchFamily="34" charset="0"/>
              </a:rPr>
              <a:t> </a:t>
            </a:r>
            <a:r>
              <a:rPr lang="en-US" sz="2600" dirty="0" err="1" smtClean="0">
                <a:solidFill>
                  <a:prstClr val="black"/>
                </a:solidFill>
                <a:latin typeface="Arial Narrow" panose="020B0606020202030204" pitchFamily="34" charset="0"/>
              </a:rPr>
              <a:t>pemerintah</a:t>
            </a:r>
            <a:r>
              <a:rPr lang="en-US" sz="2600" dirty="0" smtClean="0">
                <a:solidFill>
                  <a:prstClr val="black"/>
                </a:solidFill>
                <a:latin typeface="Arial Narrow" panose="020B0606020202030204" pitchFamily="34" charset="0"/>
              </a:rPr>
              <a:t> </a:t>
            </a:r>
            <a:r>
              <a:rPr lang="en-US" sz="2600" dirty="0" err="1" smtClean="0">
                <a:solidFill>
                  <a:prstClr val="black"/>
                </a:solidFill>
                <a:latin typeface="Arial Narrow" panose="020B0606020202030204" pitchFamily="34" charset="0"/>
              </a:rPr>
              <a:t>desa</a:t>
            </a:r>
            <a:r>
              <a:rPr lang="en-US" sz="2600" dirty="0" smtClean="0">
                <a:solidFill>
                  <a:prstClr val="black"/>
                </a:solidFill>
                <a:latin typeface="Arial Narrow" panose="020B0606020202030204" pitchFamily="34" charset="0"/>
              </a:rPr>
              <a:t> ,</a:t>
            </a:r>
            <a:r>
              <a:rPr lang="en-US" sz="2600" dirty="0" err="1" smtClean="0">
                <a:solidFill>
                  <a:prstClr val="black"/>
                </a:solidFill>
                <a:latin typeface="Arial Narrow" panose="020B0606020202030204" pitchFamily="34" charset="0"/>
              </a:rPr>
              <a:t>selanjutnya</a:t>
            </a:r>
            <a:r>
              <a:rPr lang="en-US" sz="2600" dirty="0" smtClean="0">
                <a:solidFill>
                  <a:prstClr val="black"/>
                </a:solidFill>
                <a:latin typeface="Arial Narrow" panose="020B0606020202030204" pitchFamily="34" charset="0"/>
              </a:rPr>
              <a:t> </a:t>
            </a:r>
            <a:r>
              <a:rPr lang="en-US" sz="2600" dirty="0" err="1" smtClean="0">
                <a:solidFill>
                  <a:prstClr val="black"/>
                </a:solidFill>
                <a:latin typeface="Arial Narrow" panose="020B0606020202030204" pitchFamily="34" charset="0"/>
              </a:rPr>
              <a:t>disingkat</a:t>
            </a:r>
            <a:r>
              <a:rPr lang="en-US" sz="2600" dirty="0" smtClean="0">
                <a:solidFill>
                  <a:prstClr val="black"/>
                </a:solidFill>
                <a:latin typeface="Arial Narrow" panose="020B0606020202030204" pitchFamily="34" charset="0"/>
              </a:rPr>
              <a:t> </a:t>
            </a:r>
            <a:r>
              <a:rPr lang="en-US" sz="2600" dirty="0" err="1" smtClean="0">
                <a:solidFill>
                  <a:prstClr val="black"/>
                </a:solidFill>
                <a:latin typeface="Arial Narrow" panose="020B0606020202030204" pitchFamily="34" charset="0"/>
              </a:rPr>
              <a:t>rkp</a:t>
            </a:r>
            <a:r>
              <a:rPr lang="en-US" sz="2600" dirty="0" smtClean="0">
                <a:solidFill>
                  <a:prstClr val="black"/>
                </a:solidFill>
                <a:latin typeface="Arial Narrow" panose="020B0606020202030204" pitchFamily="34" charset="0"/>
              </a:rPr>
              <a:t> </a:t>
            </a:r>
            <a:r>
              <a:rPr lang="en-US" sz="2600" dirty="0" err="1" smtClean="0">
                <a:solidFill>
                  <a:prstClr val="black"/>
                </a:solidFill>
                <a:latin typeface="Arial Narrow" panose="020B0606020202030204" pitchFamily="34" charset="0"/>
              </a:rPr>
              <a:t>desa</a:t>
            </a:r>
            <a:r>
              <a:rPr lang="en-US" sz="2600" dirty="0" smtClean="0">
                <a:solidFill>
                  <a:prstClr val="black"/>
                </a:solidFill>
                <a:latin typeface="Arial Narrow" panose="020B0606020202030204" pitchFamily="34" charset="0"/>
              </a:rPr>
              <a:t> , </a:t>
            </a:r>
          </a:p>
          <a:p>
            <a:pPr marL="0" lvl="0" indent="0">
              <a:lnSpc>
                <a:spcPct val="90000"/>
              </a:lnSpc>
              <a:spcBef>
                <a:spcPts val="1000"/>
              </a:spcBef>
              <a:buNone/>
            </a:pPr>
            <a:r>
              <a:rPr lang="en-US" sz="2600" dirty="0" err="1" smtClean="0">
                <a:solidFill>
                  <a:prstClr val="black"/>
                </a:solidFill>
                <a:latin typeface="Arial Narrow" panose="020B0606020202030204" pitchFamily="34" charset="0"/>
              </a:rPr>
              <a:t>Adalah</a:t>
            </a:r>
            <a:r>
              <a:rPr lang="en-US" sz="2600" dirty="0" smtClean="0">
                <a:solidFill>
                  <a:prstClr val="black"/>
                </a:solidFill>
                <a:latin typeface="Arial Narrow" panose="020B0606020202030204" pitchFamily="34" charset="0"/>
              </a:rPr>
              <a:t> </a:t>
            </a:r>
            <a:r>
              <a:rPr lang="en-US" sz="2600" dirty="0" err="1" smtClean="0">
                <a:solidFill>
                  <a:prstClr val="black"/>
                </a:solidFill>
                <a:latin typeface="Arial Narrow" panose="020B0606020202030204" pitchFamily="34" charset="0"/>
              </a:rPr>
              <a:t>penjabaran</a:t>
            </a:r>
            <a:r>
              <a:rPr lang="en-US" sz="2600" dirty="0" smtClean="0">
                <a:solidFill>
                  <a:prstClr val="black"/>
                </a:solidFill>
                <a:latin typeface="Arial Narrow" panose="020B0606020202030204" pitchFamily="34" charset="0"/>
              </a:rPr>
              <a:t> </a:t>
            </a:r>
            <a:r>
              <a:rPr lang="en-US" sz="2600" dirty="0" err="1" smtClean="0">
                <a:solidFill>
                  <a:prstClr val="black"/>
                </a:solidFill>
                <a:latin typeface="Arial Narrow" panose="020B0606020202030204" pitchFamily="34" charset="0"/>
              </a:rPr>
              <a:t>dari</a:t>
            </a:r>
            <a:r>
              <a:rPr lang="en-US" sz="2600" dirty="0" smtClean="0">
                <a:solidFill>
                  <a:prstClr val="black"/>
                </a:solidFill>
                <a:latin typeface="Arial Narrow" panose="020B0606020202030204" pitchFamily="34" charset="0"/>
              </a:rPr>
              <a:t> </a:t>
            </a:r>
            <a:r>
              <a:rPr lang="en-US" sz="2600" dirty="0" err="1" smtClean="0">
                <a:solidFill>
                  <a:prstClr val="black"/>
                </a:solidFill>
                <a:latin typeface="Arial Narrow" panose="020B0606020202030204" pitchFamily="34" charset="0"/>
              </a:rPr>
              <a:t>rpjm</a:t>
            </a:r>
            <a:r>
              <a:rPr lang="en-US" sz="2600" dirty="0" smtClean="0">
                <a:solidFill>
                  <a:prstClr val="black"/>
                </a:solidFill>
                <a:latin typeface="Arial Narrow" panose="020B0606020202030204" pitchFamily="34" charset="0"/>
              </a:rPr>
              <a:t> </a:t>
            </a:r>
            <a:r>
              <a:rPr lang="en-US" sz="2600" dirty="0" err="1" smtClean="0">
                <a:solidFill>
                  <a:prstClr val="black"/>
                </a:solidFill>
                <a:latin typeface="Arial Narrow" panose="020B0606020202030204" pitchFamily="34" charset="0"/>
              </a:rPr>
              <a:t>desa</a:t>
            </a:r>
            <a:r>
              <a:rPr lang="en-US" sz="2600" dirty="0" smtClean="0">
                <a:solidFill>
                  <a:prstClr val="black"/>
                </a:solidFill>
                <a:latin typeface="Arial Narrow" panose="020B0606020202030204" pitchFamily="34" charset="0"/>
              </a:rPr>
              <a:t> </a:t>
            </a:r>
            <a:r>
              <a:rPr lang="en-US" sz="2600" dirty="0" err="1" smtClean="0">
                <a:solidFill>
                  <a:prstClr val="black"/>
                </a:solidFill>
                <a:latin typeface="Arial Narrow" panose="020B0606020202030204" pitchFamily="34" charset="0"/>
              </a:rPr>
              <a:t>untuk</a:t>
            </a:r>
            <a:r>
              <a:rPr lang="en-US" sz="2600" dirty="0" smtClean="0">
                <a:solidFill>
                  <a:prstClr val="black"/>
                </a:solidFill>
                <a:latin typeface="Arial Narrow" panose="020B0606020202030204" pitchFamily="34" charset="0"/>
              </a:rPr>
              <a:t> </a:t>
            </a:r>
            <a:r>
              <a:rPr lang="en-US" sz="2600" dirty="0" err="1" smtClean="0">
                <a:solidFill>
                  <a:prstClr val="black"/>
                </a:solidFill>
                <a:latin typeface="Arial Narrow" panose="020B0606020202030204" pitchFamily="34" charset="0"/>
              </a:rPr>
              <a:t>jangka</a:t>
            </a:r>
            <a:r>
              <a:rPr lang="en-US" sz="2600" dirty="0" smtClean="0">
                <a:solidFill>
                  <a:prstClr val="black"/>
                </a:solidFill>
                <a:latin typeface="Arial Narrow" panose="020B0606020202030204" pitchFamily="34" charset="0"/>
              </a:rPr>
              <a:t> </a:t>
            </a:r>
            <a:r>
              <a:rPr lang="en-US" sz="2600" dirty="0" err="1" smtClean="0">
                <a:solidFill>
                  <a:prstClr val="black"/>
                </a:solidFill>
                <a:latin typeface="Arial Narrow" panose="020B0606020202030204" pitchFamily="34" charset="0"/>
              </a:rPr>
              <a:t>waktu</a:t>
            </a:r>
            <a:r>
              <a:rPr lang="en-US" sz="2600" dirty="0" smtClean="0">
                <a:solidFill>
                  <a:prstClr val="black"/>
                </a:solidFill>
                <a:latin typeface="Arial Narrow" panose="020B0606020202030204" pitchFamily="34" charset="0"/>
              </a:rPr>
              <a:t> 1 (</a:t>
            </a:r>
            <a:r>
              <a:rPr lang="en-US" sz="2600" dirty="0" err="1" smtClean="0">
                <a:solidFill>
                  <a:prstClr val="black"/>
                </a:solidFill>
                <a:latin typeface="Arial Narrow" panose="020B0606020202030204" pitchFamily="34" charset="0"/>
              </a:rPr>
              <a:t>satu</a:t>
            </a:r>
            <a:r>
              <a:rPr lang="en-US" sz="2600" dirty="0" smtClean="0">
                <a:solidFill>
                  <a:prstClr val="black"/>
                </a:solidFill>
                <a:latin typeface="Arial Narrow" panose="020B0606020202030204" pitchFamily="34" charset="0"/>
              </a:rPr>
              <a:t> ) </a:t>
            </a:r>
          </a:p>
          <a:p>
            <a:pPr marL="0" lvl="0" indent="0">
              <a:lnSpc>
                <a:spcPct val="90000"/>
              </a:lnSpc>
              <a:spcBef>
                <a:spcPts val="1000"/>
              </a:spcBef>
              <a:buNone/>
            </a:pPr>
            <a:r>
              <a:rPr lang="en-US" sz="2600" dirty="0" err="1" smtClean="0">
                <a:solidFill>
                  <a:prstClr val="black"/>
                </a:solidFill>
                <a:latin typeface="Arial Narrow" panose="020B0606020202030204" pitchFamily="34" charset="0"/>
              </a:rPr>
              <a:t>Tahun</a:t>
            </a:r>
            <a:r>
              <a:rPr lang="en-US" sz="2600" dirty="0" smtClean="0">
                <a:solidFill>
                  <a:prstClr val="black"/>
                </a:solidFill>
                <a:latin typeface="Arial Narrow" panose="020B0606020202030204" pitchFamily="34" charset="0"/>
              </a:rPr>
              <a:t> (</a:t>
            </a:r>
            <a:r>
              <a:rPr lang="en-US" sz="2600" dirty="0" err="1" smtClean="0">
                <a:solidFill>
                  <a:prstClr val="black"/>
                </a:solidFill>
                <a:latin typeface="Arial Narrow" panose="020B0606020202030204" pitchFamily="34" charset="0"/>
              </a:rPr>
              <a:t>permendagri</a:t>
            </a:r>
            <a:r>
              <a:rPr lang="en-US" sz="2600" dirty="0" smtClean="0">
                <a:solidFill>
                  <a:prstClr val="black"/>
                </a:solidFill>
                <a:latin typeface="Arial Narrow" panose="020B0606020202030204" pitchFamily="34" charset="0"/>
              </a:rPr>
              <a:t> no .  1 1 4 / 2 0 1 4 </a:t>
            </a:r>
            <a:r>
              <a:rPr lang="en-US" sz="2600" dirty="0" err="1" smtClean="0">
                <a:solidFill>
                  <a:prstClr val="black"/>
                </a:solidFill>
                <a:latin typeface="Arial Narrow" panose="020B0606020202030204" pitchFamily="34" charset="0"/>
              </a:rPr>
              <a:t>psl</a:t>
            </a:r>
            <a:r>
              <a:rPr lang="en-US" sz="2600" dirty="0" smtClean="0">
                <a:solidFill>
                  <a:prstClr val="black"/>
                </a:solidFill>
                <a:latin typeface="Arial Narrow" panose="020B0606020202030204" pitchFamily="34" charset="0"/>
              </a:rPr>
              <a:t>  1 </a:t>
            </a:r>
            <a:r>
              <a:rPr lang="en-US" sz="2600" dirty="0" err="1" smtClean="0">
                <a:solidFill>
                  <a:prstClr val="black"/>
                </a:solidFill>
                <a:latin typeface="Arial Narrow" panose="020B0606020202030204" pitchFamily="34" charset="0"/>
              </a:rPr>
              <a:t>ayt</a:t>
            </a:r>
            <a:r>
              <a:rPr lang="en-US" sz="2600" dirty="0" smtClean="0">
                <a:solidFill>
                  <a:prstClr val="black"/>
                </a:solidFill>
                <a:latin typeface="Arial Narrow" panose="020B0606020202030204" pitchFamily="34" charset="0"/>
              </a:rPr>
              <a:t> 16 ) . </a:t>
            </a:r>
          </a:p>
          <a:p>
            <a:pPr marL="0" lvl="0" indent="0">
              <a:lnSpc>
                <a:spcPct val="90000"/>
              </a:lnSpc>
              <a:spcBef>
                <a:spcPts val="1000"/>
              </a:spcBef>
              <a:buNone/>
            </a:pPr>
            <a:endParaRPr lang="en-US" sz="2600" dirty="0" smtClean="0">
              <a:solidFill>
                <a:prstClr val="black"/>
              </a:solidFill>
              <a:latin typeface="Arial Narrow" panose="020B0606020202030204" pitchFamily="34" charset="0"/>
            </a:endParaRPr>
          </a:p>
          <a:p>
            <a:pPr marL="0" lvl="0" indent="0">
              <a:lnSpc>
                <a:spcPct val="90000"/>
              </a:lnSpc>
              <a:spcBef>
                <a:spcPts val="1000"/>
              </a:spcBef>
              <a:buNone/>
            </a:pPr>
            <a:r>
              <a:rPr lang="en-US" sz="2600" dirty="0" err="1" smtClean="0">
                <a:solidFill>
                  <a:prstClr val="black"/>
                </a:solidFill>
                <a:latin typeface="Arial Narrow" panose="020B0606020202030204" pitchFamily="34" charset="0"/>
              </a:rPr>
              <a:t>Rkp</a:t>
            </a:r>
            <a:r>
              <a:rPr lang="en-US" sz="2600" dirty="0" smtClean="0">
                <a:solidFill>
                  <a:prstClr val="black"/>
                </a:solidFill>
                <a:latin typeface="Arial Narrow" panose="020B0606020202030204" pitchFamily="34" charset="0"/>
              </a:rPr>
              <a:t> </a:t>
            </a:r>
            <a:r>
              <a:rPr lang="en-US" sz="2600" dirty="0" err="1" smtClean="0">
                <a:solidFill>
                  <a:prstClr val="black"/>
                </a:solidFill>
                <a:latin typeface="Arial Narrow" panose="020B0606020202030204" pitchFamily="34" charset="0"/>
              </a:rPr>
              <a:t>desa</a:t>
            </a:r>
            <a:r>
              <a:rPr lang="en-US" sz="2600" dirty="0" smtClean="0">
                <a:solidFill>
                  <a:prstClr val="black"/>
                </a:solidFill>
                <a:latin typeface="Arial Narrow" panose="020B0606020202030204" pitchFamily="34" charset="0"/>
              </a:rPr>
              <a:t> </a:t>
            </a:r>
            <a:r>
              <a:rPr lang="en-US" sz="2600" dirty="0" err="1" smtClean="0">
                <a:solidFill>
                  <a:prstClr val="black"/>
                </a:solidFill>
                <a:latin typeface="Arial Narrow" panose="020B0606020202030204" pitchFamily="34" charset="0"/>
              </a:rPr>
              <a:t>disebut</a:t>
            </a:r>
            <a:r>
              <a:rPr lang="en-US" sz="2600" dirty="0" smtClean="0">
                <a:solidFill>
                  <a:prstClr val="black"/>
                </a:solidFill>
                <a:latin typeface="Arial Narrow" panose="020B0606020202030204" pitchFamily="34" charset="0"/>
              </a:rPr>
              <a:t> pula </a:t>
            </a:r>
            <a:r>
              <a:rPr lang="en-US" sz="2600" dirty="0" err="1" smtClean="0">
                <a:solidFill>
                  <a:prstClr val="black"/>
                </a:solidFill>
                <a:latin typeface="Arial Narrow" panose="020B0606020202030204" pitchFamily="34" charset="0"/>
              </a:rPr>
              <a:t>sebagai</a:t>
            </a:r>
            <a:r>
              <a:rPr lang="en-US" sz="2600" dirty="0" smtClean="0">
                <a:solidFill>
                  <a:prstClr val="black"/>
                </a:solidFill>
                <a:latin typeface="Arial Narrow" panose="020B0606020202030204" pitchFamily="34" charset="0"/>
              </a:rPr>
              <a:t> </a:t>
            </a:r>
            <a:r>
              <a:rPr lang="en-US" sz="2600" dirty="0" err="1" smtClean="0">
                <a:solidFill>
                  <a:prstClr val="black"/>
                </a:solidFill>
                <a:latin typeface="Arial Narrow" panose="020B0606020202030204" pitchFamily="34" charset="0"/>
              </a:rPr>
              <a:t>rencana</a:t>
            </a:r>
            <a:r>
              <a:rPr lang="en-US" sz="2600" dirty="0" smtClean="0">
                <a:solidFill>
                  <a:prstClr val="black"/>
                </a:solidFill>
                <a:latin typeface="Arial Narrow" panose="020B0606020202030204" pitchFamily="34" charset="0"/>
              </a:rPr>
              <a:t> </a:t>
            </a:r>
            <a:r>
              <a:rPr lang="en-US" sz="2600" dirty="0" err="1" smtClean="0">
                <a:solidFill>
                  <a:prstClr val="black"/>
                </a:solidFill>
                <a:latin typeface="Arial Narrow" panose="020B0606020202030204" pitchFamily="34" charset="0"/>
              </a:rPr>
              <a:t>pembangunan</a:t>
            </a:r>
            <a:r>
              <a:rPr lang="en-US" sz="2600" dirty="0" smtClean="0">
                <a:solidFill>
                  <a:prstClr val="black"/>
                </a:solidFill>
                <a:latin typeface="Arial Narrow" panose="020B0606020202030204" pitchFamily="34" charset="0"/>
              </a:rPr>
              <a:t> </a:t>
            </a:r>
            <a:r>
              <a:rPr lang="en-US" sz="2600" dirty="0" err="1" smtClean="0">
                <a:solidFill>
                  <a:prstClr val="black"/>
                </a:solidFill>
                <a:latin typeface="Arial Narrow" panose="020B0606020202030204" pitchFamily="34" charset="0"/>
              </a:rPr>
              <a:t>tahunan</a:t>
            </a:r>
            <a:r>
              <a:rPr lang="en-US" sz="2600" dirty="0" smtClean="0">
                <a:solidFill>
                  <a:prstClr val="black"/>
                </a:solidFill>
                <a:latin typeface="Arial Narrow" panose="020B0606020202030204" pitchFamily="34" charset="0"/>
              </a:rPr>
              <a:t>  </a:t>
            </a:r>
            <a:r>
              <a:rPr lang="en-US" sz="2600" dirty="0" err="1" smtClean="0">
                <a:solidFill>
                  <a:prstClr val="black"/>
                </a:solidFill>
                <a:latin typeface="Arial Narrow" panose="020B0606020202030204" pitchFamily="34" charset="0"/>
              </a:rPr>
              <a:t>desa</a:t>
            </a:r>
            <a:r>
              <a:rPr lang="en-US" sz="2600" dirty="0" smtClean="0">
                <a:solidFill>
                  <a:prstClr val="black"/>
                </a:solidFill>
                <a:latin typeface="Arial Narrow" panose="020B0606020202030204" pitchFamily="34" charset="0"/>
              </a:rPr>
              <a:t> . (</a:t>
            </a:r>
            <a:r>
              <a:rPr lang="en-US" sz="2600" dirty="0" err="1" smtClean="0">
                <a:solidFill>
                  <a:prstClr val="black"/>
                </a:solidFill>
                <a:latin typeface="Arial Narrow" panose="020B0606020202030204" pitchFamily="34" charset="0"/>
              </a:rPr>
              <a:t>uu</a:t>
            </a:r>
            <a:r>
              <a:rPr lang="en-US" sz="2600" dirty="0" smtClean="0">
                <a:solidFill>
                  <a:prstClr val="black"/>
                </a:solidFill>
                <a:latin typeface="Arial Narrow" panose="020B0606020202030204" pitchFamily="34" charset="0"/>
              </a:rPr>
              <a:t> no . 6 / 2 0 1 4 </a:t>
            </a:r>
            <a:r>
              <a:rPr lang="en-US" sz="2600" dirty="0" err="1" smtClean="0">
                <a:solidFill>
                  <a:prstClr val="black"/>
                </a:solidFill>
                <a:latin typeface="Arial Narrow" panose="020B0606020202030204" pitchFamily="34" charset="0"/>
              </a:rPr>
              <a:t>psl</a:t>
            </a:r>
            <a:r>
              <a:rPr lang="en-US" sz="2600" dirty="0" smtClean="0">
                <a:solidFill>
                  <a:prstClr val="black"/>
                </a:solidFill>
                <a:latin typeface="Arial Narrow" panose="020B0606020202030204" pitchFamily="34" charset="0"/>
              </a:rPr>
              <a:t>  7 9 </a:t>
            </a:r>
            <a:r>
              <a:rPr lang="en-US" sz="2600" dirty="0" err="1" smtClean="0">
                <a:solidFill>
                  <a:prstClr val="black"/>
                </a:solidFill>
                <a:latin typeface="Arial Narrow" panose="020B0606020202030204" pitchFamily="34" charset="0"/>
              </a:rPr>
              <a:t>ayat</a:t>
            </a:r>
            <a:r>
              <a:rPr lang="en-US" sz="2600" dirty="0" smtClean="0">
                <a:solidFill>
                  <a:prstClr val="black"/>
                </a:solidFill>
                <a:latin typeface="Arial Narrow" panose="020B0606020202030204" pitchFamily="34" charset="0"/>
              </a:rPr>
              <a:t>  ( 2 ) </a:t>
            </a:r>
            <a:r>
              <a:rPr lang="en-US" sz="2600" dirty="0" err="1" smtClean="0">
                <a:solidFill>
                  <a:prstClr val="black"/>
                </a:solidFill>
                <a:latin typeface="Arial Narrow" panose="020B0606020202030204" pitchFamily="34" charset="0"/>
              </a:rPr>
              <a:t>huruf</a:t>
            </a:r>
            <a:r>
              <a:rPr lang="en-US" sz="2600" dirty="0" smtClean="0">
                <a:solidFill>
                  <a:prstClr val="black"/>
                </a:solidFill>
                <a:latin typeface="Arial Narrow" panose="020B0606020202030204" pitchFamily="34" charset="0"/>
              </a:rPr>
              <a:t> b ) </a:t>
            </a:r>
          </a:p>
          <a:p>
            <a:pPr marL="0" lvl="0" indent="0">
              <a:lnSpc>
                <a:spcPct val="90000"/>
              </a:lnSpc>
              <a:spcBef>
                <a:spcPts val="1000"/>
              </a:spcBef>
              <a:buNone/>
            </a:pPr>
            <a:endParaRPr lang="en-US" sz="2600" dirty="0" smtClean="0">
              <a:solidFill>
                <a:prstClr val="black"/>
              </a:solidFill>
              <a:latin typeface="Arial Narrow" panose="020B0606020202030204" pitchFamily="34" charset="0"/>
            </a:endParaRPr>
          </a:p>
          <a:p>
            <a:pPr marL="0" lvl="0" indent="0">
              <a:lnSpc>
                <a:spcPct val="90000"/>
              </a:lnSpc>
              <a:spcBef>
                <a:spcPts val="1000"/>
              </a:spcBef>
              <a:buNone/>
            </a:pPr>
            <a:r>
              <a:rPr lang="en-US" sz="2600" dirty="0" err="1" smtClean="0">
                <a:solidFill>
                  <a:prstClr val="black"/>
                </a:solidFill>
                <a:latin typeface="Arial Narrow" panose="020B0606020202030204" pitchFamily="34" charset="0"/>
              </a:rPr>
              <a:t>Atas</a:t>
            </a:r>
            <a:r>
              <a:rPr lang="en-US" sz="2600" dirty="0" smtClean="0">
                <a:solidFill>
                  <a:prstClr val="black"/>
                </a:solidFill>
                <a:latin typeface="Arial Narrow" panose="020B0606020202030204" pitchFamily="34" charset="0"/>
              </a:rPr>
              <a:t> </a:t>
            </a:r>
            <a:r>
              <a:rPr lang="en-US" sz="2600" dirty="0" err="1" smtClean="0">
                <a:solidFill>
                  <a:prstClr val="black"/>
                </a:solidFill>
                <a:latin typeface="Arial Narrow" panose="020B0606020202030204" pitchFamily="34" charset="0"/>
              </a:rPr>
              <a:t>dasar</a:t>
            </a:r>
            <a:r>
              <a:rPr lang="en-US" sz="2600" dirty="0" smtClean="0">
                <a:solidFill>
                  <a:prstClr val="black"/>
                </a:solidFill>
                <a:latin typeface="Arial Narrow" panose="020B0606020202030204" pitchFamily="34" charset="0"/>
              </a:rPr>
              <a:t> </a:t>
            </a:r>
            <a:r>
              <a:rPr lang="en-US" sz="2600" dirty="0" err="1" smtClean="0">
                <a:solidFill>
                  <a:prstClr val="black"/>
                </a:solidFill>
                <a:latin typeface="Arial Narrow" panose="020B0606020202030204" pitchFamily="34" charset="0"/>
              </a:rPr>
              <a:t>pengertian</a:t>
            </a:r>
            <a:r>
              <a:rPr lang="en-US" sz="2600" dirty="0" smtClean="0">
                <a:solidFill>
                  <a:prstClr val="black"/>
                </a:solidFill>
                <a:latin typeface="Arial Narrow" panose="020B0606020202030204" pitchFamily="34" charset="0"/>
              </a:rPr>
              <a:t> </a:t>
            </a:r>
            <a:r>
              <a:rPr lang="en-US" sz="2600" dirty="0" err="1" smtClean="0">
                <a:solidFill>
                  <a:prstClr val="black"/>
                </a:solidFill>
                <a:latin typeface="Arial Narrow" panose="020B0606020202030204" pitchFamily="34" charset="0"/>
              </a:rPr>
              <a:t>tersebut</a:t>
            </a:r>
            <a:r>
              <a:rPr lang="en-US" sz="2600" dirty="0" smtClean="0">
                <a:solidFill>
                  <a:prstClr val="black"/>
                </a:solidFill>
                <a:latin typeface="Arial Narrow" panose="020B0606020202030204" pitchFamily="34" charset="0"/>
              </a:rPr>
              <a:t> , </a:t>
            </a:r>
            <a:r>
              <a:rPr lang="en-US" sz="2600" dirty="0" err="1" smtClean="0">
                <a:solidFill>
                  <a:prstClr val="black"/>
                </a:solidFill>
                <a:latin typeface="Arial Narrow" panose="020B0606020202030204" pitchFamily="34" charset="0"/>
              </a:rPr>
              <a:t>maka</a:t>
            </a:r>
            <a:r>
              <a:rPr lang="en-US" sz="2600" dirty="0" smtClean="0">
                <a:solidFill>
                  <a:prstClr val="black"/>
                </a:solidFill>
                <a:latin typeface="Arial Narrow" panose="020B0606020202030204" pitchFamily="34" charset="0"/>
              </a:rPr>
              <a:t> </a:t>
            </a:r>
            <a:r>
              <a:rPr lang="en-US" sz="2600" dirty="0" err="1" smtClean="0">
                <a:solidFill>
                  <a:prstClr val="black"/>
                </a:solidFill>
                <a:latin typeface="Arial Narrow" panose="020B0606020202030204" pitchFamily="34" charset="0"/>
              </a:rPr>
              <a:t>pemerintah</a:t>
            </a:r>
            <a:r>
              <a:rPr lang="en-US" sz="2600" dirty="0" smtClean="0">
                <a:solidFill>
                  <a:prstClr val="black"/>
                </a:solidFill>
                <a:latin typeface="Arial Narrow" panose="020B0606020202030204" pitchFamily="34" charset="0"/>
              </a:rPr>
              <a:t> </a:t>
            </a:r>
            <a:r>
              <a:rPr lang="en-US" sz="2600" dirty="0" err="1" smtClean="0">
                <a:solidFill>
                  <a:prstClr val="black"/>
                </a:solidFill>
                <a:latin typeface="Arial Narrow" panose="020B0606020202030204" pitchFamily="34" charset="0"/>
              </a:rPr>
              <a:t>desa</a:t>
            </a:r>
            <a:r>
              <a:rPr lang="en-US" sz="2600" dirty="0" smtClean="0">
                <a:solidFill>
                  <a:prstClr val="black"/>
                </a:solidFill>
                <a:latin typeface="Arial Narrow" panose="020B0606020202030204" pitchFamily="34" charset="0"/>
              </a:rPr>
              <a:t> </a:t>
            </a:r>
            <a:r>
              <a:rPr lang="en-US" sz="2600" dirty="0" err="1" smtClean="0">
                <a:solidFill>
                  <a:prstClr val="black"/>
                </a:solidFill>
                <a:latin typeface="Arial Narrow" panose="020B0606020202030204" pitchFamily="34" charset="0"/>
              </a:rPr>
              <a:t>wajib</a:t>
            </a:r>
            <a:r>
              <a:rPr lang="en-US" sz="2600" dirty="0" smtClean="0">
                <a:solidFill>
                  <a:prstClr val="black"/>
                </a:solidFill>
                <a:latin typeface="Arial Narrow" panose="020B0606020202030204" pitchFamily="34" charset="0"/>
              </a:rPr>
              <a:t> </a:t>
            </a:r>
            <a:r>
              <a:rPr lang="en-US" sz="2600" dirty="0" err="1" smtClean="0">
                <a:solidFill>
                  <a:prstClr val="black"/>
                </a:solidFill>
                <a:latin typeface="Arial Narrow" panose="020B0606020202030204" pitchFamily="34" charset="0"/>
              </a:rPr>
              <a:t>menyusun</a:t>
            </a:r>
            <a:r>
              <a:rPr lang="en-US" sz="2600" dirty="0" smtClean="0">
                <a:solidFill>
                  <a:prstClr val="black"/>
                </a:solidFill>
                <a:latin typeface="Arial Narrow" panose="020B0606020202030204" pitchFamily="34" charset="0"/>
              </a:rPr>
              <a:t> </a:t>
            </a:r>
            <a:r>
              <a:rPr lang="en-US" sz="2600" dirty="0" err="1" smtClean="0">
                <a:solidFill>
                  <a:prstClr val="black"/>
                </a:solidFill>
                <a:latin typeface="Arial Narrow" panose="020B0606020202030204" pitchFamily="34" charset="0"/>
              </a:rPr>
              <a:t>rkp</a:t>
            </a:r>
            <a:r>
              <a:rPr lang="en-US" sz="2600" dirty="0" smtClean="0">
                <a:solidFill>
                  <a:prstClr val="black"/>
                </a:solidFill>
                <a:latin typeface="Arial Narrow" panose="020B0606020202030204" pitchFamily="34" charset="0"/>
              </a:rPr>
              <a:t> </a:t>
            </a:r>
            <a:r>
              <a:rPr lang="en-US" sz="2600" dirty="0" err="1" smtClean="0">
                <a:solidFill>
                  <a:prstClr val="black"/>
                </a:solidFill>
                <a:latin typeface="Arial Narrow" panose="020B0606020202030204" pitchFamily="34" charset="0"/>
              </a:rPr>
              <a:t>desa</a:t>
            </a:r>
            <a:r>
              <a:rPr lang="en-US" sz="2600" dirty="0" smtClean="0">
                <a:solidFill>
                  <a:prstClr val="black"/>
                </a:solidFill>
                <a:latin typeface="Arial Narrow" panose="020B0606020202030204" pitchFamily="34" charset="0"/>
              </a:rPr>
              <a:t> </a:t>
            </a:r>
            <a:r>
              <a:rPr lang="en-US" sz="2600" dirty="0" err="1" smtClean="0">
                <a:solidFill>
                  <a:prstClr val="black"/>
                </a:solidFill>
                <a:latin typeface="Arial Narrow" panose="020B0606020202030204" pitchFamily="34" charset="0"/>
              </a:rPr>
              <a:t>setiap</a:t>
            </a:r>
            <a:r>
              <a:rPr lang="en-US" sz="2600" dirty="0" smtClean="0">
                <a:solidFill>
                  <a:prstClr val="black"/>
                </a:solidFill>
                <a:latin typeface="Arial Narrow" panose="020B0606020202030204" pitchFamily="34" charset="0"/>
              </a:rPr>
              <a:t> </a:t>
            </a:r>
            <a:r>
              <a:rPr lang="en-US" sz="2600" dirty="0" err="1" smtClean="0">
                <a:solidFill>
                  <a:prstClr val="black"/>
                </a:solidFill>
                <a:latin typeface="Arial Narrow" panose="020B0606020202030204" pitchFamily="34" charset="0"/>
              </a:rPr>
              <a:t>tahun</a:t>
            </a:r>
            <a:r>
              <a:rPr lang="en-US" sz="2600" dirty="0" smtClean="0">
                <a:solidFill>
                  <a:prstClr val="black"/>
                </a:solidFill>
                <a:latin typeface="Arial Narrow" panose="020B0606020202030204" pitchFamily="34" charset="0"/>
              </a:rPr>
              <a:t> </a:t>
            </a:r>
            <a:r>
              <a:rPr lang="en-US" sz="2600" dirty="0" err="1" smtClean="0">
                <a:solidFill>
                  <a:prstClr val="black"/>
                </a:solidFill>
                <a:latin typeface="Arial Narrow" panose="020B0606020202030204" pitchFamily="34" charset="0"/>
              </a:rPr>
              <a:t>berdasarkan</a:t>
            </a:r>
            <a:r>
              <a:rPr lang="en-US" sz="2600" dirty="0" smtClean="0">
                <a:solidFill>
                  <a:prstClr val="black"/>
                </a:solidFill>
                <a:latin typeface="Arial Narrow" panose="020B0606020202030204" pitchFamily="34" charset="0"/>
              </a:rPr>
              <a:t> </a:t>
            </a:r>
            <a:r>
              <a:rPr lang="en-US" sz="2600" dirty="0" err="1" smtClean="0">
                <a:solidFill>
                  <a:prstClr val="black"/>
                </a:solidFill>
                <a:latin typeface="Arial Narrow" panose="020B0606020202030204" pitchFamily="34" charset="0"/>
              </a:rPr>
              <a:t>rpjm</a:t>
            </a:r>
            <a:r>
              <a:rPr lang="en-US" sz="2600" dirty="0" smtClean="0">
                <a:solidFill>
                  <a:prstClr val="black"/>
                </a:solidFill>
                <a:latin typeface="Arial Narrow" panose="020B0606020202030204" pitchFamily="34" charset="0"/>
              </a:rPr>
              <a:t> </a:t>
            </a:r>
            <a:r>
              <a:rPr lang="en-US" sz="2600" dirty="0" err="1" smtClean="0">
                <a:solidFill>
                  <a:prstClr val="black"/>
                </a:solidFill>
                <a:latin typeface="Arial Narrow" panose="020B0606020202030204" pitchFamily="34" charset="0"/>
              </a:rPr>
              <a:t>desa</a:t>
            </a:r>
            <a:r>
              <a:rPr lang="en-US" sz="2600" dirty="0" smtClean="0">
                <a:solidFill>
                  <a:prstClr val="black"/>
                </a:solidFill>
                <a:latin typeface="Arial Narrow" panose="020B0606020202030204" pitchFamily="34" charset="0"/>
              </a:rPr>
              <a:t> . </a:t>
            </a:r>
          </a:p>
          <a:p>
            <a:endParaRPr lang="en-US" dirty="0"/>
          </a:p>
        </p:txBody>
      </p:sp>
    </p:spTree>
    <p:extLst>
      <p:ext uri="{BB962C8B-B14F-4D97-AF65-F5344CB8AC3E}">
        <p14:creationId xmlns:p14="http://schemas.microsoft.com/office/powerpoint/2010/main" xmlns="" val="1166666647"/>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6632"/>
            <a:ext cx="8229600" cy="936104"/>
          </a:xfrm>
        </p:spPr>
        <p:txBody>
          <a:bodyPr>
            <a:normAutofit/>
          </a:bodyPr>
          <a:lstStyle/>
          <a:p>
            <a:r>
              <a:rPr lang="en-US" sz="2400" b="1" dirty="0">
                <a:solidFill>
                  <a:prstClr val="black"/>
                </a:solidFill>
                <a:latin typeface="Calibri Light"/>
              </a:rPr>
              <a:t>KETENTUAN   PENYUSUNAN   RKP   </a:t>
            </a:r>
            <a:r>
              <a:rPr lang="en-US" sz="2400" b="1" dirty="0" smtClean="0">
                <a:solidFill>
                  <a:prstClr val="black"/>
                </a:solidFill>
                <a:latin typeface="Calibri Light"/>
              </a:rPr>
              <a:t>DESA</a:t>
            </a:r>
            <a:endParaRPr lang="en-US" sz="2400" b="1" dirty="0"/>
          </a:p>
        </p:txBody>
      </p:sp>
      <p:sp>
        <p:nvSpPr>
          <p:cNvPr id="3" name="Content Placeholder 2"/>
          <p:cNvSpPr>
            <a:spLocks noGrp="1"/>
          </p:cNvSpPr>
          <p:nvPr>
            <p:ph idx="1"/>
          </p:nvPr>
        </p:nvSpPr>
        <p:spPr>
          <a:xfrm>
            <a:off x="-108520" y="836712"/>
            <a:ext cx="9252520" cy="5765566"/>
          </a:xfrm>
        </p:spPr>
        <p:txBody>
          <a:bodyPr>
            <a:normAutofit/>
          </a:bodyPr>
          <a:lstStyle/>
          <a:p>
            <a:pPr marL="514350" lvl="0" indent="-514350">
              <a:lnSpc>
                <a:spcPct val="90000"/>
              </a:lnSpc>
              <a:spcBef>
                <a:spcPts val="1000"/>
              </a:spcBef>
              <a:buFont typeface="+mj-lt"/>
              <a:buAutoNum type="arabicPeriod"/>
            </a:pPr>
            <a:r>
              <a:rPr lang="en-US" sz="2400" dirty="0" err="1">
                <a:solidFill>
                  <a:prstClr val="black"/>
                </a:solidFill>
              </a:rPr>
              <a:t>Penyusunan</a:t>
            </a:r>
            <a:r>
              <a:rPr lang="en-US" sz="2400" dirty="0">
                <a:solidFill>
                  <a:prstClr val="black"/>
                </a:solidFill>
              </a:rPr>
              <a:t> RKP </a:t>
            </a:r>
            <a:r>
              <a:rPr lang="en-US" sz="2400" dirty="0" err="1">
                <a:solidFill>
                  <a:prstClr val="black"/>
                </a:solidFill>
              </a:rPr>
              <a:t>Desa</a:t>
            </a:r>
            <a:r>
              <a:rPr lang="en-US" sz="2400" dirty="0">
                <a:solidFill>
                  <a:prstClr val="black"/>
                </a:solidFill>
              </a:rPr>
              <a:t> </a:t>
            </a:r>
            <a:r>
              <a:rPr lang="en-US" sz="2400" dirty="0" err="1">
                <a:solidFill>
                  <a:prstClr val="black"/>
                </a:solidFill>
              </a:rPr>
              <a:t>harus</a:t>
            </a:r>
            <a:r>
              <a:rPr lang="en-US" sz="2400" dirty="0">
                <a:solidFill>
                  <a:prstClr val="black"/>
                </a:solidFill>
              </a:rPr>
              <a:t> </a:t>
            </a:r>
            <a:r>
              <a:rPr lang="en-US" sz="2400" dirty="0" err="1">
                <a:solidFill>
                  <a:prstClr val="black"/>
                </a:solidFill>
              </a:rPr>
              <a:t>mengikutsertakan</a:t>
            </a:r>
            <a:r>
              <a:rPr lang="en-US" sz="2400" dirty="0">
                <a:solidFill>
                  <a:prstClr val="black"/>
                </a:solidFill>
              </a:rPr>
              <a:t> </a:t>
            </a:r>
            <a:r>
              <a:rPr lang="en-US" sz="2400" dirty="0" err="1">
                <a:solidFill>
                  <a:prstClr val="black"/>
                </a:solidFill>
              </a:rPr>
              <a:t>masyarakat</a:t>
            </a:r>
            <a:r>
              <a:rPr lang="en-US" sz="2400" dirty="0">
                <a:solidFill>
                  <a:prstClr val="black"/>
                </a:solidFill>
              </a:rPr>
              <a:t> </a:t>
            </a:r>
            <a:r>
              <a:rPr lang="en-US" sz="2400" dirty="0" err="1">
                <a:solidFill>
                  <a:prstClr val="black"/>
                </a:solidFill>
              </a:rPr>
              <a:t>Desa</a:t>
            </a:r>
            <a:r>
              <a:rPr lang="en-US" sz="2400" dirty="0">
                <a:solidFill>
                  <a:prstClr val="black"/>
                </a:solidFill>
              </a:rPr>
              <a:t> (</a:t>
            </a:r>
            <a:r>
              <a:rPr lang="en-US" sz="2400" dirty="0" err="1">
                <a:solidFill>
                  <a:prstClr val="black"/>
                </a:solidFill>
              </a:rPr>
              <a:t>partisipatif</a:t>
            </a:r>
            <a:r>
              <a:rPr lang="en-US" sz="2400" dirty="0">
                <a:solidFill>
                  <a:prstClr val="black"/>
                </a:solidFill>
              </a:rPr>
              <a:t>) </a:t>
            </a:r>
          </a:p>
          <a:p>
            <a:pPr marL="514350" lvl="0" indent="-514350">
              <a:lnSpc>
                <a:spcPct val="90000"/>
              </a:lnSpc>
              <a:spcBef>
                <a:spcPts val="1000"/>
              </a:spcBef>
              <a:buFont typeface="+mj-lt"/>
              <a:buAutoNum type="arabicPeriod"/>
            </a:pPr>
            <a:r>
              <a:rPr lang="en-US" sz="2400" dirty="0" smtClean="0">
                <a:solidFill>
                  <a:prstClr val="black"/>
                </a:solidFill>
              </a:rPr>
              <a:t>RKP </a:t>
            </a:r>
            <a:r>
              <a:rPr lang="en-US" sz="2400" dirty="0" err="1">
                <a:solidFill>
                  <a:prstClr val="black"/>
                </a:solidFill>
              </a:rPr>
              <a:t>Desa</a:t>
            </a:r>
            <a:r>
              <a:rPr lang="en-US" sz="2400" dirty="0">
                <a:solidFill>
                  <a:prstClr val="black"/>
                </a:solidFill>
              </a:rPr>
              <a:t> </a:t>
            </a:r>
            <a:r>
              <a:rPr lang="en-US" sz="2400" dirty="0" err="1">
                <a:solidFill>
                  <a:prstClr val="black"/>
                </a:solidFill>
              </a:rPr>
              <a:t>disusun</a:t>
            </a:r>
            <a:r>
              <a:rPr lang="en-US" sz="2400" dirty="0">
                <a:solidFill>
                  <a:prstClr val="black"/>
                </a:solidFill>
              </a:rPr>
              <a:t> </a:t>
            </a:r>
            <a:r>
              <a:rPr lang="en-US" sz="2400" dirty="0" err="1">
                <a:solidFill>
                  <a:prstClr val="black"/>
                </a:solidFill>
              </a:rPr>
              <a:t>oleh</a:t>
            </a:r>
            <a:r>
              <a:rPr lang="en-US" sz="2400" dirty="0">
                <a:solidFill>
                  <a:prstClr val="black"/>
                </a:solidFill>
              </a:rPr>
              <a:t> </a:t>
            </a:r>
            <a:r>
              <a:rPr lang="en-US" sz="2400" dirty="0" err="1">
                <a:solidFill>
                  <a:prstClr val="black"/>
                </a:solidFill>
              </a:rPr>
              <a:t>Pemerintah</a:t>
            </a:r>
            <a:r>
              <a:rPr lang="en-US" sz="2400" dirty="0">
                <a:solidFill>
                  <a:prstClr val="black"/>
                </a:solidFill>
              </a:rPr>
              <a:t> </a:t>
            </a:r>
            <a:r>
              <a:rPr lang="en-US" sz="2400" dirty="0" err="1">
                <a:solidFill>
                  <a:prstClr val="black"/>
                </a:solidFill>
              </a:rPr>
              <a:t>Desa</a:t>
            </a:r>
            <a:r>
              <a:rPr lang="en-US" sz="2400" dirty="0">
                <a:solidFill>
                  <a:prstClr val="black"/>
                </a:solidFill>
              </a:rPr>
              <a:t> </a:t>
            </a:r>
            <a:r>
              <a:rPr lang="en-US" sz="2400" dirty="0" err="1">
                <a:solidFill>
                  <a:prstClr val="black"/>
                </a:solidFill>
              </a:rPr>
              <a:t>dengan</a:t>
            </a:r>
            <a:r>
              <a:rPr lang="en-US" sz="2400" dirty="0">
                <a:solidFill>
                  <a:prstClr val="black"/>
                </a:solidFill>
              </a:rPr>
              <a:t> </a:t>
            </a:r>
            <a:r>
              <a:rPr lang="en-US" sz="2400" dirty="0" err="1">
                <a:solidFill>
                  <a:prstClr val="black"/>
                </a:solidFill>
              </a:rPr>
              <a:t>mengacu</a:t>
            </a:r>
            <a:r>
              <a:rPr lang="en-US" sz="2400" dirty="0">
                <a:solidFill>
                  <a:prstClr val="black"/>
                </a:solidFill>
              </a:rPr>
              <a:t>: </a:t>
            </a:r>
          </a:p>
          <a:p>
            <a:pPr marL="0" lvl="0" indent="0">
              <a:lnSpc>
                <a:spcPct val="90000"/>
              </a:lnSpc>
              <a:spcBef>
                <a:spcPts val="1000"/>
              </a:spcBef>
              <a:buNone/>
            </a:pPr>
            <a:r>
              <a:rPr lang="en-US" sz="2400" dirty="0">
                <a:solidFill>
                  <a:prstClr val="black"/>
                </a:solidFill>
              </a:rPr>
              <a:t>	a.   </a:t>
            </a:r>
            <a:r>
              <a:rPr lang="en-US" sz="2400" dirty="0" err="1">
                <a:solidFill>
                  <a:prstClr val="black"/>
                </a:solidFill>
              </a:rPr>
              <a:t>Informasi</a:t>
            </a:r>
            <a:r>
              <a:rPr lang="en-US" sz="2400" dirty="0">
                <a:solidFill>
                  <a:prstClr val="black"/>
                </a:solidFill>
              </a:rPr>
              <a:t> </a:t>
            </a:r>
            <a:r>
              <a:rPr lang="en-US" sz="2400" dirty="0" err="1">
                <a:solidFill>
                  <a:prstClr val="black"/>
                </a:solidFill>
              </a:rPr>
              <a:t>pemerintah</a:t>
            </a:r>
            <a:r>
              <a:rPr lang="en-US" sz="2400" dirty="0">
                <a:solidFill>
                  <a:prstClr val="black"/>
                </a:solidFill>
              </a:rPr>
              <a:t> </a:t>
            </a:r>
            <a:r>
              <a:rPr lang="en-US" sz="2400" dirty="0" err="1">
                <a:solidFill>
                  <a:prstClr val="black"/>
                </a:solidFill>
              </a:rPr>
              <a:t>daerah</a:t>
            </a:r>
            <a:r>
              <a:rPr lang="en-US" sz="2400" dirty="0">
                <a:solidFill>
                  <a:prstClr val="black"/>
                </a:solidFill>
              </a:rPr>
              <a:t> </a:t>
            </a:r>
            <a:r>
              <a:rPr lang="en-US" sz="2400" dirty="0" err="1">
                <a:solidFill>
                  <a:prstClr val="black"/>
                </a:solidFill>
              </a:rPr>
              <a:t>kabupaten</a:t>
            </a:r>
            <a:r>
              <a:rPr lang="en-US" sz="2400" dirty="0">
                <a:solidFill>
                  <a:prstClr val="black"/>
                </a:solidFill>
              </a:rPr>
              <a:t>/</a:t>
            </a:r>
            <a:r>
              <a:rPr lang="en-US" sz="2400" dirty="0" err="1">
                <a:solidFill>
                  <a:prstClr val="black"/>
                </a:solidFill>
              </a:rPr>
              <a:t>kota</a:t>
            </a:r>
            <a:r>
              <a:rPr lang="en-US" sz="2400" dirty="0">
                <a:solidFill>
                  <a:prstClr val="black"/>
                </a:solidFill>
              </a:rPr>
              <a:t> </a:t>
            </a:r>
            <a:r>
              <a:rPr lang="en-US" sz="2400" dirty="0" smtClean="0">
                <a:solidFill>
                  <a:prstClr val="black"/>
                </a:solidFill>
              </a:rPr>
              <a:t> </a:t>
            </a:r>
          </a:p>
          <a:p>
            <a:pPr marL="0" lvl="0" indent="0">
              <a:lnSpc>
                <a:spcPct val="90000"/>
              </a:lnSpc>
              <a:spcBef>
                <a:spcPts val="1000"/>
              </a:spcBef>
              <a:buNone/>
            </a:pPr>
            <a:r>
              <a:rPr lang="en-US" sz="2400" dirty="0">
                <a:solidFill>
                  <a:prstClr val="black"/>
                </a:solidFill>
              </a:rPr>
              <a:t> </a:t>
            </a:r>
            <a:r>
              <a:rPr lang="en-US" sz="2400" dirty="0" smtClean="0">
                <a:solidFill>
                  <a:prstClr val="black"/>
                </a:solidFill>
              </a:rPr>
              <a:t>                    </a:t>
            </a:r>
            <a:r>
              <a:rPr lang="en-US" sz="2400" dirty="0" err="1" smtClean="0">
                <a:solidFill>
                  <a:prstClr val="black"/>
                </a:solidFill>
              </a:rPr>
              <a:t>tentang</a:t>
            </a:r>
            <a:r>
              <a:rPr lang="en-US" sz="2400" dirty="0" smtClean="0">
                <a:solidFill>
                  <a:prstClr val="black"/>
                </a:solidFill>
              </a:rPr>
              <a:t>  </a:t>
            </a:r>
            <a:r>
              <a:rPr lang="en-US" sz="2400" dirty="0" err="1" smtClean="0">
                <a:solidFill>
                  <a:prstClr val="black"/>
                </a:solidFill>
              </a:rPr>
              <a:t>pagu</a:t>
            </a:r>
            <a:r>
              <a:rPr lang="en-US" sz="2400" dirty="0" smtClean="0">
                <a:solidFill>
                  <a:prstClr val="black"/>
                </a:solidFill>
              </a:rPr>
              <a:t> </a:t>
            </a:r>
            <a:r>
              <a:rPr lang="en-US" sz="2400" dirty="0" err="1" smtClean="0">
                <a:solidFill>
                  <a:prstClr val="black"/>
                </a:solidFill>
              </a:rPr>
              <a:t>indikatif</a:t>
            </a:r>
            <a:r>
              <a:rPr lang="en-US" sz="2400" dirty="0" smtClean="0">
                <a:solidFill>
                  <a:prstClr val="black"/>
                </a:solidFill>
              </a:rPr>
              <a:t> </a:t>
            </a:r>
            <a:r>
              <a:rPr lang="en-US" sz="2400" dirty="0" err="1">
                <a:solidFill>
                  <a:prstClr val="black"/>
                </a:solidFill>
              </a:rPr>
              <a:t>Desa</a:t>
            </a:r>
            <a:r>
              <a:rPr lang="en-US" sz="2400" dirty="0">
                <a:solidFill>
                  <a:prstClr val="black"/>
                </a:solidFill>
              </a:rPr>
              <a:t> </a:t>
            </a:r>
          </a:p>
          <a:p>
            <a:pPr marL="0" lvl="0" indent="0">
              <a:lnSpc>
                <a:spcPct val="90000"/>
              </a:lnSpc>
              <a:spcBef>
                <a:spcPts val="1000"/>
              </a:spcBef>
              <a:buNone/>
            </a:pPr>
            <a:r>
              <a:rPr lang="en-US" sz="2400" dirty="0">
                <a:solidFill>
                  <a:prstClr val="black"/>
                </a:solidFill>
              </a:rPr>
              <a:t>	b.   </a:t>
            </a:r>
            <a:r>
              <a:rPr lang="en-US" sz="2400" dirty="0" err="1">
                <a:solidFill>
                  <a:prstClr val="black"/>
                </a:solidFill>
              </a:rPr>
              <a:t>Rencana</a:t>
            </a:r>
            <a:r>
              <a:rPr lang="en-US" sz="2400" dirty="0">
                <a:solidFill>
                  <a:prstClr val="black"/>
                </a:solidFill>
              </a:rPr>
              <a:t> </a:t>
            </a:r>
            <a:r>
              <a:rPr lang="en-US" sz="2400" dirty="0" err="1">
                <a:solidFill>
                  <a:prstClr val="black"/>
                </a:solidFill>
              </a:rPr>
              <a:t>kegiatan</a:t>
            </a:r>
            <a:r>
              <a:rPr lang="en-US" sz="2400" dirty="0">
                <a:solidFill>
                  <a:prstClr val="black"/>
                </a:solidFill>
              </a:rPr>
              <a:t> </a:t>
            </a:r>
            <a:r>
              <a:rPr lang="en-US" sz="2400" dirty="0" err="1">
                <a:solidFill>
                  <a:prstClr val="black"/>
                </a:solidFill>
              </a:rPr>
              <a:t>Pemerintah</a:t>
            </a:r>
            <a:r>
              <a:rPr lang="en-US" sz="2400" dirty="0">
                <a:solidFill>
                  <a:prstClr val="black"/>
                </a:solidFill>
              </a:rPr>
              <a:t>, </a:t>
            </a:r>
            <a:r>
              <a:rPr lang="en-US" sz="2400" dirty="0" err="1">
                <a:solidFill>
                  <a:prstClr val="black"/>
                </a:solidFill>
              </a:rPr>
              <a:t>pemerintah</a:t>
            </a:r>
            <a:r>
              <a:rPr lang="en-US" sz="2400" dirty="0">
                <a:solidFill>
                  <a:prstClr val="black"/>
                </a:solidFill>
              </a:rPr>
              <a:t> </a:t>
            </a:r>
            <a:endParaRPr lang="en-US" sz="2400" dirty="0" smtClean="0">
              <a:solidFill>
                <a:prstClr val="black"/>
              </a:solidFill>
            </a:endParaRPr>
          </a:p>
          <a:p>
            <a:pPr marL="0" lvl="0" indent="0">
              <a:lnSpc>
                <a:spcPct val="90000"/>
              </a:lnSpc>
              <a:spcBef>
                <a:spcPts val="1000"/>
              </a:spcBef>
              <a:buNone/>
            </a:pPr>
            <a:r>
              <a:rPr lang="en-US" sz="2400" dirty="0">
                <a:solidFill>
                  <a:prstClr val="black"/>
                </a:solidFill>
              </a:rPr>
              <a:t> </a:t>
            </a:r>
            <a:r>
              <a:rPr lang="en-US" sz="2400" dirty="0" smtClean="0">
                <a:solidFill>
                  <a:prstClr val="black"/>
                </a:solidFill>
              </a:rPr>
              <a:t>                    </a:t>
            </a:r>
            <a:r>
              <a:rPr lang="en-US" sz="2400" dirty="0" err="1" smtClean="0">
                <a:solidFill>
                  <a:prstClr val="black"/>
                </a:solidFill>
              </a:rPr>
              <a:t>daerah</a:t>
            </a:r>
            <a:r>
              <a:rPr lang="en-US" sz="2400" dirty="0" smtClean="0">
                <a:solidFill>
                  <a:prstClr val="black"/>
                </a:solidFill>
              </a:rPr>
              <a:t> </a:t>
            </a:r>
            <a:r>
              <a:rPr lang="en-US" sz="2400" dirty="0" err="1" smtClean="0">
                <a:solidFill>
                  <a:prstClr val="black"/>
                </a:solidFill>
              </a:rPr>
              <a:t>provinsi</a:t>
            </a:r>
            <a:r>
              <a:rPr lang="en-US" sz="2400" dirty="0" smtClean="0">
                <a:solidFill>
                  <a:prstClr val="black"/>
                </a:solidFill>
              </a:rPr>
              <a:t>, </a:t>
            </a:r>
            <a:r>
              <a:rPr lang="en-US" sz="2400" dirty="0" err="1" smtClean="0">
                <a:solidFill>
                  <a:prstClr val="black"/>
                </a:solidFill>
              </a:rPr>
              <a:t>dan</a:t>
            </a:r>
            <a:r>
              <a:rPr lang="en-US" sz="2400" dirty="0" smtClean="0">
                <a:solidFill>
                  <a:prstClr val="black"/>
                </a:solidFill>
              </a:rPr>
              <a:t> </a:t>
            </a:r>
            <a:r>
              <a:rPr lang="en-US" sz="2400" dirty="0" err="1" smtClean="0">
                <a:solidFill>
                  <a:prstClr val="black"/>
                </a:solidFill>
              </a:rPr>
              <a:t>pemerintah</a:t>
            </a:r>
            <a:r>
              <a:rPr lang="en-US" sz="2400" dirty="0" smtClean="0">
                <a:solidFill>
                  <a:prstClr val="black"/>
                </a:solidFill>
              </a:rPr>
              <a:t> </a:t>
            </a:r>
            <a:r>
              <a:rPr lang="en-US" sz="2400" dirty="0" err="1">
                <a:solidFill>
                  <a:prstClr val="black"/>
                </a:solidFill>
              </a:rPr>
              <a:t>daerah</a:t>
            </a:r>
            <a:r>
              <a:rPr lang="en-US" sz="2400" dirty="0">
                <a:solidFill>
                  <a:prstClr val="black"/>
                </a:solidFill>
              </a:rPr>
              <a:t> </a:t>
            </a:r>
            <a:r>
              <a:rPr lang="en-US" sz="2400" dirty="0" smtClean="0">
                <a:solidFill>
                  <a:prstClr val="black"/>
                </a:solidFill>
              </a:rPr>
              <a:t> </a:t>
            </a:r>
            <a:r>
              <a:rPr lang="en-US" sz="2400" dirty="0" err="1" smtClean="0">
                <a:solidFill>
                  <a:prstClr val="black"/>
                </a:solidFill>
              </a:rPr>
              <a:t>kabupaten</a:t>
            </a:r>
            <a:r>
              <a:rPr lang="en-US" sz="2400" dirty="0">
                <a:solidFill>
                  <a:prstClr val="black"/>
                </a:solidFill>
              </a:rPr>
              <a:t>. </a:t>
            </a:r>
          </a:p>
          <a:p>
            <a:pPr marL="0" lvl="0" indent="0">
              <a:lnSpc>
                <a:spcPct val="90000"/>
              </a:lnSpc>
              <a:spcBef>
                <a:spcPts val="1000"/>
              </a:spcBef>
              <a:buNone/>
            </a:pPr>
            <a:r>
              <a:rPr lang="en-US" sz="2400" dirty="0" smtClean="0">
                <a:solidFill>
                  <a:prstClr val="black"/>
                </a:solidFill>
              </a:rPr>
              <a:t>3.    RKP </a:t>
            </a:r>
            <a:r>
              <a:rPr lang="en-US" sz="2400" dirty="0" err="1">
                <a:solidFill>
                  <a:prstClr val="black"/>
                </a:solidFill>
              </a:rPr>
              <a:t>Desa</a:t>
            </a:r>
            <a:r>
              <a:rPr lang="en-US" sz="2400" dirty="0">
                <a:solidFill>
                  <a:prstClr val="black"/>
                </a:solidFill>
              </a:rPr>
              <a:t> </a:t>
            </a:r>
            <a:r>
              <a:rPr lang="en-US" sz="2400" dirty="0" err="1">
                <a:solidFill>
                  <a:prstClr val="black"/>
                </a:solidFill>
              </a:rPr>
              <a:t>mulai</a:t>
            </a:r>
            <a:r>
              <a:rPr lang="en-US" sz="2400" dirty="0">
                <a:solidFill>
                  <a:prstClr val="black"/>
                </a:solidFill>
              </a:rPr>
              <a:t> </a:t>
            </a:r>
            <a:r>
              <a:rPr lang="en-US" sz="2400" dirty="0" err="1">
                <a:solidFill>
                  <a:prstClr val="black"/>
                </a:solidFill>
              </a:rPr>
              <a:t>disusun</a:t>
            </a:r>
            <a:r>
              <a:rPr lang="en-US" sz="2400" dirty="0">
                <a:solidFill>
                  <a:prstClr val="black"/>
                </a:solidFill>
              </a:rPr>
              <a:t> </a:t>
            </a:r>
            <a:r>
              <a:rPr lang="en-US" sz="2400" dirty="0" err="1">
                <a:solidFill>
                  <a:prstClr val="black"/>
                </a:solidFill>
              </a:rPr>
              <a:t>pada</a:t>
            </a:r>
            <a:r>
              <a:rPr lang="en-US" sz="2400" dirty="0">
                <a:solidFill>
                  <a:prstClr val="black"/>
                </a:solidFill>
              </a:rPr>
              <a:t> </a:t>
            </a:r>
            <a:r>
              <a:rPr lang="en-US" sz="2400" dirty="0" err="1">
                <a:solidFill>
                  <a:prstClr val="black"/>
                </a:solidFill>
              </a:rPr>
              <a:t>bulan</a:t>
            </a:r>
            <a:r>
              <a:rPr lang="en-US" sz="2400" dirty="0">
                <a:solidFill>
                  <a:prstClr val="black"/>
                </a:solidFill>
              </a:rPr>
              <a:t> </a:t>
            </a:r>
            <a:r>
              <a:rPr lang="en-US" sz="2400" dirty="0" err="1">
                <a:solidFill>
                  <a:prstClr val="black"/>
                </a:solidFill>
              </a:rPr>
              <a:t>Juli</a:t>
            </a:r>
            <a:r>
              <a:rPr lang="en-US" sz="2400" dirty="0">
                <a:solidFill>
                  <a:prstClr val="black"/>
                </a:solidFill>
              </a:rPr>
              <a:t> </a:t>
            </a:r>
            <a:r>
              <a:rPr lang="en-US" sz="2400" dirty="0" err="1">
                <a:solidFill>
                  <a:prstClr val="black"/>
                </a:solidFill>
              </a:rPr>
              <a:t>tahun</a:t>
            </a:r>
            <a:r>
              <a:rPr lang="en-US" sz="2400" dirty="0">
                <a:solidFill>
                  <a:prstClr val="black"/>
                </a:solidFill>
              </a:rPr>
              <a:t> </a:t>
            </a:r>
            <a:r>
              <a:rPr lang="en-US" sz="2400" dirty="0" err="1">
                <a:solidFill>
                  <a:prstClr val="black"/>
                </a:solidFill>
              </a:rPr>
              <a:t>berjalan</a:t>
            </a:r>
            <a:r>
              <a:rPr lang="en-US" sz="2400" dirty="0">
                <a:solidFill>
                  <a:prstClr val="black"/>
                </a:solidFill>
              </a:rPr>
              <a:t> </a:t>
            </a:r>
          </a:p>
          <a:p>
            <a:pPr marL="0" lvl="0" indent="0">
              <a:lnSpc>
                <a:spcPct val="90000"/>
              </a:lnSpc>
              <a:spcBef>
                <a:spcPts val="1000"/>
              </a:spcBef>
              <a:buNone/>
            </a:pPr>
            <a:r>
              <a:rPr lang="en-US" sz="2400" dirty="0" smtClean="0">
                <a:solidFill>
                  <a:prstClr val="black"/>
                </a:solidFill>
              </a:rPr>
              <a:t>4.    RKP </a:t>
            </a:r>
            <a:r>
              <a:rPr lang="en-US" sz="2400" dirty="0" err="1">
                <a:solidFill>
                  <a:prstClr val="black"/>
                </a:solidFill>
              </a:rPr>
              <a:t>Desa</a:t>
            </a:r>
            <a:r>
              <a:rPr lang="en-US" sz="2400" dirty="0">
                <a:solidFill>
                  <a:prstClr val="black"/>
                </a:solidFill>
              </a:rPr>
              <a:t> </a:t>
            </a:r>
            <a:r>
              <a:rPr lang="en-US" sz="2400" dirty="0" err="1">
                <a:solidFill>
                  <a:prstClr val="black"/>
                </a:solidFill>
              </a:rPr>
              <a:t>ditetapkan</a:t>
            </a:r>
            <a:r>
              <a:rPr lang="en-US" sz="2400" dirty="0">
                <a:solidFill>
                  <a:prstClr val="black"/>
                </a:solidFill>
              </a:rPr>
              <a:t> </a:t>
            </a:r>
            <a:r>
              <a:rPr lang="en-US" sz="2400" dirty="0" err="1">
                <a:solidFill>
                  <a:prstClr val="black"/>
                </a:solidFill>
              </a:rPr>
              <a:t>dengan</a:t>
            </a:r>
            <a:r>
              <a:rPr lang="en-US" sz="2400" dirty="0">
                <a:solidFill>
                  <a:prstClr val="black"/>
                </a:solidFill>
              </a:rPr>
              <a:t> </a:t>
            </a:r>
            <a:r>
              <a:rPr lang="en-US" sz="2400" dirty="0" err="1">
                <a:solidFill>
                  <a:prstClr val="black"/>
                </a:solidFill>
              </a:rPr>
              <a:t>Peraturan</a:t>
            </a:r>
            <a:r>
              <a:rPr lang="en-US" sz="2400" dirty="0">
                <a:solidFill>
                  <a:prstClr val="black"/>
                </a:solidFill>
              </a:rPr>
              <a:t> </a:t>
            </a:r>
            <a:r>
              <a:rPr lang="en-US" sz="2400" dirty="0" err="1" smtClean="0">
                <a:solidFill>
                  <a:prstClr val="black"/>
                </a:solidFill>
              </a:rPr>
              <a:t>Desa</a:t>
            </a:r>
            <a:r>
              <a:rPr lang="en-US" sz="2400" dirty="0" smtClean="0">
                <a:solidFill>
                  <a:prstClr val="black"/>
                </a:solidFill>
              </a:rPr>
              <a:t> </a:t>
            </a:r>
            <a:r>
              <a:rPr lang="en-US" sz="2400" dirty="0">
                <a:solidFill>
                  <a:prstClr val="black"/>
                </a:solidFill>
              </a:rPr>
              <a:t>paling </a:t>
            </a:r>
            <a:r>
              <a:rPr lang="en-US" sz="2400" dirty="0" err="1">
                <a:solidFill>
                  <a:prstClr val="black"/>
                </a:solidFill>
              </a:rPr>
              <a:t>lambat</a:t>
            </a:r>
            <a:r>
              <a:rPr lang="en-US" sz="2400" dirty="0">
                <a:solidFill>
                  <a:prstClr val="black"/>
                </a:solidFill>
              </a:rPr>
              <a:t> </a:t>
            </a:r>
            <a:r>
              <a:rPr lang="en-US" sz="2400" dirty="0" err="1">
                <a:solidFill>
                  <a:prstClr val="black"/>
                </a:solidFill>
              </a:rPr>
              <a:t>akhir</a:t>
            </a:r>
            <a:r>
              <a:rPr lang="en-US" sz="2400" dirty="0">
                <a:solidFill>
                  <a:prstClr val="black"/>
                </a:solidFill>
              </a:rPr>
              <a:t> </a:t>
            </a:r>
            <a:r>
              <a:rPr lang="en-US" sz="2400" dirty="0" smtClean="0">
                <a:solidFill>
                  <a:prstClr val="black"/>
                </a:solidFill>
              </a:rPr>
              <a:t>  </a:t>
            </a:r>
          </a:p>
          <a:p>
            <a:pPr marL="0" lvl="0" indent="0">
              <a:lnSpc>
                <a:spcPct val="90000"/>
              </a:lnSpc>
              <a:spcBef>
                <a:spcPts val="1000"/>
              </a:spcBef>
              <a:buNone/>
            </a:pPr>
            <a:r>
              <a:rPr lang="en-US" sz="2400" dirty="0">
                <a:solidFill>
                  <a:prstClr val="black"/>
                </a:solidFill>
              </a:rPr>
              <a:t> </a:t>
            </a:r>
            <a:r>
              <a:rPr lang="en-US" sz="2400" dirty="0" smtClean="0">
                <a:solidFill>
                  <a:prstClr val="black"/>
                </a:solidFill>
              </a:rPr>
              <a:t>       </a:t>
            </a:r>
            <a:r>
              <a:rPr lang="en-US" sz="2400" dirty="0" err="1" smtClean="0">
                <a:solidFill>
                  <a:prstClr val="black"/>
                </a:solidFill>
              </a:rPr>
              <a:t>bulan</a:t>
            </a:r>
            <a:r>
              <a:rPr lang="en-US" sz="2400" dirty="0" smtClean="0">
                <a:solidFill>
                  <a:prstClr val="black"/>
                </a:solidFill>
              </a:rPr>
              <a:t> </a:t>
            </a:r>
            <a:r>
              <a:rPr lang="en-US" sz="2400" dirty="0">
                <a:solidFill>
                  <a:prstClr val="black"/>
                </a:solidFill>
              </a:rPr>
              <a:t>September </a:t>
            </a:r>
            <a:r>
              <a:rPr lang="en-US" sz="2400" dirty="0" err="1">
                <a:solidFill>
                  <a:prstClr val="black"/>
                </a:solidFill>
              </a:rPr>
              <a:t>tahun</a:t>
            </a:r>
            <a:r>
              <a:rPr lang="en-US" sz="2400" dirty="0">
                <a:solidFill>
                  <a:prstClr val="black"/>
                </a:solidFill>
              </a:rPr>
              <a:t> </a:t>
            </a:r>
            <a:r>
              <a:rPr lang="en-US" sz="2400" dirty="0" err="1">
                <a:solidFill>
                  <a:prstClr val="black"/>
                </a:solidFill>
              </a:rPr>
              <a:t>berjalan</a:t>
            </a:r>
            <a:r>
              <a:rPr lang="en-US" sz="2400" dirty="0">
                <a:solidFill>
                  <a:prstClr val="black"/>
                </a:solidFill>
              </a:rPr>
              <a:t> </a:t>
            </a:r>
          </a:p>
          <a:p>
            <a:pPr marL="0" lvl="0" indent="0">
              <a:lnSpc>
                <a:spcPct val="90000"/>
              </a:lnSpc>
              <a:spcBef>
                <a:spcPts val="1000"/>
              </a:spcBef>
              <a:buNone/>
            </a:pPr>
            <a:r>
              <a:rPr lang="en-US" sz="2400" dirty="0" smtClean="0">
                <a:solidFill>
                  <a:prstClr val="black"/>
                </a:solidFill>
              </a:rPr>
              <a:t>5.    RKP </a:t>
            </a:r>
            <a:r>
              <a:rPr lang="en-US" sz="2400" dirty="0" err="1">
                <a:solidFill>
                  <a:prstClr val="black"/>
                </a:solidFill>
              </a:rPr>
              <a:t>Desa</a:t>
            </a:r>
            <a:r>
              <a:rPr lang="en-US" sz="2400" dirty="0">
                <a:solidFill>
                  <a:prstClr val="black"/>
                </a:solidFill>
              </a:rPr>
              <a:t> </a:t>
            </a:r>
            <a:r>
              <a:rPr lang="en-US" sz="2400" dirty="0" err="1">
                <a:solidFill>
                  <a:prstClr val="black"/>
                </a:solidFill>
              </a:rPr>
              <a:t>menjadi</a:t>
            </a:r>
            <a:r>
              <a:rPr lang="en-US" sz="2400" dirty="0">
                <a:solidFill>
                  <a:prstClr val="black"/>
                </a:solidFill>
              </a:rPr>
              <a:t> </a:t>
            </a:r>
            <a:r>
              <a:rPr lang="en-US" sz="2400" dirty="0" err="1">
                <a:solidFill>
                  <a:prstClr val="black"/>
                </a:solidFill>
              </a:rPr>
              <a:t>dasar</a:t>
            </a:r>
            <a:r>
              <a:rPr lang="en-US" sz="2400" dirty="0">
                <a:solidFill>
                  <a:prstClr val="black"/>
                </a:solidFill>
              </a:rPr>
              <a:t> </a:t>
            </a:r>
            <a:r>
              <a:rPr lang="en-US" sz="2400" dirty="0" err="1">
                <a:solidFill>
                  <a:prstClr val="black"/>
                </a:solidFill>
              </a:rPr>
              <a:t>penetapan</a:t>
            </a:r>
            <a:r>
              <a:rPr lang="en-US" sz="2400" dirty="0">
                <a:solidFill>
                  <a:prstClr val="black"/>
                </a:solidFill>
              </a:rPr>
              <a:t> APB </a:t>
            </a:r>
            <a:r>
              <a:rPr lang="en-US" sz="2400" dirty="0" err="1">
                <a:solidFill>
                  <a:prstClr val="black"/>
                </a:solidFill>
              </a:rPr>
              <a:t>Desa</a:t>
            </a:r>
            <a:r>
              <a:rPr lang="en-US" sz="2400" dirty="0">
                <a:solidFill>
                  <a:prstClr val="black"/>
                </a:solidFill>
              </a:rPr>
              <a:t> </a:t>
            </a:r>
          </a:p>
          <a:p>
            <a:endParaRPr lang="en-US" sz="2400" dirty="0">
              <a:latin typeface="Times New Roman" pitchFamily="18" charset="0"/>
              <a:cs typeface="Times New Roman" pitchFamily="18" charset="0"/>
            </a:endParaRPr>
          </a:p>
        </p:txBody>
      </p:sp>
    </p:spTree>
    <p:extLst>
      <p:ext uri="{BB962C8B-B14F-4D97-AF65-F5344CB8AC3E}">
        <p14:creationId xmlns:p14="http://schemas.microsoft.com/office/powerpoint/2010/main" xmlns="" val="4191630157"/>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18321"/>
            <a:ext cx="8136904" cy="1143065"/>
          </a:xfrm>
        </p:spPr>
        <p:txBody>
          <a:bodyPr>
            <a:normAutofit/>
          </a:bodyPr>
          <a:lstStyle/>
          <a:p>
            <a:r>
              <a:rPr lang="en-US" sz="2400" b="1" dirty="0">
                <a:solidFill>
                  <a:prstClr val="black"/>
                </a:solidFill>
                <a:latin typeface="Calibri Light"/>
              </a:rPr>
              <a:t>GARIS   BESAR   KEGIATAN </a:t>
            </a:r>
            <a:br>
              <a:rPr lang="en-US" sz="2400" b="1" dirty="0">
                <a:solidFill>
                  <a:prstClr val="black"/>
                </a:solidFill>
                <a:latin typeface="Calibri Light"/>
              </a:rPr>
            </a:br>
            <a:r>
              <a:rPr lang="en-US" sz="2400" b="1" dirty="0">
                <a:solidFill>
                  <a:prstClr val="black"/>
                </a:solidFill>
                <a:latin typeface="Calibri Light"/>
              </a:rPr>
              <a:t> </a:t>
            </a:r>
            <a:r>
              <a:rPr lang="en-US" sz="2400" b="1" dirty="0" smtClean="0">
                <a:solidFill>
                  <a:prstClr val="black"/>
                </a:solidFill>
                <a:latin typeface="Calibri Light"/>
              </a:rPr>
              <a:t>DALAM </a:t>
            </a:r>
            <a:r>
              <a:rPr lang="en-US" sz="2400" b="1" dirty="0">
                <a:solidFill>
                  <a:prstClr val="black"/>
                </a:solidFill>
                <a:latin typeface="Calibri Light"/>
              </a:rPr>
              <a:t>  RANGKA   PENYUSUNAN </a:t>
            </a:r>
            <a:r>
              <a:rPr lang="en-US" sz="2400" b="1" dirty="0" smtClean="0">
                <a:solidFill>
                  <a:prstClr val="black"/>
                </a:solidFill>
                <a:latin typeface="Calibri Light"/>
              </a:rPr>
              <a:t>RKP DESA</a:t>
            </a:r>
            <a:endParaRPr lang="en-US" sz="2400" b="1" dirty="0"/>
          </a:p>
        </p:txBody>
      </p:sp>
      <p:sp>
        <p:nvSpPr>
          <p:cNvPr id="3" name="Content Placeholder 2"/>
          <p:cNvSpPr>
            <a:spLocks noGrp="1"/>
          </p:cNvSpPr>
          <p:nvPr>
            <p:ph idx="1"/>
          </p:nvPr>
        </p:nvSpPr>
        <p:spPr>
          <a:xfrm>
            <a:off x="251520" y="1196752"/>
            <a:ext cx="8784976" cy="5661248"/>
          </a:xfrm>
        </p:spPr>
        <p:txBody>
          <a:bodyPr>
            <a:normAutofit/>
          </a:bodyPr>
          <a:lstStyle/>
          <a:p>
            <a:pPr marL="514350" lvl="0" indent="-514350">
              <a:lnSpc>
                <a:spcPct val="90000"/>
              </a:lnSpc>
              <a:spcBef>
                <a:spcPts val="1000"/>
              </a:spcBef>
              <a:buFont typeface="+mj-lt"/>
              <a:buAutoNum type="arabicPeriod"/>
            </a:pPr>
            <a:r>
              <a:rPr lang="en-US" sz="2400" dirty="0">
                <a:solidFill>
                  <a:prstClr val="black"/>
                </a:solidFill>
              </a:rPr>
              <a:t>BPD </a:t>
            </a:r>
            <a:r>
              <a:rPr lang="en-US" sz="2400" dirty="0" err="1">
                <a:solidFill>
                  <a:prstClr val="black"/>
                </a:solidFill>
              </a:rPr>
              <a:t>menyelenggarakan</a:t>
            </a:r>
            <a:r>
              <a:rPr lang="en-US" sz="2400" dirty="0">
                <a:solidFill>
                  <a:prstClr val="black"/>
                </a:solidFill>
              </a:rPr>
              <a:t> </a:t>
            </a:r>
            <a:r>
              <a:rPr lang="en-US" sz="2400" dirty="0" err="1">
                <a:solidFill>
                  <a:prstClr val="black"/>
                </a:solidFill>
              </a:rPr>
              <a:t>Musdes</a:t>
            </a:r>
            <a:r>
              <a:rPr lang="en-US" sz="2400" dirty="0">
                <a:solidFill>
                  <a:prstClr val="black"/>
                </a:solidFill>
              </a:rPr>
              <a:t> </a:t>
            </a:r>
            <a:r>
              <a:rPr lang="en-US" sz="2400" dirty="0" err="1">
                <a:solidFill>
                  <a:prstClr val="black"/>
                </a:solidFill>
              </a:rPr>
              <a:t>perencanaan</a:t>
            </a:r>
            <a:r>
              <a:rPr lang="en-US" sz="2400" dirty="0">
                <a:solidFill>
                  <a:prstClr val="black"/>
                </a:solidFill>
              </a:rPr>
              <a:t> </a:t>
            </a:r>
            <a:r>
              <a:rPr lang="en-US" sz="2400" dirty="0" err="1">
                <a:solidFill>
                  <a:prstClr val="black"/>
                </a:solidFill>
              </a:rPr>
              <a:t>pembangunan</a:t>
            </a:r>
            <a:r>
              <a:rPr lang="en-US" sz="2400" dirty="0">
                <a:solidFill>
                  <a:prstClr val="black"/>
                </a:solidFill>
              </a:rPr>
              <a:t> </a:t>
            </a:r>
            <a:r>
              <a:rPr lang="en-US" sz="2400" dirty="0" err="1">
                <a:solidFill>
                  <a:prstClr val="black"/>
                </a:solidFill>
              </a:rPr>
              <a:t>Desa</a:t>
            </a:r>
            <a:r>
              <a:rPr lang="en-US" sz="2400" dirty="0">
                <a:solidFill>
                  <a:prstClr val="black"/>
                </a:solidFill>
              </a:rPr>
              <a:t>; </a:t>
            </a:r>
          </a:p>
          <a:p>
            <a:pPr marL="514350" lvl="0" indent="-514350">
              <a:lnSpc>
                <a:spcPct val="90000"/>
              </a:lnSpc>
              <a:spcBef>
                <a:spcPts val="1000"/>
              </a:spcBef>
              <a:buFont typeface="+mj-lt"/>
              <a:buAutoNum type="arabicPeriod"/>
            </a:pPr>
            <a:r>
              <a:rPr lang="en-US" sz="2400" dirty="0" err="1">
                <a:solidFill>
                  <a:prstClr val="black"/>
                </a:solidFill>
              </a:rPr>
              <a:t>Pembentukan</a:t>
            </a:r>
            <a:r>
              <a:rPr lang="en-US" sz="2400" dirty="0">
                <a:solidFill>
                  <a:prstClr val="black"/>
                </a:solidFill>
              </a:rPr>
              <a:t> Tim </a:t>
            </a:r>
            <a:r>
              <a:rPr lang="en-US" sz="2400" dirty="0" err="1">
                <a:solidFill>
                  <a:prstClr val="black"/>
                </a:solidFill>
              </a:rPr>
              <a:t>Penyusun</a:t>
            </a:r>
            <a:r>
              <a:rPr lang="en-US" sz="2400" dirty="0">
                <a:solidFill>
                  <a:prstClr val="black"/>
                </a:solidFill>
              </a:rPr>
              <a:t> RKP </a:t>
            </a:r>
            <a:r>
              <a:rPr lang="en-US" sz="2400" dirty="0" err="1">
                <a:solidFill>
                  <a:prstClr val="black"/>
                </a:solidFill>
              </a:rPr>
              <a:t>Desa</a:t>
            </a:r>
            <a:r>
              <a:rPr lang="en-US" sz="2400" dirty="0">
                <a:solidFill>
                  <a:prstClr val="black"/>
                </a:solidFill>
              </a:rPr>
              <a:t>; </a:t>
            </a:r>
          </a:p>
          <a:p>
            <a:pPr marL="514350" lvl="0" indent="-514350">
              <a:lnSpc>
                <a:spcPct val="90000"/>
              </a:lnSpc>
              <a:spcBef>
                <a:spcPts val="1000"/>
              </a:spcBef>
              <a:buFont typeface="+mj-lt"/>
              <a:buAutoNum type="arabicPeriod"/>
            </a:pPr>
            <a:r>
              <a:rPr lang="en-US" sz="2400" dirty="0" err="1">
                <a:solidFill>
                  <a:prstClr val="black"/>
                </a:solidFill>
              </a:rPr>
              <a:t>Pencermatan</a:t>
            </a:r>
            <a:r>
              <a:rPr lang="en-US" sz="2400" dirty="0">
                <a:solidFill>
                  <a:prstClr val="black"/>
                </a:solidFill>
              </a:rPr>
              <a:t> </a:t>
            </a:r>
            <a:r>
              <a:rPr lang="en-US" sz="2400" dirty="0" err="1">
                <a:solidFill>
                  <a:prstClr val="black"/>
                </a:solidFill>
              </a:rPr>
              <a:t>pagu</a:t>
            </a:r>
            <a:r>
              <a:rPr lang="en-US" sz="2400" dirty="0">
                <a:solidFill>
                  <a:prstClr val="black"/>
                </a:solidFill>
              </a:rPr>
              <a:t> </a:t>
            </a:r>
            <a:r>
              <a:rPr lang="en-US" sz="2400" dirty="0" err="1">
                <a:solidFill>
                  <a:prstClr val="black"/>
                </a:solidFill>
              </a:rPr>
              <a:t>indikatif</a:t>
            </a:r>
            <a:r>
              <a:rPr lang="en-US" sz="2400" dirty="0">
                <a:solidFill>
                  <a:prstClr val="black"/>
                </a:solidFill>
              </a:rPr>
              <a:t> </a:t>
            </a:r>
            <a:r>
              <a:rPr lang="en-US" sz="2400" dirty="0" err="1">
                <a:solidFill>
                  <a:prstClr val="black"/>
                </a:solidFill>
              </a:rPr>
              <a:t>Desa</a:t>
            </a:r>
            <a:r>
              <a:rPr lang="en-US" sz="2400" dirty="0">
                <a:solidFill>
                  <a:prstClr val="black"/>
                </a:solidFill>
              </a:rPr>
              <a:t> </a:t>
            </a:r>
            <a:r>
              <a:rPr lang="en-US" sz="2400" dirty="0" err="1">
                <a:solidFill>
                  <a:prstClr val="black"/>
                </a:solidFill>
              </a:rPr>
              <a:t>dan</a:t>
            </a:r>
            <a:r>
              <a:rPr lang="en-US" sz="2400" dirty="0">
                <a:solidFill>
                  <a:prstClr val="black"/>
                </a:solidFill>
              </a:rPr>
              <a:t> </a:t>
            </a:r>
          </a:p>
          <a:p>
            <a:pPr marL="514350" lvl="0" indent="-514350">
              <a:lnSpc>
                <a:spcPct val="90000"/>
              </a:lnSpc>
              <a:spcBef>
                <a:spcPts val="1000"/>
              </a:spcBef>
              <a:buFont typeface="+mj-lt"/>
              <a:buAutoNum type="arabicPeriod"/>
            </a:pPr>
            <a:r>
              <a:rPr lang="en-US" sz="2400" dirty="0" err="1">
                <a:solidFill>
                  <a:prstClr val="black"/>
                </a:solidFill>
              </a:rPr>
              <a:t>penyelarasan</a:t>
            </a:r>
            <a:r>
              <a:rPr lang="en-US" sz="2400" dirty="0">
                <a:solidFill>
                  <a:prstClr val="black"/>
                </a:solidFill>
              </a:rPr>
              <a:t> program/</a:t>
            </a:r>
            <a:r>
              <a:rPr lang="en-US" sz="2400" dirty="0" err="1">
                <a:solidFill>
                  <a:prstClr val="black"/>
                </a:solidFill>
              </a:rPr>
              <a:t>kegiatan</a:t>
            </a:r>
            <a:r>
              <a:rPr lang="en-US" sz="2400" dirty="0">
                <a:solidFill>
                  <a:prstClr val="black"/>
                </a:solidFill>
              </a:rPr>
              <a:t> supra </a:t>
            </a:r>
            <a:r>
              <a:rPr lang="en-US" sz="2400" dirty="0" err="1">
                <a:solidFill>
                  <a:prstClr val="black"/>
                </a:solidFill>
              </a:rPr>
              <a:t>desa</a:t>
            </a:r>
            <a:r>
              <a:rPr lang="en-US" sz="2400" dirty="0">
                <a:solidFill>
                  <a:prstClr val="black"/>
                </a:solidFill>
              </a:rPr>
              <a:t> </a:t>
            </a:r>
            <a:r>
              <a:rPr lang="en-US" sz="2400" dirty="0" err="1">
                <a:solidFill>
                  <a:prstClr val="black"/>
                </a:solidFill>
              </a:rPr>
              <a:t>masuk</a:t>
            </a:r>
            <a:r>
              <a:rPr lang="en-US" sz="2400" dirty="0">
                <a:solidFill>
                  <a:prstClr val="black"/>
                </a:solidFill>
              </a:rPr>
              <a:t> </a:t>
            </a:r>
            <a:r>
              <a:rPr lang="en-US" sz="2400" dirty="0" err="1">
                <a:solidFill>
                  <a:prstClr val="black"/>
                </a:solidFill>
              </a:rPr>
              <a:t>ke</a:t>
            </a:r>
            <a:r>
              <a:rPr lang="en-US" sz="2400" dirty="0">
                <a:solidFill>
                  <a:prstClr val="black"/>
                </a:solidFill>
              </a:rPr>
              <a:t> </a:t>
            </a:r>
            <a:r>
              <a:rPr lang="en-US" sz="2400" dirty="0" err="1">
                <a:solidFill>
                  <a:prstClr val="black"/>
                </a:solidFill>
              </a:rPr>
              <a:t>Desa</a:t>
            </a:r>
            <a:r>
              <a:rPr lang="en-US" sz="2400" dirty="0">
                <a:solidFill>
                  <a:prstClr val="black"/>
                </a:solidFill>
              </a:rPr>
              <a:t> </a:t>
            </a:r>
          </a:p>
          <a:p>
            <a:pPr marL="514350" lvl="0" indent="-514350">
              <a:lnSpc>
                <a:spcPct val="90000"/>
              </a:lnSpc>
              <a:spcBef>
                <a:spcPts val="1000"/>
              </a:spcBef>
              <a:buFont typeface="+mj-lt"/>
              <a:buAutoNum type="arabicPeriod"/>
            </a:pPr>
            <a:r>
              <a:rPr lang="en-US" sz="2400" dirty="0" err="1">
                <a:solidFill>
                  <a:prstClr val="black"/>
                </a:solidFill>
              </a:rPr>
              <a:t>Pencermatan</a:t>
            </a:r>
            <a:r>
              <a:rPr lang="en-US" sz="2400" dirty="0">
                <a:solidFill>
                  <a:prstClr val="black"/>
                </a:solidFill>
              </a:rPr>
              <a:t> </a:t>
            </a:r>
            <a:r>
              <a:rPr lang="en-US" sz="2400" dirty="0" err="1">
                <a:solidFill>
                  <a:prstClr val="black"/>
                </a:solidFill>
              </a:rPr>
              <a:t>ulang</a:t>
            </a:r>
            <a:r>
              <a:rPr lang="en-US" sz="2400" dirty="0">
                <a:solidFill>
                  <a:prstClr val="black"/>
                </a:solidFill>
              </a:rPr>
              <a:t> </a:t>
            </a:r>
            <a:r>
              <a:rPr lang="en-US" sz="2400" dirty="0" err="1">
                <a:solidFill>
                  <a:prstClr val="black"/>
                </a:solidFill>
              </a:rPr>
              <a:t>dokumen</a:t>
            </a:r>
            <a:r>
              <a:rPr lang="en-US" sz="2400" dirty="0">
                <a:solidFill>
                  <a:prstClr val="black"/>
                </a:solidFill>
              </a:rPr>
              <a:t> RPJM </a:t>
            </a:r>
            <a:r>
              <a:rPr lang="en-US" sz="2400" dirty="0" err="1">
                <a:solidFill>
                  <a:prstClr val="black"/>
                </a:solidFill>
              </a:rPr>
              <a:t>Desa</a:t>
            </a:r>
            <a:r>
              <a:rPr lang="en-US" sz="2400" dirty="0">
                <a:solidFill>
                  <a:prstClr val="black"/>
                </a:solidFill>
              </a:rPr>
              <a:t>; </a:t>
            </a:r>
          </a:p>
          <a:p>
            <a:pPr marL="514350" lvl="0" indent="-514350">
              <a:lnSpc>
                <a:spcPct val="90000"/>
              </a:lnSpc>
              <a:spcBef>
                <a:spcPts val="1000"/>
              </a:spcBef>
              <a:buFont typeface="+mj-lt"/>
              <a:buAutoNum type="arabicPeriod"/>
            </a:pPr>
            <a:r>
              <a:rPr lang="en-US" sz="2400" dirty="0" err="1">
                <a:solidFill>
                  <a:prstClr val="black"/>
                </a:solidFill>
              </a:rPr>
              <a:t>Penyusunan</a:t>
            </a:r>
            <a:r>
              <a:rPr lang="en-US" sz="2400" dirty="0">
                <a:solidFill>
                  <a:prstClr val="black"/>
                </a:solidFill>
              </a:rPr>
              <a:t> </a:t>
            </a:r>
            <a:r>
              <a:rPr lang="en-US" sz="2400" dirty="0" err="1">
                <a:solidFill>
                  <a:prstClr val="black"/>
                </a:solidFill>
              </a:rPr>
              <a:t>rancangan</a:t>
            </a:r>
            <a:r>
              <a:rPr lang="en-US" sz="2400" dirty="0">
                <a:solidFill>
                  <a:prstClr val="black"/>
                </a:solidFill>
              </a:rPr>
              <a:t> RKP </a:t>
            </a:r>
            <a:r>
              <a:rPr lang="en-US" sz="2400" dirty="0" err="1">
                <a:solidFill>
                  <a:prstClr val="black"/>
                </a:solidFill>
              </a:rPr>
              <a:t>Desa</a:t>
            </a:r>
            <a:r>
              <a:rPr lang="en-US" sz="2400" dirty="0">
                <a:solidFill>
                  <a:prstClr val="black"/>
                </a:solidFill>
              </a:rPr>
              <a:t>; </a:t>
            </a:r>
          </a:p>
          <a:p>
            <a:pPr marL="514350" lvl="0" indent="-514350">
              <a:lnSpc>
                <a:spcPct val="90000"/>
              </a:lnSpc>
              <a:spcBef>
                <a:spcPts val="1000"/>
              </a:spcBef>
              <a:buFont typeface="+mj-lt"/>
              <a:buAutoNum type="arabicPeriod"/>
            </a:pPr>
            <a:r>
              <a:rPr lang="en-US" sz="2400" dirty="0" err="1">
                <a:solidFill>
                  <a:prstClr val="black"/>
                </a:solidFill>
              </a:rPr>
              <a:t>Penyelenggaraan</a:t>
            </a:r>
            <a:r>
              <a:rPr lang="en-US" sz="2400" dirty="0">
                <a:solidFill>
                  <a:prstClr val="black"/>
                </a:solidFill>
              </a:rPr>
              <a:t> </a:t>
            </a:r>
            <a:r>
              <a:rPr lang="en-US" sz="2400" dirty="0" err="1">
                <a:solidFill>
                  <a:prstClr val="black"/>
                </a:solidFill>
              </a:rPr>
              <a:t>Musrenbang</a:t>
            </a:r>
            <a:r>
              <a:rPr lang="en-US" sz="2400" dirty="0">
                <a:solidFill>
                  <a:prstClr val="black"/>
                </a:solidFill>
              </a:rPr>
              <a:t> </a:t>
            </a:r>
            <a:r>
              <a:rPr lang="en-US" sz="2400" dirty="0" err="1">
                <a:solidFill>
                  <a:prstClr val="black"/>
                </a:solidFill>
              </a:rPr>
              <a:t>Desa</a:t>
            </a:r>
            <a:r>
              <a:rPr lang="en-US" sz="2400" dirty="0">
                <a:solidFill>
                  <a:prstClr val="black"/>
                </a:solidFill>
              </a:rPr>
              <a:t>; </a:t>
            </a:r>
          </a:p>
          <a:p>
            <a:pPr marL="514350" lvl="0" indent="-514350">
              <a:lnSpc>
                <a:spcPct val="90000"/>
              </a:lnSpc>
              <a:spcBef>
                <a:spcPts val="1000"/>
              </a:spcBef>
              <a:buFont typeface="+mj-lt"/>
              <a:buAutoNum type="arabicPeriod"/>
            </a:pPr>
            <a:r>
              <a:rPr lang="en-US" sz="2400" dirty="0" err="1">
                <a:solidFill>
                  <a:prstClr val="black"/>
                </a:solidFill>
              </a:rPr>
              <a:t>Penetapan</a:t>
            </a:r>
            <a:r>
              <a:rPr lang="en-US" sz="2400" dirty="0">
                <a:solidFill>
                  <a:prstClr val="black"/>
                </a:solidFill>
              </a:rPr>
              <a:t> RKP </a:t>
            </a:r>
            <a:r>
              <a:rPr lang="en-US" sz="2400" dirty="0" err="1">
                <a:solidFill>
                  <a:prstClr val="black"/>
                </a:solidFill>
              </a:rPr>
              <a:t>Desa</a:t>
            </a:r>
            <a:r>
              <a:rPr lang="en-US" sz="2400" dirty="0">
                <a:solidFill>
                  <a:prstClr val="black"/>
                </a:solidFill>
              </a:rPr>
              <a:t>; </a:t>
            </a:r>
          </a:p>
          <a:p>
            <a:pPr marL="514350" lvl="0" indent="-514350">
              <a:lnSpc>
                <a:spcPct val="90000"/>
              </a:lnSpc>
              <a:spcBef>
                <a:spcPts val="1000"/>
              </a:spcBef>
              <a:buFont typeface="+mj-lt"/>
              <a:buAutoNum type="arabicPeriod"/>
            </a:pPr>
            <a:r>
              <a:rPr lang="en-US" sz="2400" dirty="0" err="1">
                <a:solidFill>
                  <a:prstClr val="black"/>
                </a:solidFill>
              </a:rPr>
              <a:t>Perubahan</a:t>
            </a:r>
            <a:r>
              <a:rPr lang="en-US" sz="2400" dirty="0">
                <a:solidFill>
                  <a:prstClr val="black"/>
                </a:solidFill>
              </a:rPr>
              <a:t> RKP </a:t>
            </a:r>
            <a:r>
              <a:rPr lang="en-US" sz="2400" dirty="0" err="1">
                <a:solidFill>
                  <a:prstClr val="black"/>
                </a:solidFill>
              </a:rPr>
              <a:t>Desa</a:t>
            </a:r>
            <a:r>
              <a:rPr lang="en-US" sz="2400" dirty="0">
                <a:solidFill>
                  <a:prstClr val="black"/>
                </a:solidFill>
              </a:rPr>
              <a:t> (</a:t>
            </a:r>
            <a:r>
              <a:rPr lang="en-US" sz="2400" dirty="0" err="1">
                <a:solidFill>
                  <a:prstClr val="black"/>
                </a:solidFill>
              </a:rPr>
              <a:t>jika</a:t>
            </a:r>
            <a:r>
              <a:rPr lang="en-US" sz="2400" dirty="0">
                <a:solidFill>
                  <a:prstClr val="black"/>
                </a:solidFill>
              </a:rPr>
              <a:t> </a:t>
            </a:r>
            <a:r>
              <a:rPr lang="en-US" sz="2400" dirty="0" err="1">
                <a:solidFill>
                  <a:prstClr val="black"/>
                </a:solidFill>
              </a:rPr>
              <a:t>diperlukan</a:t>
            </a:r>
            <a:r>
              <a:rPr lang="en-US" sz="2400" dirty="0">
                <a:solidFill>
                  <a:prstClr val="black"/>
                </a:solidFill>
              </a:rPr>
              <a:t>); </a:t>
            </a:r>
          </a:p>
          <a:p>
            <a:pPr marL="514350" lvl="0" indent="-514350">
              <a:lnSpc>
                <a:spcPct val="90000"/>
              </a:lnSpc>
              <a:spcBef>
                <a:spcPts val="1000"/>
              </a:spcBef>
              <a:buFont typeface="+mj-lt"/>
              <a:buAutoNum type="arabicPeriod"/>
            </a:pPr>
            <a:r>
              <a:rPr lang="en-US" sz="2400" dirty="0" err="1">
                <a:solidFill>
                  <a:prstClr val="black"/>
                </a:solidFill>
              </a:rPr>
              <a:t>Pengajuan</a:t>
            </a:r>
            <a:r>
              <a:rPr lang="en-US" sz="2400" dirty="0">
                <a:solidFill>
                  <a:prstClr val="black"/>
                </a:solidFill>
              </a:rPr>
              <a:t> </a:t>
            </a:r>
            <a:r>
              <a:rPr lang="en-US" sz="2400" dirty="0" err="1">
                <a:solidFill>
                  <a:prstClr val="black"/>
                </a:solidFill>
              </a:rPr>
              <a:t>daftar</a:t>
            </a:r>
            <a:r>
              <a:rPr lang="en-US" sz="2400" dirty="0">
                <a:solidFill>
                  <a:prstClr val="black"/>
                </a:solidFill>
              </a:rPr>
              <a:t> </a:t>
            </a:r>
            <a:r>
              <a:rPr lang="en-US" sz="2400" dirty="0" err="1">
                <a:solidFill>
                  <a:prstClr val="black"/>
                </a:solidFill>
              </a:rPr>
              <a:t>usulan</a:t>
            </a:r>
            <a:r>
              <a:rPr lang="en-US" sz="2400" dirty="0">
                <a:solidFill>
                  <a:prstClr val="black"/>
                </a:solidFill>
              </a:rPr>
              <a:t> RKP </a:t>
            </a:r>
            <a:r>
              <a:rPr lang="en-US" sz="2400" dirty="0" err="1">
                <a:solidFill>
                  <a:prstClr val="black"/>
                </a:solidFill>
              </a:rPr>
              <a:t>Desa</a:t>
            </a:r>
            <a:r>
              <a:rPr lang="en-US" sz="2400" dirty="0">
                <a:solidFill>
                  <a:prstClr val="black"/>
                </a:solidFill>
              </a:rPr>
              <a:t>. </a:t>
            </a:r>
          </a:p>
          <a:p>
            <a:endParaRPr lang="en-US" dirty="0"/>
          </a:p>
        </p:txBody>
      </p:sp>
    </p:spTree>
    <p:extLst>
      <p:ext uri="{BB962C8B-B14F-4D97-AF65-F5344CB8AC3E}">
        <p14:creationId xmlns:p14="http://schemas.microsoft.com/office/powerpoint/2010/main" xmlns="" val="49712725"/>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980728"/>
          </a:xfrm>
        </p:spPr>
        <p:txBody>
          <a:bodyPr>
            <a:normAutofit fontScale="90000"/>
          </a:bodyPr>
          <a:lstStyle/>
          <a:p>
            <a:pPr marL="514350" lvl="0" indent="-514350">
              <a:lnSpc>
                <a:spcPct val="90000"/>
              </a:lnSpc>
              <a:spcBef>
                <a:spcPts val="1000"/>
              </a:spcBef>
            </a:pPr>
            <a:r>
              <a:rPr lang="en-US" sz="3600" dirty="0" smtClean="0">
                <a:solidFill>
                  <a:prstClr val="black"/>
                </a:solidFill>
                <a:ea typeface="+mn-ea"/>
                <a:cs typeface="+mn-cs"/>
              </a:rPr>
              <a:t>MUSYAWARAH DESA (MUSDES) </a:t>
            </a:r>
            <a:br>
              <a:rPr lang="en-US" sz="3600" dirty="0" smtClean="0">
                <a:solidFill>
                  <a:prstClr val="black"/>
                </a:solidFill>
                <a:ea typeface="+mn-ea"/>
                <a:cs typeface="+mn-cs"/>
              </a:rPr>
            </a:br>
            <a:endParaRPr lang="en-US" sz="3600" dirty="0"/>
          </a:p>
        </p:txBody>
      </p:sp>
      <p:sp>
        <p:nvSpPr>
          <p:cNvPr id="3" name="Content Placeholder 2"/>
          <p:cNvSpPr>
            <a:spLocks noGrp="1"/>
          </p:cNvSpPr>
          <p:nvPr>
            <p:ph idx="1"/>
          </p:nvPr>
        </p:nvSpPr>
        <p:spPr>
          <a:xfrm>
            <a:off x="107504" y="980728"/>
            <a:ext cx="8928992" cy="5688632"/>
          </a:xfrm>
        </p:spPr>
        <p:txBody>
          <a:bodyPr>
            <a:normAutofit/>
          </a:bodyPr>
          <a:lstStyle/>
          <a:p>
            <a:pPr marL="0" lvl="0" indent="0">
              <a:lnSpc>
                <a:spcPct val="90000"/>
              </a:lnSpc>
              <a:spcBef>
                <a:spcPts val="1000"/>
              </a:spcBef>
              <a:buNone/>
            </a:pPr>
            <a:r>
              <a:rPr lang="en-US" sz="2600" dirty="0">
                <a:solidFill>
                  <a:prstClr val="black"/>
                </a:solidFill>
              </a:rPr>
              <a:t>BPD </a:t>
            </a:r>
            <a:r>
              <a:rPr lang="en-US" sz="2600" dirty="0" err="1">
                <a:solidFill>
                  <a:prstClr val="black"/>
                </a:solidFill>
              </a:rPr>
              <a:t>menyelenggarakan</a:t>
            </a:r>
            <a:r>
              <a:rPr lang="en-US" sz="2600" dirty="0">
                <a:solidFill>
                  <a:prstClr val="black"/>
                </a:solidFill>
              </a:rPr>
              <a:t> </a:t>
            </a:r>
            <a:r>
              <a:rPr lang="en-US" sz="2600" dirty="0" err="1">
                <a:solidFill>
                  <a:prstClr val="black"/>
                </a:solidFill>
              </a:rPr>
              <a:t>Musdes</a:t>
            </a:r>
            <a:r>
              <a:rPr lang="en-US" sz="2600" dirty="0">
                <a:solidFill>
                  <a:prstClr val="black"/>
                </a:solidFill>
              </a:rPr>
              <a:t> </a:t>
            </a:r>
            <a:r>
              <a:rPr lang="en-US" sz="2600" dirty="0" err="1">
                <a:solidFill>
                  <a:prstClr val="black"/>
                </a:solidFill>
              </a:rPr>
              <a:t>dalam</a:t>
            </a:r>
            <a:r>
              <a:rPr lang="en-US" sz="2600" dirty="0">
                <a:solidFill>
                  <a:prstClr val="black"/>
                </a:solidFill>
              </a:rPr>
              <a:t> </a:t>
            </a:r>
            <a:r>
              <a:rPr lang="en-US" sz="2600" dirty="0" err="1">
                <a:solidFill>
                  <a:prstClr val="black"/>
                </a:solidFill>
              </a:rPr>
              <a:t>rangka</a:t>
            </a:r>
            <a:r>
              <a:rPr lang="en-US" sz="2600" dirty="0">
                <a:solidFill>
                  <a:prstClr val="black"/>
                </a:solidFill>
              </a:rPr>
              <a:t> </a:t>
            </a:r>
            <a:r>
              <a:rPr lang="en-US" sz="2600" dirty="0" err="1">
                <a:solidFill>
                  <a:prstClr val="black"/>
                </a:solidFill>
              </a:rPr>
              <a:t>penyusunan</a:t>
            </a:r>
            <a:r>
              <a:rPr lang="en-US" sz="2600" dirty="0">
                <a:solidFill>
                  <a:prstClr val="black"/>
                </a:solidFill>
              </a:rPr>
              <a:t> RKP </a:t>
            </a:r>
            <a:r>
              <a:rPr lang="en-US" sz="2600" dirty="0" err="1">
                <a:solidFill>
                  <a:prstClr val="black"/>
                </a:solidFill>
              </a:rPr>
              <a:t>Desa</a:t>
            </a:r>
            <a:r>
              <a:rPr lang="en-US" sz="2600" dirty="0">
                <a:solidFill>
                  <a:prstClr val="black"/>
                </a:solidFill>
              </a:rPr>
              <a:t> paling </a:t>
            </a:r>
            <a:r>
              <a:rPr lang="en-US" sz="2600" dirty="0" err="1">
                <a:solidFill>
                  <a:prstClr val="black"/>
                </a:solidFill>
              </a:rPr>
              <a:t>lambat</a:t>
            </a:r>
            <a:r>
              <a:rPr lang="en-US" sz="2600" dirty="0">
                <a:solidFill>
                  <a:prstClr val="black"/>
                </a:solidFill>
              </a:rPr>
              <a:t> </a:t>
            </a:r>
            <a:r>
              <a:rPr lang="en-US" sz="2600" dirty="0" err="1">
                <a:solidFill>
                  <a:prstClr val="black"/>
                </a:solidFill>
              </a:rPr>
              <a:t>bulan</a:t>
            </a:r>
            <a:r>
              <a:rPr lang="en-US" sz="2600" dirty="0">
                <a:solidFill>
                  <a:prstClr val="black"/>
                </a:solidFill>
              </a:rPr>
              <a:t> </a:t>
            </a:r>
            <a:r>
              <a:rPr lang="en-US" sz="2600" dirty="0" err="1">
                <a:solidFill>
                  <a:prstClr val="black"/>
                </a:solidFill>
              </a:rPr>
              <a:t>Juni</a:t>
            </a:r>
            <a:r>
              <a:rPr lang="en-US" sz="2600" dirty="0">
                <a:solidFill>
                  <a:prstClr val="black"/>
                </a:solidFill>
              </a:rPr>
              <a:t> </a:t>
            </a:r>
            <a:r>
              <a:rPr lang="en-US" sz="2600" dirty="0" err="1">
                <a:solidFill>
                  <a:prstClr val="black"/>
                </a:solidFill>
              </a:rPr>
              <a:t>tahun</a:t>
            </a:r>
            <a:r>
              <a:rPr lang="en-US" sz="2600" dirty="0">
                <a:solidFill>
                  <a:prstClr val="black"/>
                </a:solidFill>
              </a:rPr>
              <a:t> </a:t>
            </a:r>
            <a:r>
              <a:rPr lang="en-US" sz="2600" dirty="0" err="1">
                <a:solidFill>
                  <a:prstClr val="black"/>
                </a:solidFill>
              </a:rPr>
              <a:t>berjalan</a:t>
            </a:r>
            <a:r>
              <a:rPr lang="en-US" sz="2600" dirty="0">
                <a:solidFill>
                  <a:prstClr val="black"/>
                </a:solidFill>
              </a:rPr>
              <a:t>. </a:t>
            </a:r>
          </a:p>
          <a:p>
            <a:pPr marL="0" lvl="0" indent="0">
              <a:lnSpc>
                <a:spcPct val="90000"/>
              </a:lnSpc>
              <a:spcBef>
                <a:spcPts val="1000"/>
              </a:spcBef>
              <a:buNone/>
            </a:pPr>
            <a:r>
              <a:rPr lang="en-US" sz="2600" dirty="0">
                <a:solidFill>
                  <a:prstClr val="black"/>
                </a:solidFill>
              </a:rPr>
              <a:t>Agenda </a:t>
            </a:r>
            <a:r>
              <a:rPr lang="en-US" sz="2600" dirty="0" err="1">
                <a:solidFill>
                  <a:prstClr val="black"/>
                </a:solidFill>
              </a:rPr>
              <a:t>kegiatan</a:t>
            </a:r>
            <a:r>
              <a:rPr lang="en-US" sz="2600" dirty="0">
                <a:solidFill>
                  <a:prstClr val="black"/>
                </a:solidFill>
              </a:rPr>
              <a:t> </a:t>
            </a:r>
            <a:r>
              <a:rPr lang="en-US" sz="2600" dirty="0" err="1">
                <a:solidFill>
                  <a:prstClr val="black"/>
                </a:solidFill>
              </a:rPr>
              <a:t>Musdes</a:t>
            </a:r>
            <a:r>
              <a:rPr lang="en-US" sz="2600" dirty="0">
                <a:solidFill>
                  <a:prstClr val="black"/>
                </a:solidFill>
              </a:rPr>
              <a:t>: </a:t>
            </a:r>
          </a:p>
          <a:p>
            <a:pPr marL="0" lvl="0" indent="0">
              <a:lnSpc>
                <a:spcPct val="90000"/>
              </a:lnSpc>
              <a:spcBef>
                <a:spcPts val="1000"/>
              </a:spcBef>
              <a:buNone/>
            </a:pPr>
            <a:r>
              <a:rPr lang="en-US" sz="2600" dirty="0">
                <a:solidFill>
                  <a:prstClr val="black"/>
                </a:solidFill>
              </a:rPr>
              <a:t>1.   </a:t>
            </a:r>
            <a:r>
              <a:rPr lang="en-US" sz="2600" dirty="0" err="1">
                <a:solidFill>
                  <a:prstClr val="black"/>
                </a:solidFill>
              </a:rPr>
              <a:t>Mencermati</a:t>
            </a:r>
            <a:r>
              <a:rPr lang="en-US" sz="2600" dirty="0">
                <a:solidFill>
                  <a:prstClr val="black"/>
                </a:solidFill>
              </a:rPr>
              <a:t> </a:t>
            </a:r>
            <a:r>
              <a:rPr lang="en-US" sz="2600" dirty="0" err="1">
                <a:solidFill>
                  <a:prstClr val="black"/>
                </a:solidFill>
              </a:rPr>
              <a:t>ulang</a:t>
            </a:r>
            <a:r>
              <a:rPr lang="en-US" sz="2600" dirty="0">
                <a:solidFill>
                  <a:prstClr val="black"/>
                </a:solidFill>
              </a:rPr>
              <a:t> (review) </a:t>
            </a:r>
            <a:r>
              <a:rPr lang="en-US" sz="2600" dirty="0" err="1">
                <a:solidFill>
                  <a:prstClr val="black"/>
                </a:solidFill>
              </a:rPr>
              <a:t>dokumen</a:t>
            </a:r>
            <a:r>
              <a:rPr lang="en-US" sz="2600" dirty="0">
                <a:solidFill>
                  <a:prstClr val="black"/>
                </a:solidFill>
              </a:rPr>
              <a:t> RPJM </a:t>
            </a:r>
            <a:r>
              <a:rPr lang="en-US" sz="2600" dirty="0" err="1">
                <a:solidFill>
                  <a:prstClr val="black"/>
                </a:solidFill>
              </a:rPr>
              <a:t>Desa</a:t>
            </a:r>
            <a:r>
              <a:rPr lang="en-US" sz="2600" dirty="0">
                <a:solidFill>
                  <a:prstClr val="black"/>
                </a:solidFill>
              </a:rPr>
              <a:t> </a:t>
            </a:r>
          </a:p>
          <a:p>
            <a:pPr marL="0" lvl="0" indent="0">
              <a:lnSpc>
                <a:spcPct val="90000"/>
              </a:lnSpc>
              <a:spcBef>
                <a:spcPts val="1000"/>
              </a:spcBef>
              <a:buNone/>
            </a:pPr>
            <a:r>
              <a:rPr lang="en-US" sz="2600" dirty="0">
                <a:solidFill>
                  <a:prstClr val="black"/>
                </a:solidFill>
              </a:rPr>
              <a:t>2.   </a:t>
            </a:r>
            <a:r>
              <a:rPr lang="en-US" sz="2600" dirty="0" err="1">
                <a:solidFill>
                  <a:prstClr val="black"/>
                </a:solidFill>
              </a:rPr>
              <a:t>Menyepakati</a:t>
            </a:r>
            <a:r>
              <a:rPr lang="en-US" sz="2600" dirty="0">
                <a:solidFill>
                  <a:prstClr val="black"/>
                </a:solidFill>
              </a:rPr>
              <a:t> </a:t>
            </a:r>
            <a:r>
              <a:rPr lang="en-US" sz="2600" dirty="0" err="1">
                <a:solidFill>
                  <a:prstClr val="black"/>
                </a:solidFill>
              </a:rPr>
              <a:t>hasil</a:t>
            </a:r>
            <a:r>
              <a:rPr lang="en-US" sz="2600" dirty="0">
                <a:solidFill>
                  <a:prstClr val="black"/>
                </a:solidFill>
              </a:rPr>
              <a:t> </a:t>
            </a:r>
            <a:r>
              <a:rPr lang="en-US" sz="2600" dirty="0" err="1">
                <a:solidFill>
                  <a:prstClr val="black"/>
                </a:solidFill>
              </a:rPr>
              <a:t>pencermatan</a:t>
            </a:r>
            <a:r>
              <a:rPr lang="en-US" sz="2600" dirty="0">
                <a:solidFill>
                  <a:prstClr val="black"/>
                </a:solidFill>
              </a:rPr>
              <a:t> </a:t>
            </a:r>
            <a:r>
              <a:rPr lang="en-US" sz="2600" dirty="0" err="1">
                <a:solidFill>
                  <a:prstClr val="black"/>
                </a:solidFill>
              </a:rPr>
              <a:t>ulang</a:t>
            </a:r>
            <a:r>
              <a:rPr lang="en-US" sz="2600" dirty="0">
                <a:solidFill>
                  <a:prstClr val="black"/>
                </a:solidFill>
              </a:rPr>
              <a:t>  RPJM </a:t>
            </a:r>
            <a:r>
              <a:rPr lang="en-US" sz="2600" dirty="0" err="1">
                <a:solidFill>
                  <a:prstClr val="black"/>
                </a:solidFill>
              </a:rPr>
              <a:t>Desa</a:t>
            </a:r>
            <a:r>
              <a:rPr lang="en-US" sz="2600" dirty="0">
                <a:solidFill>
                  <a:prstClr val="black"/>
                </a:solidFill>
              </a:rPr>
              <a:t> </a:t>
            </a:r>
          </a:p>
          <a:p>
            <a:pPr marL="0" lvl="0" indent="0">
              <a:lnSpc>
                <a:spcPct val="90000"/>
              </a:lnSpc>
              <a:spcBef>
                <a:spcPts val="1000"/>
              </a:spcBef>
              <a:buNone/>
            </a:pPr>
            <a:r>
              <a:rPr lang="en-US" sz="2600" dirty="0">
                <a:solidFill>
                  <a:prstClr val="black"/>
                </a:solidFill>
              </a:rPr>
              <a:t>3.   </a:t>
            </a:r>
            <a:r>
              <a:rPr lang="en-US" sz="2600" dirty="0" err="1">
                <a:solidFill>
                  <a:prstClr val="black"/>
                </a:solidFill>
              </a:rPr>
              <a:t>Membentuk</a:t>
            </a:r>
            <a:r>
              <a:rPr lang="en-US" sz="2600" dirty="0">
                <a:solidFill>
                  <a:prstClr val="black"/>
                </a:solidFill>
              </a:rPr>
              <a:t> Tim </a:t>
            </a:r>
            <a:r>
              <a:rPr lang="en-US" sz="2600" dirty="0" err="1">
                <a:solidFill>
                  <a:prstClr val="black"/>
                </a:solidFill>
              </a:rPr>
              <a:t>Verifikasi</a:t>
            </a:r>
            <a:r>
              <a:rPr lang="en-US" sz="2600" dirty="0">
                <a:solidFill>
                  <a:prstClr val="black"/>
                </a:solidFill>
              </a:rPr>
              <a:t> </a:t>
            </a:r>
            <a:r>
              <a:rPr lang="en-US" sz="2600" dirty="0" err="1">
                <a:solidFill>
                  <a:prstClr val="black"/>
                </a:solidFill>
              </a:rPr>
              <a:t>sesuai</a:t>
            </a:r>
            <a:r>
              <a:rPr lang="en-US" sz="2600" dirty="0">
                <a:solidFill>
                  <a:prstClr val="black"/>
                </a:solidFill>
              </a:rPr>
              <a:t> </a:t>
            </a:r>
            <a:r>
              <a:rPr lang="en-US" sz="2600" dirty="0" err="1">
                <a:solidFill>
                  <a:prstClr val="black"/>
                </a:solidFill>
              </a:rPr>
              <a:t>jenis</a:t>
            </a:r>
            <a:r>
              <a:rPr lang="en-US" sz="2600" dirty="0">
                <a:solidFill>
                  <a:prstClr val="black"/>
                </a:solidFill>
              </a:rPr>
              <a:t> </a:t>
            </a:r>
            <a:r>
              <a:rPr lang="en-US" sz="2600" dirty="0" err="1">
                <a:solidFill>
                  <a:prstClr val="black"/>
                </a:solidFill>
              </a:rPr>
              <a:t>kegiatan</a:t>
            </a:r>
            <a:r>
              <a:rPr lang="en-US" sz="2600" dirty="0">
                <a:solidFill>
                  <a:prstClr val="black"/>
                </a:solidFill>
              </a:rPr>
              <a:t> </a:t>
            </a:r>
            <a:r>
              <a:rPr lang="en-US" sz="2600" dirty="0" err="1">
                <a:solidFill>
                  <a:prstClr val="black"/>
                </a:solidFill>
              </a:rPr>
              <a:t>dan</a:t>
            </a:r>
            <a:r>
              <a:rPr lang="en-US" sz="2600" dirty="0">
                <a:solidFill>
                  <a:prstClr val="black"/>
                </a:solidFill>
              </a:rPr>
              <a:t> </a:t>
            </a:r>
            <a:r>
              <a:rPr lang="en-US" sz="2600" dirty="0" err="1">
                <a:solidFill>
                  <a:prstClr val="black"/>
                </a:solidFill>
              </a:rPr>
              <a:t>keahlian</a:t>
            </a:r>
            <a:r>
              <a:rPr lang="en-US" sz="2600" dirty="0">
                <a:solidFill>
                  <a:prstClr val="black"/>
                </a:solidFill>
              </a:rPr>
              <a:t> </a:t>
            </a:r>
            <a:r>
              <a:rPr lang="en-US" sz="2600" dirty="0" smtClean="0">
                <a:solidFill>
                  <a:prstClr val="black"/>
                </a:solidFill>
              </a:rPr>
              <a:t>  </a:t>
            </a:r>
          </a:p>
          <a:p>
            <a:pPr marL="0" lvl="0" indent="0">
              <a:lnSpc>
                <a:spcPct val="90000"/>
              </a:lnSpc>
              <a:spcBef>
                <a:spcPts val="1000"/>
              </a:spcBef>
              <a:buNone/>
            </a:pPr>
            <a:r>
              <a:rPr lang="en-US" sz="2600" dirty="0">
                <a:solidFill>
                  <a:prstClr val="black"/>
                </a:solidFill>
              </a:rPr>
              <a:t> </a:t>
            </a:r>
            <a:r>
              <a:rPr lang="en-US" sz="2600" dirty="0" smtClean="0">
                <a:solidFill>
                  <a:prstClr val="black"/>
                </a:solidFill>
              </a:rPr>
              <a:t>      yang     </a:t>
            </a:r>
            <a:r>
              <a:rPr lang="en-US" sz="2600" dirty="0" err="1">
                <a:solidFill>
                  <a:prstClr val="black"/>
                </a:solidFill>
              </a:rPr>
              <a:t>diperlukan</a:t>
            </a:r>
            <a:r>
              <a:rPr lang="en-US" sz="2600" dirty="0">
                <a:solidFill>
                  <a:prstClr val="black"/>
                </a:solidFill>
              </a:rPr>
              <a:t>.</a:t>
            </a:r>
          </a:p>
          <a:p>
            <a:pPr marL="514350" lvl="0" indent="-514350">
              <a:lnSpc>
                <a:spcPct val="90000"/>
              </a:lnSpc>
              <a:spcBef>
                <a:spcPts val="1000"/>
              </a:spcBef>
              <a:buFont typeface="Arial" panose="020B0604020202020204" pitchFamily="34" charset="0"/>
              <a:buAutoNum type="arabicPeriod" startAt="4"/>
            </a:pPr>
            <a:r>
              <a:rPr lang="en-US" sz="2600" dirty="0">
                <a:solidFill>
                  <a:prstClr val="black"/>
                </a:solidFill>
              </a:rPr>
              <a:t>Tim </a:t>
            </a:r>
            <a:r>
              <a:rPr lang="en-US" sz="2600" dirty="0" err="1">
                <a:solidFill>
                  <a:prstClr val="black"/>
                </a:solidFill>
              </a:rPr>
              <a:t>Verifikasi</a:t>
            </a:r>
            <a:r>
              <a:rPr lang="en-US" sz="2600" dirty="0">
                <a:solidFill>
                  <a:prstClr val="black"/>
                </a:solidFill>
              </a:rPr>
              <a:t> </a:t>
            </a:r>
            <a:r>
              <a:rPr lang="en-US" sz="2600" dirty="0" err="1">
                <a:solidFill>
                  <a:prstClr val="black"/>
                </a:solidFill>
              </a:rPr>
              <a:t>berasal</a:t>
            </a:r>
            <a:r>
              <a:rPr lang="en-US" sz="2600" dirty="0">
                <a:solidFill>
                  <a:prstClr val="black"/>
                </a:solidFill>
              </a:rPr>
              <a:t> </a:t>
            </a:r>
            <a:r>
              <a:rPr lang="en-US" sz="2600" dirty="0" err="1">
                <a:solidFill>
                  <a:prstClr val="black"/>
                </a:solidFill>
              </a:rPr>
              <a:t>dari</a:t>
            </a:r>
            <a:r>
              <a:rPr lang="en-US" sz="2600" dirty="0">
                <a:solidFill>
                  <a:prstClr val="black"/>
                </a:solidFill>
              </a:rPr>
              <a:t> </a:t>
            </a:r>
            <a:r>
              <a:rPr lang="en-US" sz="2600" dirty="0" err="1">
                <a:solidFill>
                  <a:prstClr val="black"/>
                </a:solidFill>
              </a:rPr>
              <a:t>warga</a:t>
            </a:r>
            <a:r>
              <a:rPr lang="en-US" sz="2600" dirty="0">
                <a:solidFill>
                  <a:prstClr val="black"/>
                </a:solidFill>
              </a:rPr>
              <a:t> </a:t>
            </a:r>
            <a:r>
              <a:rPr lang="en-US" sz="2600" dirty="0" err="1">
                <a:solidFill>
                  <a:prstClr val="black"/>
                </a:solidFill>
              </a:rPr>
              <a:t>masyarakat</a:t>
            </a:r>
            <a:r>
              <a:rPr lang="en-US" sz="2600" dirty="0">
                <a:solidFill>
                  <a:prstClr val="black"/>
                </a:solidFill>
              </a:rPr>
              <a:t> </a:t>
            </a:r>
            <a:r>
              <a:rPr lang="en-US" sz="2600" dirty="0" err="1">
                <a:solidFill>
                  <a:prstClr val="black"/>
                </a:solidFill>
              </a:rPr>
              <a:t>desa</a:t>
            </a:r>
            <a:r>
              <a:rPr lang="en-US" sz="2600" dirty="0">
                <a:solidFill>
                  <a:prstClr val="black"/>
                </a:solidFill>
              </a:rPr>
              <a:t> </a:t>
            </a:r>
            <a:r>
              <a:rPr lang="en-US" sz="2600" dirty="0" err="1">
                <a:solidFill>
                  <a:prstClr val="black"/>
                </a:solidFill>
              </a:rPr>
              <a:t>dan</a:t>
            </a:r>
            <a:r>
              <a:rPr lang="en-US" sz="2600" dirty="0">
                <a:solidFill>
                  <a:prstClr val="black"/>
                </a:solidFill>
              </a:rPr>
              <a:t>/</a:t>
            </a:r>
            <a:r>
              <a:rPr lang="en-US" sz="2600" dirty="0" err="1">
                <a:solidFill>
                  <a:prstClr val="black"/>
                </a:solidFill>
              </a:rPr>
              <a:t>atau</a:t>
            </a:r>
            <a:r>
              <a:rPr lang="en-US" sz="2600" dirty="0">
                <a:solidFill>
                  <a:prstClr val="black"/>
                </a:solidFill>
              </a:rPr>
              <a:t> SKPD </a:t>
            </a:r>
            <a:r>
              <a:rPr lang="en-US" sz="2600" dirty="0" err="1">
                <a:solidFill>
                  <a:prstClr val="black"/>
                </a:solidFill>
              </a:rPr>
              <a:t>Kab</a:t>
            </a:r>
            <a:r>
              <a:rPr lang="en-US" sz="2600" dirty="0">
                <a:solidFill>
                  <a:prstClr val="black"/>
                </a:solidFill>
              </a:rPr>
              <a:t>./Kota  </a:t>
            </a:r>
          </a:p>
          <a:p>
            <a:pPr marL="514350" lvl="0" indent="-514350">
              <a:lnSpc>
                <a:spcPct val="90000"/>
              </a:lnSpc>
              <a:spcBef>
                <a:spcPts val="1000"/>
              </a:spcBef>
              <a:buFont typeface="Arial" panose="020B0604020202020204" pitchFamily="34" charset="0"/>
              <a:buAutoNum type="arabicPeriod" startAt="4"/>
            </a:pPr>
            <a:r>
              <a:rPr lang="en-US" sz="2600" dirty="0" err="1">
                <a:solidFill>
                  <a:prstClr val="black"/>
                </a:solidFill>
              </a:rPr>
              <a:t>Hasil</a:t>
            </a:r>
            <a:r>
              <a:rPr lang="en-US" sz="2600" dirty="0">
                <a:solidFill>
                  <a:prstClr val="black"/>
                </a:solidFill>
              </a:rPr>
              <a:t> </a:t>
            </a:r>
            <a:r>
              <a:rPr lang="en-US" sz="2600" dirty="0" err="1">
                <a:solidFill>
                  <a:prstClr val="black"/>
                </a:solidFill>
              </a:rPr>
              <a:t>kesepakatan</a:t>
            </a:r>
            <a:r>
              <a:rPr lang="en-US" sz="2600" dirty="0">
                <a:solidFill>
                  <a:prstClr val="black"/>
                </a:solidFill>
              </a:rPr>
              <a:t> </a:t>
            </a:r>
            <a:r>
              <a:rPr lang="en-US" sz="2600" dirty="0" err="1">
                <a:solidFill>
                  <a:prstClr val="black"/>
                </a:solidFill>
              </a:rPr>
              <a:t>Musdes</a:t>
            </a:r>
            <a:r>
              <a:rPr lang="en-US" sz="2600" dirty="0">
                <a:solidFill>
                  <a:prstClr val="black"/>
                </a:solidFill>
              </a:rPr>
              <a:t> </a:t>
            </a:r>
            <a:r>
              <a:rPr lang="en-US" sz="2600" dirty="0" err="1">
                <a:solidFill>
                  <a:prstClr val="black"/>
                </a:solidFill>
              </a:rPr>
              <a:t>dituangkan</a:t>
            </a:r>
            <a:r>
              <a:rPr lang="en-US" sz="2600" dirty="0">
                <a:solidFill>
                  <a:prstClr val="black"/>
                </a:solidFill>
              </a:rPr>
              <a:t> </a:t>
            </a:r>
            <a:r>
              <a:rPr lang="en-US" sz="2600" dirty="0" err="1">
                <a:solidFill>
                  <a:prstClr val="black"/>
                </a:solidFill>
              </a:rPr>
              <a:t>dalam</a:t>
            </a:r>
            <a:r>
              <a:rPr lang="en-US" sz="2600" dirty="0">
                <a:solidFill>
                  <a:prstClr val="black"/>
                </a:solidFill>
              </a:rPr>
              <a:t> </a:t>
            </a:r>
            <a:r>
              <a:rPr lang="en-US" sz="2600" dirty="0" err="1">
                <a:solidFill>
                  <a:prstClr val="black"/>
                </a:solidFill>
              </a:rPr>
              <a:t>Berita</a:t>
            </a:r>
            <a:r>
              <a:rPr lang="en-US" sz="2600" dirty="0">
                <a:solidFill>
                  <a:prstClr val="black"/>
                </a:solidFill>
              </a:rPr>
              <a:t> </a:t>
            </a:r>
            <a:r>
              <a:rPr lang="en-US" sz="2600" dirty="0" err="1">
                <a:solidFill>
                  <a:prstClr val="black"/>
                </a:solidFill>
              </a:rPr>
              <a:t>Acara</a:t>
            </a:r>
            <a:r>
              <a:rPr lang="en-US" sz="2600" dirty="0">
                <a:solidFill>
                  <a:prstClr val="black"/>
                </a:solidFill>
              </a:rPr>
              <a:t>.</a:t>
            </a:r>
          </a:p>
          <a:p>
            <a:pPr marL="514350" lvl="0" indent="-514350">
              <a:lnSpc>
                <a:spcPct val="90000"/>
              </a:lnSpc>
              <a:spcBef>
                <a:spcPts val="1000"/>
              </a:spcBef>
              <a:buFont typeface="Arial" panose="020B0604020202020204" pitchFamily="34" charset="0"/>
              <a:buAutoNum type="arabicPeriod" startAt="4"/>
            </a:pPr>
            <a:r>
              <a:rPr lang="en-US" sz="2600" dirty="0">
                <a:solidFill>
                  <a:prstClr val="black"/>
                </a:solidFill>
              </a:rPr>
              <a:t> </a:t>
            </a:r>
            <a:r>
              <a:rPr lang="en-US" sz="2600" dirty="0" err="1">
                <a:solidFill>
                  <a:prstClr val="black"/>
                </a:solidFill>
              </a:rPr>
              <a:t>Berita</a:t>
            </a:r>
            <a:r>
              <a:rPr lang="en-US" sz="2600" dirty="0">
                <a:solidFill>
                  <a:prstClr val="black"/>
                </a:solidFill>
              </a:rPr>
              <a:t> </a:t>
            </a:r>
            <a:r>
              <a:rPr lang="en-US" sz="2600" dirty="0" err="1">
                <a:solidFill>
                  <a:prstClr val="black"/>
                </a:solidFill>
              </a:rPr>
              <a:t>Acara</a:t>
            </a:r>
            <a:r>
              <a:rPr lang="en-US" sz="2600" dirty="0">
                <a:solidFill>
                  <a:prstClr val="black"/>
                </a:solidFill>
              </a:rPr>
              <a:t> </a:t>
            </a:r>
            <a:r>
              <a:rPr lang="en-US" sz="2600" dirty="0" err="1">
                <a:solidFill>
                  <a:prstClr val="black"/>
                </a:solidFill>
              </a:rPr>
              <a:t>hasil</a:t>
            </a:r>
            <a:r>
              <a:rPr lang="en-US" sz="2600" dirty="0">
                <a:solidFill>
                  <a:prstClr val="black"/>
                </a:solidFill>
              </a:rPr>
              <a:t> </a:t>
            </a:r>
            <a:r>
              <a:rPr lang="en-US" sz="2600" dirty="0" err="1">
                <a:solidFill>
                  <a:prstClr val="black"/>
                </a:solidFill>
              </a:rPr>
              <a:t>kesepakatan</a:t>
            </a:r>
            <a:r>
              <a:rPr lang="en-US" sz="2600" dirty="0">
                <a:solidFill>
                  <a:prstClr val="black"/>
                </a:solidFill>
              </a:rPr>
              <a:t> </a:t>
            </a:r>
            <a:r>
              <a:rPr lang="en-US" sz="2600" dirty="0" err="1">
                <a:solidFill>
                  <a:prstClr val="black"/>
                </a:solidFill>
              </a:rPr>
              <a:t>Musdes</a:t>
            </a:r>
            <a:r>
              <a:rPr lang="en-US" sz="2600" dirty="0">
                <a:solidFill>
                  <a:prstClr val="black"/>
                </a:solidFill>
              </a:rPr>
              <a:t> </a:t>
            </a:r>
            <a:r>
              <a:rPr lang="en-US" sz="2600" dirty="0" err="1">
                <a:solidFill>
                  <a:prstClr val="black"/>
                </a:solidFill>
              </a:rPr>
              <a:t>digunakan</a:t>
            </a:r>
            <a:r>
              <a:rPr lang="en-US" sz="2600" dirty="0">
                <a:solidFill>
                  <a:prstClr val="black"/>
                </a:solidFill>
              </a:rPr>
              <a:t> </a:t>
            </a:r>
            <a:r>
              <a:rPr lang="en-US" sz="2600" dirty="0" err="1">
                <a:solidFill>
                  <a:prstClr val="black"/>
                </a:solidFill>
              </a:rPr>
              <a:t>oleh</a:t>
            </a:r>
            <a:r>
              <a:rPr lang="en-US" sz="2600" dirty="0">
                <a:solidFill>
                  <a:prstClr val="black"/>
                </a:solidFill>
              </a:rPr>
              <a:t> </a:t>
            </a:r>
            <a:r>
              <a:rPr lang="en-US" sz="2600" dirty="0" err="1">
                <a:solidFill>
                  <a:prstClr val="black"/>
                </a:solidFill>
              </a:rPr>
              <a:t>Kades</a:t>
            </a:r>
            <a:r>
              <a:rPr lang="en-US" sz="2600" dirty="0">
                <a:solidFill>
                  <a:prstClr val="black"/>
                </a:solidFill>
              </a:rPr>
              <a:t> </a:t>
            </a:r>
            <a:r>
              <a:rPr lang="en-US" sz="2600" dirty="0" err="1">
                <a:solidFill>
                  <a:prstClr val="black"/>
                </a:solidFill>
              </a:rPr>
              <a:t>sebagai</a:t>
            </a:r>
            <a:r>
              <a:rPr lang="en-US" sz="2600" dirty="0">
                <a:solidFill>
                  <a:prstClr val="black"/>
                </a:solidFill>
              </a:rPr>
              <a:t> </a:t>
            </a:r>
            <a:r>
              <a:rPr lang="en-US" sz="2600" dirty="0" err="1">
                <a:solidFill>
                  <a:prstClr val="black"/>
                </a:solidFill>
              </a:rPr>
              <a:t>pedoman</a:t>
            </a:r>
            <a:r>
              <a:rPr lang="en-US" sz="2600" dirty="0">
                <a:solidFill>
                  <a:prstClr val="black"/>
                </a:solidFill>
              </a:rPr>
              <a:t> </a:t>
            </a:r>
            <a:r>
              <a:rPr lang="en-US" sz="2600" dirty="0" err="1">
                <a:solidFill>
                  <a:prstClr val="black"/>
                </a:solidFill>
              </a:rPr>
              <a:t>dalam</a:t>
            </a:r>
            <a:r>
              <a:rPr lang="en-US" sz="2600" dirty="0">
                <a:solidFill>
                  <a:prstClr val="black"/>
                </a:solidFill>
              </a:rPr>
              <a:t> </a:t>
            </a:r>
            <a:r>
              <a:rPr lang="en-US" sz="2600" dirty="0" err="1">
                <a:solidFill>
                  <a:prstClr val="black"/>
                </a:solidFill>
              </a:rPr>
              <a:t>menyusun</a:t>
            </a:r>
            <a:r>
              <a:rPr lang="en-US" sz="2600" dirty="0">
                <a:solidFill>
                  <a:prstClr val="black"/>
                </a:solidFill>
              </a:rPr>
              <a:t> RKP </a:t>
            </a:r>
            <a:r>
              <a:rPr lang="en-US" sz="2600" dirty="0" err="1">
                <a:solidFill>
                  <a:prstClr val="black"/>
                </a:solidFill>
              </a:rPr>
              <a:t>Desa</a:t>
            </a:r>
            <a:r>
              <a:rPr lang="en-US" sz="2600" dirty="0">
                <a:solidFill>
                  <a:prstClr val="black"/>
                </a:solidFill>
              </a:rPr>
              <a:t> </a:t>
            </a:r>
          </a:p>
          <a:p>
            <a:endParaRPr lang="en-US" dirty="0"/>
          </a:p>
        </p:txBody>
      </p:sp>
    </p:spTree>
    <p:extLst>
      <p:ext uri="{BB962C8B-B14F-4D97-AF65-F5344CB8AC3E}">
        <p14:creationId xmlns:p14="http://schemas.microsoft.com/office/powerpoint/2010/main" xmlns="" val="472737911"/>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1520" y="0"/>
            <a:ext cx="8712968" cy="759417"/>
          </a:xfrm>
        </p:spPr>
        <p:txBody>
          <a:bodyPr>
            <a:normAutofit/>
          </a:bodyPr>
          <a:lstStyle/>
          <a:p>
            <a:r>
              <a:rPr lang="en-US" sz="3200" dirty="0" err="1">
                <a:solidFill>
                  <a:prstClr val="black"/>
                </a:solidFill>
                <a:latin typeface="Calibri Light"/>
              </a:rPr>
              <a:t>Pembentukan</a:t>
            </a:r>
            <a:r>
              <a:rPr lang="en-US" sz="3200" dirty="0">
                <a:solidFill>
                  <a:prstClr val="black"/>
                </a:solidFill>
                <a:latin typeface="Calibri Light"/>
              </a:rPr>
              <a:t>  Tim  </a:t>
            </a:r>
            <a:r>
              <a:rPr lang="en-US" sz="3200" dirty="0" err="1">
                <a:solidFill>
                  <a:prstClr val="black"/>
                </a:solidFill>
                <a:latin typeface="Calibri Light"/>
              </a:rPr>
              <a:t>Penyusun</a:t>
            </a:r>
            <a:r>
              <a:rPr lang="en-US" sz="3200" dirty="0">
                <a:solidFill>
                  <a:prstClr val="black"/>
                </a:solidFill>
                <a:latin typeface="Calibri Light"/>
              </a:rPr>
              <a:t> </a:t>
            </a:r>
            <a:r>
              <a:rPr lang="en-US" sz="3200" dirty="0" smtClean="0">
                <a:solidFill>
                  <a:prstClr val="black"/>
                </a:solidFill>
                <a:latin typeface="Calibri Light"/>
              </a:rPr>
              <a:t> RKP  </a:t>
            </a:r>
            <a:r>
              <a:rPr lang="en-US" sz="3200" dirty="0" err="1">
                <a:solidFill>
                  <a:prstClr val="black"/>
                </a:solidFill>
                <a:latin typeface="Calibri Light"/>
              </a:rPr>
              <a:t>Desa</a:t>
            </a:r>
            <a:r>
              <a:rPr lang="en-US" sz="3200" dirty="0">
                <a:solidFill>
                  <a:prstClr val="black"/>
                </a:solidFill>
                <a:latin typeface="Calibri Light"/>
              </a:rPr>
              <a:t> </a:t>
            </a:r>
            <a:endParaRPr lang="en-US" sz="3200" dirty="0"/>
          </a:p>
        </p:txBody>
      </p:sp>
      <p:sp>
        <p:nvSpPr>
          <p:cNvPr id="3" name="Content Placeholder 2"/>
          <p:cNvSpPr>
            <a:spLocks noGrp="1"/>
          </p:cNvSpPr>
          <p:nvPr>
            <p:ph idx="1"/>
          </p:nvPr>
        </p:nvSpPr>
        <p:spPr>
          <a:xfrm>
            <a:off x="251520" y="764704"/>
            <a:ext cx="8712968" cy="5361459"/>
          </a:xfrm>
        </p:spPr>
        <p:txBody>
          <a:bodyPr/>
          <a:lstStyle/>
          <a:p>
            <a:pPr marL="0" lvl="0" indent="0">
              <a:lnSpc>
                <a:spcPct val="90000"/>
              </a:lnSpc>
              <a:spcBef>
                <a:spcPts val="1000"/>
              </a:spcBef>
              <a:buNone/>
            </a:pPr>
            <a:r>
              <a:rPr lang="en-US" sz="2800" dirty="0">
                <a:solidFill>
                  <a:prstClr val="black"/>
                </a:solidFill>
              </a:rPr>
              <a:t>Tim </a:t>
            </a:r>
            <a:r>
              <a:rPr lang="en-US" sz="2800" dirty="0" err="1">
                <a:solidFill>
                  <a:prstClr val="black"/>
                </a:solidFill>
              </a:rPr>
              <a:t>dibentuk</a:t>
            </a:r>
            <a:r>
              <a:rPr lang="en-US" sz="2800" dirty="0">
                <a:solidFill>
                  <a:prstClr val="black"/>
                </a:solidFill>
              </a:rPr>
              <a:t> </a:t>
            </a:r>
            <a:r>
              <a:rPr lang="en-US" sz="2800" dirty="0" err="1">
                <a:solidFill>
                  <a:prstClr val="black"/>
                </a:solidFill>
              </a:rPr>
              <a:t>oleh</a:t>
            </a:r>
            <a:r>
              <a:rPr lang="en-US" sz="2800" dirty="0">
                <a:solidFill>
                  <a:prstClr val="black"/>
                </a:solidFill>
              </a:rPr>
              <a:t> </a:t>
            </a:r>
            <a:r>
              <a:rPr lang="en-US" sz="2800" dirty="0" err="1">
                <a:solidFill>
                  <a:prstClr val="black"/>
                </a:solidFill>
              </a:rPr>
              <a:t>Kades</a:t>
            </a:r>
            <a:r>
              <a:rPr lang="en-US" sz="2800" dirty="0">
                <a:solidFill>
                  <a:prstClr val="black"/>
                </a:solidFill>
              </a:rPr>
              <a:t> (</a:t>
            </a:r>
            <a:r>
              <a:rPr lang="en-US" sz="2800" dirty="0" err="1">
                <a:solidFill>
                  <a:prstClr val="black"/>
                </a:solidFill>
              </a:rPr>
              <a:t>ditetapkan</a:t>
            </a:r>
            <a:r>
              <a:rPr lang="en-US" sz="2800" dirty="0">
                <a:solidFill>
                  <a:prstClr val="black"/>
                </a:solidFill>
              </a:rPr>
              <a:t> </a:t>
            </a:r>
            <a:r>
              <a:rPr lang="en-US" sz="2800" dirty="0" err="1" smtClean="0">
                <a:solidFill>
                  <a:prstClr val="black"/>
                </a:solidFill>
              </a:rPr>
              <a:t>dengan</a:t>
            </a:r>
            <a:r>
              <a:rPr lang="en-US" sz="2800" dirty="0" smtClean="0">
                <a:solidFill>
                  <a:prstClr val="black"/>
                </a:solidFill>
              </a:rPr>
              <a:t>  </a:t>
            </a:r>
            <a:r>
              <a:rPr lang="en-US" sz="2800" dirty="0" err="1" smtClean="0">
                <a:solidFill>
                  <a:prstClr val="black"/>
                </a:solidFill>
              </a:rPr>
              <a:t>Surat</a:t>
            </a:r>
            <a:r>
              <a:rPr lang="en-US" sz="2800" dirty="0" smtClean="0">
                <a:solidFill>
                  <a:prstClr val="black"/>
                </a:solidFill>
              </a:rPr>
              <a:t> </a:t>
            </a:r>
            <a:r>
              <a:rPr lang="en-US" sz="2800" dirty="0" err="1" smtClean="0">
                <a:solidFill>
                  <a:prstClr val="black"/>
                </a:solidFill>
              </a:rPr>
              <a:t>Keputusan</a:t>
            </a:r>
            <a:r>
              <a:rPr lang="en-US" sz="2800" dirty="0" smtClean="0">
                <a:solidFill>
                  <a:prstClr val="black"/>
                </a:solidFill>
              </a:rPr>
              <a:t> </a:t>
            </a:r>
            <a:r>
              <a:rPr lang="en-US" sz="2800" dirty="0" err="1" smtClean="0">
                <a:solidFill>
                  <a:prstClr val="black"/>
                </a:solidFill>
              </a:rPr>
              <a:t>Kepala</a:t>
            </a:r>
            <a:r>
              <a:rPr lang="en-US" sz="2800" dirty="0" smtClean="0">
                <a:solidFill>
                  <a:prstClr val="black"/>
                </a:solidFill>
              </a:rPr>
              <a:t> </a:t>
            </a:r>
            <a:r>
              <a:rPr lang="en-US" sz="2800" dirty="0" err="1" smtClean="0">
                <a:solidFill>
                  <a:prstClr val="black"/>
                </a:solidFill>
              </a:rPr>
              <a:t>Desa</a:t>
            </a:r>
            <a:r>
              <a:rPr lang="en-US" sz="2800" dirty="0" smtClean="0">
                <a:solidFill>
                  <a:prstClr val="black"/>
                </a:solidFill>
              </a:rPr>
              <a:t>), </a:t>
            </a:r>
            <a:r>
              <a:rPr lang="en-US" sz="2800" dirty="0">
                <a:solidFill>
                  <a:prstClr val="black"/>
                </a:solidFill>
              </a:rPr>
              <a:t>paling </a:t>
            </a:r>
            <a:r>
              <a:rPr lang="en-US" sz="2800" dirty="0" err="1">
                <a:solidFill>
                  <a:prstClr val="black"/>
                </a:solidFill>
              </a:rPr>
              <a:t>lambat</a:t>
            </a:r>
            <a:r>
              <a:rPr lang="en-US" sz="2800" dirty="0">
                <a:solidFill>
                  <a:prstClr val="black"/>
                </a:solidFill>
              </a:rPr>
              <a:t> </a:t>
            </a:r>
            <a:r>
              <a:rPr lang="en-US" sz="2800" dirty="0" err="1">
                <a:solidFill>
                  <a:prstClr val="black"/>
                </a:solidFill>
              </a:rPr>
              <a:t>bulan</a:t>
            </a:r>
            <a:r>
              <a:rPr lang="en-US" sz="2800" dirty="0">
                <a:solidFill>
                  <a:prstClr val="black"/>
                </a:solidFill>
              </a:rPr>
              <a:t> </a:t>
            </a:r>
            <a:r>
              <a:rPr lang="en-US" sz="2800" dirty="0" err="1">
                <a:solidFill>
                  <a:prstClr val="black"/>
                </a:solidFill>
              </a:rPr>
              <a:t>Juni</a:t>
            </a:r>
            <a:r>
              <a:rPr lang="en-US" sz="2800" dirty="0">
                <a:solidFill>
                  <a:prstClr val="black"/>
                </a:solidFill>
              </a:rPr>
              <a:t> </a:t>
            </a:r>
            <a:r>
              <a:rPr lang="en-US" sz="2800" dirty="0" err="1">
                <a:solidFill>
                  <a:prstClr val="black"/>
                </a:solidFill>
              </a:rPr>
              <a:t>tahun</a:t>
            </a:r>
            <a:r>
              <a:rPr lang="en-US" sz="2800" dirty="0">
                <a:solidFill>
                  <a:prstClr val="black"/>
                </a:solidFill>
              </a:rPr>
              <a:t> </a:t>
            </a:r>
            <a:r>
              <a:rPr lang="en-US" sz="2800" dirty="0" err="1">
                <a:solidFill>
                  <a:prstClr val="black"/>
                </a:solidFill>
              </a:rPr>
              <a:t>berjalan</a:t>
            </a:r>
            <a:r>
              <a:rPr lang="en-US" sz="2800" dirty="0">
                <a:solidFill>
                  <a:prstClr val="black"/>
                </a:solidFill>
              </a:rPr>
              <a:t>. </a:t>
            </a:r>
          </a:p>
          <a:p>
            <a:pPr marL="0" lvl="0" indent="0">
              <a:lnSpc>
                <a:spcPct val="90000"/>
              </a:lnSpc>
              <a:spcBef>
                <a:spcPts val="1000"/>
              </a:spcBef>
              <a:buNone/>
            </a:pPr>
            <a:r>
              <a:rPr lang="en-US" sz="2800" dirty="0" err="1" smtClean="0">
                <a:solidFill>
                  <a:prstClr val="black"/>
                </a:solidFill>
              </a:rPr>
              <a:t>Susunan</a:t>
            </a:r>
            <a:r>
              <a:rPr lang="en-US" sz="2800" dirty="0" smtClean="0">
                <a:solidFill>
                  <a:prstClr val="black"/>
                </a:solidFill>
              </a:rPr>
              <a:t> </a:t>
            </a:r>
            <a:r>
              <a:rPr lang="en-US" sz="2800" dirty="0">
                <a:solidFill>
                  <a:prstClr val="black"/>
                </a:solidFill>
              </a:rPr>
              <a:t>Tim : </a:t>
            </a:r>
          </a:p>
          <a:p>
            <a:pPr marL="457200" lvl="1" indent="0">
              <a:lnSpc>
                <a:spcPct val="90000"/>
              </a:lnSpc>
              <a:spcBef>
                <a:spcPts val="500"/>
              </a:spcBef>
              <a:buNone/>
            </a:pPr>
            <a:r>
              <a:rPr lang="en-US" sz="2400" dirty="0">
                <a:solidFill>
                  <a:prstClr val="black"/>
                </a:solidFill>
              </a:rPr>
              <a:t>1.   </a:t>
            </a:r>
            <a:r>
              <a:rPr lang="en-US" sz="2400" dirty="0" err="1">
                <a:solidFill>
                  <a:prstClr val="black"/>
                </a:solidFill>
              </a:rPr>
              <a:t>Kades</a:t>
            </a:r>
            <a:r>
              <a:rPr lang="en-US" sz="2400" dirty="0">
                <a:solidFill>
                  <a:prstClr val="black"/>
                </a:solidFill>
              </a:rPr>
              <a:t>   </a:t>
            </a:r>
            <a:r>
              <a:rPr lang="en-US" sz="2400" dirty="0" err="1">
                <a:solidFill>
                  <a:prstClr val="black"/>
                </a:solidFill>
              </a:rPr>
              <a:t>sebagai</a:t>
            </a:r>
            <a:r>
              <a:rPr lang="en-US" sz="2400" dirty="0">
                <a:solidFill>
                  <a:prstClr val="black"/>
                </a:solidFill>
              </a:rPr>
              <a:t>   Pembina </a:t>
            </a:r>
          </a:p>
          <a:p>
            <a:pPr marL="457200" lvl="1" indent="0">
              <a:lnSpc>
                <a:spcPct val="90000"/>
              </a:lnSpc>
              <a:spcBef>
                <a:spcPts val="500"/>
              </a:spcBef>
              <a:buNone/>
            </a:pPr>
            <a:r>
              <a:rPr lang="en-US" sz="2400" dirty="0">
                <a:solidFill>
                  <a:prstClr val="black"/>
                </a:solidFill>
              </a:rPr>
              <a:t>2.   </a:t>
            </a:r>
            <a:r>
              <a:rPr lang="en-US" sz="2400" dirty="0" err="1">
                <a:solidFill>
                  <a:prstClr val="black"/>
                </a:solidFill>
              </a:rPr>
              <a:t>Sekdes</a:t>
            </a:r>
            <a:r>
              <a:rPr lang="en-US" sz="2400" dirty="0">
                <a:solidFill>
                  <a:prstClr val="black"/>
                </a:solidFill>
              </a:rPr>
              <a:t>   </a:t>
            </a:r>
            <a:r>
              <a:rPr lang="en-US" sz="2400" dirty="0" err="1">
                <a:solidFill>
                  <a:prstClr val="black"/>
                </a:solidFill>
              </a:rPr>
              <a:t>sebagai</a:t>
            </a:r>
            <a:r>
              <a:rPr lang="en-US" sz="2400" dirty="0">
                <a:solidFill>
                  <a:prstClr val="black"/>
                </a:solidFill>
              </a:rPr>
              <a:t>   </a:t>
            </a:r>
            <a:r>
              <a:rPr lang="en-US" sz="2400" dirty="0" err="1">
                <a:solidFill>
                  <a:prstClr val="black"/>
                </a:solidFill>
              </a:rPr>
              <a:t>Ketua</a:t>
            </a:r>
            <a:r>
              <a:rPr lang="en-US" sz="2400" dirty="0">
                <a:solidFill>
                  <a:prstClr val="black"/>
                </a:solidFill>
              </a:rPr>
              <a:t> </a:t>
            </a:r>
          </a:p>
          <a:p>
            <a:pPr marL="457200" lvl="1" indent="0">
              <a:lnSpc>
                <a:spcPct val="90000"/>
              </a:lnSpc>
              <a:spcBef>
                <a:spcPts val="500"/>
              </a:spcBef>
              <a:buNone/>
            </a:pPr>
            <a:r>
              <a:rPr lang="en-US" sz="2400" dirty="0">
                <a:solidFill>
                  <a:prstClr val="black"/>
                </a:solidFill>
              </a:rPr>
              <a:t>3.   </a:t>
            </a:r>
            <a:r>
              <a:rPr lang="en-US" sz="2400" dirty="0" err="1">
                <a:solidFill>
                  <a:prstClr val="black"/>
                </a:solidFill>
              </a:rPr>
              <a:t>Ketua</a:t>
            </a:r>
            <a:r>
              <a:rPr lang="en-US" sz="2400" dirty="0">
                <a:solidFill>
                  <a:prstClr val="black"/>
                </a:solidFill>
              </a:rPr>
              <a:t>   LPM   </a:t>
            </a:r>
            <a:r>
              <a:rPr lang="en-US" sz="2400" dirty="0" err="1">
                <a:solidFill>
                  <a:prstClr val="black"/>
                </a:solidFill>
              </a:rPr>
              <a:t>sebagai</a:t>
            </a:r>
            <a:r>
              <a:rPr lang="en-US" sz="2400" dirty="0">
                <a:solidFill>
                  <a:prstClr val="black"/>
                </a:solidFill>
              </a:rPr>
              <a:t>   </a:t>
            </a:r>
            <a:r>
              <a:rPr lang="en-US" sz="2400" dirty="0" err="1">
                <a:solidFill>
                  <a:prstClr val="black"/>
                </a:solidFill>
              </a:rPr>
              <a:t>Sekretaris</a:t>
            </a:r>
            <a:r>
              <a:rPr lang="en-US" sz="2400" dirty="0">
                <a:solidFill>
                  <a:prstClr val="black"/>
                </a:solidFill>
              </a:rPr>
              <a:t> </a:t>
            </a:r>
          </a:p>
          <a:p>
            <a:pPr marL="457200" lvl="1" indent="0">
              <a:lnSpc>
                <a:spcPct val="90000"/>
              </a:lnSpc>
              <a:spcBef>
                <a:spcPts val="500"/>
              </a:spcBef>
              <a:buNone/>
            </a:pPr>
            <a:r>
              <a:rPr lang="en-US" sz="2400" dirty="0">
                <a:solidFill>
                  <a:prstClr val="black"/>
                </a:solidFill>
              </a:rPr>
              <a:t>4.   </a:t>
            </a:r>
            <a:r>
              <a:rPr lang="en-US" sz="2400" dirty="0" err="1">
                <a:solidFill>
                  <a:prstClr val="black"/>
                </a:solidFill>
              </a:rPr>
              <a:t>Anggota</a:t>
            </a:r>
            <a:r>
              <a:rPr lang="en-US" sz="2400" dirty="0">
                <a:solidFill>
                  <a:prstClr val="black"/>
                </a:solidFill>
              </a:rPr>
              <a:t>:   </a:t>
            </a:r>
            <a:r>
              <a:rPr lang="en-US" sz="2400" dirty="0" err="1">
                <a:solidFill>
                  <a:prstClr val="black"/>
                </a:solidFill>
              </a:rPr>
              <a:t>perangkat</a:t>
            </a:r>
            <a:r>
              <a:rPr lang="en-US" sz="2400" dirty="0">
                <a:solidFill>
                  <a:prstClr val="black"/>
                </a:solidFill>
              </a:rPr>
              <a:t>   </a:t>
            </a:r>
            <a:r>
              <a:rPr lang="en-US" sz="2400" dirty="0" err="1">
                <a:solidFill>
                  <a:prstClr val="black"/>
                </a:solidFill>
              </a:rPr>
              <a:t>desa</a:t>
            </a:r>
            <a:r>
              <a:rPr lang="en-US" sz="2400" dirty="0">
                <a:solidFill>
                  <a:prstClr val="black"/>
                </a:solidFill>
              </a:rPr>
              <a:t>,   LPM,   KPMD,   </a:t>
            </a:r>
            <a:r>
              <a:rPr lang="en-US" sz="2400" dirty="0" err="1">
                <a:solidFill>
                  <a:prstClr val="black"/>
                </a:solidFill>
              </a:rPr>
              <a:t>dan</a:t>
            </a:r>
            <a:r>
              <a:rPr lang="en-US" sz="2400" dirty="0">
                <a:solidFill>
                  <a:prstClr val="black"/>
                </a:solidFill>
              </a:rPr>
              <a:t>   </a:t>
            </a:r>
            <a:r>
              <a:rPr lang="en-US" sz="2400" dirty="0" err="1">
                <a:solidFill>
                  <a:prstClr val="black"/>
                </a:solidFill>
              </a:rPr>
              <a:t>unsur</a:t>
            </a:r>
            <a:r>
              <a:rPr lang="en-US" sz="2400" dirty="0">
                <a:solidFill>
                  <a:prstClr val="black"/>
                </a:solidFill>
              </a:rPr>
              <a:t> </a:t>
            </a:r>
            <a:br>
              <a:rPr lang="en-US" sz="2400" dirty="0">
                <a:solidFill>
                  <a:prstClr val="black"/>
                </a:solidFill>
              </a:rPr>
            </a:br>
            <a:r>
              <a:rPr lang="en-US" sz="2400" dirty="0">
                <a:solidFill>
                  <a:prstClr val="black"/>
                </a:solidFill>
              </a:rPr>
              <a:t>	</a:t>
            </a:r>
            <a:r>
              <a:rPr lang="en-US" sz="2400" dirty="0" err="1">
                <a:solidFill>
                  <a:prstClr val="black"/>
                </a:solidFill>
              </a:rPr>
              <a:t>masyarakat</a:t>
            </a:r>
            <a:r>
              <a:rPr lang="en-US" sz="2400" dirty="0">
                <a:solidFill>
                  <a:prstClr val="black"/>
                </a:solidFill>
              </a:rPr>
              <a:t>. </a:t>
            </a:r>
            <a:endParaRPr lang="en-US" sz="2400" dirty="0" smtClean="0">
              <a:solidFill>
                <a:prstClr val="black"/>
              </a:solidFill>
            </a:endParaRPr>
          </a:p>
          <a:p>
            <a:pPr marL="6350" lvl="1" indent="0">
              <a:lnSpc>
                <a:spcPct val="90000"/>
              </a:lnSpc>
              <a:spcBef>
                <a:spcPts val="500"/>
              </a:spcBef>
              <a:buNone/>
            </a:pPr>
            <a:r>
              <a:rPr lang="en-US" sz="2400" dirty="0" smtClean="0">
                <a:solidFill>
                  <a:prstClr val="black"/>
                </a:solidFill>
              </a:rPr>
              <a:t> </a:t>
            </a:r>
            <a:r>
              <a:rPr lang="en-US" sz="2400" dirty="0" err="1">
                <a:solidFill>
                  <a:prstClr val="black"/>
                </a:solidFill>
              </a:rPr>
              <a:t>Jumlah</a:t>
            </a:r>
            <a:r>
              <a:rPr lang="en-US" sz="2400" dirty="0">
                <a:solidFill>
                  <a:prstClr val="black"/>
                </a:solidFill>
              </a:rPr>
              <a:t> personal </a:t>
            </a:r>
            <a:r>
              <a:rPr lang="en-US" sz="2400" dirty="0" smtClean="0">
                <a:solidFill>
                  <a:prstClr val="black"/>
                </a:solidFill>
              </a:rPr>
              <a:t>Tim : </a:t>
            </a:r>
            <a:r>
              <a:rPr lang="en-US" sz="2400" dirty="0">
                <a:solidFill>
                  <a:prstClr val="black"/>
                </a:solidFill>
              </a:rPr>
              <a:t>minimal 7 org </a:t>
            </a:r>
            <a:r>
              <a:rPr lang="en-US" sz="2400" dirty="0" err="1">
                <a:solidFill>
                  <a:prstClr val="black"/>
                </a:solidFill>
              </a:rPr>
              <a:t>dan</a:t>
            </a:r>
            <a:r>
              <a:rPr lang="en-US" sz="2400" dirty="0">
                <a:solidFill>
                  <a:prstClr val="black"/>
                </a:solidFill>
              </a:rPr>
              <a:t> </a:t>
            </a:r>
            <a:r>
              <a:rPr lang="en-US" sz="2400" dirty="0" err="1">
                <a:solidFill>
                  <a:prstClr val="black"/>
                </a:solidFill>
              </a:rPr>
              <a:t>maksimal</a:t>
            </a:r>
            <a:r>
              <a:rPr lang="en-US" sz="2400" dirty="0">
                <a:solidFill>
                  <a:prstClr val="black"/>
                </a:solidFill>
              </a:rPr>
              <a:t> 11 org, </a:t>
            </a:r>
            <a:r>
              <a:rPr lang="en-US" sz="2400" dirty="0" err="1">
                <a:solidFill>
                  <a:prstClr val="black"/>
                </a:solidFill>
              </a:rPr>
              <a:t>dan</a:t>
            </a:r>
            <a:r>
              <a:rPr lang="en-US" sz="2400" dirty="0">
                <a:solidFill>
                  <a:prstClr val="black"/>
                </a:solidFill>
              </a:rPr>
              <a:t> </a:t>
            </a:r>
            <a:r>
              <a:rPr lang="en-US" sz="2400" dirty="0" err="1">
                <a:solidFill>
                  <a:prstClr val="black"/>
                </a:solidFill>
              </a:rPr>
              <a:t>melibatkan</a:t>
            </a:r>
            <a:r>
              <a:rPr lang="en-US" sz="2400" dirty="0">
                <a:solidFill>
                  <a:prstClr val="black"/>
                </a:solidFill>
              </a:rPr>
              <a:t> </a:t>
            </a:r>
            <a:r>
              <a:rPr lang="en-US" sz="2400" dirty="0" err="1">
                <a:solidFill>
                  <a:prstClr val="black"/>
                </a:solidFill>
              </a:rPr>
              <a:t>perempuan</a:t>
            </a:r>
            <a:r>
              <a:rPr lang="en-US" sz="2400" dirty="0">
                <a:solidFill>
                  <a:prstClr val="black"/>
                </a:solidFill>
              </a:rPr>
              <a:t>. </a:t>
            </a:r>
          </a:p>
          <a:p>
            <a:endParaRPr lang="en-US" dirty="0"/>
          </a:p>
        </p:txBody>
      </p:sp>
    </p:spTree>
    <p:extLst>
      <p:ext uri="{BB962C8B-B14F-4D97-AF65-F5344CB8AC3E}">
        <p14:creationId xmlns:p14="http://schemas.microsoft.com/office/powerpoint/2010/main" xmlns="" val="108680504"/>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36712"/>
          </a:xfrm>
        </p:spPr>
        <p:txBody>
          <a:bodyPr>
            <a:normAutofit/>
          </a:bodyPr>
          <a:lstStyle/>
          <a:p>
            <a:r>
              <a:rPr lang="en-US" sz="3200" dirty="0" err="1">
                <a:solidFill>
                  <a:prstClr val="black"/>
                </a:solidFill>
                <a:latin typeface="Calibri Light"/>
              </a:rPr>
              <a:t>Tugas</a:t>
            </a:r>
            <a:r>
              <a:rPr lang="en-US" sz="3200" dirty="0">
                <a:solidFill>
                  <a:prstClr val="black"/>
                </a:solidFill>
                <a:latin typeface="Calibri Light"/>
              </a:rPr>
              <a:t>   Tim   </a:t>
            </a:r>
            <a:r>
              <a:rPr lang="en-US" sz="3200" dirty="0" err="1">
                <a:solidFill>
                  <a:prstClr val="black"/>
                </a:solidFill>
                <a:latin typeface="Calibri Light"/>
              </a:rPr>
              <a:t>Penyusun</a:t>
            </a:r>
            <a:r>
              <a:rPr lang="en-US" sz="3200" dirty="0">
                <a:solidFill>
                  <a:prstClr val="black"/>
                </a:solidFill>
                <a:latin typeface="Calibri Light"/>
              </a:rPr>
              <a:t>   RKP   </a:t>
            </a:r>
            <a:r>
              <a:rPr lang="en-US" sz="3200" dirty="0" err="1">
                <a:solidFill>
                  <a:prstClr val="black"/>
                </a:solidFill>
                <a:latin typeface="Calibri Light"/>
              </a:rPr>
              <a:t>Desa</a:t>
            </a:r>
            <a:r>
              <a:rPr lang="en-US" sz="3200" dirty="0">
                <a:solidFill>
                  <a:prstClr val="black"/>
                </a:solidFill>
                <a:latin typeface="Calibri Light"/>
              </a:rPr>
              <a:t>:</a:t>
            </a:r>
            <a:r>
              <a:rPr lang="en-US" dirty="0">
                <a:solidFill>
                  <a:prstClr val="black"/>
                </a:solidFill>
                <a:latin typeface="Calibri Light"/>
              </a:rPr>
              <a:t> </a:t>
            </a:r>
            <a:endParaRPr lang="en-US" dirty="0"/>
          </a:p>
        </p:txBody>
      </p:sp>
      <p:sp>
        <p:nvSpPr>
          <p:cNvPr id="3" name="Content Placeholder 2"/>
          <p:cNvSpPr>
            <a:spLocks noGrp="1"/>
          </p:cNvSpPr>
          <p:nvPr>
            <p:ph idx="1"/>
          </p:nvPr>
        </p:nvSpPr>
        <p:spPr>
          <a:xfrm>
            <a:off x="457200" y="836712"/>
            <a:ext cx="8229600" cy="5289451"/>
          </a:xfrm>
        </p:spPr>
        <p:txBody>
          <a:bodyPr/>
          <a:lstStyle/>
          <a:p>
            <a:pPr marL="514350" lvl="0" indent="-514350">
              <a:lnSpc>
                <a:spcPct val="90000"/>
              </a:lnSpc>
              <a:spcBef>
                <a:spcPts val="1000"/>
              </a:spcBef>
              <a:buFont typeface="+mj-lt"/>
              <a:buAutoNum type="arabicPeriod"/>
            </a:pPr>
            <a:r>
              <a:rPr lang="en-US" sz="2800" dirty="0" err="1">
                <a:solidFill>
                  <a:prstClr val="black"/>
                </a:solidFill>
              </a:rPr>
              <a:t>Mencermati</a:t>
            </a:r>
            <a:r>
              <a:rPr lang="en-US" sz="2800" dirty="0">
                <a:solidFill>
                  <a:prstClr val="black"/>
                </a:solidFill>
              </a:rPr>
              <a:t>   </a:t>
            </a:r>
            <a:r>
              <a:rPr lang="en-US" sz="2800" dirty="0" err="1">
                <a:solidFill>
                  <a:prstClr val="black"/>
                </a:solidFill>
              </a:rPr>
              <a:t>pagu</a:t>
            </a:r>
            <a:r>
              <a:rPr lang="en-US" sz="2800" dirty="0">
                <a:solidFill>
                  <a:prstClr val="black"/>
                </a:solidFill>
              </a:rPr>
              <a:t>   </a:t>
            </a:r>
            <a:r>
              <a:rPr lang="en-US" sz="2800" dirty="0" err="1">
                <a:solidFill>
                  <a:prstClr val="black"/>
                </a:solidFill>
              </a:rPr>
              <a:t>indikatif</a:t>
            </a:r>
            <a:r>
              <a:rPr lang="en-US" sz="2800" dirty="0">
                <a:solidFill>
                  <a:prstClr val="black"/>
                </a:solidFill>
              </a:rPr>
              <a:t>   </a:t>
            </a:r>
            <a:r>
              <a:rPr lang="en-US" sz="2800" dirty="0" err="1">
                <a:solidFill>
                  <a:prstClr val="black"/>
                </a:solidFill>
              </a:rPr>
              <a:t>desa</a:t>
            </a:r>
            <a:r>
              <a:rPr lang="en-US" sz="2800" dirty="0">
                <a:solidFill>
                  <a:prstClr val="black"/>
                </a:solidFill>
              </a:rPr>
              <a:t>   </a:t>
            </a:r>
            <a:r>
              <a:rPr lang="en-US" sz="2800" dirty="0" err="1">
                <a:solidFill>
                  <a:prstClr val="black"/>
                </a:solidFill>
              </a:rPr>
              <a:t>dan</a:t>
            </a:r>
            <a:r>
              <a:rPr lang="en-US" sz="2800" dirty="0">
                <a:solidFill>
                  <a:prstClr val="black"/>
                </a:solidFill>
              </a:rPr>
              <a:t> </a:t>
            </a:r>
          </a:p>
          <a:p>
            <a:pPr marL="514350" lvl="0" indent="-514350">
              <a:lnSpc>
                <a:spcPct val="90000"/>
              </a:lnSpc>
              <a:spcBef>
                <a:spcPts val="1000"/>
              </a:spcBef>
              <a:buFont typeface="+mj-lt"/>
              <a:buAutoNum type="arabicPeriod"/>
            </a:pPr>
            <a:r>
              <a:rPr lang="en-US" sz="2800" dirty="0" err="1">
                <a:solidFill>
                  <a:prstClr val="black"/>
                </a:solidFill>
              </a:rPr>
              <a:t>penyelarasan</a:t>
            </a:r>
            <a:r>
              <a:rPr lang="en-US" sz="2800" dirty="0">
                <a:solidFill>
                  <a:prstClr val="black"/>
                </a:solidFill>
              </a:rPr>
              <a:t>   program/</a:t>
            </a:r>
            <a:r>
              <a:rPr lang="en-US" sz="2800" dirty="0" err="1">
                <a:solidFill>
                  <a:prstClr val="black"/>
                </a:solidFill>
              </a:rPr>
              <a:t>kegiatan</a:t>
            </a:r>
            <a:r>
              <a:rPr lang="en-US" sz="2800" dirty="0">
                <a:solidFill>
                  <a:prstClr val="black"/>
                </a:solidFill>
              </a:rPr>
              <a:t>   supra </a:t>
            </a:r>
            <a:r>
              <a:rPr lang="en-US" sz="2800" dirty="0" err="1">
                <a:solidFill>
                  <a:prstClr val="black"/>
                </a:solidFill>
              </a:rPr>
              <a:t>desa</a:t>
            </a:r>
            <a:r>
              <a:rPr lang="en-US" sz="2800" dirty="0">
                <a:solidFill>
                  <a:prstClr val="black"/>
                </a:solidFill>
              </a:rPr>
              <a:t>   (</a:t>
            </a:r>
            <a:r>
              <a:rPr lang="en-US" sz="2800" dirty="0" err="1">
                <a:solidFill>
                  <a:prstClr val="black"/>
                </a:solidFill>
              </a:rPr>
              <a:t>Pemerintah</a:t>
            </a:r>
            <a:r>
              <a:rPr lang="en-US" sz="2800" dirty="0">
                <a:solidFill>
                  <a:prstClr val="black"/>
                </a:solidFill>
              </a:rPr>
              <a:t>,   </a:t>
            </a:r>
            <a:r>
              <a:rPr lang="en-US" sz="2800" dirty="0" err="1">
                <a:solidFill>
                  <a:prstClr val="black"/>
                </a:solidFill>
              </a:rPr>
              <a:t>Pemprov</a:t>
            </a:r>
            <a:r>
              <a:rPr lang="en-US" sz="2800" dirty="0">
                <a:solidFill>
                  <a:prstClr val="black"/>
                </a:solidFill>
              </a:rPr>
              <a:t>,   </a:t>
            </a:r>
            <a:r>
              <a:rPr lang="en-US" sz="2800" dirty="0" err="1">
                <a:solidFill>
                  <a:prstClr val="black"/>
                </a:solidFill>
              </a:rPr>
              <a:t>Pem</a:t>
            </a:r>
            <a:r>
              <a:rPr lang="en-US" sz="2800" dirty="0">
                <a:solidFill>
                  <a:prstClr val="black"/>
                </a:solidFill>
              </a:rPr>
              <a:t>.   </a:t>
            </a:r>
            <a:r>
              <a:rPr lang="en-US" sz="2800" dirty="0" err="1">
                <a:solidFill>
                  <a:prstClr val="black"/>
                </a:solidFill>
              </a:rPr>
              <a:t>Kab</a:t>
            </a:r>
            <a:r>
              <a:rPr lang="en-US" sz="2800" dirty="0">
                <a:solidFill>
                  <a:prstClr val="black"/>
                </a:solidFill>
              </a:rPr>
              <a:t>./ Kota)   yang   </a:t>
            </a:r>
            <a:r>
              <a:rPr lang="en-US" sz="2800" dirty="0" err="1">
                <a:solidFill>
                  <a:prstClr val="black"/>
                </a:solidFill>
              </a:rPr>
              <a:t>masuk</a:t>
            </a:r>
            <a:r>
              <a:rPr lang="en-US" sz="2800" dirty="0">
                <a:solidFill>
                  <a:prstClr val="black"/>
                </a:solidFill>
              </a:rPr>
              <a:t>   </a:t>
            </a:r>
            <a:r>
              <a:rPr lang="en-US" sz="2800" dirty="0" err="1">
                <a:solidFill>
                  <a:prstClr val="black"/>
                </a:solidFill>
              </a:rPr>
              <a:t>ke</a:t>
            </a:r>
            <a:r>
              <a:rPr lang="en-US" sz="2800" dirty="0">
                <a:solidFill>
                  <a:prstClr val="black"/>
                </a:solidFill>
              </a:rPr>
              <a:t>   </a:t>
            </a:r>
            <a:r>
              <a:rPr lang="en-US" sz="2800" dirty="0" err="1">
                <a:solidFill>
                  <a:prstClr val="black"/>
                </a:solidFill>
              </a:rPr>
              <a:t>desa</a:t>
            </a:r>
            <a:r>
              <a:rPr lang="en-US" sz="2800" dirty="0">
                <a:solidFill>
                  <a:prstClr val="black"/>
                </a:solidFill>
              </a:rPr>
              <a:t>; </a:t>
            </a:r>
          </a:p>
          <a:p>
            <a:pPr marL="514350" lvl="0" indent="-514350">
              <a:lnSpc>
                <a:spcPct val="90000"/>
              </a:lnSpc>
              <a:spcBef>
                <a:spcPts val="1000"/>
              </a:spcBef>
              <a:buFont typeface="+mj-lt"/>
              <a:buAutoNum type="arabicPeriod"/>
            </a:pPr>
            <a:r>
              <a:rPr lang="en-US" sz="2800" dirty="0" err="1">
                <a:solidFill>
                  <a:prstClr val="black"/>
                </a:solidFill>
              </a:rPr>
              <a:t>Mencermati</a:t>
            </a:r>
            <a:r>
              <a:rPr lang="en-US" sz="2800" dirty="0">
                <a:solidFill>
                  <a:prstClr val="black"/>
                </a:solidFill>
              </a:rPr>
              <a:t>   </a:t>
            </a:r>
            <a:r>
              <a:rPr lang="en-US" sz="2800" dirty="0" err="1">
                <a:solidFill>
                  <a:prstClr val="black"/>
                </a:solidFill>
              </a:rPr>
              <a:t>ulang</a:t>
            </a:r>
            <a:r>
              <a:rPr lang="en-US" sz="2800" dirty="0">
                <a:solidFill>
                  <a:prstClr val="black"/>
                </a:solidFill>
              </a:rPr>
              <a:t>   </a:t>
            </a:r>
            <a:r>
              <a:rPr lang="en-US" sz="2800" dirty="0" err="1">
                <a:solidFill>
                  <a:prstClr val="black"/>
                </a:solidFill>
              </a:rPr>
              <a:t>dokumen</a:t>
            </a:r>
            <a:r>
              <a:rPr lang="en-US" sz="2800" dirty="0">
                <a:solidFill>
                  <a:prstClr val="black"/>
                </a:solidFill>
              </a:rPr>
              <a:t>   RPJM   </a:t>
            </a:r>
            <a:r>
              <a:rPr lang="en-US" sz="2800" dirty="0" err="1">
                <a:solidFill>
                  <a:prstClr val="black"/>
                </a:solidFill>
              </a:rPr>
              <a:t>Desa</a:t>
            </a:r>
            <a:r>
              <a:rPr lang="en-US" sz="2800" dirty="0">
                <a:solidFill>
                  <a:prstClr val="black"/>
                </a:solidFill>
              </a:rPr>
              <a:t>; </a:t>
            </a:r>
          </a:p>
          <a:p>
            <a:pPr marL="514350" lvl="0" indent="-514350">
              <a:lnSpc>
                <a:spcPct val="90000"/>
              </a:lnSpc>
              <a:spcBef>
                <a:spcPts val="1000"/>
              </a:spcBef>
              <a:buFont typeface="+mj-lt"/>
              <a:buAutoNum type="arabicPeriod"/>
            </a:pPr>
            <a:r>
              <a:rPr lang="en-US" sz="2800" dirty="0" err="1">
                <a:solidFill>
                  <a:prstClr val="black"/>
                </a:solidFill>
              </a:rPr>
              <a:t>Menyusun</a:t>
            </a:r>
            <a:r>
              <a:rPr lang="en-US" sz="2800" dirty="0">
                <a:solidFill>
                  <a:prstClr val="black"/>
                </a:solidFill>
              </a:rPr>
              <a:t>   </a:t>
            </a:r>
            <a:r>
              <a:rPr lang="en-US" sz="2800" dirty="0" err="1">
                <a:solidFill>
                  <a:prstClr val="black"/>
                </a:solidFill>
              </a:rPr>
              <a:t>rancangan</a:t>
            </a:r>
            <a:r>
              <a:rPr lang="en-US" sz="2800" dirty="0">
                <a:solidFill>
                  <a:prstClr val="black"/>
                </a:solidFill>
              </a:rPr>
              <a:t>   RKP   </a:t>
            </a:r>
            <a:r>
              <a:rPr lang="en-US" sz="2800" dirty="0" err="1">
                <a:solidFill>
                  <a:prstClr val="black"/>
                </a:solidFill>
              </a:rPr>
              <a:t>Desa</a:t>
            </a:r>
            <a:r>
              <a:rPr lang="en-US" sz="2800" dirty="0">
                <a:solidFill>
                  <a:prstClr val="black"/>
                </a:solidFill>
              </a:rPr>
              <a:t>; </a:t>
            </a:r>
          </a:p>
          <a:p>
            <a:pPr marL="514350" lvl="0" indent="-514350">
              <a:lnSpc>
                <a:spcPct val="90000"/>
              </a:lnSpc>
              <a:spcBef>
                <a:spcPts val="1000"/>
              </a:spcBef>
              <a:buFont typeface="+mj-lt"/>
              <a:buAutoNum type="arabicPeriod"/>
            </a:pPr>
            <a:r>
              <a:rPr lang="en-US" sz="2800" dirty="0" err="1">
                <a:solidFill>
                  <a:prstClr val="black"/>
                </a:solidFill>
              </a:rPr>
              <a:t>Menyusun</a:t>
            </a:r>
            <a:r>
              <a:rPr lang="en-US" sz="2800" dirty="0">
                <a:solidFill>
                  <a:prstClr val="black"/>
                </a:solidFill>
              </a:rPr>
              <a:t>   </a:t>
            </a:r>
            <a:r>
              <a:rPr lang="en-US" sz="2800" dirty="0" err="1">
                <a:solidFill>
                  <a:prstClr val="black"/>
                </a:solidFill>
              </a:rPr>
              <a:t>rancangan</a:t>
            </a:r>
            <a:r>
              <a:rPr lang="en-US" sz="2800" dirty="0">
                <a:solidFill>
                  <a:prstClr val="black"/>
                </a:solidFill>
              </a:rPr>
              <a:t>   </a:t>
            </a:r>
            <a:r>
              <a:rPr lang="en-US" sz="2800" dirty="0" err="1">
                <a:solidFill>
                  <a:prstClr val="black"/>
                </a:solidFill>
              </a:rPr>
              <a:t>daftar</a:t>
            </a:r>
            <a:r>
              <a:rPr lang="en-US" sz="2800" dirty="0">
                <a:solidFill>
                  <a:prstClr val="black"/>
                </a:solidFill>
              </a:rPr>
              <a:t>   </a:t>
            </a:r>
            <a:r>
              <a:rPr lang="en-US" sz="2800" dirty="0" err="1">
                <a:solidFill>
                  <a:prstClr val="black"/>
                </a:solidFill>
              </a:rPr>
              <a:t>usulan</a:t>
            </a:r>
            <a:r>
              <a:rPr lang="en-US" sz="2800" dirty="0">
                <a:solidFill>
                  <a:prstClr val="black"/>
                </a:solidFill>
              </a:rPr>
              <a:t>   RKP </a:t>
            </a:r>
            <a:br>
              <a:rPr lang="en-US" sz="2800" dirty="0">
                <a:solidFill>
                  <a:prstClr val="black"/>
                </a:solidFill>
              </a:rPr>
            </a:br>
            <a:r>
              <a:rPr lang="en-US" sz="2800" dirty="0" err="1" smtClean="0">
                <a:solidFill>
                  <a:prstClr val="black"/>
                </a:solidFill>
              </a:rPr>
              <a:t>Desa</a:t>
            </a:r>
            <a:r>
              <a:rPr lang="en-US" sz="2800" dirty="0" smtClean="0">
                <a:solidFill>
                  <a:prstClr val="black"/>
                </a:solidFill>
              </a:rPr>
              <a:t> </a:t>
            </a:r>
            <a:r>
              <a:rPr lang="en-US" sz="2800" dirty="0">
                <a:solidFill>
                  <a:prstClr val="black"/>
                </a:solidFill>
              </a:rPr>
              <a:t>  (DU-</a:t>
            </a:r>
            <a:r>
              <a:rPr lang="en-US" sz="2800" dirty="0" smtClean="0">
                <a:solidFill>
                  <a:prstClr val="black"/>
                </a:solidFill>
              </a:rPr>
              <a:t>­RKP </a:t>
            </a:r>
            <a:r>
              <a:rPr lang="en-US" sz="2800" dirty="0">
                <a:solidFill>
                  <a:prstClr val="black"/>
                </a:solidFill>
              </a:rPr>
              <a:t>  </a:t>
            </a:r>
            <a:r>
              <a:rPr lang="en-US" sz="2800" dirty="0" err="1">
                <a:solidFill>
                  <a:prstClr val="black"/>
                </a:solidFill>
              </a:rPr>
              <a:t>Desa</a:t>
            </a:r>
            <a:r>
              <a:rPr lang="en-US" sz="2800" dirty="0">
                <a:solidFill>
                  <a:prstClr val="black"/>
                </a:solidFill>
              </a:rPr>
              <a:t>). </a:t>
            </a:r>
          </a:p>
          <a:p>
            <a:pPr marL="0" lvl="0" indent="0">
              <a:lnSpc>
                <a:spcPct val="90000"/>
              </a:lnSpc>
              <a:spcBef>
                <a:spcPts val="1000"/>
              </a:spcBef>
              <a:buNone/>
            </a:pPr>
            <a:endParaRPr lang="en-US" sz="2800" dirty="0">
              <a:solidFill>
                <a:prstClr val="black"/>
              </a:solidFill>
            </a:endParaRPr>
          </a:p>
          <a:p>
            <a:endParaRPr lang="en-US" dirty="0"/>
          </a:p>
        </p:txBody>
      </p:sp>
    </p:spTree>
    <p:extLst>
      <p:ext uri="{BB962C8B-B14F-4D97-AF65-F5344CB8AC3E}">
        <p14:creationId xmlns:p14="http://schemas.microsoft.com/office/powerpoint/2010/main" xmlns="" val="2905195766"/>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417638"/>
          </a:xfrm>
        </p:spPr>
        <p:txBody>
          <a:bodyPr>
            <a:normAutofit/>
          </a:bodyPr>
          <a:lstStyle/>
          <a:p>
            <a:r>
              <a:rPr lang="en-US" sz="2800" dirty="0" err="1">
                <a:solidFill>
                  <a:prstClr val="black"/>
                </a:solidFill>
                <a:latin typeface="Calibri Light"/>
              </a:rPr>
              <a:t>Pencermatan</a:t>
            </a:r>
            <a:r>
              <a:rPr lang="en-US" sz="2800" dirty="0">
                <a:solidFill>
                  <a:prstClr val="black"/>
                </a:solidFill>
                <a:latin typeface="Calibri Light"/>
              </a:rPr>
              <a:t>   </a:t>
            </a:r>
            <a:r>
              <a:rPr lang="en-US" sz="2800" dirty="0" err="1">
                <a:solidFill>
                  <a:prstClr val="black"/>
                </a:solidFill>
                <a:latin typeface="Calibri Light"/>
              </a:rPr>
              <a:t>Pagu</a:t>
            </a:r>
            <a:r>
              <a:rPr lang="en-US" sz="2800" dirty="0">
                <a:solidFill>
                  <a:prstClr val="black"/>
                </a:solidFill>
                <a:latin typeface="Calibri Light"/>
              </a:rPr>
              <a:t>   </a:t>
            </a:r>
            <a:r>
              <a:rPr lang="en-US" sz="2800" dirty="0" err="1">
                <a:solidFill>
                  <a:prstClr val="black"/>
                </a:solidFill>
                <a:latin typeface="Calibri Light"/>
              </a:rPr>
              <a:t>Indikatif</a:t>
            </a:r>
            <a:r>
              <a:rPr lang="en-US" sz="2800" dirty="0">
                <a:solidFill>
                  <a:prstClr val="black"/>
                </a:solidFill>
                <a:latin typeface="Calibri Light"/>
              </a:rPr>
              <a:t>   </a:t>
            </a:r>
            <a:r>
              <a:rPr lang="en-US" sz="2800" dirty="0" err="1">
                <a:solidFill>
                  <a:prstClr val="black"/>
                </a:solidFill>
                <a:latin typeface="Calibri Light"/>
              </a:rPr>
              <a:t>Desa</a:t>
            </a:r>
            <a:r>
              <a:rPr lang="en-US" sz="2800" dirty="0">
                <a:solidFill>
                  <a:prstClr val="black"/>
                </a:solidFill>
                <a:latin typeface="Calibri Light"/>
              </a:rPr>
              <a:t>   </a:t>
            </a:r>
            <a:r>
              <a:rPr lang="en-US" sz="2800" dirty="0" err="1">
                <a:solidFill>
                  <a:prstClr val="black"/>
                </a:solidFill>
                <a:latin typeface="Calibri Light"/>
              </a:rPr>
              <a:t>dan</a:t>
            </a:r>
            <a:r>
              <a:rPr lang="en-US" sz="2800" dirty="0">
                <a:solidFill>
                  <a:prstClr val="black"/>
                </a:solidFill>
                <a:latin typeface="Calibri Light"/>
              </a:rPr>
              <a:t> </a:t>
            </a:r>
            <a:br>
              <a:rPr lang="en-US" sz="2800" dirty="0">
                <a:solidFill>
                  <a:prstClr val="black"/>
                </a:solidFill>
                <a:latin typeface="Calibri Light"/>
              </a:rPr>
            </a:br>
            <a:r>
              <a:rPr lang="en-US" sz="2800" dirty="0" err="1">
                <a:solidFill>
                  <a:prstClr val="black"/>
                </a:solidFill>
                <a:latin typeface="Calibri Light"/>
              </a:rPr>
              <a:t>Penyelarasan</a:t>
            </a:r>
            <a:r>
              <a:rPr lang="en-US" sz="2800" dirty="0">
                <a:solidFill>
                  <a:prstClr val="black"/>
                </a:solidFill>
                <a:latin typeface="Calibri Light"/>
              </a:rPr>
              <a:t>   Program/</a:t>
            </a:r>
            <a:r>
              <a:rPr lang="en-US" sz="2800" dirty="0" err="1">
                <a:solidFill>
                  <a:prstClr val="black"/>
                </a:solidFill>
                <a:latin typeface="Calibri Light"/>
              </a:rPr>
              <a:t>Kegiatan</a:t>
            </a:r>
            <a:r>
              <a:rPr lang="en-US" sz="2800" dirty="0">
                <a:solidFill>
                  <a:prstClr val="black"/>
                </a:solidFill>
                <a:latin typeface="Calibri Light"/>
              </a:rPr>
              <a:t>   </a:t>
            </a:r>
            <a:r>
              <a:rPr lang="en-US" sz="2800" dirty="0" err="1">
                <a:solidFill>
                  <a:prstClr val="black"/>
                </a:solidFill>
                <a:latin typeface="Calibri Light"/>
              </a:rPr>
              <a:t>Masuk</a:t>
            </a:r>
            <a:r>
              <a:rPr lang="en-US" sz="2800" dirty="0">
                <a:solidFill>
                  <a:prstClr val="black"/>
                </a:solidFill>
                <a:latin typeface="Calibri Light"/>
              </a:rPr>
              <a:t> </a:t>
            </a:r>
            <a:r>
              <a:rPr lang="en-US" sz="2800" dirty="0" err="1">
                <a:solidFill>
                  <a:prstClr val="black"/>
                </a:solidFill>
                <a:latin typeface="Calibri Light"/>
              </a:rPr>
              <a:t>ke</a:t>
            </a:r>
            <a:r>
              <a:rPr lang="en-US" sz="2800" dirty="0">
                <a:solidFill>
                  <a:prstClr val="black"/>
                </a:solidFill>
                <a:latin typeface="Calibri Light"/>
              </a:rPr>
              <a:t>   </a:t>
            </a:r>
            <a:r>
              <a:rPr lang="en-US" sz="2800" dirty="0" err="1">
                <a:solidFill>
                  <a:prstClr val="black"/>
                </a:solidFill>
                <a:latin typeface="Calibri Light"/>
              </a:rPr>
              <a:t>Desa</a:t>
            </a:r>
            <a:endParaRPr lang="en-US" sz="2800" dirty="0"/>
          </a:p>
        </p:txBody>
      </p:sp>
      <p:sp>
        <p:nvSpPr>
          <p:cNvPr id="3" name="Content Placeholder 2"/>
          <p:cNvSpPr>
            <a:spLocks noGrp="1"/>
          </p:cNvSpPr>
          <p:nvPr>
            <p:ph idx="1"/>
          </p:nvPr>
        </p:nvSpPr>
        <p:spPr>
          <a:xfrm>
            <a:off x="0" y="1268760"/>
            <a:ext cx="9144000" cy="5328592"/>
          </a:xfrm>
        </p:spPr>
        <p:txBody>
          <a:bodyPr>
            <a:normAutofit/>
          </a:bodyPr>
          <a:lstStyle/>
          <a:p>
            <a:pPr marL="228600" lvl="0" indent="-228600">
              <a:lnSpc>
                <a:spcPct val="90000"/>
              </a:lnSpc>
              <a:spcBef>
                <a:spcPts val="1000"/>
              </a:spcBef>
            </a:pPr>
            <a:r>
              <a:rPr lang="en-US" sz="2800" dirty="0" err="1">
                <a:solidFill>
                  <a:prstClr val="black"/>
                </a:solidFill>
              </a:rPr>
              <a:t>Pagu</a:t>
            </a:r>
            <a:r>
              <a:rPr lang="en-US" sz="2800" dirty="0">
                <a:solidFill>
                  <a:prstClr val="black"/>
                </a:solidFill>
              </a:rPr>
              <a:t>   </a:t>
            </a:r>
            <a:r>
              <a:rPr lang="en-US" sz="2800" dirty="0" err="1">
                <a:solidFill>
                  <a:prstClr val="black"/>
                </a:solidFill>
              </a:rPr>
              <a:t>indikatif</a:t>
            </a:r>
            <a:r>
              <a:rPr lang="en-US" sz="2800" dirty="0">
                <a:solidFill>
                  <a:prstClr val="black"/>
                </a:solidFill>
              </a:rPr>
              <a:t>   </a:t>
            </a:r>
            <a:r>
              <a:rPr lang="en-US" sz="2800" dirty="0" err="1">
                <a:solidFill>
                  <a:prstClr val="black"/>
                </a:solidFill>
              </a:rPr>
              <a:t>Desa</a:t>
            </a:r>
            <a:r>
              <a:rPr lang="en-US" sz="2800" dirty="0">
                <a:solidFill>
                  <a:prstClr val="black"/>
                </a:solidFill>
              </a:rPr>
              <a:t>   </a:t>
            </a:r>
            <a:r>
              <a:rPr lang="en-US" sz="2800" dirty="0" err="1">
                <a:solidFill>
                  <a:prstClr val="black"/>
                </a:solidFill>
              </a:rPr>
              <a:t>adalah</a:t>
            </a:r>
            <a:r>
              <a:rPr lang="en-US" sz="2800" dirty="0">
                <a:solidFill>
                  <a:prstClr val="black"/>
                </a:solidFill>
              </a:rPr>
              <a:t>   </a:t>
            </a:r>
            <a:r>
              <a:rPr lang="en-US" sz="2800" dirty="0" err="1">
                <a:solidFill>
                  <a:prstClr val="black"/>
                </a:solidFill>
              </a:rPr>
              <a:t>rencana</a:t>
            </a:r>
            <a:r>
              <a:rPr lang="en-US" sz="2800" dirty="0">
                <a:solidFill>
                  <a:prstClr val="black"/>
                </a:solidFill>
              </a:rPr>
              <a:t>   </a:t>
            </a:r>
            <a:r>
              <a:rPr lang="en-US" sz="2800" dirty="0" err="1">
                <a:solidFill>
                  <a:prstClr val="black"/>
                </a:solidFill>
              </a:rPr>
              <a:t>besaran</a:t>
            </a:r>
            <a:r>
              <a:rPr lang="en-US" sz="2800" dirty="0">
                <a:solidFill>
                  <a:prstClr val="black"/>
                </a:solidFill>
              </a:rPr>
              <a:t>   </a:t>
            </a:r>
            <a:r>
              <a:rPr lang="en-US" sz="2800" dirty="0" err="1">
                <a:solidFill>
                  <a:prstClr val="black"/>
                </a:solidFill>
              </a:rPr>
              <a:t>dana</a:t>
            </a:r>
            <a:r>
              <a:rPr lang="en-US" sz="2800" dirty="0">
                <a:solidFill>
                  <a:prstClr val="black"/>
                </a:solidFill>
              </a:rPr>
              <a:t>   </a:t>
            </a:r>
            <a:endParaRPr lang="en-US" sz="2800" dirty="0" smtClean="0">
              <a:solidFill>
                <a:prstClr val="black"/>
              </a:solidFill>
            </a:endParaRPr>
          </a:p>
          <a:p>
            <a:pPr marL="0" lvl="0" indent="0">
              <a:lnSpc>
                <a:spcPct val="90000"/>
              </a:lnSpc>
              <a:spcBef>
                <a:spcPts val="1000"/>
              </a:spcBef>
              <a:buNone/>
            </a:pPr>
            <a:r>
              <a:rPr lang="en-US" sz="2800" dirty="0">
                <a:solidFill>
                  <a:prstClr val="black"/>
                </a:solidFill>
              </a:rPr>
              <a:t> </a:t>
            </a:r>
            <a:r>
              <a:rPr lang="en-US" sz="2800" dirty="0" smtClean="0">
                <a:solidFill>
                  <a:prstClr val="black"/>
                </a:solidFill>
              </a:rPr>
              <a:t>  yang </a:t>
            </a:r>
            <a:r>
              <a:rPr lang="en-US" sz="2800" dirty="0" err="1">
                <a:solidFill>
                  <a:prstClr val="black"/>
                </a:solidFill>
              </a:rPr>
              <a:t>akan</a:t>
            </a:r>
            <a:r>
              <a:rPr lang="en-US" sz="2800" dirty="0">
                <a:solidFill>
                  <a:prstClr val="black"/>
                </a:solidFill>
              </a:rPr>
              <a:t>   </a:t>
            </a:r>
            <a:r>
              <a:rPr lang="en-US" sz="2800" dirty="0" err="1">
                <a:solidFill>
                  <a:prstClr val="black"/>
                </a:solidFill>
              </a:rPr>
              <a:t>diberikan</a:t>
            </a:r>
            <a:r>
              <a:rPr lang="en-US" sz="2800" dirty="0">
                <a:solidFill>
                  <a:prstClr val="black"/>
                </a:solidFill>
              </a:rPr>
              <a:t>   </a:t>
            </a:r>
            <a:r>
              <a:rPr lang="en-US" sz="2800" dirty="0" err="1">
                <a:solidFill>
                  <a:prstClr val="black"/>
                </a:solidFill>
              </a:rPr>
              <a:t>kepada</a:t>
            </a:r>
            <a:r>
              <a:rPr lang="en-US" sz="2800" dirty="0">
                <a:solidFill>
                  <a:prstClr val="black"/>
                </a:solidFill>
              </a:rPr>
              <a:t>   </a:t>
            </a:r>
            <a:r>
              <a:rPr lang="en-US" sz="2800" dirty="0" err="1">
                <a:solidFill>
                  <a:prstClr val="black"/>
                </a:solidFill>
              </a:rPr>
              <a:t>Desa</a:t>
            </a:r>
            <a:r>
              <a:rPr lang="en-US" sz="2800" dirty="0">
                <a:solidFill>
                  <a:prstClr val="black"/>
                </a:solidFill>
              </a:rPr>
              <a:t>,   </a:t>
            </a:r>
            <a:r>
              <a:rPr lang="en-US" sz="2800" dirty="0" err="1">
                <a:solidFill>
                  <a:prstClr val="black"/>
                </a:solidFill>
              </a:rPr>
              <a:t>meliputi</a:t>
            </a:r>
            <a:r>
              <a:rPr lang="en-US" sz="2800" dirty="0">
                <a:solidFill>
                  <a:prstClr val="black"/>
                </a:solidFill>
              </a:rPr>
              <a:t>: </a:t>
            </a:r>
          </a:p>
          <a:p>
            <a:pPr marL="971550" lvl="1" indent="-514350">
              <a:lnSpc>
                <a:spcPct val="90000"/>
              </a:lnSpc>
              <a:spcBef>
                <a:spcPts val="500"/>
              </a:spcBef>
              <a:buFont typeface="+mj-lt"/>
              <a:buAutoNum type="arabicPeriod"/>
            </a:pPr>
            <a:r>
              <a:rPr lang="en-US" sz="2400" dirty="0">
                <a:solidFill>
                  <a:prstClr val="black"/>
                </a:solidFill>
              </a:rPr>
              <a:t>Dana   </a:t>
            </a:r>
            <a:r>
              <a:rPr lang="en-US" sz="2400" dirty="0" err="1">
                <a:solidFill>
                  <a:prstClr val="black"/>
                </a:solidFill>
              </a:rPr>
              <a:t>Desa</a:t>
            </a:r>
            <a:r>
              <a:rPr lang="en-US" sz="2400" dirty="0">
                <a:solidFill>
                  <a:prstClr val="black"/>
                </a:solidFill>
              </a:rPr>
              <a:t>   (</a:t>
            </a:r>
            <a:r>
              <a:rPr lang="en-US" sz="2400" dirty="0" err="1">
                <a:solidFill>
                  <a:prstClr val="black"/>
                </a:solidFill>
              </a:rPr>
              <a:t>dari</a:t>
            </a:r>
            <a:r>
              <a:rPr lang="en-US" sz="2400" dirty="0">
                <a:solidFill>
                  <a:prstClr val="black"/>
                </a:solidFill>
              </a:rPr>
              <a:t>   APBN),</a:t>
            </a:r>
          </a:p>
          <a:p>
            <a:pPr marL="971550" lvl="1" indent="-514350">
              <a:lnSpc>
                <a:spcPct val="90000"/>
              </a:lnSpc>
              <a:spcBef>
                <a:spcPts val="500"/>
              </a:spcBef>
              <a:buFont typeface="+mj-lt"/>
              <a:buAutoNum type="arabicPeriod"/>
            </a:pPr>
            <a:r>
              <a:rPr lang="en-US" sz="2400" dirty="0" err="1">
                <a:solidFill>
                  <a:prstClr val="black"/>
                </a:solidFill>
              </a:rPr>
              <a:t>Alokasi</a:t>
            </a:r>
            <a:r>
              <a:rPr lang="en-US" sz="2400" dirty="0">
                <a:solidFill>
                  <a:prstClr val="black"/>
                </a:solidFill>
              </a:rPr>
              <a:t>   Dana   </a:t>
            </a:r>
            <a:r>
              <a:rPr lang="en-US" sz="2400" dirty="0" err="1">
                <a:solidFill>
                  <a:prstClr val="black"/>
                </a:solidFill>
              </a:rPr>
              <a:t>Desa</a:t>
            </a:r>
            <a:r>
              <a:rPr lang="en-US" sz="2400" dirty="0">
                <a:solidFill>
                  <a:prstClr val="black"/>
                </a:solidFill>
              </a:rPr>
              <a:t>   (</a:t>
            </a:r>
            <a:r>
              <a:rPr lang="en-US" sz="2400" dirty="0" err="1">
                <a:solidFill>
                  <a:prstClr val="black"/>
                </a:solidFill>
              </a:rPr>
              <a:t>dari</a:t>
            </a:r>
            <a:r>
              <a:rPr lang="en-US" sz="2400" dirty="0">
                <a:solidFill>
                  <a:prstClr val="black"/>
                </a:solidFill>
              </a:rPr>
              <a:t>   </a:t>
            </a:r>
            <a:r>
              <a:rPr lang="en-US" sz="2400" dirty="0" err="1">
                <a:solidFill>
                  <a:prstClr val="black"/>
                </a:solidFill>
              </a:rPr>
              <a:t>Kab</a:t>
            </a:r>
            <a:r>
              <a:rPr lang="en-US" sz="2400" dirty="0">
                <a:solidFill>
                  <a:prstClr val="black"/>
                </a:solidFill>
              </a:rPr>
              <a:t>/Kota),</a:t>
            </a:r>
          </a:p>
          <a:p>
            <a:pPr marL="971550" lvl="1" indent="-514350">
              <a:lnSpc>
                <a:spcPct val="90000"/>
              </a:lnSpc>
              <a:spcBef>
                <a:spcPts val="500"/>
              </a:spcBef>
              <a:buFont typeface="+mj-lt"/>
              <a:buAutoNum type="arabicPeriod"/>
            </a:pPr>
            <a:r>
              <a:rPr lang="en-US" sz="2400" dirty="0" err="1">
                <a:solidFill>
                  <a:prstClr val="black"/>
                </a:solidFill>
              </a:rPr>
              <a:t>Bagian</a:t>
            </a:r>
            <a:r>
              <a:rPr lang="en-US" sz="2400" dirty="0">
                <a:solidFill>
                  <a:prstClr val="black"/>
                </a:solidFill>
              </a:rPr>
              <a:t>   </a:t>
            </a:r>
            <a:r>
              <a:rPr lang="en-US" sz="2400" dirty="0" err="1">
                <a:solidFill>
                  <a:prstClr val="black"/>
                </a:solidFill>
              </a:rPr>
              <a:t>dari</a:t>
            </a:r>
            <a:r>
              <a:rPr lang="en-US" sz="2400" dirty="0">
                <a:solidFill>
                  <a:prstClr val="black"/>
                </a:solidFill>
              </a:rPr>
              <a:t>   </a:t>
            </a:r>
            <a:r>
              <a:rPr lang="en-US" sz="2400" dirty="0" err="1">
                <a:solidFill>
                  <a:prstClr val="black"/>
                </a:solidFill>
              </a:rPr>
              <a:t>Hasil</a:t>
            </a:r>
            <a:r>
              <a:rPr lang="en-US" sz="2400" dirty="0">
                <a:solidFill>
                  <a:prstClr val="black"/>
                </a:solidFill>
              </a:rPr>
              <a:t>   </a:t>
            </a:r>
            <a:r>
              <a:rPr lang="en-US" sz="2400" dirty="0" err="1">
                <a:solidFill>
                  <a:prstClr val="black"/>
                </a:solidFill>
              </a:rPr>
              <a:t>Pajak</a:t>
            </a:r>
            <a:r>
              <a:rPr lang="en-US" sz="2400" dirty="0">
                <a:solidFill>
                  <a:prstClr val="black"/>
                </a:solidFill>
              </a:rPr>
              <a:t>   </a:t>
            </a:r>
            <a:r>
              <a:rPr lang="en-US" sz="2400" dirty="0" err="1">
                <a:solidFill>
                  <a:prstClr val="black"/>
                </a:solidFill>
              </a:rPr>
              <a:t>dan</a:t>
            </a:r>
            <a:r>
              <a:rPr lang="en-US" sz="2400" dirty="0">
                <a:solidFill>
                  <a:prstClr val="black"/>
                </a:solidFill>
              </a:rPr>
              <a:t>   </a:t>
            </a:r>
            <a:r>
              <a:rPr lang="en-US" sz="2400" dirty="0" err="1">
                <a:solidFill>
                  <a:prstClr val="black"/>
                </a:solidFill>
              </a:rPr>
              <a:t>Retribusi</a:t>
            </a:r>
            <a:r>
              <a:rPr lang="en-US" sz="2400" dirty="0">
                <a:solidFill>
                  <a:prstClr val="black"/>
                </a:solidFill>
              </a:rPr>
              <a:t>   Daerah,</a:t>
            </a:r>
          </a:p>
          <a:p>
            <a:pPr marL="971550" lvl="1" indent="-514350">
              <a:lnSpc>
                <a:spcPct val="90000"/>
              </a:lnSpc>
              <a:spcBef>
                <a:spcPts val="500"/>
              </a:spcBef>
              <a:buFont typeface="+mj-lt"/>
              <a:buAutoNum type="arabicPeriod"/>
            </a:pPr>
            <a:r>
              <a:rPr lang="en-US" sz="2400" dirty="0" err="1">
                <a:solidFill>
                  <a:prstClr val="black"/>
                </a:solidFill>
              </a:rPr>
              <a:t>Bantuan</a:t>
            </a:r>
            <a:r>
              <a:rPr lang="en-US" sz="2400" dirty="0">
                <a:solidFill>
                  <a:prstClr val="black"/>
                </a:solidFill>
              </a:rPr>
              <a:t>   </a:t>
            </a:r>
            <a:r>
              <a:rPr lang="en-US" sz="2400" dirty="0" err="1">
                <a:solidFill>
                  <a:prstClr val="black"/>
                </a:solidFill>
              </a:rPr>
              <a:t>Keuangan</a:t>
            </a:r>
            <a:r>
              <a:rPr lang="en-US" sz="2400" dirty="0">
                <a:solidFill>
                  <a:prstClr val="black"/>
                </a:solidFill>
              </a:rPr>
              <a:t>   </a:t>
            </a:r>
            <a:r>
              <a:rPr lang="en-US" sz="2400" dirty="0" err="1">
                <a:solidFill>
                  <a:prstClr val="black"/>
                </a:solidFill>
              </a:rPr>
              <a:t>dari</a:t>
            </a:r>
            <a:r>
              <a:rPr lang="en-US" sz="2400" dirty="0">
                <a:solidFill>
                  <a:prstClr val="black"/>
                </a:solidFill>
              </a:rPr>
              <a:t>   APBD   </a:t>
            </a:r>
            <a:r>
              <a:rPr lang="en-US" sz="2400" dirty="0" err="1">
                <a:solidFill>
                  <a:prstClr val="black"/>
                </a:solidFill>
              </a:rPr>
              <a:t>Pemprov</a:t>
            </a:r>
            <a:r>
              <a:rPr lang="en-US" sz="2400" dirty="0">
                <a:solidFill>
                  <a:prstClr val="black"/>
                </a:solidFill>
              </a:rPr>
              <a:t>   &amp;   APBD </a:t>
            </a:r>
            <a:r>
              <a:rPr lang="en-US" sz="2400" dirty="0" err="1">
                <a:solidFill>
                  <a:prstClr val="black"/>
                </a:solidFill>
              </a:rPr>
              <a:t>PemKab</a:t>
            </a:r>
            <a:r>
              <a:rPr lang="en-US" sz="2400" dirty="0">
                <a:solidFill>
                  <a:prstClr val="black"/>
                </a:solidFill>
              </a:rPr>
              <a:t>/Kota. </a:t>
            </a:r>
          </a:p>
          <a:p>
            <a:pPr marL="228600" lvl="0" indent="-228600">
              <a:lnSpc>
                <a:spcPct val="90000"/>
              </a:lnSpc>
              <a:spcBef>
                <a:spcPts val="1000"/>
              </a:spcBef>
            </a:pPr>
            <a:r>
              <a:rPr lang="en-US" sz="2800" dirty="0" smtClean="0">
                <a:solidFill>
                  <a:prstClr val="black"/>
                </a:solidFill>
              </a:rPr>
              <a:t></a:t>
            </a:r>
            <a:r>
              <a:rPr lang="en-US" sz="2800" dirty="0" err="1" smtClean="0">
                <a:solidFill>
                  <a:prstClr val="black"/>
                </a:solidFill>
              </a:rPr>
              <a:t>Rencana</a:t>
            </a:r>
            <a:r>
              <a:rPr lang="en-US" sz="2800" dirty="0" smtClean="0">
                <a:solidFill>
                  <a:prstClr val="black"/>
                </a:solidFill>
              </a:rPr>
              <a:t> </a:t>
            </a:r>
            <a:r>
              <a:rPr lang="en-US" sz="2800" dirty="0">
                <a:solidFill>
                  <a:prstClr val="black"/>
                </a:solidFill>
              </a:rPr>
              <a:t>  program/</a:t>
            </a:r>
            <a:r>
              <a:rPr lang="en-US" sz="2800" dirty="0" err="1">
                <a:solidFill>
                  <a:prstClr val="black"/>
                </a:solidFill>
              </a:rPr>
              <a:t>kegiatan</a:t>
            </a:r>
            <a:r>
              <a:rPr lang="en-US" sz="2800" dirty="0">
                <a:solidFill>
                  <a:prstClr val="black"/>
                </a:solidFill>
              </a:rPr>
              <a:t>   </a:t>
            </a:r>
            <a:r>
              <a:rPr lang="en-US" sz="2800" dirty="0" err="1">
                <a:solidFill>
                  <a:prstClr val="black"/>
                </a:solidFill>
              </a:rPr>
              <a:t>pembangunan</a:t>
            </a:r>
            <a:r>
              <a:rPr lang="en-US" sz="2800" dirty="0">
                <a:solidFill>
                  <a:prstClr val="black"/>
                </a:solidFill>
              </a:rPr>
              <a:t>   </a:t>
            </a:r>
            <a:r>
              <a:rPr lang="en-US" sz="2800" dirty="0" err="1">
                <a:solidFill>
                  <a:prstClr val="black"/>
                </a:solidFill>
              </a:rPr>
              <a:t>Desa</a:t>
            </a:r>
            <a:r>
              <a:rPr lang="en-US" sz="2800" dirty="0">
                <a:solidFill>
                  <a:prstClr val="black"/>
                </a:solidFill>
              </a:rPr>
              <a:t>   </a:t>
            </a:r>
            <a:r>
              <a:rPr lang="en-US" sz="2800" dirty="0" err="1">
                <a:solidFill>
                  <a:prstClr val="black"/>
                </a:solidFill>
              </a:rPr>
              <a:t>perlu</a:t>
            </a:r>
            <a:r>
              <a:rPr lang="en-US" sz="2800" dirty="0">
                <a:solidFill>
                  <a:prstClr val="black"/>
                </a:solidFill>
              </a:rPr>
              <a:t> </a:t>
            </a:r>
            <a:br>
              <a:rPr lang="en-US" sz="2800" dirty="0">
                <a:solidFill>
                  <a:prstClr val="black"/>
                </a:solidFill>
              </a:rPr>
            </a:br>
            <a:r>
              <a:rPr lang="en-US" sz="2800" dirty="0" err="1">
                <a:solidFill>
                  <a:prstClr val="black"/>
                </a:solidFill>
              </a:rPr>
              <a:t>diselaraskan</a:t>
            </a:r>
            <a:r>
              <a:rPr lang="en-US" sz="2800" dirty="0">
                <a:solidFill>
                  <a:prstClr val="black"/>
                </a:solidFill>
              </a:rPr>
              <a:t>   (</a:t>
            </a:r>
            <a:r>
              <a:rPr lang="en-US" sz="2800" dirty="0" err="1">
                <a:solidFill>
                  <a:prstClr val="black"/>
                </a:solidFill>
              </a:rPr>
              <a:t>sinkronisasi</a:t>
            </a:r>
            <a:r>
              <a:rPr lang="en-US" sz="2800" dirty="0">
                <a:solidFill>
                  <a:prstClr val="black"/>
                </a:solidFill>
              </a:rPr>
              <a:t>)   </a:t>
            </a:r>
            <a:r>
              <a:rPr lang="en-US" sz="2800" dirty="0" err="1">
                <a:solidFill>
                  <a:prstClr val="black"/>
                </a:solidFill>
              </a:rPr>
              <a:t>dengan</a:t>
            </a:r>
            <a:r>
              <a:rPr lang="en-US" sz="2800" dirty="0">
                <a:solidFill>
                  <a:prstClr val="black"/>
                </a:solidFill>
              </a:rPr>
              <a:t>   </a:t>
            </a:r>
            <a:r>
              <a:rPr lang="en-US" sz="2800" dirty="0" err="1">
                <a:solidFill>
                  <a:prstClr val="black"/>
                </a:solidFill>
              </a:rPr>
              <a:t>Rencana</a:t>
            </a:r>
            <a:r>
              <a:rPr lang="en-US" sz="2800" dirty="0">
                <a:solidFill>
                  <a:prstClr val="black"/>
                </a:solidFill>
              </a:rPr>
              <a:t>   program/ </a:t>
            </a:r>
            <a:br>
              <a:rPr lang="en-US" sz="2800" dirty="0">
                <a:solidFill>
                  <a:prstClr val="black"/>
                </a:solidFill>
              </a:rPr>
            </a:br>
            <a:r>
              <a:rPr lang="en-US" sz="2800" dirty="0" err="1">
                <a:solidFill>
                  <a:prstClr val="black"/>
                </a:solidFill>
              </a:rPr>
              <a:t>kegiatan</a:t>
            </a:r>
            <a:r>
              <a:rPr lang="en-US" sz="2800" dirty="0">
                <a:solidFill>
                  <a:prstClr val="black"/>
                </a:solidFill>
              </a:rPr>
              <a:t> </a:t>
            </a:r>
            <a:r>
              <a:rPr lang="en-US" sz="2800" dirty="0" err="1" smtClean="0">
                <a:solidFill>
                  <a:prstClr val="black"/>
                </a:solidFill>
              </a:rPr>
              <a:t>Pemerintah</a:t>
            </a:r>
            <a:r>
              <a:rPr lang="en-US" sz="2800" dirty="0">
                <a:solidFill>
                  <a:prstClr val="black"/>
                </a:solidFill>
              </a:rPr>
              <a:t>, </a:t>
            </a:r>
            <a:r>
              <a:rPr lang="en-US" sz="2800" dirty="0" err="1" smtClean="0">
                <a:solidFill>
                  <a:prstClr val="black"/>
                </a:solidFill>
              </a:rPr>
              <a:t>pemprov</a:t>
            </a:r>
            <a:r>
              <a:rPr lang="en-US" sz="2800" dirty="0">
                <a:solidFill>
                  <a:prstClr val="black"/>
                </a:solidFill>
              </a:rPr>
              <a:t>, </a:t>
            </a:r>
            <a:r>
              <a:rPr lang="en-US" sz="2800" dirty="0" err="1" smtClean="0">
                <a:solidFill>
                  <a:prstClr val="black"/>
                </a:solidFill>
              </a:rPr>
              <a:t>pemkab</a:t>
            </a:r>
            <a:r>
              <a:rPr lang="en-US" sz="2800" dirty="0" smtClean="0">
                <a:solidFill>
                  <a:prstClr val="black"/>
                </a:solidFill>
              </a:rPr>
              <a:t>/</a:t>
            </a:r>
            <a:r>
              <a:rPr lang="en-US" sz="2800" dirty="0" err="1" smtClean="0">
                <a:solidFill>
                  <a:prstClr val="black"/>
                </a:solidFill>
              </a:rPr>
              <a:t>kota</a:t>
            </a:r>
            <a:r>
              <a:rPr lang="en-US" sz="2800" dirty="0" smtClean="0">
                <a:solidFill>
                  <a:prstClr val="black"/>
                </a:solidFill>
              </a:rPr>
              <a:t>, </a:t>
            </a:r>
            <a:r>
              <a:rPr lang="en-US" sz="2800" dirty="0" err="1" smtClean="0">
                <a:solidFill>
                  <a:prstClr val="black"/>
                </a:solidFill>
              </a:rPr>
              <a:t>dan</a:t>
            </a:r>
            <a:r>
              <a:rPr lang="en-US" sz="2800" dirty="0" smtClean="0">
                <a:solidFill>
                  <a:prstClr val="black"/>
                </a:solidFill>
              </a:rPr>
              <a:t> </a:t>
            </a:r>
            <a:r>
              <a:rPr lang="en-US" sz="2800" dirty="0">
                <a:solidFill>
                  <a:prstClr val="black"/>
                </a:solidFill>
              </a:rPr>
              <a:t> </a:t>
            </a:r>
            <a:r>
              <a:rPr lang="en-US" sz="2800" dirty="0" err="1" smtClean="0">
                <a:solidFill>
                  <a:prstClr val="black"/>
                </a:solidFill>
              </a:rPr>
              <a:t>hasil</a:t>
            </a:r>
            <a:r>
              <a:rPr lang="en-US" sz="2800" dirty="0" smtClean="0">
                <a:solidFill>
                  <a:prstClr val="black"/>
                </a:solidFill>
              </a:rPr>
              <a:t> </a:t>
            </a:r>
            <a:r>
              <a:rPr lang="en-US" sz="2800" dirty="0" err="1" smtClean="0">
                <a:solidFill>
                  <a:prstClr val="black"/>
                </a:solidFill>
              </a:rPr>
              <a:t>jaringasmara</a:t>
            </a:r>
            <a:r>
              <a:rPr lang="en-US" sz="2800" dirty="0" smtClean="0">
                <a:solidFill>
                  <a:prstClr val="black"/>
                </a:solidFill>
              </a:rPr>
              <a:t> </a:t>
            </a:r>
            <a:r>
              <a:rPr lang="en-US" sz="2800" dirty="0">
                <a:solidFill>
                  <a:prstClr val="black"/>
                </a:solidFill>
              </a:rPr>
              <a:t>  DPRD   </a:t>
            </a:r>
            <a:r>
              <a:rPr lang="en-US" sz="2800" dirty="0" err="1">
                <a:solidFill>
                  <a:prstClr val="black"/>
                </a:solidFill>
              </a:rPr>
              <a:t>Kab</a:t>
            </a:r>
            <a:r>
              <a:rPr lang="en-US" sz="2800" dirty="0">
                <a:solidFill>
                  <a:prstClr val="black"/>
                </a:solidFill>
              </a:rPr>
              <a:t>./Kota   yang   </a:t>
            </a:r>
            <a:r>
              <a:rPr lang="en-US" sz="2800" dirty="0" err="1">
                <a:solidFill>
                  <a:prstClr val="black"/>
                </a:solidFill>
              </a:rPr>
              <a:t>akan</a:t>
            </a:r>
            <a:r>
              <a:rPr lang="en-US" sz="2800" dirty="0">
                <a:solidFill>
                  <a:prstClr val="black"/>
                </a:solidFill>
              </a:rPr>
              <a:t>   </a:t>
            </a:r>
            <a:r>
              <a:rPr lang="en-US" sz="2800" dirty="0" err="1">
                <a:solidFill>
                  <a:prstClr val="black"/>
                </a:solidFill>
              </a:rPr>
              <a:t>masuk</a:t>
            </a:r>
            <a:r>
              <a:rPr lang="en-US" sz="2800" dirty="0">
                <a:solidFill>
                  <a:prstClr val="black"/>
                </a:solidFill>
              </a:rPr>
              <a:t>   </a:t>
            </a:r>
            <a:r>
              <a:rPr lang="en-US" sz="2800" dirty="0" err="1">
                <a:solidFill>
                  <a:prstClr val="black"/>
                </a:solidFill>
              </a:rPr>
              <a:t>ke</a:t>
            </a:r>
            <a:r>
              <a:rPr lang="en-US" sz="2800" dirty="0">
                <a:solidFill>
                  <a:prstClr val="black"/>
                </a:solidFill>
              </a:rPr>
              <a:t>   </a:t>
            </a:r>
            <a:r>
              <a:rPr lang="en-US" sz="2800" dirty="0" err="1">
                <a:solidFill>
                  <a:prstClr val="black"/>
                </a:solidFill>
              </a:rPr>
              <a:t>Desa</a:t>
            </a:r>
            <a:r>
              <a:rPr lang="en-US" sz="2800" dirty="0">
                <a:solidFill>
                  <a:prstClr val="black"/>
                </a:solidFill>
              </a:rPr>
              <a:t>. </a:t>
            </a:r>
          </a:p>
          <a:p>
            <a:pPr marL="0" lvl="0" indent="0">
              <a:lnSpc>
                <a:spcPct val="90000"/>
              </a:lnSpc>
              <a:spcBef>
                <a:spcPts val="1000"/>
              </a:spcBef>
              <a:buNone/>
            </a:pPr>
            <a:endParaRPr lang="en-US" sz="2800" dirty="0">
              <a:solidFill>
                <a:prstClr val="black"/>
              </a:solidFill>
            </a:endParaRPr>
          </a:p>
          <a:p>
            <a:endParaRPr lang="en-US" dirty="0"/>
          </a:p>
        </p:txBody>
      </p:sp>
    </p:spTree>
    <p:extLst>
      <p:ext uri="{BB962C8B-B14F-4D97-AF65-F5344CB8AC3E}">
        <p14:creationId xmlns:p14="http://schemas.microsoft.com/office/powerpoint/2010/main" xmlns="" val="3707389803"/>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7504" y="0"/>
            <a:ext cx="9028418" cy="764704"/>
          </a:xfrm>
        </p:spPr>
        <p:txBody>
          <a:bodyPr>
            <a:normAutofit/>
          </a:bodyPr>
          <a:lstStyle/>
          <a:p>
            <a:pPr algn="l"/>
            <a:r>
              <a:rPr lang="en-US" sz="2800" dirty="0" err="1">
                <a:solidFill>
                  <a:prstClr val="black"/>
                </a:solidFill>
                <a:latin typeface="Calibri Light"/>
              </a:rPr>
              <a:t>Lanjutan</a:t>
            </a:r>
            <a:r>
              <a:rPr lang="en-US" sz="2800" dirty="0">
                <a:solidFill>
                  <a:prstClr val="black"/>
                </a:solidFill>
                <a:latin typeface="Calibri Light"/>
              </a:rPr>
              <a:t>..</a:t>
            </a:r>
            <a:endParaRPr lang="en-US" sz="2800" dirty="0"/>
          </a:p>
        </p:txBody>
      </p:sp>
      <p:sp>
        <p:nvSpPr>
          <p:cNvPr id="3" name="Content Placeholder 2"/>
          <p:cNvSpPr>
            <a:spLocks noGrp="1"/>
          </p:cNvSpPr>
          <p:nvPr>
            <p:ph idx="1"/>
          </p:nvPr>
        </p:nvSpPr>
        <p:spPr>
          <a:xfrm>
            <a:off x="107504" y="764704"/>
            <a:ext cx="8928992" cy="5361459"/>
          </a:xfrm>
        </p:spPr>
        <p:txBody>
          <a:bodyPr/>
          <a:lstStyle/>
          <a:p>
            <a:pPr marL="228600" lvl="0" indent="-228600">
              <a:lnSpc>
                <a:spcPct val="90000"/>
              </a:lnSpc>
              <a:spcBef>
                <a:spcPts val="1000"/>
              </a:spcBef>
            </a:pPr>
            <a:r>
              <a:rPr lang="en-US" sz="2800" dirty="0" err="1">
                <a:solidFill>
                  <a:prstClr val="black"/>
                </a:solidFill>
              </a:rPr>
              <a:t>Pemerintah</a:t>
            </a:r>
            <a:r>
              <a:rPr lang="en-US" sz="2800" dirty="0">
                <a:solidFill>
                  <a:prstClr val="black"/>
                </a:solidFill>
              </a:rPr>
              <a:t> </a:t>
            </a:r>
            <a:r>
              <a:rPr lang="en-US" sz="2800" dirty="0" err="1">
                <a:solidFill>
                  <a:prstClr val="black"/>
                </a:solidFill>
              </a:rPr>
              <a:t>kabupaten</a:t>
            </a:r>
            <a:r>
              <a:rPr lang="en-US" sz="2800" dirty="0">
                <a:solidFill>
                  <a:prstClr val="black"/>
                </a:solidFill>
              </a:rPr>
              <a:t>/</a:t>
            </a:r>
            <a:r>
              <a:rPr lang="en-US" sz="2800" dirty="0" err="1">
                <a:solidFill>
                  <a:prstClr val="black"/>
                </a:solidFill>
              </a:rPr>
              <a:t>kota</a:t>
            </a:r>
            <a:r>
              <a:rPr lang="en-US" sz="2800" dirty="0">
                <a:solidFill>
                  <a:prstClr val="black"/>
                </a:solidFill>
              </a:rPr>
              <a:t> </a:t>
            </a:r>
            <a:r>
              <a:rPr lang="en-US" sz="2800" dirty="0" err="1">
                <a:solidFill>
                  <a:prstClr val="black"/>
                </a:solidFill>
              </a:rPr>
              <a:t>memberikan</a:t>
            </a:r>
            <a:r>
              <a:rPr lang="en-US" sz="2800" dirty="0">
                <a:solidFill>
                  <a:prstClr val="black"/>
                </a:solidFill>
              </a:rPr>
              <a:t> Data </a:t>
            </a:r>
            <a:r>
              <a:rPr lang="en-US" sz="2800" dirty="0" err="1" smtClean="0">
                <a:solidFill>
                  <a:prstClr val="black"/>
                </a:solidFill>
              </a:rPr>
              <a:t>dan</a:t>
            </a:r>
            <a:r>
              <a:rPr lang="en-US" sz="2800" dirty="0" smtClean="0">
                <a:solidFill>
                  <a:prstClr val="black"/>
                </a:solidFill>
              </a:rPr>
              <a:t> </a:t>
            </a:r>
            <a:r>
              <a:rPr lang="en-US" sz="2800" dirty="0" err="1">
                <a:solidFill>
                  <a:prstClr val="black"/>
                </a:solidFill>
              </a:rPr>
              <a:t>informasi</a:t>
            </a:r>
            <a:r>
              <a:rPr lang="en-US" sz="2800" dirty="0">
                <a:solidFill>
                  <a:prstClr val="black"/>
                </a:solidFill>
              </a:rPr>
              <a:t> </a:t>
            </a:r>
            <a:r>
              <a:rPr lang="en-US" sz="2800" dirty="0" err="1">
                <a:solidFill>
                  <a:prstClr val="black"/>
                </a:solidFill>
              </a:rPr>
              <a:t>ttg</a:t>
            </a:r>
            <a:r>
              <a:rPr lang="en-US" sz="2800" dirty="0">
                <a:solidFill>
                  <a:prstClr val="black"/>
                </a:solidFill>
              </a:rPr>
              <a:t> </a:t>
            </a:r>
            <a:r>
              <a:rPr lang="en-US" sz="2800" dirty="0" err="1">
                <a:solidFill>
                  <a:prstClr val="black"/>
                </a:solidFill>
              </a:rPr>
              <a:t>pagu</a:t>
            </a:r>
            <a:r>
              <a:rPr lang="en-US" sz="2800" dirty="0">
                <a:solidFill>
                  <a:prstClr val="black"/>
                </a:solidFill>
              </a:rPr>
              <a:t> </a:t>
            </a:r>
            <a:r>
              <a:rPr lang="en-US" sz="2800" dirty="0" err="1">
                <a:solidFill>
                  <a:prstClr val="black"/>
                </a:solidFill>
              </a:rPr>
              <a:t>indikatif</a:t>
            </a:r>
            <a:r>
              <a:rPr lang="en-US" sz="2800" dirty="0">
                <a:solidFill>
                  <a:prstClr val="black"/>
                </a:solidFill>
              </a:rPr>
              <a:t> </a:t>
            </a:r>
            <a:r>
              <a:rPr lang="en-US" sz="2800" dirty="0" err="1">
                <a:solidFill>
                  <a:prstClr val="black"/>
                </a:solidFill>
              </a:rPr>
              <a:t>dan</a:t>
            </a:r>
            <a:r>
              <a:rPr lang="en-US" sz="2800" dirty="0">
                <a:solidFill>
                  <a:prstClr val="black"/>
                </a:solidFill>
              </a:rPr>
              <a:t> </a:t>
            </a:r>
            <a:r>
              <a:rPr lang="en-US" sz="2800" dirty="0" err="1">
                <a:solidFill>
                  <a:prstClr val="black"/>
                </a:solidFill>
              </a:rPr>
              <a:t>rencana</a:t>
            </a:r>
            <a:r>
              <a:rPr lang="en-US" sz="2800" dirty="0">
                <a:solidFill>
                  <a:prstClr val="black"/>
                </a:solidFill>
              </a:rPr>
              <a:t> </a:t>
            </a:r>
            <a:r>
              <a:rPr lang="en-US" sz="2800" dirty="0" smtClean="0">
                <a:solidFill>
                  <a:prstClr val="black"/>
                </a:solidFill>
              </a:rPr>
              <a:t>11 program/</a:t>
            </a:r>
            <a:r>
              <a:rPr lang="en-US" sz="2800" dirty="0" err="1" smtClean="0">
                <a:solidFill>
                  <a:prstClr val="black"/>
                </a:solidFill>
              </a:rPr>
              <a:t>kegiatan</a:t>
            </a:r>
            <a:r>
              <a:rPr lang="en-US" sz="2800" dirty="0" smtClean="0">
                <a:solidFill>
                  <a:prstClr val="black"/>
                </a:solidFill>
              </a:rPr>
              <a:t> </a:t>
            </a:r>
            <a:r>
              <a:rPr lang="en-US" sz="2800" dirty="0" err="1">
                <a:solidFill>
                  <a:prstClr val="black"/>
                </a:solidFill>
              </a:rPr>
              <a:t>Pemerintah</a:t>
            </a:r>
            <a:r>
              <a:rPr lang="en-US" sz="2800" dirty="0">
                <a:solidFill>
                  <a:prstClr val="black"/>
                </a:solidFill>
              </a:rPr>
              <a:t>, </a:t>
            </a:r>
            <a:r>
              <a:rPr lang="en-US" sz="2800" dirty="0" err="1">
                <a:solidFill>
                  <a:prstClr val="black"/>
                </a:solidFill>
              </a:rPr>
              <a:t>Pemprov</a:t>
            </a:r>
            <a:r>
              <a:rPr lang="en-US" sz="2800" dirty="0">
                <a:solidFill>
                  <a:prstClr val="black"/>
                </a:solidFill>
              </a:rPr>
              <a:t>, </a:t>
            </a:r>
            <a:br>
              <a:rPr lang="en-US" sz="2800" dirty="0">
                <a:solidFill>
                  <a:prstClr val="black"/>
                </a:solidFill>
              </a:rPr>
            </a:br>
            <a:r>
              <a:rPr lang="en-US" sz="2800" dirty="0" err="1">
                <a:solidFill>
                  <a:prstClr val="black"/>
                </a:solidFill>
              </a:rPr>
              <a:t>Pemkab</a:t>
            </a:r>
            <a:r>
              <a:rPr lang="en-US" sz="2800" dirty="0">
                <a:solidFill>
                  <a:prstClr val="black"/>
                </a:solidFill>
              </a:rPr>
              <a:t>/</a:t>
            </a:r>
            <a:r>
              <a:rPr lang="en-US" sz="2800" dirty="0" err="1">
                <a:solidFill>
                  <a:prstClr val="black"/>
                </a:solidFill>
              </a:rPr>
              <a:t>kota</a:t>
            </a:r>
            <a:r>
              <a:rPr lang="en-US" sz="2800" dirty="0">
                <a:solidFill>
                  <a:prstClr val="black"/>
                </a:solidFill>
              </a:rPr>
              <a:t> yang </a:t>
            </a:r>
            <a:r>
              <a:rPr lang="en-US" sz="2800" dirty="0" err="1">
                <a:solidFill>
                  <a:prstClr val="black"/>
                </a:solidFill>
              </a:rPr>
              <a:t>akan</a:t>
            </a:r>
            <a:r>
              <a:rPr lang="en-US" sz="2800" dirty="0">
                <a:solidFill>
                  <a:prstClr val="black"/>
                </a:solidFill>
              </a:rPr>
              <a:t> </a:t>
            </a:r>
            <a:r>
              <a:rPr lang="en-US" sz="2800" dirty="0" err="1">
                <a:solidFill>
                  <a:prstClr val="black"/>
                </a:solidFill>
              </a:rPr>
              <a:t>masuk</a:t>
            </a:r>
            <a:r>
              <a:rPr lang="en-US" sz="2800" dirty="0">
                <a:solidFill>
                  <a:prstClr val="black"/>
                </a:solidFill>
              </a:rPr>
              <a:t> </a:t>
            </a:r>
            <a:r>
              <a:rPr lang="en-US" sz="2800" dirty="0" err="1">
                <a:solidFill>
                  <a:prstClr val="black"/>
                </a:solidFill>
              </a:rPr>
              <a:t>ke</a:t>
            </a:r>
            <a:r>
              <a:rPr lang="en-US" sz="2800" dirty="0">
                <a:solidFill>
                  <a:prstClr val="black"/>
                </a:solidFill>
              </a:rPr>
              <a:t> </a:t>
            </a:r>
            <a:r>
              <a:rPr lang="en-US" sz="2800" dirty="0" err="1">
                <a:solidFill>
                  <a:prstClr val="black"/>
                </a:solidFill>
              </a:rPr>
              <a:t>desa</a:t>
            </a:r>
            <a:r>
              <a:rPr lang="en-US" sz="2800" dirty="0">
                <a:solidFill>
                  <a:prstClr val="black"/>
                </a:solidFill>
              </a:rPr>
              <a:t>. </a:t>
            </a:r>
          </a:p>
          <a:p>
            <a:pPr marL="228600" lvl="0" indent="-228600">
              <a:lnSpc>
                <a:spcPct val="90000"/>
              </a:lnSpc>
              <a:spcBef>
                <a:spcPts val="1000"/>
              </a:spcBef>
            </a:pPr>
            <a:r>
              <a:rPr lang="en-US" sz="2800" dirty="0">
                <a:solidFill>
                  <a:prstClr val="black"/>
                </a:solidFill>
              </a:rPr>
              <a:t> </a:t>
            </a:r>
            <a:r>
              <a:rPr lang="en-US" sz="2800" dirty="0" err="1">
                <a:solidFill>
                  <a:prstClr val="black"/>
                </a:solidFill>
              </a:rPr>
              <a:t>Penyampaian</a:t>
            </a:r>
            <a:r>
              <a:rPr lang="en-US" sz="2800" dirty="0">
                <a:solidFill>
                  <a:prstClr val="black"/>
                </a:solidFill>
              </a:rPr>
              <a:t> data </a:t>
            </a:r>
            <a:r>
              <a:rPr lang="en-US" sz="2800" dirty="0" err="1">
                <a:solidFill>
                  <a:prstClr val="black"/>
                </a:solidFill>
              </a:rPr>
              <a:t>dan</a:t>
            </a:r>
            <a:r>
              <a:rPr lang="en-US" sz="2800" dirty="0">
                <a:solidFill>
                  <a:prstClr val="black"/>
                </a:solidFill>
              </a:rPr>
              <a:t> </a:t>
            </a:r>
            <a:r>
              <a:rPr lang="en-US" sz="2800" dirty="0" err="1">
                <a:solidFill>
                  <a:prstClr val="black"/>
                </a:solidFill>
              </a:rPr>
              <a:t>informasi</a:t>
            </a:r>
            <a:r>
              <a:rPr lang="en-US" sz="2800" dirty="0">
                <a:solidFill>
                  <a:prstClr val="black"/>
                </a:solidFill>
              </a:rPr>
              <a:t> </a:t>
            </a:r>
            <a:r>
              <a:rPr lang="en-US" sz="2800" dirty="0" err="1">
                <a:solidFill>
                  <a:prstClr val="black"/>
                </a:solidFill>
              </a:rPr>
              <a:t>pagu</a:t>
            </a:r>
            <a:r>
              <a:rPr lang="en-US" sz="2800" dirty="0">
                <a:solidFill>
                  <a:prstClr val="black"/>
                </a:solidFill>
              </a:rPr>
              <a:t> </a:t>
            </a:r>
            <a:r>
              <a:rPr lang="en-US" sz="2800" dirty="0" err="1">
                <a:solidFill>
                  <a:prstClr val="black"/>
                </a:solidFill>
              </a:rPr>
              <a:t>indikatif</a:t>
            </a:r>
            <a:r>
              <a:rPr lang="en-US" sz="2800" dirty="0">
                <a:solidFill>
                  <a:prstClr val="black"/>
                </a:solidFill>
              </a:rPr>
              <a:t> </a:t>
            </a:r>
            <a:br>
              <a:rPr lang="en-US" sz="2800" dirty="0">
                <a:solidFill>
                  <a:prstClr val="black"/>
                </a:solidFill>
              </a:rPr>
            </a:br>
            <a:r>
              <a:rPr lang="en-US" sz="2800" dirty="0" err="1">
                <a:solidFill>
                  <a:prstClr val="black"/>
                </a:solidFill>
              </a:rPr>
              <a:t>dan</a:t>
            </a:r>
            <a:r>
              <a:rPr lang="en-US" sz="2800" dirty="0">
                <a:solidFill>
                  <a:prstClr val="black"/>
                </a:solidFill>
              </a:rPr>
              <a:t> program/</a:t>
            </a:r>
            <a:r>
              <a:rPr lang="en-US" sz="2800" dirty="0" err="1">
                <a:solidFill>
                  <a:prstClr val="black"/>
                </a:solidFill>
              </a:rPr>
              <a:t>kegiatan</a:t>
            </a:r>
            <a:r>
              <a:rPr lang="en-US" sz="2800" dirty="0">
                <a:solidFill>
                  <a:prstClr val="black"/>
                </a:solidFill>
              </a:rPr>
              <a:t> supra </a:t>
            </a:r>
            <a:r>
              <a:rPr lang="en-US" sz="2800" dirty="0" err="1">
                <a:solidFill>
                  <a:prstClr val="black"/>
                </a:solidFill>
              </a:rPr>
              <a:t>desa</a:t>
            </a:r>
            <a:r>
              <a:rPr lang="en-US" sz="2800" dirty="0">
                <a:solidFill>
                  <a:prstClr val="black"/>
                </a:solidFill>
              </a:rPr>
              <a:t> </a:t>
            </a:r>
            <a:r>
              <a:rPr lang="en-US" sz="2800" dirty="0" err="1">
                <a:solidFill>
                  <a:prstClr val="black"/>
                </a:solidFill>
              </a:rPr>
              <a:t>tersebut</a:t>
            </a:r>
            <a:r>
              <a:rPr lang="en-US" sz="2800" dirty="0">
                <a:solidFill>
                  <a:prstClr val="black"/>
                </a:solidFill>
              </a:rPr>
              <a:t> </a:t>
            </a:r>
            <a:br>
              <a:rPr lang="en-US" sz="2800" dirty="0">
                <a:solidFill>
                  <a:prstClr val="black"/>
                </a:solidFill>
              </a:rPr>
            </a:br>
            <a:r>
              <a:rPr lang="en-US" sz="2800" dirty="0">
                <a:solidFill>
                  <a:prstClr val="black"/>
                </a:solidFill>
              </a:rPr>
              <a:t>paling </a:t>
            </a:r>
            <a:r>
              <a:rPr lang="en-US" sz="2800" dirty="0" err="1">
                <a:solidFill>
                  <a:prstClr val="black"/>
                </a:solidFill>
              </a:rPr>
              <a:t>lambat</a:t>
            </a:r>
            <a:r>
              <a:rPr lang="en-US" sz="2800" dirty="0">
                <a:solidFill>
                  <a:prstClr val="black"/>
                </a:solidFill>
              </a:rPr>
              <a:t> </a:t>
            </a:r>
            <a:r>
              <a:rPr lang="en-US" sz="2800" dirty="0" err="1">
                <a:solidFill>
                  <a:prstClr val="black"/>
                </a:solidFill>
              </a:rPr>
              <a:t>bulan</a:t>
            </a:r>
            <a:r>
              <a:rPr lang="en-US" sz="2800" dirty="0">
                <a:solidFill>
                  <a:prstClr val="black"/>
                </a:solidFill>
              </a:rPr>
              <a:t> </a:t>
            </a:r>
            <a:r>
              <a:rPr lang="en-US" sz="2800" dirty="0" err="1">
                <a:solidFill>
                  <a:prstClr val="black"/>
                </a:solidFill>
              </a:rPr>
              <a:t>Juli</a:t>
            </a:r>
            <a:r>
              <a:rPr lang="en-US" sz="2800" dirty="0">
                <a:solidFill>
                  <a:prstClr val="black"/>
                </a:solidFill>
              </a:rPr>
              <a:t> </a:t>
            </a:r>
            <a:r>
              <a:rPr lang="en-US" sz="2800" dirty="0" err="1">
                <a:solidFill>
                  <a:prstClr val="black"/>
                </a:solidFill>
              </a:rPr>
              <a:t>setiap</a:t>
            </a:r>
            <a:r>
              <a:rPr lang="en-US" sz="2800" dirty="0">
                <a:solidFill>
                  <a:prstClr val="black"/>
                </a:solidFill>
              </a:rPr>
              <a:t> </a:t>
            </a:r>
            <a:r>
              <a:rPr lang="en-US" sz="2800" dirty="0" err="1">
                <a:solidFill>
                  <a:prstClr val="black"/>
                </a:solidFill>
              </a:rPr>
              <a:t>tahun</a:t>
            </a:r>
            <a:r>
              <a:rPr lang="en-US" sz="2800" dirty="0">
                <a:solidFill>
                  <a:prstClr val="black"/>
                </a:solidFill>
              </a:rPr>
              <a:t> </a:t>
            </a:r>
            <a:r>
              <a:rPr lang="en-US" sz="2800" dirty="0" err="1">
                <a:solidFill>
                  <a:prstClr val="black"/>
                </a:solidFill>
              </a:rPr>
              <a:t>berjalan</a:t>
            </a:r>
            <a:r>
              <a:rPr lang="en-US" sz="2800" dirty="0">
                <a:solidFill>
                  <a:prstClr val="black"/>
                </a:solidFill>
              </a:rPr>
              <a:t>. </a:t>
            </a:r>
          </a:p>
          <a:p>
            <a:pPr marL="228600" lvl="0" indent="-228600">
              <a:lnSpc>
                <a:spcPct val="90000"/>
              </a:lnSpc>
              <a:spcBef>
                <a:spcPts val="1000"/>
              </a:spcBef>
            </a:pPr>
            <a:r>
              <a:rPr lang="en-US" sz="2800" dirty="0">
                <a:solidFill>
                  <a:prstClr val="black"/>
                </a:solidFill>
              </a:rPr>
              <a:t> </a:t>
            </a:r>
            <a:r>
              <a:rPr lang="en-US" sz="2800" dirty="0" err="1">
                <a:solidFill>
                  <a:prstClr val="black"/>
                </a:solidFill>
              </a:rPr>
              <a:t>Apabila</a:t>
            </a:r>
            <a:r>
              <a:rPr lang="en-US" sz="2800" dirty="0">
                <a:solidFill>
                  <a:prstClr val="black"/>
                </a:solidFill>
              </a:rPr>
              <a:t> </a:t>
            </a:r>
            <a:r>
              <a:rPr lang="en-US" sz="2800" dirty="0" err="1">
                <a:solidFill>
                  <a:prstClr val="black"/>
                </a:solidFill>
              </a:rPr>
              <a:t>terjadi</a:t>
            </a:r>
            <a:r>
              <a:rPr lang="en-US" sz="2800" dirty="0">
                <a:solidFill>
                  <a:prstClr val="black"/>
                </a:solidFill>
              </a:rPr>
              <a:t> </a:t>
            </a:r>
            <a:r>
              <a:rPr lang="en-US" sz="2800" dirty="0" err="1">
                <a:solidFill>
                  <a:prstClr val="black"/>
                </a:solidFill>
              </a:rPr>
              <a:t>keterlambatan</a:t>
            </a:r>
            <a:r>
              <a:rPr lang="en-US" sz="2800" dirty="0">
                <a:solidFill>
                  <a:prstClr val="black"/>
                </a:solidFill>
              </a:rPr>
              <a:t> </a:t>
            </a:r>
            <a:r>
              <a:rPr lang="en-US" sz="2800" dirty="0" err="1">
                <a:solidFill>
                  <a:prstClr val="black"/>
                </a:solidFill>
              </a:rPr>
              <a:t>penyampaian</a:t>
            </a:r>
            <a:r>
              <a:rPr lang="en-US" sz="2800" dirty="0">
                <a:solidFill>
                  <a:prstClr val="black"/>
                </a:solidFill>
              </a:rPr>
              <a:t> data </a:t>
            </a:r>
            <a:r>
              <a:rPr lang="en-US" sz="2800" dirty="0" err="1">
                <a:solidFill>
                  <a:prstClr val="black"/>
                </a:solidFill>
              </a:rPr>
              <a:t>dan</a:t>
            </a:r>
            <a:r>
              <a:rPr lang="en-US" sz="2800" dirty="0">
                <a:solidFill>
                  <a:prstClr val="black"/>
                </a:solidFill>
              </a:rPr>
              <a:t> </a:t>
            </a:r>
            <a:r>
              <a:rPr lang="en-US" sz="2800" dirty="0" err="1">
                <a:solidFill>
                  <a:prstClr val="black"/>
                </a:solidFill>
              </a:rPr>
              <a:t>informasi</a:t>
            </a:r>
            <a:r>
              <a:rPr lang="en-US" sz="2800" dirty="0">
                <a:solidFill>
                  <a:prstClr val="black"/>
                </a:solidFill>
              </a:rPr>
              <a:t> </a:t>
            </a:r>
            <a:r>
              <a:rPr lang="en-US" sz="2800" dirty="0" err="1">
                <a:solidFill>
                  <a:prstClr val="black"/>
                </a:solidFill>
              </a:rPr>
              <a:t>pagu</a:t>
            </a:r>
            <a:r>
              <a:rPr lang="en-US" sz="2800" dirty="0">
                <a:solidFill>
                  <a:prstClr val="black"/>
                </a:solidFill>
              </a:rPr>
              <a:t> </a:t>
            </a:r>
            <a:r>
              <a:rPr lang="en-US" sz="2800" dirty="0" err="1">
                <a:solidFill>
                  <a:prstClr val="black"/>
                </a:solidFill>
              </a:rPr>
              <a:t>indikatif</a:t>
            </a:r>
            <a:r>
              <a:rPr lang="en-US" sz="2800" dirty="0">
                <a:solidFill>
                  <a:prstClr val="black"/>
                </a:solidFill>
              </a:rPr>
              <a:t> </a:t>
            </a:r>
            <a:r>
              <a:rPr lang="en-US" sz="2800" dirty="0" err="1">
                <a:solidFill>
                  <a:prstClr val="black"/>
                </a:solidFill>
              </a:rPr>
              <a:t>desa</a:t>
            </a:r>
            <a:r>
              <a:rPr lang="en-US" sz="2800" dirty="0">
                <a:solidFill>
                  <a:prstClr val="black"/>
                </a:solidFill>
              </a:rPr>
              <a:t>, </a:t>
            </a:r>
            <a:r>
              <a:rPr lang="en-US" sz="2800" dirty="0" err="1">
                <a:solidFill>
                  <a:prstClr val="black"/>
                </a:solidFill>
              </a:rPr>
              <a:t>maka</a:t>
            </a:r>
            <a:r>
              <a:rPr lang="en-US" sz="2800" dirty="0">
                <a:solidFill>
                  <a:prstClr val="black"/>
                </a:solidFill>
              </a:rPr>
              <a:t> </a:t>
            </a:r>
            <a:r>
              <a:rPr lang="en-US" sz="2800" dirty="0" err="1">
                <a:solidFill>
                  <a:prstClr val="black"/>
                </a:solidFill>
              </a:rPr>
              <a:t>Bupati</a:t>
            </a:r>
            <a:r>
              <a:rPr lang="en-US" sz="2800" dirty="0">
                <a:solidFill>
                  <a:prstClr val="black"/>
                </a:solidFill>
              </a:rPr>
              <a:t>/</a:t>
            </a:r>
            <a:r>
              <a:rPr lang="en-US" sz="2800" dirty="0" err="1">
                <a:solidFill>
                  <a:prstClr val="black"/>
                </a:solidFill>
              </a:rPr>
              <a:t>Walikota</a:t>
            </a:r>
            <a:r>
              <a:rPr lang="en-US" sz="2800" dirty="0">
                <a:solidFill>
                  <a:prstClr val="black"/>
                </a:solidFill>
              </a:rPr>
              <a:t> </a:t>
            </a:r>
            <a:r>
              <a:rPr lang="en-US" sz="2800" dirty="0" err="1">
                <a:solidFill>
                  <a:prstClr val="black"/>
                </a:solidFill>
              </a:rPr>
              <a:t>menerbitkan</a:t>
            </a:r>
            <a:r>
              <a:rPr lang="en-US" sz="2800" dirty="0">
                <a:solidFill>
                  <a:prstClr val="black"/>
                </a:solidFill>
              </a:rPr>
              <a:t> </a:t>
            </a:r>
            <a:r>
              <a:rPr lang="en-US" sz="2800" dirty="0" err="1">
                <a:solidFill>
                  <a:prstClr val="black"/>
                </a:solidFill>
              </a:rPr>
              <a:t>surat</a:t>
            </a:r>
            <a:r>
              <a:rPr lang="en-US" sz="2800" dirty="0">
                <a:solidFill>
                  <a:prstClr val="black"/>
                </a:solidFill>
              </a:rPr>
              <a:t> </a:t>
            </a:r>
            <a:br>
              <a:rPr lang="en-US" sz="2800" dirty="0">
                <a:solidFill>
                  <a:prstClr val="black"/>
                </a:solidFill>
              </a:rPr>
            </a:br>
            <a:r>
              <a:rPr lang="en-US" sz="2800" dirty="0" err="1">
                <a:solidFill>
                  <a:prstClr val="black"/>
                </a:solidFill>
              </a:rPr>
              <a:t>pemberitahuan</a:t>
            </a:r>
            <a:r>
              <a:rPr lang="en-US" sz="2800" dirty="0">
                <a:solidFill>
                  <a:prstClr val="black"/>
                </a:solidFill>
              </a:rPr>
              <a:t> </a:t>
            </a:r>
            <a:r>
              <a:rPr lang="en-US" sz="2800" dirty="0" err="1">
                <a:solidFill>
                  <a:prstClr val="black"/>
                </a:solidFill>
              </a:rPr>
              <a:t>kepada</a:t>
            </a:r>
            <a:r>
              <a:rPr lang="en-US" sz="2800" dirty="0">
                <a:solidFill>
                  <a:prstClr val="black"/>
                </a:solidFill>
              </a:rPr>
              <a:t> </a:t>
            </a:r>
            <a:r>
              <a:rPr lang="en-US" sz="2800" dirty="0" err="1">
                <a:solidFill>
                  <a:prstClr val="black"/>
                </a:solidFill>
              </a:rPr>
              <a:t>Kepala</a:t>
            </a:r>
            <a:r>
              <a:rPr lang="en-US" sz="2800" dirty="0">
                <a:solidFill>
                  <a:prstClr val="black"/>
                </a:solidFill>
              </a:rPr>
              <a:t> </a:t>
            </a:r>
            <a:r>
              <a:rPr lang="en-US" sz="2800" dirty="0" err="1">
                <a:solidFill>
                  <a:prstClr val="black"/>
                </a:solidFill>
              </a:rPr>
              <a:t>Desa</a:t>
            </a:r>
            <a:r>
              <a:rPr lang="en-US" sz="2800" dirty="0">
                <a:solidFill>
                  <a:prstClr val="black"/>
                </a:solidFill>
              </a:rPr>
              <a:t>. </a:t>
            </a:r>
          </a:p>
          <a:p>
            <a:pPr marL="0" indent="0">
              <a:buNone/>
            </a:pPr>
            <a:endParaRPr lang="en-US" dirty="0"/>
          </a:p>
        </p:txBody>
      </p:sp>
    </p:spTree>
    <p:extLst>
      <p:ext uri="{BB962C8B-B14F-4D97-AF65-F5344CB8AC3E}">
        <p14:creationId xmlns:p14="http://schemas.microsoft.com/office/powerpoint/2010/main" xmlns="" val="2464199028"/>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45719"/>
          </a:xfrm>
        </p:spPr>
        <p:txBody>
          <a:bodyPr>
            <a:normAutofit fontScale="90000"/>
          </a:bodyPr>
          <a:lstStyle/>
          <a:p>
            <a:endParaRPr lang="en-US" dirty="0"/>
          </a:p>
        </p:txBody>
      </p:sp>
      <p:sp>
        <p:nvSpPr>
          <p:cNvPr id="3" name="Content Placeholder 2"/>
          <p:cNvSpPr>
            <a:spLocks noGrp="1"/>
          </p:cNvSpPr>
          <p:nvPr>
            <p:ph idx="1"/>
          </p:nvPr>
        </p:nvSpPr>
        <p:spPr>
          <a:xfrm>
            <a:off x="457200" y="260648"/>
            <a:ext cx="8229600" cy="5865515"/>
          </a:xfrm>
        </p:spPr>
        <p:txBody>
          <a:bodyPr>
            <a:normAutofit/>
          </a:bodyPr>
          <a:lstStyle/>
          <a:p>
            <a:pPr marL="228600" lvl="0" indent="-228600">
              <a:lnSpc>
                <a:spcPct val="90000"/>
              </a:lnSpc>
              <a:spcBef>
                <a:spcPts val="1000"/>
              </a:spcBef>
            </a:pPr>
            <a:r>
              <a:rPr lang="en-US" sz="2600" dirty="0" err="1">
                <a:solidFill>
                  <a:prstClr val="black"/>
                </a:solidFill>
              </a:rPr>
              <a:t>Untuk</a:t>
            </a:r>
            <a:r>
              <a:rPr lang="en-US" sz="2600" dirty="0">
                <a:solidFill>
                  <a:prstClr val="black"/>
                </a:solidFill>
              </a:rPr>
              <a:t> </a:t>
            </a:r>
            <a:r>
              <a:rPr lang="en-US" sz="2600" dirty="0" err="1">
                <a:solidFill>
                  <a:prstClr val="black"/>
                </a:solidFill>
              </a:rPr>
              <a:t>mengatasi</a:t>
            </a:r>
            <a:r>
              <a:rPr lang="en-US" sz="2600" dirty="0">
                <a:solidFill>
                  <a:prstClr val="black"/>
                </a:solidFill>
              </a:rPr>
              <a:t> </a:t>
            </a:r>
            <a:r>
              <a:rPr lang="en-US" sz="2600" dirty="0" err="1">
                <a:solidFill>
                  <a:prstClr val="black"/>
                </a:solidFill>
              </a:rPr>
              <a:t>dampak</a:t>
            </a:r>
            <a:r>
              <a:rPr lang="en-US" sz="2600" dirty="0">
                <a:solidFill>
                  <a:prstClr val="black"/>
                </a:solidFill>
              </a:rPr>
              <a:t> </a:t>
            </a:r>
            <a:r>
              <a:rPr lang="en-US" sz="2600" dirty="0" err="1">
                <a:solidFill>
                  <a:prstClr val="black"/>
                </a:solidFill>
              </a:rPr>
              <a:t>keterlambatan</a:t>
            </a:r>
            <a:r>
              <a:rPr lang="en-US" sz="2600" dirty="0">
                <a:solidFill>
                  <a:prstClr val="black"/>
                </a:solidFill>
              </a:rPr>
              <a:t> </a:t>
            </a:r>
            <a:r>
              <a:rPr lang="en-US" sz="2600" dirty="0" err="1">
                <a:solidFill>
                  <a:prstClr val="black"/>
                </a:solidFill>
              </a:rPr>
              <a:t>penyampaian</a:t>
            </a:r>
            <a:r>
              <a:rPr lang="en-US" sz="2600" dirty="0">
                <a:solidFill>
                  <a:prstClr val="black"/>
                </a:solidFill>
              </a:rPr>
              <a:t> data </a:t>
            </a:r>
            <a:r>
              <a:rPr lang="en-US" sz="2600" dirty="0" err="1">
                <a:solidFill>
                  <a:prstClr val="black"/>
                </a:solidFill>
              </a:rPr>
              <a:t>dan</a:t>
            </a:r>
            <a:r>
              <a:rPr lang="en-US" sz="2600" dirty="0">
                <a:solidFill>
                  <a:prstClr val="black"/>
                </a:solidFill>
              </a:rPr>
              <a:t> </a:t>
            </a:r>
            <a:r>
              <a:rPr lang="en-US" sz="2600" dirty="0" err="1">
                <a:solidFill>
                  <a:prstClr val="black"/>
                </a:solidFill>
              </a:rPr>
              <a:t>informasi</a:t>
            </a:r>
            <a:r>
              <a:rPr lang="en-US" sz="2600" dirty="0">
                <a:solidFill>
                  <a:prstClr val="black"/>
                </a:solidFill>
              </a:rPr>
              <a:t> </a:t>
            </a:r>
            <a:r>
              <a:rPr lang="en-US" sz="2600" dirty="0" err="1">
                <a:solidFill>
                  <a:prstClr val="black"/>
                </a:solidFill>
              </a:rPr>
              <a:t>tsb</a:t>
            </a:r>
            <a:r>
              <a:rPr lang="en-US" sz="2600" dirty="0">
                <a:solidFill>
                  <a:prstClr val="black"/>
                </a:solidFill>
              </a:rPr>
              <a:t>, </a:t>
            </a:r>
            <a:r>
              <a:rPr lang="en-US" sz="2600" dirty="0" err="1">
                <a:solidFill>
                  <a:prstClr val="black"/>
                </a:solidFill>
              </a:rPr>
              <a:t>maka</a:t>
            </a:r>
            <a:r>
              <a:rPr lang="en-US" sz="2600" dirty="0">
                <a:solidFill>
                  <a:prstClr val="black"/>
                </a:solidFill>
              </a:rPr>
              <a:t> </a:t>
            </a:r>
            <a:r>
              <a:rPr lang="en-US" sz="2600" dirty="0" err="1">
                <a:solidFill>
                  <a:prstClr val="black"/>
                </a:solidFill>
              </a:rPr>
              <a:t>pemkab</a:t>
            </a:r>
            <a:r>
              <a:rPr lang="en-US" sz="2600" dirty="0">
                <a:solidFill>
                  <a:prstClr val="black"/>
                </a:solidFill>
              </a:rPr>
              <a:t>/</a:t>
            </a:r>
            <a:r>
              <a:rPr lang="en-US" sz="2600" dirty="0" err="1">
                <a:solidFill>
                  <a:prstClr val="black"/>
                </a:solidFill>
              </a:rPr>
              <a:t>kota</a:t>
            </a:r>
            <a:r>
              <a:rPr lang="en-US" sz="2600" dirty="0">
                <a:solidFill>
                  <a:prstClr val="black"/>
                </a:solidFill>
              </a:rPr>
              <a:t> </a:t>
            </a:r>
            <a:r>
              <a:rPr lang="en-US" sz="2600" dirty="0" err="1">
                <a:solidFill>
                  <a:prstClr val="black"/>
                </a:solidFill>
              </a:rPr>
              <a:t>melakukan</a:t>
            </a:r>
            <a:r>
              <a:rPr lang="en-US" sz="2600" dirty="0">
                <a:solidFill>
                  <a:prstClr val="black"/>
                </a:solidFill>
              </a:rPr>
              <a:t> </a:t>
            </a:r>
            <a:r>
              <a:rPr lang="en-US" sz="2600" dirty="0" err="1">
                <a:solidFill>
                  <a:prstClr val="black"/>
                </a:solidFill>
              </a:rPr>
              <a:t>pembinaan</a:t>
            </a:r>
            <a:r>
              <a:rPr lang="en-US" sz="2600" dirty="0">
                <a:solidFill>
                  <a:prstClr val="black"/>
                </a:solidFill>
              </a:rPr>
              <a:t> </a:t>
            </a:r>
            <a:r>
              <a:rPr lang="en-US" sz="2600" dirty="0" err="1">
                <a:solidFill>
                  <a:prstClr val="black"/>
                </a:solidFill>
              </a:rPr>
              <a:t>dan</a:t>
            </a:r>
            <a:r>
              <a:rPr lang="en-US" sz="2600" dirty="0">
                <a:solidFill>
                  <a:prstClr val="black"/>
                </a:solidFill>
              </a:rPr>
              <a:t> </a:t>
            </a:r>
            <a:r>
              <a:rPr lang="en-US" sz="2600" dirty="0" err="1">
                <a:solidFill>
                  <a:prstClr val="black"/>
                </a:solidFill>
              </a:rPr>
              <a:t>pendampingan</a:t>
            </a:r>
            <a:r>
              <a:rPr lang="en-US" sz="2600" dirty="0">
                <a:solidFill>
                  <a:prstClr val="black"/>
                </a:solidFill>
              </a:rPr>
              <a:t> </a:t>
            </a:r>
            <a:r>
              <a:rPr lang="en-US" sz="2600" dirty="0" err="1">
                <a:solidFill>
                  <a:prstClr val="black"/>
                </a:solidFill>
              </a:rPr>
              <a:t>kepada</a:t>
            </a:r>
            <a:r>
              <a:rPr lang="en-US" sz="2600" dirty="0">
                <a:solidFill>
                  <a:prstClr val="black"/>
                </a:solidFill>
              </a:rPr>
              <a:t> </a:t>
            </a:r>
            <a:r>
              <a:rPr lang="en-US" sz="2600" dirty="0" err="1">
                <a:solidFill>
                  <a:prstClr val="black"/>
                </a:solidFill>
              </a:rPr>
              <a:t>pemdes</a:t>
            </a:r>
            <a:r>
              <a:rPr lang="en-US" sz="2600" dirty="0">
                <a:solidFill>
                  <a:prstClr val="black"/>
                </a:solidFill>
              </a:rPr>
              <a:t> agar APB </a:t>
            </a:r>
            <a:r>
              <a:rPr lang="en-US" sz="2600" dirty="0" err="1">
                <a:solidFill>
                  <a:prstClr val="black"/>
                </a:solidFill>
              </a:rPr>
              <a:t>Desa</a:t>
            </a:r>
            <a:r>
              <a:rPr lang="en-US" sz="2600" dirty="0">
                <a:solidFill>
                  <a:prstClr val="black"/>
                </a:solidFill>
              </a:rPr>
              <a:t> </a:t>
            </a:r>
            <a:r>
              <a:rPr lang="en-US" sz="2600" dirty="0" err="1">
                <a:solidFill>
                  <a:prstClr val="black"/>
                </a:solidFill>
              </a:rPr>
              <a:t>dapat</a:t>
            </a:r>
            <a:r>
              <a:rPr lang="en-US" sz="2600" dirty="0">
                <a:solidFill>
                  <a:prstClr val="black"/>
                </a:solidFill>
              </a:rPr>
              <a:t> </a:t>
            </a:r>
            <a:r>
              <a:rPr lang="en-US" sz="2600" dirty="0" err="1">
                <a:solidFill>
                  <a:prstClr val="black"/>
                </a:solidFill>
              </a:rPr>
              <a:t>ditetapkan</a:t>
            </a:r>
            <a:r>
              <a:rPr lang="en-US" sz="2600" dirty="0">
                <a:solidFill>
                  <a:prstClr val="black"/>
                </a:solidFill>
              </a:rPr>
              <a:t> </a:t>
            </a:r>
            <a:r>
              <a:rPr lang="en-US" sz="2600" dirty="0" err="1">
                <a:solidFill>
                  <a:prstClr val="black"/>
                </a:solidFill>
              </a:rPr>
              <a:t>pada</a:t>
            </a:r>
            <a:r>
              <a:rPr lang="en-US" sz="2600" dirty="0">
                <a:solidFill>
                  <a:prstClr val="black"/>
                </a:solidFill>
              </a:rPr>
              <a:t> 31 </a:t>
            </a:r>
            <a:r>
              <a:rPr lang="en-US" sz="2600" dirty="0" err="1">
                <a:solidFill>
                  <a:prstClr val="black"/>
                </a:solidFill>
              </a:rPr>
              <a:t>Desember</a:t>
            </a:r>
            <a:r>
              <a:rPr lang="en-US" sz="2600" dirty="0">
                <a:solidFill>
                  <a:prstClr val="black"/>
                </a:solidFill>
              </a:rPr>
              <a:t> </a:t>
            </a:r>
            <a:r>
              <a:rPr lang="en-US" sz="2600" dirty="0" err="1">
                <a:solidFill>
                  <a:prstClr val="black"/>
                </a:solidFill>
              </a:rPr>
              <a:t>tahun</a:t>
            </a:r>
            <a:r>
              <a:rPr lang="en-US" sz="2600" dirty="0">
                <a:solidFill>
                  <a:prstClr val="black"/>
                </a:solidFill>
              </a:rPr>
              <a:t> </a:t>
            </a:r>
            <a:r>
              <a:rPr lang="en-US" sz="2600" dirty="0" err="1">
                <a:solidFill>
                  <a:prstClr val="black"/>
                </a:solidFill>
              </a:rPr>
              <a:t>berjalan</a:t>
            </a:r>
            <a:r>
              <a:rPr lang="en-US" sz="2600" dirty="0">
                <a:solidFill>
                  <a:prstClr val="black"/>
                </a:solidFill>
              </a:rPr>
              <a:t>. </a:t>
            </a:r>
          </a:p>
          <a:p>
            <a:pPr marL="228600" lvl="0" indent="-228600">
              <a:lnSpc>
                <a:spcPct val="90000"/>
              </a:lnSpc>
              <a:spcBef>
                <a:spcPts val="1000"/>
              </a:spcBef>
            </a:pPr>
            <a:r>
              <a:rPr lang="en-US" sz="2600" dirty="0">
                <a:solidFill>
                  <a:prstClr val="black"/>
                </a:solidFill>
              </a:rPr>
              <a:t> </a:t>
            </a:r>
            <a:r>
              <a:rPr lang="en-US" sz="2600" dirty="0" err="1">
                <a:solidFill>
                  <a:prstClr val="black"/>
                </a:solidFill>
              </a:rPr>
              <a:t>Hasil</a:t>
            </a:r>
            <a:r>
              <a:rPr lang="en-US" sz="2600" dirty="0">
                <a:solidFill>
                  <a:prstClr val="black"/>
                </a:solidFill>
              </a:rPr>
              <a:t> </a:t>
            </a:r>
            <a:r>
              <a:rPr lang="en-US" sz="2600" dirty="0" err="1">
                <a:solidFill>
                  <a:prstClr val="black"/>
                </a:solidFill>
              </a:rPr>
              <a:t>pencermatan</a:t>
            </a:r>
            <a:r>
              <a:rPr lang="en-US" sz="2600" dirty="0">
                <a:solidFill>
                  <a:prstClr val="black"/>
                </a:solidFill>
              </a:rPr>
              <a:t> </a:t>
            </a:r>
            <a:r>
              <a:rPr lang="en-US" sz="2600" dirty="0" err="1">
                <a:solidFill>
                  <a:prstClr val="black"/>
                </a:solidFill>
              </a:rPr>
              <a:t>pagu</a:t>
            </a:r>
            <a:r>
              <a:rPr lang="en-US" sz="2600" dirty="0">
                <a:solidFill>
                  <a:prstClr val="black"/>
                </a:solidFill>
              </a:rPr>
              <a:t> </a:t>
            </a:r>
            <a:r>
              <a:rPr lang="en-US" sz="2600" dirty="0" err="1">
                <a:solidFill>
                  <a:prstClr val="black"/>
                </a:solidFill>
              </a:rPr>
              <a:t>indikatif</a:t>
            </a:r>
            <a:r>
              <a:rPr lang="en-US" sz="2600" dirty="0">
                <a:solidFill>
                  <a:prstClr val="black"/>
                </a:solidFill>
              </a:rPr>
              <a:t> yang </a:t>
            </a:r>
            <a:r>
              <a:rPr lang="en-US" sz="2600" dirty="0" err="1">
                <a:solidFill>
                  <a:prstClr val="black"/>
                </a:solidFill>
              </a:rPr>
              <a:t>dilakukan</a:t>
            </a:r>
            <a:r>
              <a:rPr lang="en-US" sz="2600" dirty="0">
                <a:solidFill>
                  <a:prstClr val="black"/>
                </a:solidFill>
              </a:rPr>
              <a:t> Tim </a:t>
            </a:r>
            <a:r>
              <a:rPr lang="en-US" sz="2600" dirty="0" err="1">
                <a:solidFill>
                  <a:prstClr val="black"/>
                </a:solidFill>
              </a:rPr>
              <a:t>Penyusun</a:t>
            </a:r>
            <a:r>
              <a:rPr lang="en-US" sz="2600" dirty="0">
                <a:solidFill>
                  <a:prstClr val="black"/>
                </a:solidFill>
              </a:rPr>
              <a:t> RKP </a:t>
            </a:r>
            <a:r>
              <a:rPr lang="en-US" sz="2600" dirty="0" err="1">
                <a:solidFill>
                  <a:prstClr val="black"/>
                </a:solidFill>
              </a:rPr>
              <a:t>Desa</a:t>
            </a:r>
            <a:r>
              <a:rPr lang="en-US" sz="2600" dirty="0">
                <a:solidFill>
                  <a:prstClr val="black"/>
                </a:solidFill>
              </a:rPr>
              <a:t> </a:t>
            </a:r>
            <a:r>
              <a:rPr lang="en-US" sz="2600" dirty="0" err="1">
                <a:solidFill>
                  <a:prstClr val="black"/>
                </a:solidFill>
              </a:rPr>
              <a:t>dituangkan</a:t>
            </a:r>
            <a:r>
              <a:rPr lang="en-US" sz="2600" dirty="0">
                <a:solidFill>
                  <a:prstClr val="black"/>
                </a:solidFill>
              </a:rPr>
              <a:t> </a:t>
            </a:r>
            <a:r>
              <a:rPr lang="en-US" sz="2600" dirty="0" err="1">
                <a:solidFill>
                  <a:prstClr val="black"/>
                </a:solidFill>
              </a:rPr>
              <a:t>dalam</a:t>
            </a:r>
            <a:r>
              <a:rPr lang="en-US" sz="2600" dirty="0">
                <a:solidFill>
                  <a:prstClr val="black"/>
                </a:solidFill>
              </a:rPr>
              <a:t> format </a:t>
            </a:r>
            <a:r>
              <a:rPr lang="en-US" sz="2600" dirty="0" err="1">
                <a:solidFill>
                  <a:prstClr val="black"/>
                </a:solidFill>
              </a:rPr>
              <a:t>pagu</a:t>
            </a:r>
            <a:r>
              <a:rPr lang="en-US" sz="2600" dirty="0">
                <a:solidFill>
                  <a:prstClr val="black"/>
                </a:solidFill>
              </a:rPr>
              <a:t> </a:t>
            </a:r>
            <a:r>
              <a:rPr lang="en-US" sz="2600" dirty="0" err="1">
                <a:solidFill>
                  <a:prstClr val="black"/>
                </a:solidFill>
              </a:rPr>
              <a:t>indikatif</a:t>
            </a:r>
            <a:r>
              <a:rPr lang="en-US" sz="2600" dirty="0">
                <a:solidFill>
                  <a:prstClr val="black"/>
                </a:solidFill>
              </a:rPr>
              <a:t>. </a:t>
            </a:r>
          </a:p>
          <a:p>
            <a:pPr marL="228600" lvl="0" indent="-228600">
              <a:lnSpc>
                <a:spcPct val="90000"/>
              </a:lnSpc>
              <a:spcBef>
                <a:spcPts val="1000"/>
              </a:spcBef>
            </a:pPr>
            <a:r>
              <a:rPr lang="en-US" sz="2600" dirty="0" err="1">
                <a:solidFill>
                  <a:prstClr val="black"/>
                </a:solidFill>
              </a:rPr>
              <a:t>Hasil</a:t>
            </a:r>
            <a:r>
              <a:rPr lang="en-US" sz="2600" dirty="0">
                <a:solidFill>
                  <a:prstClr val="black"/>
                </a:solidFill>
              </a:rPr>
              <a:t> </a:t>
            </a:r>
            <a:r>
              <a:rPr lang="en-US" sz="2600" dirty="0" err="1">
                <a:solidFill>
                  <a:prstClr val="black"/>
                </a:solidFill>
              </a:rPr>
              <a:t>pencermatan</a:t>
            </a:r>
            <a:r>
              <a:rPr lang="en-US" sz="2600" dirty="0">
                <a:solidFill>
                  <a:prstClr val="black"/>
                </a:solidFill>
              </a:rPr>
              <a:t> program/</a:t>
            </a:r>
            <a:r>
              <a:rPr lang="en-US" sz="2600" dirty="0" err="1">
                <a:solidFill>
                  <a:prstClr val="black"/>
                </a:solidFill>
              </a:rPr>
              <a:t>kegiatan</a:t>
            </a:r>
            <a:r>
              <a:rPr lang="en-US" sz="2600" dirty="0">
                <a:solidFill>
                  <a:prstClr val="black"/>
                </a:solidFill>
              </a:rPr>
              <a:t> supra </a:t>
            </a:r>
            <a:r>
              <a:rPr lang="en-US" sz="2600" dirty="0" err="1">
                <a:solidFill>
                  <a:prstClr val="black"/>
                </a:solidFill>
              </a:rPr>
              <a:t>desa</a:t>
            </a:r>
            <a:r>
              <a:rPr lang="en-US" sz="2600" dirty="0">
                <a:solidFill>
                  <a:prstClr val="black"/>
                </a:solidFill>
              </a:rPr>
              <a:t> yang </a:t>
            </a:r>
            <a:r>
              <a:rPr lang="en-US" sz="2600" dirty="0" err="1">
                <a:solidFill>
                  <a:prstClr val="black"/>
                </a:solidFill>
              </a:rPr>
              <a:t>masuk</a:t>
            </a:r>
            <a:r>
              <a:rPr lang="en-US" sz="2600" dirty="0">
                <a:solidFill>
                  <a:prstClr val="black"/>
                </a:solidFill>
              </a:rPr>
              <a:t> </a:t>
            </a:r>
            <a:r>
              <a:rPr lang="en-US" sz="2600" dirty="0" err="1">
                <a:solidFill>
                  <a:prstClr val="black"/>
                </a:solidFill>
              </a:rPr>
              <a:t>ke</a:t>
            </a:r>
            <a:r>
              <a:rPr lang="en-US" sz="2600" dirty="0">
                <a:solidFill>
                  <a:prstClr val="black"/>
                </a:solidFill>
              </a:rPr>
              <a:t> </a:t>
            </a:r>
            <a:r>
              <a:rPr lang="en-US" sz="2600" dirty="0" err="1" smtClean="0">
                <a:solidFill>
                  <a:prstClr val="black"/>
                </a:solidFill>
              </a:rPr>
              <a:t>Desa</a:t>
            </a:r>
            <a:r>
              <a:rPr lang="en-US" sz="2600" dirty="0" smtClean="0">
                <a:solidFill>
                  <a:prstClr val="black"/>
                </a:solidFill>
              </a:rPr>
              <a:t> </a:t>
            </a:r>
            <a:r>
              <a:rPr lang="en-US" sz="2600" dirty="0" err="1">
                <a:solidFill>
                  <a:prstClr val="black"/>
                </a:solidFill>
              </a:rPr>
              <a:t>dituangkan</a:t>
            </a:r>
            <a:r>
              <a:rPr lang="en-US" sz="2600" dirty="0">
                <a:solidFill>
                  <a:prstClr val="black"/>
                </a:solidFill>
              </a:rPr>
              <a:t> </a:t>
            </a:r>
            <a:r>
              <a:rPr lang="en-US" sz="2600" dirty="0" err="1">
                <a:solidFill>
                  <a:prstClr val="black"/>
                </a:solidFill>
              </a:rPr>
              <a:t>dalam</a:t>
            </a:r>
            <a:r>
              <a:rPr lang="en-US" sz="2600" dirty="0">
                <a:solidFill>
                  <a:prstClr val="black"/>
                </a:solidFill>
              </a:rPr>
              <a:t> format </a:t>
            </a:r>
            <a:r>
              <a:rPr lang="en-US" sz="2600" dirty="0" err="1">
                <a:solidFill>
                  <a:prstClr val="black"/>
                </a:solidFill>
              </a:rPr>
              <a:t>kegiatan</a:t>
            </a:r>
            <a:r>
              <a:rPr lang="en-US" sz="2600" dirty="0">
                <a:solidFill>
                  <a:prstClr val="black"/>
                </a:solidFill>
              </a:rPr>
              <a:t> </a:t>
            </a:r>
            <a:r>
              <a:rPr lang="en-US" sz="2600" dirty="0" err="1">
                <a:solidFill>
                  <a:prstClr val="black"/>
                </a:solidFill>
              </a:rPr>
              <a:t>pembangunan</a:t>
            </a:r>
            <a:r>
              <a:rPr lang="en-US" sz="2600" dirty="0">
                <a:solidFill>
                  <a:prstClr val="black"/>
                </a:solidFill>
              </a:rPr>
              <a:t> </a:t>
            </a:r>
            <a:r>
              <a:rPr lang="en-US" sz="2600" dirty="0" err="1">
                <a:solidFill>
                  <a:prstClr val="black"/>
                </a:solidFill>
              </a:rPr>
              <a:t>masuk</a:t>
            </a:r>
            <a:r>
              <a:rPr lang="en-US" sz="2600" dirty="0">
                <a:solidFill>
                  <a:prstClr val="black"/>
                </a:solidFill>
              </a:rPr>
              <a:t> </a:t>
            </a:r>
            <a:r>
              <a:rPr lang="en-US" sz="2600" dirty="0" err="1">
                <a:solidFill>
                  <a:prstClr val="black"/>
                </a:solidFill>
              </a:rPr>
              <a:t>ke</a:t>
            </a:r>
            <a:r>
              <a:rPr lang="en-US" sz="2600" dirty="0">
                <a:solidFill>
                  <a:prstClr val="black"/>
                </a:solidFill>
              </a:rPr>
              <a:t> </a:t>
            </a:r>
            <a:r>
              <a:rPr lang="en-US" sz="2600" dirty="0" err="1">
                <a:solidFill>
                  <a:prstClr val="black"/>
                </a:solidFill>
              </a:rPr>
              <a:t>desa</a:t>
            </a:r>
            <a:r>
              <a:rPr lang="en-US" sz="2600" dirty="0">
                <a:solidFill>
                  <a:prstClr val="black"/>
                </a:solidFill>
              </a:rPr>
              <a:t> </a:t>
            </a:r>
          </a:p>
          <a:p>
            <a:pPr marL="228600" lvl="0" indent="-228600">
              <a:lnSpc>
                <a:spcPct val="90000"/>
              </a:lnSpc>
              <a:spcBef>
                <a:spcPts val="1000"/>
              </a:spcBef>
            </a:pPr>
            <a:r>
              <a:rPr lang="en-US" sz="2600" dirty="0">
                <a:solidFill>
                  <a:prstClr val="black"/>
                </a:solidFill>
              </a:rPr>
              <a:t> </a:t>
            </a:r>
            <a:r>
              <a:rPr lang="en-US" sz="2600" dirty="0" err="1">
                <a:solidFill>
                  <a:prstClr val="black"/>
                </a:solidFill>
              </a:rPr>
              <a:t>Berdasarkan</a:t>
            </a:r>
            <a:r>
              <a:rPr lang="en-US" sz="2600" dirty="0">
                <a:solidFill>
                  <a:prstClr val="black"/>
                </a:solidFill>
              </a:rPr>
              <a:t> </a:t>
            </a:r>
            <a:r>
              <a:rPr lang="en-US" sz="2600" dirty="0" err="1">
                <a:solidFill>
                  <a:prstClr val="black"/>
                </a:solidFill>
              </a:rPr>
              <a:t>hasil</a:t>
            </a:r>
            <a:r>
              <a:rPr lang="en-US" sz="2600" dirty="0">
                <a:solidFill>
                  <a:prstClr val="black"/>
                </a:solidFill>
              </a:rPr>
              <a:t> </a:t>
            </a:r>
            <a:r>
              <a:rPr lang="en-US" sz="2600" dirty="0" err="1">
                <a:solidFill>
                  <a:prstClr val="black"/>
                </a:solidFill>
              </a:rPr>
              <a:t>pencermatan</a:t>
            </a:r>
            <a:r>
              <a:rPr lang="en-US" sz="2600" dirty="0">
                <a:solidFill>
                  <a:prstClr val="black"/>
                </a:solidFill>
              </a:rPr>
              <a:t> </a:t>
            </a:r>
            <a:r>
              <a:rPr lang="en-US" sz="2600" dirty="0" err="1">
                <a:solidFill>
                  <a:prstClr val="black"/>
                </a:solidFill>
              </a:rPr>
              <a:t>pagu</a:t>
            </a:r>
            <a:r>
              <a:rPr lang="en-US" sz="2600" dirty="0">
                <a:solidFill>
                  <a:prstClr val="black"/>
                </a:solidFill>
              </a:rPr>
              <a:t> </a:t>
            </a:r>
            <a:r>
              <a:rPr lang="en-US" sz="2600" dirty="0" err="1">
                <a:solidFill>
                  <a:prstClr val="black"/>
                </a:solidFill>
              </a:rPr>
              <a:t>indikatif</a:t>
            </a:r>
            <a:r>
              <a:rPr lang="en-US" sz="2600" dirty="0">
                <a:solidFill>
                  <a:prstClr val="black"/>
                </a:solidFill>
              </a:rPr>
              <a:t> </a:t>
            </a:r>
            <a:r>
              <a:rPr lang="en-US" sz="2600" dirty="0" err="1">
                <a:solidFill>
                  <a:prstClr val="black"/>
                </a:solidFill>
              </a:rPr>
              <a:t>Desa</a:t>
            </a:r>
            <a:r>
              <a:rPr lang="en-US" sz="2600" dirty="0">
                <a:solidFill>
                  <a:prstClr val="black"/>
                </a:solidFill>
              </a:rPr>
              <a:t> </a:t>
            </a:r>
            <a:r>
              <a:rPr lang="en-US" sz="2600" dirty="0" err="1">
                <a:solidFill>
                  <a:prstClr val="black"/>
                </a:solidFill>
              </a:rPr>
              <a:t>dan</a:t>
            </a:r>
            <a:r>
              <a:rPr lang="en-US" sz="2600" dirty="0">
                <a:solidFill>
                  <a:prstClr val="black"/>
                </a:solidFill>
              </a:rPr>
              <a:t>   program/</a:t>
            </a:r>
            <a:r>
              <a:rPr lang="en-US" sz="2600" dirty="0" err="1">
                <a:solidFill>
                  <a:prstClr val="black"/>
                </a:solidFill>
              </a:rPr>
              <a:t>kegiatan</a:t>
            </a:r>
            <a:r>
              <a:rPr lang="en-US" sz="2600" dirty="0">
                <a:solidFill>
                  <a:prstClr val="black"/>
                </a:solidFill>
              </a:rPr>
              <a:t> supra </a:t>
            </a:r>
            <a:r>
              <a:rPr lang="en-US" sz="2600" dirty="0" err="1">
                <a:solidFill>
                  <a:prstClr val="black"/>
                </a:solidFill>
              </a:rPr>
              <a:t>desa</a:t>
            </a:r>
            <a:r>
              <a:rPr lang="en-US" sz="2600" dirty="0">
                <a:solidFill>
                  <a:prstClr val="black"/>
                </a:solidFill>
              </a:rPr>
              <a:t> yang </a:t>
            </a:r>
            <a:r>
              <a:rPr lang="en-US" sz="2600" dirty="0" err="1">
                <a:solidFill>
                  <a:prstClr val="black"/>
                </a:solidFill>
              </a:rPr>
              <a:t>masuk</a:t>
            </a:r>
            <a:r>
              <a:rPr lang="en-US" sz="2600" dirty="0">
                <a:solidFill>
                  <a:prstClr val="black"/>
                </a:solidFill>
              </a:rPr>
              <a:t> </a:t>
            </a:r>
            <a:r>
              <a:rPr lang="en-US" sz="2600" dirty="0" err="1">
                <a:solidFill>
                  <a:prstClr val="black"/>
                </a:solidFill>
              </a:rPr>
              <a:t>ke</a:t>
            </a:r>
            <a:r>
              <a:rPr lang="en-US" sz="2600" dirty="0">
                <a:solidFill>
                  <a:prstClr val="black"/>
                </a:solidFill>
              </a:rPr>
              <a:t> </a:t>
            </a:r>
            <a:r>
              <a:rPr lang="en-US" sz="2600" dirty="0" err="1">
                <a:solidFill>
                  <a:prstClr val="black"/>
                </a:solidFill>
              </a:rPr>
              <a:t>Desa</a:t>
            </a:r>
            <a:r>
              <a:rPr lang="en-US" sz="2600" dirty="0">
                <a:solidFill>
                  <a:prstClr val="black"/>
                </a:solidFill>
              </a:rPr>
              <a:t>, Tim </a:t>
            </a:r>
            <a:r>
              <a:rPr lang="en-US" sz="2600" dirty="0" err="1">
                <a:solidFill>
                  <a:prstClr val="black"/>
                </a:solidFill>
              </a:rPr>
              <a:t>Penyusun</a:t>
            </a:r>
            <a:r>
              <a:rPr lang="en-US" sz="2600" dirty="0">
                <a:solidFill>
                  <a:prstClr val="black"/>
                </a:solidFill>
              </a:rPr>
              <a:t> RKP </a:t>
            </a:r>
            <a:r>
              <a:rPr lang="en-US" sz="2600" dirty="0" err="1">
                <a:solidFill>
                  <a:prstClr val="black"/>
                </a:solidFill>
              </a:rPr>
              <a:t>Desa</a:t>
            </a:r>
            <a:r>
              <a:rPr lang="en-US" sz="2600" dirty="0">
                <a:solidFill>
                  <a:prstClr val="black"/>
                </a:solidFill>
              </a:rPr>
              <a:t> </a:t>
            </a:r>
            <a:r>
              <a:rPr lang="en-US" sz="2600" dirty="0" err="1" smtClean="0">
                <a:solidFill>
                  <a:prstClr val="black"/>
                </a:solidFill>
              </a:rPr>
              <a:t>menyusun</a:t>
            </a:r>
            <a:r>
              <a:rPr lang="en-US" sz="2600" dirty="0" smtClean="0">
                <a:solidFill>
                  <a:prstClr val="black"/>
                </a:solidFill>
              </a:rPr>
              <a:t> </a:t>
            </a:r>
            <a:r>
              <a:rPr lang="en-US" sz="2600" dirty="0" err="1">
                <a:solidFill>
                  <a:prstClr val="black"/>
                </a:solidFill>
              </a:rPr>
              <a:t>rencana</a:t>
            </a:r>
            <a:r>
              <a:rPr lang="en-US" sz="2600" dirty="0">
                <a:solidFill>
                  <a:prstClr val="black"/>
                </a:solidFill>
              </a:rPr>
              <a:t> </a:t>
            </a:r>
            <a:r>
              <a:rPr lang="en-US" sz="2600" dirty="0" err="1">
                <a:solidFill>
                  <a:prstClr val="black"/>
                </a:solidFill>
              </a:rPr>
              <a:t>pembangunan</a:t>
            </a:r>
            <a:r>
              <a:rPr lang="en-US" sz="2600" dirty="0">
                <a:solidFill>
                  <a:prstClr val="black"/>
                </a:solidFill>
              </a:rPr>
              <a:t> </a:t>
            </a:r>
            <a:r>
              <a:rPr lang="en-US" sz="2600" dirty="0" err="1">
                <a:solidFill>
                  <a:prstClr val="black"/>
                </a:solidFill>
              </a:rPr>
              <a:t>berskala</a:t>
            </a:r>
            <a:r>
              <a:rPr lang="en-US" sz="2600" dirty="0">
                <a:solidFill>
                  <a:prstClr val="black"/>
                </a:solidFill>
              </a:rPr>
              <a:t> </a:t>
            </a:r>
            <a:r>
              <a:rPr lang="en-US" sz="2600" dirty="0" err="1">
                <a:solidFill>
                  <a:prstClr val="black"/>
                </a:solidFill>
              </a:rPr>
              <a:t>lokal</a:t>
            </a:r>
            <a:r>
              <a:rPr lang="en-US" sz="2600" dirty="0">
                <a:solidFill>
                  <a:prstClr val="black"/>
                </a:solidFill>
              </a:rPr>
              <a:t> </a:t>
            </a:r>
            <a:r>
              <a:rPr lang="en-US" sz="2600" dirty="0" err="1">
                <a:solidFill>
                  <a:prstClr val="black"/>
                </a:solidFill>
              </a:rPr>
              <a:t>Desa</a:t>
            </a:r>
            <a:r>
              <a:rPr lang="en-US" sz="2600" dirty="0">
                <a:solidFill>
                  <a:prstClr val="black"/>
                </a:solidFill>
              </a:rPr>
              <a:t> yang </a:t>
            </a:r>
            <a:r>
              <a:rPr lang="en-US" sz="2600" dirty="0" err="1">
                <a:solidFill>
                  <a:prstClr val="black"/>
                </a:solidFill>
              </a:rPr>
              <a:t>dituangkan</a:t>
            </a:r>
            <a:r>
              <a:rPr lang="en-US" sz="2600" dirty="0">
                <a:solidFill>
                  <a:prstClr val="black"/>
                </a:solidFill>
              </a:rPr>
              <a:t> </a:t>
            </a:r>
            <a:r>
              <a:rPr lang="en-US" sz="2600" dirty="0" err="1">
                <a:solidFill>
                  <a:prstClr val="black"/>
                </a:solidFill>
              </a:rPr>
              <a:t>dalam</a:t>
            </a:r>
            <a:r>
              <a:rPr lang="en-US" sz="2600" dirty="0">
                <a:solidFill>
                  <a:prstClr val="black"/>
                </a:solidFill>
              </a:rPr>
              <a:t> </a:t>
            </a:r>
            <a:r>
              <a:rPr lang="en-US" sz="2600" dirty="0" err="1">
                <a:solidFill>
                  <a:prstClr val="black"/>
                </a:solidFill>
              </a:rPr>
              <a:t>rancangan</a:t>
            </a:r>
            <a:r>
              <a:rPr lang="en-US" sz="2600" dirty="0">
                <a:solidFill>
                  <a:prstClr val="black"/>
                </a:solidFill>
              </a:rPr>
              <a:t> RKP </a:t>
            </a:r>
            <a:r>
              <a:rPr lang="en-US" sz="2600" dirty="0" err="1">
                <a:solidFill>
                  <a:prstClr val="black"/>
                </a:solidFill>
              </a:rPr>
              <a:t>Desa</a:t>
            </a:r>
            <a:endParaRPr lang="en-US" dirty="0"/>
          </a:p>
        </p:txBody>
      </p:sp>
    </p:spTree>
    <p:extLst>
      <p:ext uri="{BB962C8B-B14F-4D97-AF65-F5344CB8AC3E}">
        <p14:creationId xmlns:p14="http://schemas.microsoft.com/office/powerpoint/2010/main" xmlns="" val="3844340787"/>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620688"/>
          </a:xfrm>
        </p:spPr>
        <p:txBody>
          <a:bodyPr>
            <a:normAutofit/>
          </a:bodyPr>
          <a:lstStyle/>
          <a:p>
            <a:r>
              <a:rPr lang="en-US" sz="2800" dirty="0" err="1">
                <a:solidFill>
                  <a:prstClr val="black"/>
                </a:solidFill>
                <a:latin typeface="Calibri Light"/>
              </a:rPr>
              <a:t>Pencermatan</a:t>
            </a:r>
            <a:r>
              <a:rPr lang="en-US" sz="2800" dirty="0">
                <a:solidFill>
                  <a:prstClr val="black"/>
                </a:solidFill>
                <a:latin typeface="Calibri Light"/>
              </a:rPr>
              <a:t>   </a:t>
            </a:r>
            <a:r>
              <a:rPr lang="en-US" sz="2800" dirty="0" err="1">
                <a:solidFill>
                  <a:prstClr val="black"/>
                </a:solidFill>
                <a:latin typeface="Calibri Light"/>
              </a:rPr>
              <a:t>Ulang</a:t>
            </a:r>
            <a:r>
              <a:rPr lang="en-US" sz="2800" dirty="0">
                <a:solidFill>
                  <a:prstClr val="black"/>
                </a:solidFill>
                <a:latin typeface="Calibri Light"/>
              </a:rPr>
              <a:t>   RPJM   </a:t>
            </a:r>
            <a:r>
              <a:rPr lang="en-US" sz="2800" dirty="0" err="1">
                <a:solidFill>
                  <a:prstClr val="black"/>
                </a:solidFill>
                <a:latin typeface="Calibri Light"/>
              </a:rPr>
              <a:t>Desa</a:t>
            </a:r>
            <a:endParaRPr lang="en-US" sz="2800" dirty="0"/>
          </a:p>
        </p:txBody>
      </p:sp>
      <p:sp>
        <p:nvSpPr>
          <p:cNvPr id="3" name="Content Placeholder 2"/>
          <p:cNvSpPr>
            <a:spLocks noGrp="1"/>
          </p:cNvSpPr>
          <p:nvPr>
            <p:ph idx="1"/>
          </p:nvPr>
        </p:nvSpPr>
        <p:spPr>
          <a:xfrm>
            <a:off x="179512" y="764704"/>
            <a:ext cx="8784976" cy="5361459"/>
          </a:xfrm>
        </p:spPr>
        <p:txBody>
          <a:bodyPr/>
          <a:lstStyle/>
          <a:p>
            <a:pPr marL="228600" lvl="0" indent="-228600">
              <a:lnSpc>
                <a:spcPct val="90000"/>
              </a:lnSpc>
              <a:spcBef>
                <a:spcPts val="1000"/>
              </a:spcBef>
            </a:pPr>
            <a:r>
              <a:rPr lang="en-US" sz="2800" dirty="0">
                <a:solidFill>
                  <a:prstClr val="black"/>
                </a:solidFill>
              </a:rPr>
              <a:t>Tim </a:t>
            </a:r>
            <a:r>
              <a:rPr lang="en-US" sz="2800" dirty="0" err="1">
                <a:solidFill>
                  <a:prstClr val="black"/>
                </a:solidFill>
              </a:rPr>
              <a:t>Penyusunan</a:t>
            </a:r>
            <a:r>
              <a:rPr lang="en-US" sz="2800" dirty="0">
                <a:solidFill>
                  <a:prstClr val="black"/>
                </a:solidFill>
              </a:rPr>
              <a:t> RKP </a:t>
            </a:r>
            <a:r>
              <a:rPr lang="en-US" sz="2800" dirty="0" err="1">
                <a:solidFill>
                  <a:prstClr val="black"/>
                </a:solidFill>
              </a:rPr>
              <a:t>Desa</a:t>
            </a:r>
            <a:r>
              <a:rPr lang="en-US" sz="2800" dirty="0">
                <a:solidFill>
                  <a:prstClr val="black"/>
                </a:solidFill>
              </a:rPr>
              <a:t> </a:t>
            </a:r>
            <a:r>
              <a:rPr lang="en-US" sz="2800" dirty="0" err="1">
                <a:solidFill>
                  <a:prstClr val="black"/>
                </a:solidFill>
              </a:rPr>
              <a:t>mencermati</a:t>
            </a:r>
            <a:r>
              <a:rPr lang="en-US" sz="2800" dirty="0">
                <a:solidFill>
                  <a:prstClr val="black"/>
                </a:solidFill>
              </a:rPr>
              <a:t> </a:t>
            </a:r>
            <a:r>
              <a:rPr lang="en-US" sz="2800" dirty="0" err="1">
                <a:solidFill>
                  <a:prstClr val="black"/>
                </a:solidFill>
              </a:rPr>
              <a:t>skala</a:t>
            </a:r>
            <a:r>
              <a:rPr lang="en-US" sz="2800" dirty="0">
                <a:solidFill>
                  <a:prstClr val="black"/>
                </a:solidFill>
              </a:rPr>
              <a:t> </a:t>
            </a:r>
            <a:r>
              <a:rPr lang="en-US" sz="2800" dirty="0" err="1">
                <a:solidFill>
                  <a:prstClr val="black"/>
                </a:solidFill>
              </a:rPr>
              <a:t>prioritas</a:t>
            </a:r>
            <a:r>
              <a:rPr lang="en-US" sz="2800" dirty="0">
                <a:solidFill>
                  <a:prstClr val="black"/>
                </a:solidFill>
              </a:rPr>
              <a:t> </a:t>
            </a:r>
            <a:r>
              <a:rPr lang="en-US" sz="2800" dirty="0" err="1">
                <a:solidFill>
                  <a:prstClr val="black"/>
                </a:solidFill>
              </a:rPr>
              <a:t>usulan</a:t>
            </a:r>
            <a:r>
              <a:rPr lang="en-US" sz="2800" dirty="0">
                <a:solidFill>
                  <a:prstClr val="black"/>
                </a:solidFill>
              </a:rPr>
              <a:t> </a:t>
            </a:r>
            <a:r>
              <a:rPr lang="en-US" sz="2800" dirty="0" err="1">
                <a:solidFill>
                  <a:prstClr val="black"/>
                </a:solidFill>
              </a:rPr>
              <a:t>rencana</a:t>
            </a:r>
            <a:r>
              <a:rPr lang="en-US" sz="2800" dirty="0">
                <a:solidFill>
                  <a:prstClr val="black"/>
                </a:solidFill>
              </a:rPr>
              <a:t> </a:t>
            </a:r>
            <a:r>
              <a:rPr lang="en-US" sz="2800" dirty="0" err="1">
                <a:solidFill>
                  <a:prstClr val="black"/>
                </a:solidFill>
              </a:rPr>
              <a:t>kegiatan</a:t>
            </a:r>
            <a:r>
              <a:rPr lang="en-US" sz="2800" dirty="0">
                <a:solidFill>
                  <a:prstClr val="black"/>
                </a:solidFill>
              </a:rPr>
              <a:t> </a:t>
            </a:r>
            <a:r>
              <a:rPr lang="en-US" sz="2800" dirty="0" err="1">
                <a:solidFill>
                  <a:prstClr val="black"/>
                </a:solidFill>
              </a:rPr>
              <a:t>pembangunan</a:t>
            </a:r>
            <a:r>
              <a:rPr lang="en-US" sz="2800" dirty="0">
                <a:solidFill>
                  <a:prstClr val="black"/>
                </a:solidFill>
              </a:rPr>
              <a:t> </a:t>
            </a:r>
            <a:r>
              <a:rPr lang="en-US" sz="2800" dirty="0" err="1">
                <a:solidFill>
                  <a:prstClr val="black"/>
                </a:solidFill>
              </a:rPr>
              <a:t>Desa</a:t>
            </a:r>
            <a:r>
              <a:rPr lang="en-US" sz="2800" dirty="0">
                <a:solidFill>
                  <a:prstClr val="black"/>
                </a:solidFill>
              </a:rPr>
              <a:t> </a:t>
            </a:r>
            <a:r>
              <a:rPr lang="en-US" sz="2800" dirty="0" err="1">
                <a:solidFill>
                  <a:prstClr val="black"/>
                </a:solidFill>
              </a:rPr>
              <a:t>untuk</a:t>
            </a:r>
            <a:r>
              <a:rPr lang="en-US" sz="2800" dirty="0">
                <a:solidFill>
                  <a:prstClr val="black"/>
                </a:solidFill>
              </a:rPr>
              <a:t> 1 (</a:t>
            </a:r>
            <a:r>
              <a:rPr lang="en-US" sz="2800" dirty="0" err="1">
                <a:solidFill>
                  <a:prstClr val="black"/>
                </a:solidFill>
              </a:rPr>
              <a:t>satu</a:t>
            </a:r>
            <a:r>
              <a:rPr lang="en-US" sz="2800" dirty="0">
                <a:solidFill>
                  <a:prstClr val="black"/>
                </a:solidFill>
              </a:rPr>
              <a:t>) </a:t>
            </a:r>
            <a:r>
              <a:rPr lang="en-US" sz="2800" dirty="0" err="1">
                <a:solidFill>
                  <a:prstClr val="black"/>
                </a:solidFill>
              </a:rPr>
              <a:t>tahun</a:t>
            </a:r>
            <a:r>
              <a:rPr lang="en-US" sz="2800" dirty="0">
                <a:solidFill>
                  <a:prstClr val="black"/>
                </a:solidFill>
              </a:rPr>
              <a:t> </a:t>
            </a:r>
            <a:r>
              <a:rPr lang="en-US" sz="2800" dirty="0" err="1">
                <a:solidFill>
                  <a:prstClr val="black"/>
                </a:solidFill>
              </a:rPr>
              <a:t>anggaran</a:t>
            </a:r>
            <a:r>
              <a:rPr lang="en-US" sz="2800" dirty="0">
                <a:solidFill>
                  <a:prstClr val="black"/>
                </a:solidFill>
              </a:rPr>
              <a:t> </a:t>
            </a:r>
            <a:r>
              <a:rPr lang="en-US" sz="2800" dirty="0" err="1">
                <a:solidFill>
                  <a:prstClr val="black"/>
                </a:solidFill>
              </a:rPr>
              <a:t>berikutnya</a:t>
            </a:r>
            <a:r>
              <a:rPr lang="en-US" sz="2800" dirty="0">
                <a:solidFill>
                  <a:prstClr val="black"/>
                </a:solidFill>
              </a:rPr>
              <a:t> </a:t>
            </a:r>
            <a:r>
              <a:rPr lang="en-US" sz="2800" dirty="0" err="1">
                <a:solidFill>
                  <a:prstClr val="black"/>
                </a:solidFill>
              </a:rPr>
              <a:t>sebagaimana</a:t>
            </a:r>
            <a:r>
              <a:rPr lang="en-US" sz="2800" dirty="0">
                <a:solidFill>
                  <a:prstClr val="black"/>
                </a:solidFill>
              </a:rPr>
              <a:t> </a:t>
            </a:r>
            <a:r>
              <a:rPr lang="en-US" sz="2800" dirty="0" err="1">
                <a:solidFill>
                  <a:prstClr val="black"/>
                </a:solidFill>
              </a:rPr>
              <a:t>tercantum</a:t>
            </a:r>
            <a:r>
              <a:rPr lang="en-US" sz="2800" dirty="0">
                <a:solidFill>
                  <a:prstClr val="black"/>
                </a:solidFill>
              </a:rPr>
              <a:t> </a:t>
            </a:r>
            <a:r>
              <a:rPr lang="en-US" sz="2800" dirty="0" err="1">
                <a:solidFill>
                  <a:prstClr val="black"/>
                </a:solidFill>
              </a:rPr>
              <a:t>dalam</a:t>
            </a:r>
            <a:r>
              <a:rPr lang="en-US" sz="2800" dirty="0">
                <a:solidFill>
                  <a:prstClr val="black"/>
                </a:solidFill>
              </a:rPr>
              <a:t> </a:t>
            </a:r>
            <a:r>
              <a:rPr lang="en-US" sz="2800" dirty="0" err="1">
                <a:solidFill>
                  <a:prstClr val="black"/>
                </a:solidFill>
              </a:rPr>
              <a:t>dokumen</a:t>
            </a:r>
            <a:r>
              <a:rPr lang="en-US" sz="2800" dirty="0">
                <a:solidFill>
                  <a:prstClr val="black"/>
                </a:solidFill>
              </a:rPr>
              <a:t> RPJM </a:t>
            </a:r>
            <a:r>
              <a:rPr lang="en-US" sz="2800" dirty="0" err="1">
                <a:solidFill>
                  <a:prstClr val="black"/>
                </a:solidFill>
              </a:rPr>
              <a:t>Desa</a:t>
            </a:r>
            <a:r>
              <a:rPr lang="en-US" sz="2800" dirty="0">
                <a:solidFill>
                  <a:prstClr val="black"/>
                </a:solidFill>
              </a:rPr>
              <a:t>. </a:t>
            </a:r>
          </a:p>
          <a:p>
            <a:pPr marL="228600" lvl="0" indent="-228600">
              <a:lnSpc>
                <a:spcPct val="90000"/>
              </a:lnSpc>
              <a:spcBef>
                <a:spcPts val="1000"/>
              </a:spcBef>
            </a:pPr>
            <a:r>
              <a:rPr lang="en-US" sz="2800" dirty="0">
                <a:solidFill>
                  <a:prstClr val="black"/>
                </a:solidFill>
              </a:rPr>
              <a:t> </a:t>
            </a:r>
            <a:r>
              <a:rPr lang="en-US" sz="2800" dirty="0" err="1">
                <a:solidFill>
                  <a:prstClr val="black"/>
                </a:solidFill>
              </a:rPr>
              <a:t>Hasil</a:t>
            </a:r>
            <a:r>
              <a:rPr lang="en-US" sz="2800" dirty="0">
                <a:solidFill>
                  <a:prstClr val="black"/>
                </a:solidFill>
              </a:rPr>
              <a:t> </a:t>
            </a:r>
            <a:r>
              <a:rPr lang="en-US" sz="2800" dirty="0" err="1">
                <a:solidFill>
                  <a:prstClr val="black"/>
                </a:solidFill>
              </a:rPr>
              <a:t>pencermatan</a:t>
            </a:r>
            <a:r>
              <a:rPr lang="en-US" sz="2800" dirty="0">
                <a:solidFill>
                  <a:prstClr val="black"/>
                </a:solidFill>
              </a:rPr>
              <a:t> </a:t>
            </a:r>
            <a:r>
              <a:rPr lang="en-US" sz="2800" dirty="0" err="1">
                <a:solidFill>
                  <a:prstClr val="black"/>
                </a:solidFill>
              </a:rPr>
              <a:t>ulang</a:t>
            </a:r>
            <a:r>
              <a:rPr lang="en-US" sz="2800" dirty="0">
                <a:solidFill>
                  <a:prstClr val="black"/>
                </a:solidFill>
              </a:rPr>
              <a:t> RPJM </a:t>
            </a:r>
            <a:r>
              <a:rPr lang="en-US" sz="2800" dirty="0" err="1">
                <a:solidFill>
                  <a:prstClr val="black"/>
                </a:solidFill>
              </a:rPr>
              <a:t>Desa</a:t>
            </a:r>
            <a:r>
              <a:rPr lang="en-US" sz="2800" dirty="0">
                <a:solidFill>
                  <a:prstClr val="black"/>
                </a:solidFill>
              </a:rPr>
              <a:t> </a:t>
            </a:r>
            <a:r>
              <a:rPr lang="en-US" sz="2800" dirty="0" err="1">
                <a:solidFill>
                  <a:prstClr val="black"/>
                </a:solidFill>
              </a:rPr>
              <a:t>tersebut</a:t>
            </a:r>
            <a:r>
              <a:rPr lang="en-US" sz="2800" dirty="0">
                <a:solidFill>
                  <a:prstClr val="black"/>
                </a:solidFill>
              </a:rPr>
              <a:t> </a:t>
            </a:r>
            <a:r>
              <a:rPr lang="en-US" sz="2800" dirty="0" err="1">
                <a:solidFill>
                  <a:prstClr val="black"/>
                </a:solidFill>
              </a:rPr>
              <a:t>menjadi</a:t>
            </a:r>
            <a:r>
              <a:rPr lang="en-US" sz="2800" dirty="0">
                <a:solidFill>
                  <a:prstClr val="black"/>
                </a:solidFill>
              </a:rPr>
              <a:t> </a:t>
            </a:r>
            <a:r>
              <a:rPr lang="en-US" sz="2800" dirty="0" err="1">
                <a:solidFill>
                  <a:prstClr val="black"/>
                </a:solidFill>
              </a:rPr>
              <a:t>dasar</a:t>
            </a:r>
            <a:r>
              <a:rPr lang="en-US" sz="2800" dirty="0">
                <a:solidFill>
                  <a:prstClr val="black"/>
                </a:solidFill>
              </a:rPr>
              <a:t> </a:t>
            </a:r>
            <a:r>
              <a:rPr lang="en-US" sz="2800" dirty="0" err="1">
                <a:solidFill>
                  <a:prstClr val="black"/>
                </a:solidFill>
              </a:rPr>
              <a:t>bagi</a:t>
            </a:r>
            <a:r>
              <a:rPr lang="en-US" sz="2800" dirty="0">
                <a:solidFill>
                  <a:prstClr val="black"/>
                </a:solidFill>
              </a:rPr>
              <a:t> Tim </a:t>
            </a:r>
            <a:r>
              <a:rPr lang="en-US" sz="2800" dirty="0" err="1">
                <a:solidFill>
                  <a:prstClr val="black"/>
                </a:solidFill>
              </a:rPr>
              <a:t>Penyusun</a:t>
            </a:r>
            <a:r>
              <a:rPr lang="en-US" sz="2800" dirty="0">
                <a:solidFill>
                  <a:prstClr val="black"/>
                </a:solidFill>
              </a:rPr>
              <a:t> RKP </a:t>
            </a:r>
            <a:r>
              <a:rPr lang="en-US" sz="2800" dirty="0" err="1">
                <a:solidFill>
                  <a:prstClr val="black"/>
                </a:solidFill>
              </a:rPr>
              <a:t>Desa</a:t>
            </a:r>
            <a:r>
              <a:rPr lang="en-US" sz="2800" dirty="0">
                <a:solidFill>
                  <a:prstClr val="black"/>
                </a:solidFill>
              </a:rPr>
              <a:t> </a:t>
            </a:r>
            <a:r>
              <a:rPr lang="en-US" sz="2800" dirty="0" err="1">
                <a:solidFill>
                  <a:prstClr val="black"/>
                </a:solidFill>
              </a:rPr>
              <a:t>dalam</a:t>
            </a:r>
            <a:r>
              <a:rPr lang="en-US" sz="2800" dirty="0">
                <a:solidFill>
                  <a:prstClr val="black"/>
                </a:solidFill>
              </a:rPr>
              <a:t> </a:t>
            </a:r>
            <a:r>
              <a:rPr lang="en-US" sz="2800" dirty="0" err="1">
                <a:solidFill>
                  <a:prstClr val="black"/>
                </a:solidFill>
              </a:rPr>
              <a:t>menyusun</a:t>
            </a:r>
            <a:r>
              <a:rPr lang="en-US" sz="2800" dirty="0">
                <a:solidFill>
                  <a:prstClr val="black"/>
                </a:solidFill>
              </a:rPr>
              <a:t> </a:t>
            </a:r>
            <a:r>
              <a:rPr lang="en-US" sz="2800" dirty="0" err="1">
                <a:solidFill>
                  <a:prstClr val="black"/>
                </a:solidFill>
              </a:rPr>
              <a:t>rancangan</a:t>
            </a:r>
            <a:r>
              <a:rPr lang="en-US" sz="2800" dirty="0">
                <a:solidFill>
                  <a:prstClr val="black"/>
                </a:solidFill>
              </a:rPr>
              <a:t> RKP </a:t>
            </a:r>
            <a:r>
              <a:rPr lang="en-US" sz="2800" dirty="0" err="1">
                <a:solidFill>
                  <a:prstClr val="black"/>
                </a:solidFill>
              </a:rPr>
              <a:t>Desa</a:t>
            </a:r>
            <a:r>
              <a:rPr lang="en-US" sz="2800" dirty="0">
                <a:solidFill>
                  <a:prstClr val="black"/>
                </a:solidFill>
              </a:rPr>
              <a:t>. </a:t>
            </a:r>
          </a:p>
          <a:p>
            <a:pPr marL="0" lvl="0" indent="0">
              <a:lnSpc>
                <a:spcPct val="90000"/>
              </a:lnSpc>
              <a:spcBef>
                <a:spcPts val="1000"/>
              </a:spcBef>
              <a:buNone/>
            </a:pPr>
            <a:endParaRPr lang="en-US" sz="2800" dirty="0">
              <a:solidFill>
                <a:prstClr val="black"/>
              </a:solidFill>
            </a:endParaRPr>
          </a:p>
          <a:p>
            <a:endParaRPr lang="en-US" dirty="0"/>
          </a:p>
        </p:txBody>
      </p:sp>
    </p:spTree>
    <p:extLst>
      <p:ext uri="{BB962C8B-B14F-4D97-AF65-F5344CB8AC3E}">
        <p14:creationId xmlns:p14="http://schemas.microsoft.com/office/powerpoint/2010/main" xmlns="" val="398222656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6126162"/>
          </a:xfrm>
        </p:spPr>
        <p:txBody>
          <a:bodyPr>
            <a:normAutofit fontScale="90000"/>
          </a:bodyPr>
          <a:lstStyle/>
          <a:p>
            <a:pPr algn="l"/>
            <a:r>
              <a:rPr lang="en-US" dirty="0" smtClean="0"/>
              <a:t>UU </a:t>
            </a:r>
            <a:r>
              <a:rPr lang="en-US" dirty="0" err="1" smtClean="0"/>
              <a:t>Desa</a:t>
            </a:r>
            <a:r>
              <a:rPr lang="en-US" dirty="0" smtClean="0"/>
              <a:t> </a:t>
            </a:r>
            <a:r>
              <a:rPr lang="en-US" dirty="0" err="1" smtClean="0"/>
              <a:t>membedakan</a:t>
            </a:r>
            <a:r>
              <a:rPr lang="en-US" dirty="0" smtClean="0"/>
              <a:t> </a:t>
            </a:r>
            <a:r>
              <a:rPr lang="en-US" dirty="0" err="1" smtClean="0"/>
              <a:t>dengan</a:t>
            </a:r>
            <a:r>
              <a:rPr lang="en-US" dirty="0" smtClean="0"/>
              <a:t> </a:t>
            </a:r>
            <a:r>
              <a:rPr lang="en-US" dirty="0" err="1" smtClean="0"/>
              <a:t>tegas</a:t>
            </a:r>
            <a:r>
              <a:rPr lang="en-US" dirty="0" smtClean="0"/>
              <a:t> </a:t>
            </a:r>
            <a:r>
              <a:rPr lang="en-US" dirty="0" err="1" smtClean="0"/>
              <a:t>antara</a:t>
            </a:r>
            <a:r>
              <a:rPr lang="en-US" dirty="0" smtClean="0"/>
              <a:t> </a:t>
            </a:r>
            <a:r>
              <a:rPr lang="en-US" dirty="0" err="1" smtClean="0"/>
              <a:t>konsep</a:t>
            </a:r>
            <a:r>
              <a:rPr lang="en-US" dirty="0" smtClean="0"/>
              <a:t> </a:t>
            </a:r>
            <a:r>
              <a:rPr lang="en-US" dirty="0" err="1" smtClean="0"/>
              <a:t>pembangunan</a:t>
            </a:r>
            <a:r>
              <a:rPr lang="en-US" dirty="0" smtClean="0"/>
              <a:t> </a:t>
            </a:r>
            <a:r>
              <a:rPr lang="en-US" dirty="0" err="1" smtClean="0"/>
              <a:t>perdesaan</a:t>
            </a:r>
            <a:r>
              <a:rPr lang="en-US" dirty="0" smtClean="0"/>
              <a:t> (</a:t>
            </a:r>
            <a:r>
              <a:rPr lang="en-US" dirty="0" err="1" smtClean="0"/>
              <a:t>membangun</a:t>
            </a:r>
            <a:r>
              <a:rPr lang="en-US" dirty="0" smtClean="0"/>
              <a:t> </a:t>
            </a:r>
            <a:r>
              <a:rPr lang="en-US" dirty="0" err="1" smtClean="0"/>
              <a:t>desa</a:t>
            </a:r>
            <a:r>
              <a:rPr lang="en-US" dirty="0" smtClean="0"/>
              <a:t>) </a:t>
            </a:r>
            <a:r>
              <a:rPr lang="en-US" dirty="0" err="1" smtClean="0"/>
              <a:t>dan</a:t>
            </a:r>
            <a:r>
              <a:rPr lang="en-US" dirty="0" smtClean="0"/>
              <a:t> </a:t>
            </a:r>
            <a:r>
              <a:rPr lang="en-US" dirty="0" err="1" smtClean="0"/>
              <a:t>pembangunan</a:t>
            </a:r>
            <a:r>
              <a:rPr lang="en-US" dirty="0" smtClean="0"/>
              <a:t> </a:t>
            </a:r>
            <a:r>
              <a:rPr lang="en-US" dirty="0" err="1" smtClean="0"/>
              <a:t>desa</a:t>
            </a:r>
            <a:r>
              <a:rPr lang="en-US" dirty="0" smtClean="0"/>
              <a:t> (</a:t>
            </a:r>
            <a:r>
              <a:rPr lang="en-US" dirty="0" err="1" smtClean="0"/>
              <a:t>desa</a:t>
            </a:r>
            <a:r>
              <a:rPr lang="en-US" dirty="0" smtClean="0"/>
              <a:t> </a:t>
            </a:r>
            <a:r>
              <a:rPr lang="en-US" dirty="0" err="1" smtClean="0"/>
              <a:t>membangun</a:t>
            </a:r>
            <a:r>
              <a:rPr lang="en-US" dirty="0" smtClean="0"/>
              <a:t>). Pembangunan </a:t>
            </a:r>
            <a:r>
              <a:rPr lang="en-US" dirty="0" err="1" smtClean="0"/>
              <a:t>desa</a:t>
            </a:r>
            <a:r>
              <a:rPr lang="en-US" dirty="0" smtClean="0"/>
              <a:t> </a:t>
            </a:r>
            <a:r>
              <a:rPr lang="en-US" dirty="0" err="1" smtClean="0"/>
              <a:t>sangat</a:t>
            </a:r>
            <a:r>
              <a:rPr lang="en-US" dirty="0" smtClean="0"/>
              <a:t> </a:t>
            </a:r>
            <a:r>
              <a:rPr lang="en-US" dirty="0" err="1" smtClean="0"/>
              <a:t>dekat</a:t>
            </a:r>
            <a:r>
              <a:rPr lang="en-US" dirty="0" smtClean="0"/>
              <a:t> </a:t>
            </a:r>
            <a:r>
              <a:rPr lang="en-US" dirty="0" err="1" smtClean="0"/>
              <a:t>dengan</a:t>
            </a:r>
            <a:r>
              <a:rPr lang="en-US" dirty="0" smtClean="0"/>
              <a:t> </a:t>
            </a:r>
            <a:r>
              <a:rPr lang="en-US" dirty="0" err="1" smtClean="0"/>
              <a:t>konsep</a:t>
            </a:r>
            <a:r>
              <a:rPr lang="en-US" dirty="0" smtClean="0"/>
              <a:t> “</a:t>
            </a:r>
            <a:r>
              <a:rPr lang="en-US" dirty="0" err="1" smtClean="0"/>
              <a:t>membangun</a:t>
            </a:r>
            <a:r>
              <a:rPr lang="en-US" dirty="0" smtClean="0"/>
              <a:t> </a:t>
            </a:r>
            <a:r>
              <a:rPr lang="en-US" dirty="0" err="1" smtClean="0"/>
              <a:t>desa</a:t>
            </a:r>
            <a:r>
              <a:rPr lang="en-US" dirty="0" smtClean="0"/>
              <a:t>” </a:t>
            </a:r>
            <a:r>
              <a:rPr lang="en-US" dirty="0" err="1" smtClean="0"/>
              <a:t>dan</a:t>
            </a:r>
            <a:r>
              <a:rPr lang="en-US" dirty="0" smtClean="0"/>
              <a:t> “</a:t>
            </a:r>
            <a:r>
              <a:rPr lang="en-US" dirty="0" err="1" smtClean="0"/>
              <a:t>desa</a:t>
            </a:r>
            <a:r>
              <a:rPr lang="en-US" dirty="0" smtClean="0"/>
              <a:t> </a:t>
            </a:r>
            <a:r>
              <a:rPr lang="en-US" dirty="0" err="1" smtClean="0"/>
              <a:t>membangun</a:t>
            </a:r>
            <a:r>
              <a:rPr lang="en-US" dirty="0" smtClean="0"/>
              <a:t>” </a:t>
            </a:r>
            <a:r>
              <a:rPr lang="en-US" dirty="0" err="1" smtClean="0"/>
              <a:t>Secara</a:t>
            </a:r>
            <a:r>
              <a:rPr lang="en-US" dirty="0" smtClean="0"/>
              <a:t> </a:t>
            </a:r>
            <a:r>
              <a:rPr lang="en-US" dirty="0" err="1" smtClean="0"/>
              <a:t>umum</a:t>
            </a:r>
            <a:r>
              <a:rPr lang="en-US" dirty="0" smtClean="0"/>
              <a:t> </a:t>
            </a:r>
            <a:r>
              <a:rPr lang="en-US" dirty="0" err="1" smtClean="0"/>
              <a:t>beberapa</a:t>
            </a:r>
            <a:r>
              <a:rPr lang="en-US" dirty="0" smtClean="0"/>
              <a:t> </a:t>
            </a:r>
            <a:r>
              <a:rPr lang="en-US" dirty="0" err="1" smtClean="0"/>
              <a:t>perbedaan</a:t>
            </a:r>
            <a:r>
              <a:rPr lang="en-US" dirty="0" smtClean="0"/>
              <a:t> </a:t>
            </a:r>
            <a:r>
              <a:rPr lang="en-US" dirty="0" err="1" smtClean="0"/>
              <a:t>kedua</a:t>
            </a:r>
            <a:r>
              <a:rPr lang="en-US" dirty="0" smtClean="0"/>
              <a:t> </a:t>
            </a:r>
            <a:r>
              <a:rPr lang="en-US" dirty="0" err="1" smtClean="0"/>
              <a:t>konsep</a:t>
            </a:r>
            <a:r>
              <a:rPr lang="en-US" dirty="0" smtClean="0"/>
              <a:t> </a:t>
            </a:r>
            <a:r>
              <a:rPr lang="en-US" dirty="0" err="1" smtClean="0"/>
              <a:t>tersebut</a:t>
            </a:r>
            <a:r>
              <a:rPr lang="en-US" dirty="0" smtClean="0"/>
              <a:t> ” </a:t>
            </a:r>
            <a:r>
              <a:rPr lang="en-US" dirty="0" err="1" smtClean="0"/>
              <a:t>antara</a:t>
            </a:r>
            <a:r>
              <a:rPr lang="en-US" dirty="0" smtClean="0"/>
              <a:t> lain :</a:t>
            </a:r>
            <a:br>
              <a:rPr lang="en-US" dirty="0" smtClean="0"/>
            </a:br>
            <a:endParaRPr lang="en-US" dirty="0"/>
          </a:p>
        </p:txBody>
      </p:sp>
      <p:sp>
        <p:nvSpPr>
          <p:cNvPr id="3" name="Content Placeholder 2"/>
          <p:cNvSpPr>
            <a:spLocks noGrp="1"/>
          </p:cNvSpPr>
          <p:nvPr>
            <p:ph idx="1"/>
          </p:nvPr>
        </p:nvSpPr>
        <p:spPr>
          <a:xfrm flipV="1">
            <a:off x="457200" y="6857999"/>
            <a:ext cx="8229600" cy="45719"/>
          </a:xfrm>
        </p:spPr>
        <p:txBody>
          <a:bodyPr>
            <a:normAutofit fontScale="25000" lnSpcReduction="20000"/>
          </a:bodyPr>
          <a:lstStyle/>
          <a:p>
            <a:endParaRPr lang="en-US" dirty="0"/>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36712"/>
          </a:xfrm>
        </p:spPr>
        <p:txBody>
          <a:bodyPr>
            <a:normAutofit/>
          </a:bodyPr>
          <a:lstStyle/>
          <a:p>
            <a:r>
              <a:rPr lang="en-US" sz="2800" dirty="0" err="1">
                <a:solidFill>
                  <a:prstClr val="black"/>
                </a:solidFill>
                <a:latin typeface="Calibri Light"/>
              </a:rPr>
              <a:t>Penyusunan</a:t>
            </a:r>
            <a:r>
              <a:rPr lang="en-US" sz="2800" dirty="0">
                <a:solidFill>
                  <a:prstClr val="black"/>
                </a:solidFill>
                <a:latin typeface="Calibri Light"/>
              </a:rPr>
              <a:t>   </a:t>
            </a:r>
            <a:r>
              <a:rPr lang="en-US" sz="2800" dirty="0" err="1">
                <a:solidFill>
                  <a:prstClr val="black"/>
                </a:solidFill>
                <a:latin typeface="Calibri Light"/>
              </a:rPr>
              <a:t>Rancangan</a:t>
            </a:r>
            <a:r>
              <a:rPr lang="en-US" sz="2800" dirty="0">
                <a:solidFill>
                  <a:prstClr val="black"/>
                </a:solidFill>
                <a:latin typeface="Calibri Light"/>
              </a:rPr>
              <a:t>   RKP   </a:t>
            </a:r>
            <a:r>
              <a:rPr lang="en-US" sz="2800" dirty="0" err="1">
                <a:solidFill>
                  <a:prstClr val="black"/>
                </a:solidFill>
                <a:latin typeface="Calibri Light"/>
              </a:rPr>
              <a:t>Desa</a:t>
            </a:r>
            <a:r>
              <a:rPr lang="en-US" sz="2800" dirty="0">
                <a:solidFill>
                  <a:prstClr val="black"/>
                </a:solidFill>
                <a:latin typeface="Calibri Light"/>
              </a:rPr>
              <a:t> </a:t>
            </a:r>
            <a:endParaRPr lang="en-US" sz="2800" dirty="0"/>
          </a:p>
        </p:txBody>
      </p:sp>
      <p:sp>
        <p:nvSpPr>
          <p:cNvPr id="3" name="Content Placeholder 2"/>
          <p:cNvSpPr>
            <a:spLocks noGrp="1"/>
          </p:cNvSpPr>
          <p:nvPr>
            <p:ph idx="1"/>
          </p:nvPr>
        </p:nvSpPr>
        <p:spPr>
          <a:xfrm>
            <a:off x="179512" y="764704"/>
            <a:ext cx="8784976" cy="5361459"/>
          </a:xfrm>
        </p:spPr>
        <p:txBody>
          <a:bodyPr/>
          <a:lstStyle/>
          <a:p>
            <a:pPr marL="0" lvl="0" indent="0">
              <a:lnSpc>
                <a:spcPct val="90000"/>
              </a:lnSpc>
              <a:spcBef>
                <a:spcPts val="1000"/>
              </a:spcBef>
              <a:buNone/>
            </a:pPr>
            <a:r>
              <a:rPr lang="en-US" sz="2800" dirty="0">
                <a:solidFill>
                  <a:prstClr val="black"/>
                </a:solidFill>
              </a:rPr>
              <a:t>Tim   </a:t>
            </a:r>
            <a:r>
              <a:rPr lang="en-US" sz="2800" dirty="0" err="1">
                <a:solidFill>
                  <a:prstClr val="black"/>
                </a:solidFill>
              </a:rPr>
              <a:t>Penyusun</a:t>
            </a:r>
            <a:r>
              <a:rPr lang="en-US" sz="2800" dirty="0">
                <a:solidFill>
                  <a:prstClr val="black"/>
                </a:solidFill>
              </a:rPr>
              <a:t>   RKP   </a:t>
            </a:r>
            <a:r>
              <a:rPr lang="en-US" sz="2800" dirty="0" err="1">
                <a:solidFill>
                  <a:prstClr val="black"/>
                </a:solidFill>
              </a:rPr>
              <a:t>Desa</a:t>
            </a:r>
            <a:r>
              <a:rPr lang="en-US" sz="2800" dirty="0">
                <a:solidFill>
                  <a:prstClr val="black"/>
                </a:solidFill>
              </a:rPr>
              <a:t>   </a:t>
            </a:r>
            <a:r>
              <a:rPr lang="en-US" sz="2800" dirty="0" err="1">
                <a:solidFill>
                  <a:prstClr val="black"/>
                </a:solidFill>
              </a:rPr>
              <a:t>menyusun</a:t>
            </a:r>
            <a:r>
              <a:rPr lang="en-US" sz="2800" dirty="0">
                <a:solidFill>
                  <a:prstClr val="black"/>
                </a:solidFill>
              </a:rPr>
              <a:t>   </a:t>
            </a:r>
            <a:r>
              <a:rPr lang="en-US" sz="2800" dirty="0" err="1">
                <a:solidFill>
                  <a:prstClr val="black"/>
                </a:solidFill>
              </a:rPr>
              <a:t>Rancangan</a:t>
            </a:r>
            <a:r>
              <a:rPr lang="en-US" sz="2800" dirty="0">
                <a:solidFill>
                  <a:prstClr val="black"/>
                </a:solidFill>
              </a:rPr>
              <a:t> RKP   </a:t>
            </a:r>
            <a:r>
              <a:rPr lang="en-US" sz="2800" dirty="0" err="1">
                <a:solidFill>
                  <a:prstClr val="black"/>
                </a:solidFill>
              </a:rPr>
              <a:t>Desa</a:t>
            </a:r>
            <a:r>
              <a:rPr lang="en-US" sz="2800" dirty="0">
                <a:solidFill>
                  <a:prstClr val="black"/>
                </a:solidFill>
              </a:rPr>
              <a:t>   </a:t>
            </a:r>
            <a:r>
              <a:rPr lang="en-US" sz="2800" dirty="0" err="1">
                <a:solidFill>
                  <a:prstClr val="black"/>
                </a:solidFill>
              </a:rPr>
              <a:t>berpedoman</a:t>
            </a:r>
            <a:r>
              <a:rPr lang="en-US" sz="2800" dirty="0">
                <a:solidFill>
                  <a:prstClr val="black"/>
                </a:solidFill>
              </a:rPr>
              <a:t>   </a:t>
            </a:r>
            <a:r>
              <a:rPr lang="en-US" sz="2800" dirty="0" err="1">
                <a:solidFill>
                  <a:prstClr val="black"/>
                </a:solidFill>
              </a:rPr>
              <a:t>pada</a:t>
            </a:r>
            <a:r>
              <a:rPr lang="en-US" sz="2800" dirty="0">
                <a:solidFill>
                  <a:prstClr val="black"/>
                </a:solidFill>
              </a:rPr>
              <a:t>: </a:t>
            </a:r>
          </a:p>
          <a:p>
            <a:pPr marL="457200" lvl="1" indent="0">
              <a:lnSpc>
                <a:spcPct val="90000"/>
              </a:lnSpc>
              <a:spcBef>
                <a:spcPts val="500"/>
              </a:spcBef>
              <a:buNone/>
            </a:pPr>
            <a:r>
              <a:rPr lang="en-US" sz="2400" dirty="0">
                <a:solidFill>
                  <a:prstClr val="black"/>
                </a:solidFill>
              </a:rPr>
              <a:t>1.  </a:t>
            </a:r>
            <a:r>
              <a:rPr lang="en-US" sz="2400" dirty="0" err="1">
                <a:solidFill>
                  <a:prstClr val="black"/>
                </a:solidFill>
              </a:rPr>
              <a:t>Hasil</a:t>
            </a:r>
            <a:r>
              <a:rPr lang="en-US" sz="2400" dirty="0">
                <a:solidFill>
                  <a:prstClr val="black"/>
                </a:solidFill>
              </a:rPr>
              <a:t>   </a:t>
            </a:r>
            <a:r>
              <a:rPr lang="en-US" sz="2400" dirty="0" err="1">
                <a:solidFill>
                  <a:prstClr val="black"/>
                </a:solidFill>
              </a:rPr>
              <a:t>kesepakatan</a:t>
            </a:r>
            <a:r>
              <a:rPr lang="en-US" sz="2400" dirty="0">
                <a:solidFill>
                  <a:prstClr val="black"/>
                </a:solidFill>
              </a:rPr>
              <a:t>   </a:t>
            </a:r>
            <a:r>
              <a:rPr lang="en-US" sz="2400" dirty="0" err="1">
                <a:solidFill>
                  <a:prstClr val="black"/>
                </a:solidFill>
              </a:rPr>
              <a:t>musyawarah</a:t>
            </a:r>
            <a:r>
              <a:rPr lang="en-US" sz="2400" dirty="0">
                <a:solidFill>
                  <a:prstClr val="black"/>
                </a:solidFill>
              </a:rPr>
              <a:t>   </a:t>
            </a:r>
            <a:r>
              <a:rPr lang="en-US" sz="2400" dirty="0" err="1">
                <a:solidFill>
                  <a:prstClr val="black"/>
                </a:solidFill>
              </a:rPr>
              <a:t>desa</a:t>
            </a:r>
            <a:r>
              <a:rPr lang="en-US" sz="2400" dirty="0">
                <a:solidFill>
                  <a:prstClr val="black"/>
                </a:solidFill>
              </a:rPr>
              <a:t>; </a:t>
            </a:r>
          </a:p>
          <a:p>
            <a:pPr marL="457200" lvl="1" indent="0">
              <a:lnSpc>
                <a:spcPct val="90000"/>
              </a:lnSpc>
              <a:spcBef>
                <a:spcPts val="500"/>
              </a:spcBef>
              <a:buNone/>
            </a:pPr>
            <a:r>
              <a:rPr lang="en-US" sz="2400" dirty="0">
                <a:solidFill>
                  <a:prstClr val="black"/>
                </a:solidFill>
              </a:rPr>
              <a:t>2.  </a:t>
            </a:r>
            <a:r>
              <a:rPr lang="en-US" sz="2400" dirty="0" err="1">
                <a:solidFill>
                  <a:prstClr val="black"/>
                </a:solidFill>
              </a:rPr>
              <a:t>Pagu</a:t>
            </a:r>
            <a:r>
              <a:rPr lang="en-US" sz="2400" dirty="0">
                <a:solidFill>
                  <a:prstClr val="black"/>
                </a:solidFill>
              </a:rPr>
              <a:t>   </a:t>
            </a:r>
            <a:r>
              <a:rPr lang="en-US" sz="2400" dirty="0" err="1">
                <a:solidFill>
                  <a:prstClr val="black"/>
                </a:solidFill>
              </a:rPr>
              <a:t>indikatif</a:t>
            </a:r>
            <a:r>
              <a:rPr lang="en-US" sz="2400" dirty="0">
                <a:solidFill>
                  <a:prstClr val="black"/>
                </a:solidFill>
              </a:rPr>
              <a:t>   </a:t>
            </a:r>
            <a:r>
              <a:rPr lang="en-US" sz="2400" dirty="0" err="1">
                <a:solidFill>
                  <a:prstClr val="black"/>
                </a:solidFill>
              </a:rPr>
              <a:t>desa</a:t>
            </a:r>
            <a:r>
              <a:rPr lang="en-US" sz="2400" dirty="0">
                <a:solidFill>
                  <a:prstClr val="black"/>
                </a:solidFill>
              </a:rPr>
              <a:t>; </a:t>
            </a:r>
          </a:p>
          <a:p>
            <a:pPr marL="457200" lvl="1" indent="0">
              <a:lnSpc>
                <a:spcPct val="90000"/>
              </a:lnSpc>
              <a:spcBef>
                <a:spcPts val="500"/>
              </a:spcBef>
              <a:buNone/>
            </a:pPr>
            <a:r>
              <a:rPr lang="en-US" sz="2400" dirty="0">
                <a:solidFill>
                  <a:prstClr val="black"/>
                </a:solidFill>
              </a:rPr>
              <a:t>3.  </a:t>
            </a:r>
            <a:r>
              <a:rPr lang="en-US" sz="2400" dirty="0" err="1">
                <a:solidFill>
                  <a:prstClr val="black"/>
                </a:solidFill>
              </a:rPr>
              <a:t>Pendapatan</a:t>
            </a:r>
            <a:r>
              <a:rPr lang="en-US" sz="2400" dirty="0">
                <a:solidFill>
                  <a:prstClr val="black"/>
                </a:solidFill>
              </a:rPr>
              <a:t>   </a:t>
            </a:r>
            <a:r>
              <a:rPr lang="en-US" sz="2400" dirty="0" err="1">
                <a:solidFill>
                  <a:prstClr val="black"/>
                </a:solidFill>
              </a:rPr>
              <a:t>asli</a:t>
            </a:r>
            <a:r>
              <a:rPr lang="en-US" sz="2400" dirty="0">
                <a:solidFill>
                  <a:prstClr val="black"/>
                </a:solidFill>
              </a:rPr>
              <a:t>   </a:t>
            </a:r>
            <a:r>
              <a:rPr lang="en-US" sz="2400" dirty="0" err="1">
                <a:solidFill>
                  <a:prstClr val="black"/>
                </a:solidFill>
              </a:rPr>
              <a:t>desa</a:t>
            </a:r>
            <a:r>
              <a:rPr lang="en-US" sz="2400" dirty="0">
                <a:solidFill>
                  <a:prstClr val="black"/>
                </a:solidFill>
              </a:rPr>
              <a:t>; </a:t>
            </a:r>
          </a:p>
          <a:p>
            <a:pPr marL="457200" lvl="1" indent="0">
              <a:lnSpc>
                <a:spcPct val="90000"/>
              </a:lnSpc>
              <a:spcBef>
                <a:spcPts val="500"/>
              </a:spcBef>
              <a:buNone/>
            </a:pPr>
            <a:r>
              <a:rPr lang="en-US" sz="2400" dirty="0">
                <a:solidFill>
                  <a:prstClr val="black"/>
                </a:solidFill>
              </a:rPr>
              <a:t>4. </a:t>
            </a:r>
            <a:r>
              <a:rPr lang="en-US" sz="2400" dirty="0" err="1">
                <a:solidFill>
                  <a:prstClr val="black"/>
                </a:solidFill>
              </a:rPr>
              <a:t>Rencana</a:t>
            </a:r>
            <a:r>
              <a:rPr lang="en-US" sz="2400" dirty="0">
                <a:solidFill>
                  <a:prstClr val="black"/>
                </a:solidFill>
              </a:rPr>
              <a:t>   </a:t>
            </a:r>
            <a:r>
              <a:rPr lang="en-US" sz="2400" dirty="0" err="1">
                <a:solidFill>
                  <a:prstClr val="black"/>
                </a:solidFill>
              </a:rPr>
              <a:t>kegiatan</a:t>
            </a:r>
            <a:r>
              <a:rPr lang="en-US" sz="2400" dirty="0">
                <a:solidFill>
                  <a:prstClr val="black"/>
                </a:solidFill>
              </a:rPr>
              <a:t>   </a:t>
            </a:r>
            <a:r>
              <a:rPr lang="en-US" sz="2400" dirty="0" err="1">
                <a:solidFill>
                  <a:prstClr val="black"/>
                </a:solidFill>
              </a:rPr>
              <a:t>pemerintah</a:t>
            </a:r>
            <a:r>
              <a:rPr lang="en-US" sz="2400" dirty="0">
                <a:solidFill>
                  <a:prstClr val="black"/>
                </a:solidFill>
              </a:rPr>
              <a:t>,   </a:t>
            </a:r>
            <a:r>
              <a:rPr lang="en-US" sz="2400" dirty="0" err="1">
                <a:solidFill>
                  <a:prstClr val="black"/>
                </a:solidFill>
              </a:rPr>
              <a:t>pemerintahdaerah</a:t>
            </a:r>
            <a:r>
              <a:rPr lang="en-US" sz="2400" dirty="0">
                <a:solidFill>
                  <a:prstClr val="black"/>
                </a:solidFill>
              </a:rPr>
              <a:t>   </a:t>
            </a:r>
            <a:r>
              <a:rPr lang="en-US" sz="2400" dirty="0" err="1">
                <a:solidFill>
                  <a:prstClr val="black"/>
                </a:solidFill>
              </a:rPr>
              <a:t>provinsi</a:t>
            </a:r>
            <a:r>
              <a:rPr lang="en-US" sz="2400" dirty="0">
                <a:solidFill>
                  <a:prstClr val="black"/>
                </a:solidFill>
              </a:rPr>
              <a:t>,   </a:t>
            </a:r>
            <a:r>
              <a:rPr lang="en-US" sz="2400" dirty="0" err="1">
                <a:solidFill>
                  <a:prstClr val="black"/>
                </a:solidFill>
              </a:rPr>
              <a:t>dan</a:t>
            </a:r>
            <a:r>
              <a:rPr lang="en-US" sz="2400" dirty="0">
                <a:solidFill>
                  <a:prstClr val="black"/>
                </a:solidFill>
              </a:rPr>
              <a:t>   </a:t>
            </a:r>
            <a:r>
              <a:rPr lang="en-US" sz="2400" dirty="0" err="1">
                <a:solidFill>
                  <a:prstClr val="black"/>
                </a:solidFill>
              </a:rPr>
              <a:t>pemeri</a:t>
            </a:r>
            <a:r>
              <a:rPr lang="en-US" sz="2400" dirty="0">
                <a:solidFill>
                  <a:prstClr val="black"/>
                </a:solidFill>
              </a:rPr>
              <a:t>  </a:t>
            </a:r>
            <a:r>
              <a:rPr lang="en-US" sz="2400" dirty="0" err="1">
                <a:solidFill>
                  <a:prstClr val="black"/>
                </a:solidFill>
              </a:rPr>
              <a:t>ntah</a:t>
            </a:r>
            <a:r>
              <a:rPr lang="en-US" sz="2400" dirty="0">
                <a:solidFill>
                  <a:prstClr val="black"/>
                </a:solidFill>
              </a:rPr>
              <a:t>   </a:t>
            </a:r>
            <a:r>
              <a:rPr lang="en-US" sz="2400" dirty="0" err="1">
                <a:solidFill>
                  <a:prstClr val="black"/>
                </a:solidFill>
              </a:rPr>
              <a:t>daerah</a:t>
            </a:r>
            <a:r>
              <a:rPr lang="en-US" sz="2400" dirty="0">
                <a:solidFill>
                  <a:prstClr val="black"/>
                </a:solidFill>
              </a:rPr>
              <a:t> 	</a:t>
            </a:r>
            <a:r>
              <a:rPr lang="en-US" sz="2400" dirty="0" err="1">
                <a:solidFill>
                  <a:prstClr val="black"/>
                </a:solidFill>
              </a:rPr>
              <a:t>kabupaten</a:t>
            </a:r>
            <a:r>
              <a:rPr lang="en-US" sz="2400" dirty="0">
                <a:solidFill>
                  <a:prstClr val="black"/>
                </a:solidFill>
              </a:rPr>
              <a:t>/</a:t>
            </a:r>
            <a:r>
              <a:rPr lang="en-US" sz="2400" dirty="0" err="1">
                <a:solidFill>
                  <a:prstClr val="black"/>
                </a:solidFill>
              </a:rPr>
              <a:t>kota</a:t>
            </a:r>
            <a:r>
              <a:rPr lang="en-US" sz="2400" dirty="0">
                <a:solidFill>
                  <a:prstClr val="black"/>
                </a:solidFill>
              </a:rPr>
              <a:t>; </a:t>
            </a:r>
          </a:p>
          <a:p>
            <a:pPr marL="457200" lvl="1" indent="0">
              <a:lnSpc>
                <a:spcPct val="90000"/>
              </a:lnSpc>
              <a:spcBef>
                <a:spcPts val="500"/>
              </a:spcBef>
              <a:buNone/>
            </a:pPr>
            <a:r>
              <a:rPr lang="en-US" sz="2400" dirty="0">
                <a:solidFill>
                  <a:prstClr val="black"/>
                </a:solidFill>
              </a:rPr>
              <a:t>5. </a:t>
            </a:r>
            <a:r>
              <a:rPr lang="en-US" sz="2400" dirty="0" err="1">
                <a:solidFill>
                  <a:prstClr val="black"/>
                </a:solidFill>
              </a:rPr>
              <a:t>Jaring</a:t>
            </a:r>
            <a:r>
              <a:rPr lang="en-US" sz="2400" dirty="0">
                <a:solidFill>
                  <a:prstClr val="black"/>
                </a:solidFill>
              </a:rPr>
              <a:t>   </a:t>
            </a:r>
            <a:r>
              <a:rPr lang="en-US" sz="2400" dirty="0" err="1">
                <a:solidFill>
                  <a:prstClr val="black"/>
                </a:solidFill>
              </a:rPr>
              <a:t>aspirasi</a:t>
            </a:r>
            <a:r>
              <a:rPr lang="en-US" sz="2400" dirty="0">
                <a:solidFill>
                  <a:prstClr val="black"/>
                </a:solidFill>
              </a:rPr>
              <a:t>   </a:t>
            </a:r>
            <a:r>
              <a:rPr lang="en-US" sz="2400" dirty="0" err="1">
                <a:solidFill>
                  <a:prstClr val="black"/>
                </a:solidFill>
              </a:rPr>
              <a:t>masyarakat</a:t>
            </a:r>
            <a:r>
              <a:rPr lang="en-US" sz="2400" dirty="0">
                <a:solidFill>
                  <a:prstClr val="black"/>
                </a:solidFill>
              </a:rPr>
              <a:t>   yang   </a:t>
            </a:r>
            <a:r>
              <a:rPr lang="en-US" sz="2400" dirty="0" err="1" smtClean="0">
                <a:solidFill>
                  <a:prstClr val="black"/>
                </a:solidFill>
              </a:rPr>
              <a:t>dilakukan</a:t>
            </a:r>
            <a:r>
              <a:rPr lang="en-US" sz="2400" dirty="0">
                <a:solidFill>
                  <a:prstClr val="black"/>
                </a:solidFill>
              </a:rPr>
              <a:t> </a:t>
            </a:r>
            <a:r>
              <a:rPr lang="en-US" sz="2400" dirty="0" smtClean="0">
                <a:solidFill>
                  <a:prstClr val="black"/>
                </a:solidFill>
              </a:rPr>
              <a:t>   </a:t>
            </a:r>
          </a:p>
          <a:p>
            <a:pPr marL="457200" lvl="1" indent="0">
              <a:lnSpc>
                <a:spcPct val="90000"/>
              </a:lnSpc>
              <a:spcBef>
                <a:spcPts val="500"/>
              </a:spcBef>
              <a:buNone/>
            </a:pPr>
            <a:r>
              <a:rPr lang="en-US" sz="2400" dirty="0">
                <a:solidFill>
                  <a:prstClr val="black"/>
                </a:solidFill>
              </a:rPr>
              <a:t> </a:t>
            </a:r>
            <a:r>
              <a:rPr lang="en-US" sz="2400" dirty="0" smtClean="0">
                <a:solidFill>
                  <a:prstClr val="black"/>
                </a:solidFill>
              </a:rPr>
              <a:t>   </a:t>
            </a:r>
            <a:r>
              <a:rPr lang="en-US" sz="2400" dirty="0" err="1" smtClean="0">
                <a:solidFill>
                  <a:prstClr val="black"/>
                </a:solidFill>
              </a:rPr>
              <a:t>oleh</a:t>
            </a:r>
            <a:r>
              <a:rPr lang="en-US" sz="2400" dirty="0" smtClean="0">
                <a:solidFill>
                  <a:prstClr val="black"/>
                </a:solidFill>
              </a:rPr>
              <a:t> </a:t>
            </a:r>
            <a:r>
              <a:rPr lang="en-US" sz="2400" dirty="0">
                <a:solidFill>
                  <a:prstClr val="black"/>
                </a:solidFill>
              </a:rPr>
              <a:t>  DPRD   </a:t>
            </a:r>
            <a:r>
              <a:rPr lang="en-US" sz="2400" dirty="0" err="1">
                <a:solidFill>
                  <a:prstClr val="black"/>
                </a:solidFill>
              </a:rPr>
              <a:t>kabupaten</a:t>
            </a:r>
            <a:r>
              <a:rPr lang="en-US" sz="2400" dirty="0">
                <a:solidFill>
                  <a:prstClr val="black"/>
                </a:solidFill>
              </a:rPr>
              <a:t>/</a:t>
            </a:r>
            <a:r>
              <a:rPr lang="en-US" sz="2400" dirty="0" err="1">
                <a:solidFill>
                  <a:prstClr val="black"/>
                </a:solidFill>
              </a:rPr>
              <a:t>kota</a:t>
            </a:r>
            <a:r>
              <a:rPr lang="en-US" sz="2400" dirty="0">
                <a:solidFill>
                  <a:prstClr val="black"/>
                </a:solidFill>
              </a:rPr>
              <a:t>; </a:t>
            </a:r>
          </a:p>
          <a:p>
            <a:pPr marL="457200" lvl="1" indent="0">
              <a:lnSpc>
                <a:spcPct val="90000"/>
              </a:lnSpc>
              <a:spcBef>
                <a:spcPts val="500"/>
              </a:spcBef>
              <a:buNone/>
            </a:pPr>
            <a:r>
              <a:rPr lang="en-US" sz="2400" dirty="0">
                <a:solidFill>
                  <a:prstClr val="black"/>
                </a:solidFill>
              </a:rPr>
              <a:t>6. </a:t>
            </a:r>
            <a:r>
              <a:rPr lang="en-US" sz="2400" dirty="0" err="1">
                <a:solidFill>
                  <a:prstClr val="black"/>
                </a:solidFill>
              </a:rPr>
              <a:t>Hasil</a:t>
            </a:r>
            <a:r>
              <a:rPr lang="en-US" sz="2400" dirty="0">
                <a:solidFill>
                  <a:prstClr val="black"/>
                </a:solidFill>
              </a:rPr>
              <a:t>   </a:t>
            </a:r>
            <a:r>
              <a:rPr lang="en-US" sz="2400" dirty="0" err="1">
                <a:solidFill>
                  <a:prstClr val="black"/>
                </a:solidFill>
              </a:rPr>
              <a:t>pencermatan</a:t>
            </a:r>
            <a:r>
              <a:rPr lang="en-US" sz="2400" dirty="0">
                <a:solidFill>
                  <a:prstClr val="black"/>
                </a:solidFill>
              </a:rPr>
              <a:t>   </a:t>
            </a:r>
            <a:r>
              <a:rPr lang="en-US" sz="2400" dirty="0" err="1">
                <a:solidFill>
                  <a:prstClr val="black"/>
                </a:solidFill>
              </a:rPr>
              <a:t>ulang</a:t>
            </a:r>
            <a:r>
              <a:rPr lang="en-US" sz="2400" dirty="0">
                <a:solidFill>
                  <a:prstClr val="black"/>
                </a:solidFill>
              </a:rPr>
              <a:t>   </a:t>
            </a:r>
            <a:r>
              <a:rPr lang="en-US" sz="2400" dirty="0" err="1">
                <a:solidFill>
                  <a:prstClr val="black"/>
                </a:solidFill>
              </a:rPr>
              <a:t>dokumen</a:t>
            </a:r>
            <a:r>
              <a:rPr lang="en-US" sz="2400" dirty="0">
                <a:solidFill>
                  <a:prstClr val="black"/>
                </a:solidFill>
              </a:rPr>
              <a:t>   RPJM 	</a:t>
            </a:r>
            <a:r>
              <a:rPr lang="en-US" sz="2400" dirty="0" err="1">
                <a:solidFill>
                  <a:prstClr val="black"/>
                </a:solidFill>
              </a:rPr>
              <a:t>desa</a:t>
            </a:r>
            <a:r>
              <a:rPr lang="en-US" sz="2400" dirty="0">
                <a:solidFill>
                  <a:prstClr val="black"/>
                </a:solidFill>
              </a:rPr>
              <a:t>;</a:t>
            </a:r>
          </a:p>
          <a:p>
            <a:pPr marL="457200" lvl="1" indent="0">
              <a:lnSpc>
                <a:spcPct val="90000"/>
              </a:lnSpc>
              <a:spcBef>
                <a:spcPts val="500"/>
              </a:spcBef>
              <a:buNone/>
            </a:pPr>
            <a:r>
              <a:rPr lang="en-US" sz="2400" dirty="0">
                <a:solidFill>
                  <a:prstClr val="black"/>
                </a:solidFill>
              </a:rPr>
              <a:t>7.Hasil   </a:t>
            </a:r>
            <a:r>
              <a:rPr lang="en-US" sz="2400" dirty="0" err="1">
                <a:solidFill>
                  <a:prstClr val="black"/>
                </a:solidFill>
              </a:rPr>
              <a:t>kesepakatan</a:t>
            </a:r>
            <a:r>
              <a:rPr lang="en-US" sz="2400" dirty="0">
                <a:solidFill>
                  <a:prstClr val="black"/>
                </a:solidFill>
              </a:rPr>
              <a:t>   </a:t>
            </a:r>
            <a:r>
              <a:rPr lang="en-US" sz="2400" dirty="0" err="1">
                <a:solidFill>
                  <a:prstClr val="black"/>
                </a:solidFill>
              </a:rPr>
              <a:t>kerjasama</a:t>
            </a:r>
            <a:r>
              <a:rPr lang="en-US" sz="2400" dirty="0">
                <a:solidFill>
                  <a:prstClr val="black"/>
                </a:solidFill>
              </a:rPr>
              <a:t>   </a:t>
            </a:r>
            <a:r>
              <a:rPr lang="en-US" sz="2400" dirty="0" err="1">
                <a:solidFill>
                  <a:prstClr val="black"/>
                </a:solidFill>
              </a:rPr>
              <a:t>antar</a:t>
            </a:r>
            <a:r>
              <a:rPr lang="en-US" sz="2400" dirty="0">
                <a:solidFill>
                  <a:prstClr val="black"/>
                </a:solidFill>
              </a:rPr>
              <a:t>   </a:t>
            </a:r>
            <a:r>
              <a:rPr lang="en-US" sz="2400" dirty="0" err="1">
                <a:solidFill>
                  <a:prstClr val="black"/>
                </a:solidFill>
              </a:rPr>
              <a:t>desaasil</a:t>
            </a:r>
            <a:r>
              <a:rPr lang="en-US" sz="2400" dirty="0">
                <a:solidFill>
                  <a:prstClr val="black"/>
                </a:solidFill>
              </a:rPr>
              <a:t>   </a:t>
            </a:r>
            <a:r>
              <a:rPr lang="en-US" sz="2400" dirty="0" err="1">
                <a:solidFill>
                  <a:prstClr val="black"/>
                </a:solidFill>
              </a:rPr>
              <a:t>kesepakatan</a:t>
            </a:r>
            <a:r>
              <a:rPr lang="en-US" sz="2400" dirty="0">
                <a:solidFill>
                  <a:prstClr val="black"/>
                </a:solidFill>
              </a:rPr>
              <a:t>   </a:t>
            </a:r>
            <a:endParaRPr lang="en-US" sz="2400" dirty="0" smtClean="0">
              <a:solidFill>
                <a:prstClr val="black"/>
              </a:solidFill>
            </a:endParaRPr>
          </a:p>
          <a:p>
            <a:pPr marL="457200" lvl="1" indent="0">
              <a:lnSpc>
                <a:spcPct val="90000"/>
              </a:lnSpc>
              <a:spcBef>
                <a:spcPts val="500"/>
              </a:spcBef>
              <a:buNone/>
            </a:pPr>
            <a:r>
              <a:rPr lang="en-US" sz="2400" dirty="0">
                <a:solidFill>
                  <a:prstClr val="black"/>
                </a:solidFill>
              </a:rPr>
              <a:t> </a:t>
            </a:r>
            <a:r>
              <a:rPr lang="en-US" sz="2400" dirty="0" smtClean="0">
                <a:solidFill>
                  <a:prstClr val="black"/>
                </a:solidFill>
              </a:rPr>
              <a:t>   </a:t>
            </a:r>
            <a:r>
              <a:rPr lang="en-US" sz="2400" dirty="0" err="1" smtClean="0">
                <a:solidFill>
                  <a:prstClr val="black"/>
                </a:solidFill>
              </a:rPr>
              <a:t>kerjasama</a:t>
            </a:r>
            <a:r>
              <a:rPr lang="en-US" sz="2400" dirty="0" smtClean="0">
                <a:solidFill>
                  <a:prstClr val="black"/>
                </a:solidFill>
              </a:rPr>
              <a:t> </a:t>
            </a:r>
            <a:r>
              <a:rPr lang="en-US" sz="2400" dirty="0">
                <a:solidFill>
                  <a:prstClr val="black"/>
                </a:solidFill>
              </a:rPr>
              <a:t>  </a:t>
            </a:r>
            <a:r>
              <a:rPr lang="en-US" sz="2400" dirty="0" err="1">
                <a:solidFill>
                  <a:prstClr val="black"/>
                </a:solidFill>
              </a:rPr>
              <a:t>desa</a:t>
            </a:r>
            <a:r>
              <a:rPr lang="en-US" sz="2400" dirty="0">
                <a:solidFill>
                  <a:prstClr val="black"/>
                </a:solidFill>
              </a:rPr>
              <a:t>   </a:t>
            </a:r>
            <a:r>
              <a:rPr lang="en-US" sz="2400" dirty="0" err="1" smtClean="0">
                <a:solidFill>
                  <a:prstClr val="black"/>
                </a:solidFill>
              </a:rPr>
              <a:t>dengan</a:t>
            </a:r>
            <a:r>
              <a:rPr lang="en-US" sz="2400" dirty="0" smtClean="0">
                <a:solidFill>
                  <a:prstClr val="black"/>
                </a:solidFill>
              </a:rPr>
              <a:t> </a:t>
            </a:r>
            <a:r>
              <a:rPr lang="en-US" sz="2400" dirty="0" err="1" smtClean="0">
                <a:solidFill>
                  <a:prstClr val="black"/>
                </a:solidFill>
              </a:rPr>
              <a:t>pihak</a:t>
            </a:r>
            <a:r>
              <a:rPr lang="en-US" sz="2400" dirty="0" smtClean="0">
                <a:solidFill>
                  <a:prstClr val="black"/>
                </a:solidFill>
              </a:rPr>
              <a:t> </a:t>
            </a:r>
            <a:r>
              <a:rPr lang="en-US" sz="2400" dirty="0">
                <a:solidFill>
                  <a:prstClr val="black"/>
                </a:solidFill>
              </a:rPr>
              <a:t>  </a:t>
            </a:r>
            <a:r>
              <a:rPr lang="en-US" sz="2400" dirty="0" err="1">
                <a:solidFill>
                  <a:prstClr val="black"/>
                </a:solidFill>
              </a:rPr>
              <a:t>ketiga</a:t>
            </a:r>
            <a:r>
              <a:rPr lang="en-US" sz="2400" dirty="0">
                <a:solidFill>
                  <a:prstClr val="black"/>
                </a:solidFill>
              </a:rPr>
              <a:t>. </a:t>
            </a:r>
          </a:p>
          <a:p>
            <a:endParaRPr lang="en-US" dirty="0"/>
          </a:p>
        </p:txBody>
      </p:sp>
    </p:spTree>
    <p:extLst>
      <p:ext uri="{BB962C8B-B14F-4D97-AF65-F5344CB8AC3E}">
        <p14:creationId xmlns:p14="http://schemas.microsoft.com/office/powerpoint/2010/main" xmlns="" val="2457602371"/>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620688"/>
          </a:xfrm>
        </p:spPr>
        <p:txBody>
          <a:bodyPr>
            <a:normAutofit/>
          </a:bodyPr>
          <a:lstStyle/>
          <a:p>
            <a:r>
              <a:rPr lang="en-US" sz="2400" dirty="0">
                <a:solidFill>
                  <a:prstClr val="black"/>
                </a:solidFill>
                <a:latin typeface="Calibri Light"/>
              </a:rPr>
              <a:t>MUATAN   RKP   </a:t>
            </a:r>
            <a:r>
              <a:rPr lang="en-US" sz="2400" dirty="0" smtClean="0">
                <a:solidFill>
                  <a:prstClr val="black"/>
                </a:solidFill>
                <a:latin typeface="Calibri Light"/>
              </a:rPr>
              <a:t>DESA </a:t>
            </a:r>
            <a:endParaRPr lang="en-US" sz="2400" dirty="0"/>
          </a:p>
        </p:txBody>
      </p:sp>
      <p:sp>
        <p:nvSpPr>
          <p:cNvPr id="3" name="Content Placeholder 2"/>
          <p:cNvSpPr>
            <a:spLocks noGrp="1"/>
          </p:cNvSpPr>
          <p:nvPr>
            <p:ph idx="1"/>
          </p:nvPr>
        </p:nvSpPr>
        <p:spPr>
          <a:xfrm>
            <a:off x="0" y="476672"/>
            <a:ext cx="9120423" cy="6120680"/>
          </a:xfrm>
        </p:spPr>
        <p:txBody>
          <a:bodyPr/>
          <a:lstStyle/>
          <a:p>
            <a:pPr marL="0" lvl="0" indent="0">
              <a:lnSpc>
                <a:spcPct val="90000"/>
              </a:lnSpc>
              <a:spcBef>
                <a:spcPts val="1000"/>
              </a:spcBef>
              <a:buNone/>
            </a:pPr>
            <a:r>
              <a:rPr lang="en-US" sz="2600" dirty="0" err="1">
                <a:solidFill>
                  <a:prstClr val="black"/>
                </a:solidFill>
              </a:rPr>
              <a:t>Rancangan</a:t>
            </a:r>
            <a:r>
              <a:rPr lang="en-US" sz="2600" dirty="0">
                <a:solidFill>
                  <a:prstClr val="black"/>
                </a:solidFill>
              </a:rPr>
              <a:t>   RKP   </a:t>
            </a:r>
            <a:r>
              <a:rPr lang="en-US" sz="2600" dirty="0" err="1">
                <a:solidFill>
                  <a:prstClr val="black"/>
                </a:solidFill>
              </a:rPr>
              <a:t>Desa</a:t>
            </a:r>
            <a:r>
              <a:rPr lang="en-US" sz="2600" dirty="0">
                <a:solidFill>
                  <a:prstClr val="black"/>
                </a:solidFill>
              </a:rPr>
              <a:t>   paling   </a:t>
            </a:r>
            <a:r>
              <a:rPr lang="en-US" sz="2600" dirty="0" err="1">
                <a:solidFill>
                  <a:prstClr val="black"/>
                </a:solidFill>
              </a:rPr>
              <a:t>sedikit</a:t>
            </a:r>
            <a:r>
              <a:rPr lang="en-US" sz="2600" dirty="0">
                <a:solidFill>
                  <a:prstClr val="black"/>
                </a:solidFill>
              </a:rPr>
              <a:t>   </a:t>
            </a:r>
            <a:r>
              <a:rPr lang="en-US" sz="2600" dirty="0" err="1">
                <a:solidFill>
                  <a:prstClr val="black"/>
                </a:solidFill>
              </a:rPr>
              <a:t>berisi</a:t>
            </a:r>
            <a:r>
              <a:rPr lang="en-US" sz="2600" dirty="0">
                <a:solidFill>
                  <a:prstClr val="black"/>
                </a:solidFill>
              </a:rPr>
              <a:t>   </a:t>
            </a:r>
            <a:r>
              <a:rPr lang="en-US" sz="2600" dirty="0" err="1">
                <a:solidFill>
                  <a:prstClr val="black"/>
                </a:solidFill>
              </a:rPr>
              <a:t>uraian</a:t>
            </a:r>
            <a:r>
              <a:rPr lang="en-US" sz="2600" dirty="0">
                <a:solidFill>
                  <a:prstClr val="black"/>
                </a:solidFill>
              </a:rPr>
              <a:t>: </a:t>
            </a:r>
          </a:p>
          <a:p>
            <a:pPr marL="457200" lvl="1" indent="0">
              <a:lnSpc>
                <a:spcPct val="90000"/>
              </a:lnSpc>
              <a:spcBef>
                <a:spcPts val="500"/>
              </a:spcBef>
              <a:buNone/>
            </a:pPr>
            <a:r>
              <a:rPr lang="en-US" sz="2200" dirty="0">
                <a:solidFill>
                  <a:prstClr val="black"/>
                </a:solidFill>
              </a:rPr>
              <a:t>1.  </a:t>
            </a:r>
            <a:r>
              <a:rPr lang="en-US" sz="2200" dirty="0" err="1">
                <a:solidFill>
                  <a:prstClr val="black"/>
                </a:solidFill>
              </a:rPr>
              <a:t>Evaluasi</a:t>
            </a:r>
            <a:r>
              <a:rPr lang="en-US" sz="2200" dirty="0">
                <a:solidFill>
                  <a:prstClr val="black"/>
                </a:solidFill>
              </a:rPr>
              <a:t>   </a:t>
            </a:r>
            <a:r>
              <a:rPr lang="en-US" sz="2200" dirty="0" err="1">
                <a:solidFill>
                  <a:prstClr val="black"/>
                </a:solidFill>
              </a:rPr>
              <a:t>pelaksanaan</a:t>
            </a:r>
            <a:r>
              <a:rPr lang="en-US" sz="2200" dirty="0">
                <a:solidFill>
                  <a:prstClr val="black"/>
                </a:solidFill>
              </a:rPr>
              <a:t>   RKP   </a:t>
            </a:r>
            <a:r>
              <a:rPr lang="en-US" sz="2200" dirty="0" err="1">
                <a:solidFill>
                  <a:prstClr val="black"/>
                </a:solidFill>
              </a:rPr>
              <a:t>Desa</a:t>
            </a:r>
            <a:r>
              <a:rPr lang="en-US" sz="2200" dirty="0">
                <a:solidFill>
                  <a:prstClr val="black"/>
                </a:solidFill>
              </a:rPr>
              <a:t>   </a:t>
            </a:r>
            <a:r>
              <a:rPr lang="en-US" sz="2200" dirty="0" err="1">
                <a:solidFill>
                  <a:prstClr val="black"/>
                </a:solidFill>
              </a:rPr>
              <a:t>tahun</a:t>
            </a:r>
            <a:r>
              <a:rPr lang="en-US" sz="2200" dirty="0">
                <a:solidFill>
                  <a:prstClr val="black"/>
                </a:solidFill>
              </a:rPr>
              <a:t>   </a:t>
            </a:r>
            <a:r>
              <a:rPr lang="en-US" sz="2200" dirty="0" err="1">
                <a:solidFill>
                  <a:prstClr val="black"/>
                </a:solidFill>
              </a:rPr>
              <a:t>sebelumnya</a:t>
            </a:r>
            <a:r>
              <a:rPr lang="en-US" sz="2200" dirty="0">
                <a:solidFill>
                  <a:prstClr val="black"/>
                </a:solidFill>
              </a:rPr>
              <a:t>; </a:t>
            </a:r>
          </a:p>
          <a:p>
            <a:pPr marL="457200" lvl="1" indent="0">
              <a:lnSpc>
                <a:spcPct val="90000"/>
              </a:lnSpc>
              <a:spcBef>
                <a:spcPts val="500"/>
              </a:spcBef>
              <a:buNone/>
            </a:pPr>
            <a:r>
              <a:rPr lang="en-US" sz="2200" dirty="0">
                <a:solidFill>
                  <a:prstClr val="black"/>
                </a:solidFill>
              </a:rPr>
              <a:t>2. </a:t>
            </a:r>
            <a:r>
              <a:rPr lang="en-US" sz="2200" dirty="0" smtClean="0">
                <a:solidFill>
                  <a:prstClr val="black"/>
                </a:solidFill>
              </a:rPr>
              <a:t> </a:t>
            </a:r>
            <a:r>
              <a:rPr lang="en-US" sz="2200" dirty="0" err="1" smtClean="0">
                <a:solidFill>
                  <a:prstClr val="black"/>
                </a:solidFill>
              </a:rPr>
              <a:t>Prioritas</a:t>
            </a:r>
            <a:r>
              <a:rPr lang="en-US" sz="2200" dirty="0" smtClean="0">
                <a:solidFill>
                  <a:prstClr val="black"/>
                </a:solidFill>
              </a:rPr>
              <a:t> </a:t>
            </a:r>
            <a:r>
              <a:rPr lang="en-US" sz="2200" dirty="0">
                <a:solidFill>
                  <a:prstClr val="black"/>
                </a:solidFill>
              </a:rPr>
              <a:t>  program,   </a:t>
            </a:r>
            <a:r>
              <a:rPr lang="en-US" sz="2200" dirty="0" err="1">
                <a:solidFill>
                  <a:prstClr val="black"/>
                </a:solidFill>
              </a:rPr>
              <a:t>kegiatan</a:t>
            </a:r>
            <a:r>
              <a:rPr lang="en-US" sz="2200" dirty="0">
                <a:solidFill>
                  <a:prstClr val="black"/>
                </a:solidFill>
              </a:rPr>
              <a:t>,   </a:t>
            </a:r>
            <a:r>
              <a:rPr lang="en-US" sz="2200" dirty="0" err="1">
                <a:solidFill>
                  <a:prstClr val="black"/>
                </a:solidFill>
              </a:rPr>
              <a:t>dan</a:t>
            </a:r>
            <a:r>
              <a:rPr lang="en-US" sz="2200" dirty="0">
                <a:solidFill>
                  <a:prstClr val="black"/>
                </a:solidFill>
              </a:rPr>
              <a:t>   </a:t>
            </a:r>
            <a:r>
              <a:rPr lang="en-US" sz="2200" dirty="0" err="1">
                <a:solidFill>
                  <a:prstClr val="black"/>
                </a:solidFill>
              </a:rPr>
              <a:t>anggaran</a:t>
            </a:r>
            <a:r>
              <a:rPr lang="en-US" sz="2200" dirty="0">
                <a:solidFill>
                  <a:prstClr val="black"/>
                </a:solidFill>
              </a:rPr>
              <a:t>   </a:t>
            </a:r>
            <a:r>
              <a:rPr lang="en-US" sz="2200" dirty="0" err="1">
                <a:solidFill>
                  <a:prstClr val="black"/>
                </a:solidFill>
              </a:rPr>
              <a:t>Desayang</a:t>
            </a:r>
            <a:r>
              <a:rPr lang="en-US" sz="2200" dirty="0">
                <a:solidFill>
                  <a:prstClr val="black"/>
                </a:solidFill>
              </a:rPr>
              <a:t>   </a:t>
            </a:r>
            <a:r>
              <a:rPr lang="en-US" sz="2200" dirty="0" err="1">
                <a:solidFill>
                  <a:prstClr val="black"/>
                </a:solidFill>
              </a:rPr>
              <a:t>dikelola</a:t>
            </a:r>
            <a:r>
              <a:rPr lang="en-US" sz="2200" dirty="0">
                <a:solidFill>
                  <a:prstClr val="black"/>
                </a:solidFill>
              </a:rPr>
              <a:t>   </a:t>
            </a:r>
            <a:endParaRPr lang="en-US" sz="2200" dirty="0" smtClean="0">
              <a:solidFill>
                <a:prstClr val="black"/>
              </a:solidFill>
            </a:endParaRPr>
          </a:p>
          <a:p>
            <a:pPr marL="457200" lvl="1" indent="0">
              <a:lnSpc>
                <a:spcPct val="90000"/>
              </a:lnSpc>
              <a:spcBef>
                <a:spcPts val="500"/>
              </a:spcBef>
              <a:buNone/>
            </a:pPr>
            <a:r>
              <a:rPr lang="en-US" sz="2200" dirty="0">
                <a:solidFill>
                  <a:prstClr val="black"/>
                </a:solidFill>
              </a:rPr>
              <a:t> </a:t>
            </a:r>
            <a:r>
              <a:rPr lang="en-US" sz="2200" dirty="0" smtClean="0">
                <a:solidFill>
                  <a:prstClr val="black"/>
                </a:solidFill>
              </a:rPr>
              <a:t>    </a:t>
            </a:r>
            <a:r>
              <a:rPr lang="en-US" sz="2200" dirty="0" err="1" smtClean="0">
                <a:solidFill>
                  <a:prstClr val="black"/>
                </a:solidFill>
              </a:rPr>
              <a:t>oleh</a:t>
            </a:r>
            <a:r>
              <a:rPr lang="en-US" sz="2200" dirty="0" smtClean="0">
                <a:solidFill>
                  <a:prstClr val="black"/>
                </a:solidFill>
              </a:rPr>
              <a:t> </a:t>
            </a:r>
            <a:r>
              <a:rPr lang="en-US" sz="2200" dirty="0">
                <a:solidFill>
                  <a:prstClr val="black"/>
                </a:solidFill>
              </a:rPr>
              <a:t>  </a:t>
            </a:r>
            <a:r>
              <a:rPr lang="en-US" sz="2200" dirty="0" err="1">
                <a:solidFill>
                  <a:prstClr val="black"/>
                </a:solidFill>
              </a:rPr>
              <a:t>Desa</a:t>
            </a:r>
            <a:r>
              <a:rPr lang="en-US" sz="2200" dirty="0">
                <a:solidFill>
                  <a:prstClr val="black"/>
                </a:solidFill>
              </a:rPr>
              <a:t>; </a:t>
            </a:r>
          </a:p>
          <a:p>
            <a:pPr marL="457200" lvl="1" indent="0">
              <a:lnSpc>
                <a:spcPct val="90000"/>
              </a:lnSpc>
              <a:spcBef>
                <a:spcPts val="500"/>
              </a:spcBef>
              <a:buNone/>
            </a:pPr>
            <a:r>
              <a:rPr lang="en-US" sz="2200" dirty="0">
                <a:solidFill>
                  <a:prstClr val="black"/>
                </a:solidFill>
              </a:rPr>
              <a:t>3.  </a:t>
            </a:r>
            <a:r>
              <a:rPr lang="en-US" sz="2200" dirty="0" err="1">
                <a:solidFill>
                  <a:prstClr val="black"/>
                </a:solidFill>
              </a:rPr>
              <a:t>Prioritas</a:t>
            </a:r>
            <a:r>
              <a:rPr lang="en-US" sz="2200" dirty="0">
                <a:solidFill>
                  <a:prstClr val="black"/>
                </a:solidFill>
              </a:rPr>
              <a:t>   program,   </a:t>
            </a:r>
            <a:r>
              <a:rPr lang="en-US" sz="2200" dirty="0" err="1">
                <a:solidFill>
                  <a:prstClr val="black"/>
                </a:solidFill>
              </a:rPr>
              <a:t>kegiatan</a:t>
            </a:r>
            <a:r>
              <a:rPr lang="en-US" sz="2200" dirty="0">
                <a:solidFill>
                  <a:prstClr val="black"/>
                </a:solidFill>
              </a:rPr>
              <a:t>,   </a:t>
            </a:r>
            <a:r>
              <a:rPr lang="en-US" sz="2200" dirty="0" err="1">
                <a:solidFill>
                  <a:prstClr val="black"/>
                </a:solidFill>
              </a:rPr>
              <a:t>dan</a:t>
            </a:r>
            <a:r>
              <a:rPr lang="en-US" sz="2200" dirty="0">
                <a:solidFill>
                  <a:prstClr val="black"/>
                </a:solidFill>
              </a:rPr>
              <a:t>   </a:t>
            </a:r>
            <a:r>
              <a:rPr lang="en-US" sz="2200" dirty="0" err="1">
                <a:solidFill>
                  <a:prstClr val="black"/>
                </a:solidFill>
              </a:rPr>
              <a:t>anggaran</a:t>
            </a:r>
            <a:r>
              <a:rPr lang="en-US" sz="2200" dirty="0">
                <a:solidFill>
                  <a:prstClr val="black"/>
                </a:solidFill>
              </a:rPr>
              <a:t>   </a:t>
            </a:r>
            <a:r>
              <a:rPr lang="en-US" sz="2200" dirty="0" err="1">
                <a:solidFill>
                  <a:prstClr val="black"/>
                </a:solidFill>
              </a:rPr>
              <a:t>desa</a:t>
            </a:r>
            <a:r>
              <a:rPr lang="en-US" sz="2200" dirty="0">
                <a:solidFill>
                  <a:prstClr val="black"/>
                </a:solidFill>
              </a:rPr>
              <a:t> </a:t>
            </a:r>
            <a:r>
              <a:rPr lang="en-US" sz="2200" dirty="0" smtClean="0">
                <a:solidFill>
                  <a:prstClr val="black"/>
                </a:solidFill>
              </a:rPr>
              <a:t> </a:t>
            </a:r>
          </a:p>
          <a:p>
            <a:pPr marL="457200" lvl="1" indent="0">
              <a:lnSpc>
                <a:spcPct val="90000"/>
              </a:lnSpc>
              <a:spcBef>
                <a:spcPts val="500"/>
              </a:spcBef>
              <a:buNone/>
            </a:pPr>
            <a:r>
              <a:rPr lang="en-US" sz="2200" dirty="0">
                <a:solidFill>
                  <a:prstClr val="black"/>
                </a:solidFill>
              </a:rPr>
              <a:t> </a:t>
            </a:r>
            <a:r>
              <a:rPr lang="en-US" sz="2200" dirty="0" smtClean="0">
                <a:solidFill>
                  <a:prstClr val="black"/>
                </a:solidFill>
              </a:rPr>
              <a:t>    yang </a:t>
            </a:r>
            <a:r>
              <a:rPr lang="en-US" sz="2200" dirty="0">
                <a:solidFill>
                  <a:prstClr val="black"/>
                </a:solidFill>
              </a:rPr>
              <a:t>  </a:t>
            </a:r>
            <a:r>
              <a:rPr lang="en-US" sz="2200" dirty="0" err="1">
                <a:solidFill>
                  <a:prstClr val="black"/>
                </a:solidFill>
              </a:rPr>
              <a:t>dikelola</a:t>
            </a:r>
            <a:r>
              <a:rPr lang="en-US" sz="2200" dirty="0">
                <a:solidFill>
                  <a:prstClr val="black"/>
                </a:solidFill>
              </a:rPr>
              <a:t>   </a:t>
            </a:r>
            <a:r>
              <a:rPr lang="en-US" sz="2200" dirty="0" err="1">
                <a:solidFill>
                  <a:prstClr val="black"/>
                </a:solidFill>
              </a:rPr>
              <a:t>melalui</a:t>
            </a:r>
            <a:r>
              <a:rPr lang="en-US" sz="2200" dirty="0">
                <a:solidFill>
                  <a:prstClr val="black"/>
                </a:solidFill>
              </a:rPr>
              <a:t>   </a:t>
            </a:r>
            <a:r>
              <a:rPr lang="en-US" sz="2200" dirty="0" err="1">
                <a:solidFill>
                  <a:prstClr val="black"/>
                </a:solidFill>
              </a:rPr>
              <a:t>kerja</a:t>
            </a:r>
            <a:r>
              <a:rPr lang="en-US" sz="2200" dirty="0">
                <a:solidFill>
                  <a:prstClr val="black"/>
                </a:solidFill>
              </a:rPr>
              <a:t>   </a:t>
            </a:r>
            <a:r>
              <a:rPr lang="en-US" sz="2200" dirty="0" err="1">
                <a:solidFill>
                  <a:prstClr val="black"/>
                </a:solidFill>
              </a:rPr>
              <a:t>sama</a:t>
            </a:r>
            <a:r>
              <a:rPr lang="en-US" sz="2200" dirty="0">
                <a:solidFill>
                  <a:prstClr val="black"/>
                </a:solidFill>
              </a:rPr>
              <a:t>   </a:t>
            </a:r>
            <a:r>
              <a:rPr lang="en-US" sz="2200" dirty="0" err="1">
                <a:solidFill>
                  <a:prstClr val="black"/>
                </a:solidFill>
              </a:rPr>
              <a:t>antar</a:t>
            </a:r>
            <a:r>
              <a:rPr lang="en-US" sz="2200" dirty="0">
                <a:solidFill>
                  <a:prstClr val="black"/>
                </a:solidFill>
              </a:rPr>
              <a:t>-­‐</a:t>
            </a:r>
            <a:r>
              <a:rPr lang="en-US" sz="2200" dirty="0" err="1">
                <a:solidFill>
                  <a:prstClr val="black"/>
                </a:solidFill>
              </a:rPr>
              <a:t>desa</a:t>
            </a:r>
            <a:r>
              <a:rPr lang="en-US" sz="2200" dirty="0">
                <a:solidFill>
                  <a:prstClr val="black"/>
                </a:solidFill>
              </a:rPr>
              <a:t>   </a:t>
            </a:r>
            <a:r>
              <a:rPr lang="en-US" sz="2200" dirty="0" err="1">
                <a:solidFill>
                  <a:prstClr val="black"/>
                </a:solidFill>
              </a:rPr>
              <a:t>dan</a:t>
            </a:r>
            <a:r>
              <a:rPr lang="en-US" sz="2200" dirty="0">
                <a:solidFill>
                  <a:prstClr val="black"/>
                </a:solidFill>
              </a:rPr>
              <a:t> </a:t>
            </a:r>
            <a:br>
              <a:rPr lang="en-US" sz="2200" dirty="0">
                <a:solidFill>
                  <a:prstClr val="black"/>
                </a:solidFill>
              </a:rPr>
            </a:br>
            <a:r>
              <a:rPr lang="en-US" sz="2200" dirty="0" smtClean="0">
                <a:solidFill>
                  <a:prstClr val="black"/>
                </a:solidFill>
              </a:rPr>
              <a:t>     </a:t>
            </a:r>
            <a:r>
              <a:rPr lang="en-US" sz="2200" dirty="0" err="1" smtClean="0">
                <a:solidFill>
                  <a:prstClr val="black"/>
                </a:solidFill>
              </a:rPr>
              <a:t>pihak</a:t>
            </a:r>
            <a:r>
              <a:rPr lang="en-US" sz="2200" dirty="0" smtClean="0">
                <a:solidFill>
                  <a:prstClr val="black"/>
                </a:solidFill>
              </a:rPr>
              <a:t> </a:t>
            </a:r>
            <a:r>
              <a:rPr lang="en-US" sz="2200" dirty="0">
                <a:solidFill>
                  <a:prstClr val="black"/>
                </a:solidFill>
              </a:rPr>
              <a:t>  </a:t>
            </a:r>
            <a:r>
              <a:rPr lang="en-US" sz="2200" dirty="0" err="1">
                <a:solidFill>
                  <a:prstClr val="black"/>
                </a:solidFill>
              </a:rPr>
              <a:t>ketiga</a:t>
            </a:r>
            <a:r>
              <a:rPr lang="en-US" sz="2200" dirty="0">
                <a:solidFill>
                  <a:prstClr val="black"/>
                </a:solidFill>
              </a:rPr>
              <a:t>; </a:t>
            </a:r>
          </a:p>
          <a:p>
            <a:pPr marL="457200" lvl="1" indent="0">
              <a:lnSpc>
                <a:spcPct val="90000"/>
              </a:lnSpc>
              <a:spcBef>
                <a:spcPts val="500"/>
              </a:spcBef>
              <a:buNone/>
            </a:pPr>
            <a:r>
              <a:rPr lang="en-US" sz="2200" dirty="0">
                <a:solidFill>
                  <a:prstClr val="black"/>
                </a:solidFill>
              </a:rPr>
              <a:t>4.  </a:t>
            </a:r>
            <a:r>
              <a:rPr lang="en-US" sz="2200" dirty="0" err="1">
                <a:solidFill>
                  <a:prstClr val="black"/>
                </a:solidFill>
              </a:rPr>
              <a:t>Rencana</a:t>
            </a:r>
            <a:r>
              <a:rPr lang="en-US" sz="2200" dirty="0">
                <a:solidFill>
                  <a:prstClr val="black"/>
                </a:solidFill>
              </a:rPr>
              <a:t>   program,   </a:t>
            </a:r>
            <a:r>
              <a:rPr lang="en-US" sz="2200" dirty="0" err="1">
                <a:solidFill>
                  <a:prstClr val="black"/>
                </a:solidFill>
              </a:rPr>
              <a:t>kegiatan</a:t>
            </a:r>
            <a:r>
              <a:rPr lang="en-US" sz="2200" dirty="0">
                <a:solidFill>
                  <a:prstClr val="black"/>
                </a:solidFill>
              </a:rPr>
              <a:t>,   </a:t>
            </a:r>
            <a:r>
              <a:rPr lang="en-US" sz="2200" dirty="0" err="1">
                <a:solidFill>
                  <a:prstClr val="black"/>
                </a:solidFill>
              </a:rPr>
              <a:t>dan</a:t>
            </a:r>
            <a:r>
              <a:rPr lang="en-US" sz="2200" dirty="0">
                <a:solidFill>
                  <a:prstClr val="black"/>
                </a:solidFill>
              </a:rPr>
              <a:t>   </a:t>
            </a:r>
            <a:r>
              <a:rPr lang="en-US" sz="2200" dirty="0" err="1">
                <a:solidFill>
                  <a:prstClr val="black"/>
                </a:solidFill>
              </a:rPr>
              <a:t>anggaran</a:t>
            </a:r>
            <a:r>
              <a:rPr lang="en-US" sz="2200" dirty="0">
                <a:solidFill>
                  <a:prstClr val="black"/>
                </a:solidFill>
              </a:rPr>
              <a:t>   </a:t>
            </a:r>
            <a:r>
              <a:rPr lang="en-US" sz="2200" dirty="0" err="1">
                <a:solidFill>
                  <a:prstClr val="black"/>
                </a:solidFill>
              </a:rPr>
              <a:t>desa</a:t>
            </a:r>
            <a:r>
              <a:rPr lang="en-US" sz="2200" dirty="0">
                <a:solidFill>
                  <a:prstClr val="black"/>
                </a:solidFill>
              </a:rPr>
              <a:t>   yang </a:t>
            </a:r>
            <a:br>
              <a:rPr lang="en-US" sz="2200" dirty="0">
                <a:solidFill>
                  <a:prstClr val="black"/>
                </a:solidFill>
              </a:rPr>
            </a:br>
            <a:r>
              <a:rPr lang="en-US" sz="2200" dirty="0" smtClean="0">
                <a:solidFill>
                  <a:prstClr val="black"/>
                </a:solidFill>
              </a:rPr>
              <a:t>     </a:t>
            </a:r>
            <a:r>
              <a:rPr lang="en-US" sz="2200" dirty="0" err="1" smtClean="0">
                <a:solidFill>
                  <a:prstClr val="black"/>
                </a:solidFill>
              </a:rPr>
              <a:t>dikelola</a:t>
            </a:r>
            <a:r>
              <a:rPr lang="en-US" sz="2200" dirty="0" smtClean="0">
                <a:solidFill>
                  <a:prstClr val="black"/>
                </a:solidFill>
              </a:rPr>
              <a:t> </a:t>
            </a:r>
            <a:r>
              <a:rPr lang="en-US" sz="2200" dirty="0">
                <a:solidFill>
                  <a:prstClr val="black"/>
                </a:solidFill>
              </a:rPr>
              <a:t>  </a:t>
            </a:r>
            <a:r>
              <a:rPr lang="en-US" sz="2200" dirty="0" err="1">
                <a:solidFill>
                  <a:prstClr val="black"/>
                </a:solidFill>
              </a:rPr>
              <a:t>oleh</a:t>
            </a:r>
            <a:r>
              <a:rPr lang="en-US" sz="2200" dirty="0">
                <a:solidFill>
                  <a:prstClr val="black"/>
                </a:solidFill>
              </a:rPr>
              <a:t>   </a:t>
            </a:r>
            <a:r>
              <a:rPr lang="en-US" sz="2200" dirty="0" err="1">
                <a:solidFill>
                  <a:prstClr val="black"/>
                </a:solidFill>
              </a:rPr>
              <a:t>desa</a:t>
            </a:r>
            <a:r>
              <a:rPr lang="en-US" sz="2200" dirty="0">
                <a:solidFill>
                  <a:prstClr val="black"/>
                </a:solidFill>
              </a:rPr>
              <a:t>   </a:t>
            </a:r>
            <a:r>
              <a:rPr lang="en-US" sz="2200" dirty="0" err="1">
                <a:solidFill>
                  <a:prstClr val="black"/>
                </a:solidFill>
              </a:rPr>
              <a:t>sebagai</a:t>
            </a:r>
            <a:r>
              <a:rPr lang="en-US" sz="2200" dirty="0">
                <a:solidFill>
                  <a:prstClr val="black"/>
                </a:solidFill>
              </a:rPr>
              <a:t>   </a:t>
            </a:r>
            <a:r>
              <a:rPr lang="en-US" sz="2200" dirty="0" err="1">
                <a:solidFill>
                  <a:prstClr val="black"/>
                </a:solidFill>
              </a:rPr>
              <a:t>kewenangan</a:t>
            </a:r>
            <a:r>
              <a:rPr lang="en-US" sz="2200" dirty="0">
                <a:solidFill>
                  <a:prstClr val="black"/>
                </a:solidFill>
              </a:rPr>
              <a:t>   </a:t>
            </a:r>
            <a:r>
              <a:rPr lang="en-US" sz="2200" dirty="0" err="1">
                <a:solidFill>
                  <a:prstClr val="black"/>
                </a:solidFill>
              </a:rPr>
              <a:t>penugasan</a:t>
            </a:r>
            <a:r>
              <a:rPr lang="en-US" sz="2200" dirty="0">
                <a:solidFill>
                  <a:prstClr val="black"/>
                </a:solidFill>
              </a:rPr>
              <a:t> </a:t>
            </a:r>
            <a:br>
              <a:rPr lang="en-US" sz="2200" dirty="0">
                <a:solidFill>
                  <a:prstClr val="black"/>
                </a:solidFill>
              </a:rPr>
            </a:br>
            <a:r>
              <a:rPr lang="en-US" sz="2200" dirty="0" smtClean="0">
                <a:solidFill>
                  <a:prstClr val="black"/>
                </a:solidFill>
              </a:rPr>
              <a:t>     </a:t>
            </a:r>
            <a:r>
              <a:rPr lang="en-US" sz="2200" dirty="0" err="1" smtClean="0">
                <a:solidFill>
                  <a:prstClr val="black"/>
                </a:solidFill>
              </a:rPr>
              <a:t>dari</a:t>
            </a:r>
            <a:r>
              <a:rPr lang="en-US" sz="2200" dirty="0" smtClean="0">
                <a:solidFill>
                  <a:prstClr val="black"/>
                </a:solidFill>
              </a:rPr>
              <a:t> </a:t>
            </a:r>
            <a:r>
              <a:rPr lang="en-US" sz="2200" dirty="0">
                <a:solidFill>
                  <a:prstClr val="black"/>
                </a:solidFill>
              </a:rPr>
              <a:t>  </a:t>
            </a:r>
            <a:r>
              <a:rPr lang="en-US" sz="2200" dirty="0" err="1">
                <a:solidFill>
                  <a:prstClr val="black"/>
                </a:solidFill>
              </a:rPr>
              <a:t>pemerintah</a:t>
            </a:r>
            <a:r>
              <a:rPr lang="en-US" sz="2200" dirty="0">
                <a:solidFill>
                  <a:prstClr val="black"/>
                </a:solidFill>
              </a:rPr>
              <a:t>,   </a:t>
            </a:r>
            <a:r>
              <a:rPr lang="en-US" sz="2200" dirty="0" err="1">
                <a:solidFill>
                  <a:prstClr val="black"/>
                </a:solidFill>
              </a:rPr>
              <a:t>pemerintah</a:t>
            </a:r>
            <a:r>
              <a:rPr lang="en-US" sz="2200" dirty="0">
                <a:solidFill>
                  <a:prstClr val="black"/>
                </a:solidFill>
              </a:rPr>
              <a:t>   </a:t>
            </a:r>
            <a:r>
              <a:rPr lang="en-US" sz="2200" dirty="0" err="1">
                <a:solidFill>
                  <a:prstClr val="black"/>
                </a:solidFill>
              </a:rPr>
              <a:t>daerah</a:t>
            </a:r>
            <a:r>
              <a:rPr lang="en-US" sz="2200" dirty="0">
                <a:solidFill>
                  <a:prstClr val="black"/>
                </a:solidFill>
              </a:rPr>
              <a:t>   </a:t>
            </a:r>
            <a:r>
              <a:rPr lang="en-US" sz="2200" dirty="0" err="1">
                <a:solidFill>
                  <a:prstClr val="black"/>
                </a:solidFill>
              </a:rPr>
              <a:t>provinsi</a:t>
            </a:r>
            <a:r>
              <a:rPr lang="en-US" sz="2200" dirty="0">
                <a:solidFill>
                  <a:prstClr val="black"/>
                </a:solidFill>
              </a:rPr>
              <a:t>,   </a:t>
            </a:r>
            <a:r>
              <a:rPr lang="en-US" sz="2200" dirty="0" err="1">
                <a:solidFill>
                  <a:prstClr val="black"/>
                </a:solidFill>
              </a:rPr>
              <a:t>dan</a:t>
            </a:r>
            <a:r>
              <a:rPr lang="en-US" sz="2200" dirty="0">
                <a:solidFill>
                  <a:prstClr val="black"/>
                </a:solidFill>
              </a:rPr>
              <a:t> </a:t>
            </a:r>
            <a:br>
              <a:rPr lang="en-US" sz="2200" dirty="0">
                <a:solidFill>
                  <a:prstClr val="black"/>
                </a:solidFill>
              </a:rPr>
            </a:br>
            <a:r>
              <a:rPr lang="en-US" sz="2200" dirty="0" smtClean="0">
                <a:solidFill>
                  <a:prstClr val="black"/>
                </a:solidFill>
              </a:rPr>
              <a:t>     </a:t>
            </a:r>
            <a:r>
              <a:rPr lang="en-US" sz="2200" dirty="0" err="1" smtClean="0">
                <a:solidFill>
                  <a:prstClr val="black"/>
                </a:solidFill>
              </a:rPr>
              <a:t>pemerintah</a:t>
            </a:r>
            <a:r>
              <a:rPr lang="en-US" sz="2200" dirty="0" smtClean="0">
                <a:solidFill>
                  <a:prstClr val="black"/>
                </a:solidFill>
              </a:rPr>
              <a:t> </a:t>
            </a:r>
            <a:r>
              <a:rPr lang="en-US" sz="2200" dirty="0">
                <a:solidFill>
                  <a:prstClr val="black"/>
                </a:solidFill>
              </a:rPr>
              <a:t>  </a:t>
            </a:r>
            <a:r>
              <a:rPr lang="en-US" sz="2200" dirty="0" err="1">
                <a:solidFill>
                  <a:prstClr val="black"/>
                </a:solidFill>
              </a:rPr>
              <a:t>daerah</a:t>
            </a:r>
            <a:r>
              <a:rPr lang="en-US" sz="2200" dirty="0">
                <a:solidFill>
                  <a:prstClr val="black"/>
                </a:solidFill>
              </a:rPr>
              <a:t>   </a:t>
            </a:r>
            <a:r>
              <a:rPr lang="en-US" sz="2200" dirty="0" err="1">
                <a:solidFill>
                  <a:prstClr val="black"/>
                </a:solidFill>
              </a:rPr>
              <a:t>kabupaten</a:t>
            </a:r>
            <a:r>
              <a:rPr lang="en-US" sz="2200" dirty="0">
                <a:solidFill>
                  <a:prstClr val="black"/>
                </a:solidFill>
              </a:rPr>
              <a:t>/</a:t>
            </a:r>
            <a:r>
              <a:rPr lang="en-US" sz="2200" dirty="0" err="1">
                <a:solidFill>
                  <a:prstClr val="black"/>
                </a:solidFill>
              </a:rPr>
              <a:t>kota</a:t>
            </a:r>
            <a:r>
              <a:rPr lang="en-US" sz="2200" dirty="0">
                <a:solidFill>
                  <a:prstClr val="black"/>
                </a:solidFill>
              </a:rPr>
              <a:t>; </a:t>
            </a:r>
          </a:p>
          <a:p>
            <a:pPr marL="457200" lvl="1" indent="0">
              <a:lnSpc>
                <a:spcPct val="90000"/>
              </a:lnSpc>
              <a:spcBef>
                <a:spcPts val="500"/>
              </a:spcBef>
              <a:buNone/>
            </a:pPr>
            <a:r>
              <a:rPr lang="en-US" sz="2200" dirty="0">
                <a:solidFill>
                  <a:prstClr val="black"/>
                </a:solidFill>
              </a:rPr>
              <a:t>5. </a:t>
            </a:r>
            <a:r>
              <a:rPr lang="en-US" sz="2200" dirty="0" err="1">
                <a:solidFill>
                  <a:prstClr val="black"/>
                </a:solidFill>
              </a:rPr>
              <a:t>Pelaksana</a:t>
            </a:r>
            <a:r>
              <a:rPr lang="en-US" sz="2200" dirty="0">
                <a:solidFill>
                  <a:prstClr val="black"/>
                </a:solidFill>
              </a:rPr>
              <a:t> </a:t>
            </a:r>
            <a:r>
              <a:rPr lang="en-US" sz="2200" dirty="0" err="1">
                <a:solidFill>
                  <a:prstClr val="black"/>
                </a:solidFill>
              </a:rPr>
              <a:t>kegiatan</a:t>
            </a:r>
            <a:r>
              <a:rPr lang="en-US" sz="2200" dirty="0">
                <a:solidFill>
                  <a:prstClr val="black"/>
                </a:solidFill>
              </a:rPr>
              <a:t> </a:t>
            </a:r>
            <a:r>
              <a:rPr lang="en-US" sz="2200" dirty="0" err="1">
                <a:solidFill>
                  <a:prstClr val="black"/>
                </a:solidFill>
              </a:rPr>
              <a:t>desa</a:t>
            </a:r>
            <a:r>
              <a:rPr lang="en-US" sz="2200" dirty="0">
                <a:solidFill>
                  <a:prstClr val="black"/>
                </a:solidFill>
              </a:rPr>
              <a:t> yang </a:t>
            </a:r>
            <a:r>
              <a:rPr lang="en-US" sz="2200" dirty="0" err="1">
                <a:solidFill>
                  <a:prstClr val="black"/>
                </a:solidFill>
              </a:rPr>
              <a:t>terdiri</a:t>
            </a:r>
            <a:r>
              <a:rPr lang="en-US" sz="2200" dirty="0">
                <a:solidFill>
                  <a:prstClr val="black"/>
                </a:solidFill>
              </a:rPr>
              <a:t> </a:t>
            </a:r>
            <a:r>
              <a:rPr lang="en-US" sz="2200" dirty="0" err="1">
                <a:solidFill>
                  <a:prstClr val="black"/>
                </a:solidFill>
              </a:rPr>
              <a:t>atas</a:t>
            </a:r>
            <a:r>
              <a:rPr lang="en-US" sz="2200" dirty="0">
                <a:solidFill>
                  <a:prstClr val="black"/>
                </a:solidFill>
              </a:rPr>
              <a:t> </a:t>
            </a:r>
            <a:r>
              <a:rPr lang="en-US" sz="2200" dirty="0" err="1">
                <a:solidFill>
                  <a:prstClr val="black"/>
                </a:solidFill>
              </a:rPr>
              <a:t>unsur</a:t>
            </a:r>
            <a:r>
              <a:rPr lang="en-US" sz="2200" dirty="0">
                <a:solidFill>
                  <a:prstClr val="black"/>
                </a:solidFill>
              </a:rPr>
              <a:t> 	</a:t>
            </a:r>
            <a:r>
              <a:rPr lang="en-US" sz="2200" dirty="0" err="1">
                <a:solidFill>
                  <a:prstClr val="black"/>
                </a:solidFill>
              </a:rPr>
              <a:t>perangkat</a:t>
            </a:r>
            <a:r>
              <a:rPr lang="en-US" sz="2200" dirty="0">
                <a:solidFill>
                  <a:prstClr val="black"/>
                </a:solidFill>
              </a:rPr>
              <a:t> </a:t>
            </a:r>
            <a:r>
              <a:rPr lang="en-US" sz="2200" dirty="0" err="1">
                <a:solidFill>
                  <a:prstClr val="black"/>
                </a:solidFill>
              </a:rPr>
              <a:t>desa</a:t>
            </a:r>
            <a:r>
              <a:rPr lang="en-US" sz="2200" dirty="0">
                <a:solidFill>
                  <a:prstClr val="black"/>
                </a:solidFill>
              </a:rPr>
              <a:t> </a:t>
            </a:r>
            <a:r>
              <a:rPr lang="en-US" sz="2200" dirty="0" smtClean="0">
                <a:solidFill>
                  <a:prstClr val="black"/>
                </a:solidFill>
              </a:rPr>
              <a:t> </a:t>
            </a:r>
          </a:p>
          <a:p>
            <a:pPr marL="457200" lvl="1" indent="0">
              <a:lnSpc>
                <a:spcPct val="90000"/>
              </a:lnSpc>
              <a:spcBef>
                <a:spcPts val="500"/>
              </a:spcBef>
              <a:buNone/>
            </a:pPr>
            <a:r>
              <a:rPr lang="en-US" sz="2200" dirty="0">
                <a:solidFill>
                  <a:prstClr val="black"/>
                </a:solidFill>
              </a:rPr>
              <a:t> </a:t>
            </a:r>
            <a:r>
              <a:rPr lang="en-US" sz="2200" dirty="0" smtClean="0">
                <a:solidFill>
                  <a:prstClr val="black"/>
                </a:solidFill>
              </a:rPr>
              <a:t>    </a:t>
            </a:r>
            <a:r>
              <a:rPr lang="en-US" sz="2200" dirty="0" err="1" smtClean="0">
                <a:solidFill>
                  <a:prstClr val="black"/>
                </a:solidFill>
              </a:rPr>
              <a:t>dan</a:t>
            </a:r>
            <a:r>
              <a:rPr lang="en-US" sz="2200" dirty="0" smtClean="0">
                <a:solidFill>
                  <a:prstClr val="black"/>
                </a:solidFill>
              </a:rPr>
              <a:t>/</a:t>
            </a:r>
            <a:r>
              <a:rPr lang="en-US" sz="2200" dirty="0" err="1" smtClean="0">
                <a:solidFill>
                  <a:prstClr val="black"/>
                </a:solidFill>
              </a:rPr>
              <a:t>atau</a:t>
            </a:r>
            <a:r>
              <a:rPr lang="en-US" sz="2200" dirty="0" smtClean="0">
                <a:solidFill>
                  <a:prstClr val="black"/>
                </a:solidFill>
              </a:rPr>
              <a:t> </a:t>
            </a:r>
            <a:r>
              <a:rPr lang="en-US" sz="2200" dirty="0" err="1">
                <a:solidFill>
                  <a:prstClr val="black"/>
                </a:solidFill>
              </a:rPr>
              <a:t>unsur</a:t>
            </a:r>
            <a:r>
              <a:rPr lang="en-US" sz="2200" dirty="0">
                <a:solidFill>
                  <a:prstClr val="black"/>
                </a:solidFill>
              </a:rPr>
              <a:t>  </a:t>
            </a:r>
            <a:r>
              <a:rPr lang="en-US" sz="2200" dirty="0" err="1" smtClean="0">
                <a:solidFill>
                  <a:prstClr val="black"/>
                </a:solidFill>
              </a:rPr>
              <a:t>masyarakat</a:t>
            </a:r>
            <a:r>
              <a:rPr lang="en-US" sz="2200" dirty="0" smtClean="0">
                <a:solidFill>
                  <a:prstClr val="black"/>
                </a:solidFill>
              </a:rPr>
              <a:t> </a:t>
            </a:r>
            <a:r>
              <a:rPr lang="en-US" sz="2200" dirty="0" err="1">
                <a:solidFill>
                  <a:prstClr val="black"/>
                </a:solidFill>
              </a:rPr>
              <a:t>desa</a:t>
            </a:r>
            <a:r>
              <a:rPr lang="en-US" sz="2200" dirty="0">
                <a:solidFill>
                  <a:prstClr val="black"/>
                </a:solidFill>
              </a:rPr>
              <a:t>.</a:t>
            </a:r>
          </a:p>
          <a:p>
            <a:pPr marL="457200" lvl="1" indent="0">
              <a:lnSpc>
                <a:spcPct val="90000"/>
              </a:lnSpc>
              <a:spcBef>
                <a:spcPts val="500"/>
              </a:spcBef>
              <a:buNone/>
            </a:pPr>
            <a:endParaRPr lang="en-US" sz="2200" dirty="0">
              <a:solidFill>
                <a:prstClr val="black"/>
              </a:solidFill>
            </a:endParaRPr>
          </a:p>
          <a:p>
            <a:endParaRPr lang="en-US" dirty="0"/>
          </a:p>
        </p:txBody>
      </p:sp>
    </p:spTree>
    <p:extLst>
      <p:ext uri="{BB962C8B-B14F-4D97-AF65-F5344CB8AC3E}">
        <p14:creationId xmlns:p14="http://schemas.microsoft.com/office/powerpoint/2010/main" xmlns="" val="756163984"/>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570186"/>
          </a:xfrm>
        </p:spPr>
        <p:txBody>
          <a:bodyPr>
            <a:noAutofit/>
          </a:bodyPr>
          <a:lstStyle/>
          <a:p>
            <a:pPr lvl="0" algn="l">
              <a:lnSpc>
                <a:spcPct val="90000"/>
              </a:lnSpc>
              <a:spcBef>
                <a:spcPts val="1000"/>
              </a:spcBef>
            </a:pPr>
            <a:r>
              <a:rPr lang="en-US" sz="2400" dirty="0" err="1">
                <a:solidFill>
                  <a:prstClr val="black"/>
                </a:solidFill>
                <a:ea typeface="+mn-ea"/>
                <a:cs typeface="+mn-cs"/>
              </a:rPr>
              <a:t>Rancangan</a:t>
            </a:r>
            <a:r>
              <a:rPr lang="en-US" sz="2400" dirty="0">
                <a:solidFill>
                  <a:prstClr val="black"/>
                </a:solidFill>
                <a:ea typeface="+mn-ea"/>
                <a:cs typeface="+mn-cs"/>
              </a:rPr>
              <a:t> RKP </a:t>
            </a:r>
            <a:r>
              <a:rPr lang="en-US" sz="2400" dirty="0" err="1">
                <a:solidFill>
                  <a:prstClr val="black"/>
                </a:solidFill>
                <a:ea typeface="+mn-ea"/>
                <a:cs typeface="+mn-cs"/>
              </a:rPr>
              <a:t>Desa</a:t>
            </a:r>
            <a:r>
              <a:rPr lang="en-US" sz="2400" dirty="0">
                <a:solidFill>
                  <a:prstClr val="black"/>
                </a:solidFill>
                <a:ea typeface="+mn-ea"/>
                <a:cs typeface="+mn-cs"/>
              </a:rPr>
              <a:t> </a:t>
            </a:r>
            <a:r>
              <a:rPr lang="en-US" sz="2400" dirty="0" err="1">
                <a:solidFill>
                  <a:prstClr val="black"/>
                </a:solidFill>
                <a:ea typeface="+mn-ea"/>
                <a:cs typeface="+mn-cs"/>
              </a:rPr>
              <a:t>memuat</a:t>
            </a:r>
            <a:r>
              <a:rPr lang="en-US" sz="2400" dirty="0">
                <a:solidFill>
                  <a:prstClr val="black"/>
                </a:solidFill>
                <a:ea typeface="+mn-ea"/>
                <a:cs typeface="+mn-cs"/>
              </a:rPr>
              <a:t> </a:t>
            </a:r>
            <a:r>
              <a:rPr lang="en-US" sz="2400" dirty="0" err="1">
                <a:solidFill>
                  <a:prstClr val="black"/>
                </a:solidFill>
                <a:ea typeface="+mn-ea"/>
                <a:cs typeface="+mn-cs"/>
              </a:rPr>
              <a:t>rencana</a:t>
            </a:r>
            <a:r>
              <a:rPr lang="en-US" sz="2400" dirty="0">
                <a:solidFill>
                  <a:prstClr val="black"/>
                </a:solidFill>
                <a:ea typeface="+mn-ea"/>
                <a:cs typeface="+mn-cs"/>
              </a:rPr>
              <a:t> </a:t>
            </a:r>
            <a:r>
              <a:rPr lang="en-US" sz="2400" dirty="0" err="1">
                <a:solidFill>
                  <a:prstClr val="black"/>
                </a:solidFill>
                <a:ea typeface="+mn-ea"/>
                <a:cs typeface="+mn-cs"/>
              </a:rPr>
              <a:t>penyelenggaraan</a:t>
            </a:r>
            <a:r>
              <a:rPr lang="en-US" sz="2400" dirty="0">
                <a:solidFill>
                  <a:prstClr val="black"/>
                </a:solidFill>
                <a:ea typeface="+mn-ea"/>
                <a:cs typeface="+mn-cs"/>
              </a:rPr>
              <a:t> </a:t>
            </a:r>
            <a:r>
              <a:rPr lang="en-US" sz="2400" dirty="0" err="1">
                <a:solidFill>
                  <a:prstClr val="black"/>
                </a:solidFill>
                <a:ea typeface="+mn-ea"/>
                <a:cs typeface="+mn-cs"/>
              </a:rPr>
              <a:t>Pemerintahan</a:t>
            </a:r>
            <a:r>
              <a:rPr lang="en-US" sz="2400" dirty="0">
                <a:solidFill>
                  <a:prstClr val="black"/>
                </a:solidFill>
                <a:ea typeface="+mn-ea"/>
                <a:cs typeface="+mn-cs"/>
              </a:rPr>
              <a:t> </a:t>
            </a:r>
            <a:r>
              <a:rPr lang="en-US" sz="2400" dirty="0" err="1">
                <a:solidFill>
                  <a:prstClr val="black"/>
                </a:solidFill>
                <a:ea typeface="+mn-ea"/>
                <a:cs typeface="+mn-cs"/>
              </a:rPr>
              <a:t>Desa</a:t>
            </a:r>
            <a:r>
              <a:rPr lang="en-US" sz="2400" dirty="0">
                <a:solidFill>
                  <a:prstClr val="black"/>
                </a:solidFill>
                <a:ea typeface="+mn-ea"/>
                <a:cs typeface="+mn-cs"/>
              </a:rPr>
              <a:t>, </a:t>
            </a:r>
            <a:r>
              <a:rPr lang="en-US" sz="2400" dirty="0" err="1">
                <a:solidFill>
                  <a:prstClr val="black"/>
                </a:solidFill>
                <a:ea typeface="+mn-ea"/>
                <a:cs typeface="+mn-cs"/>
              </a:rPr>
              <a:t>pelaksanaan</a:t>
            </a:r>
            <a:r>
              <a:rPr lang="en-US" sz="2400" dirty="0">
                <a:solidFill>
                  <a:prstClr val="black"/>
                </a:solidFill>
                <a:ea typeface="+mn-ea"/>
                <a:cs typeface="+mn-cs"/>
              </a:rPr>
              <a:t> </a:t>
            </a:r>
            <a:r>
              <a:rPr lang="en-US" sz="2400" dirty="0" err="1">
                <a:solidFill>
                  <a:prstClr val="black"/>
                </a:solidFill>
                <a:ea typeface="+mn-ea"/>
                <a:cs typeface="+mn-cs"/>
              </a:rPr>
              <a:t>pembangunan</a:t>
            </a:r>
            <a:r>
              <a:rPr lang="en-US" sz="2400" dirty="0">
                <a:solidFill>
                  <a:prstClr val="black"/>
                </a:solidFill>
                <a:ea typeface="+mn-ea"/>
                <a:cs typeface="+mn-cs"/>
              </a:rPr>
              <a:t>, </a:t>
            </a:r>
            <a:r>
              <a:rPr lang="en-US" sz="2400" dirty="0" err="1">
                <a:solidFill>
                  <a:prstClr val="black"/>
                </a:solidFill>
                <a:ea typeface="+mn-ea"/>
                <a:cs typeface="+mn-cs"/>
              </a:rPr>
              <a:t>pembinaan</a:t>
            </a:r>
            <a:r>
              <a:rPr lang="en-US" sz="2400" dirty="0">
                <a:solidFill>
                  <a:prstClr val="black"/>
                </a:solidFill>
                <a:ea typeface="+mn-ea"/>
                <a:cs typeface="+mn-cs"/>
              </a:rPr>
              <a:t> </a:t>
            </a:r>
            <a:r>
              <a:rPr lang="en-US" sz="2400" dirty="0" err="1">
                <a:solidFill>
                  <a:prstClr val="black"/>
                </a:solidFill>
                <a:ea typeface="+mn-ea"/>
                <a:cs typeface="+mn-cs"/>
              </a:rPr>
              <a:t>kemasyarakatan</a:t>
            </a:r>
            <a:r>
              <a:rPr lang="en-US" sz="2400" dirty="0">
                <a:solidFill>
                  <a:prstClr val="black"/>
                </a:solidFill>
                <a:ea typeface="+mn-ea"/>
                <a:cs typeface="+mn-cs"/>
              </a:rPr>
              <a:t>, </a:t>
            </a:r>
            <a:r>
              <a:rPr lang="en-US" sz="2400" dirty="0" err="1">
                <a:solidFill>
                  <a:prstClr val="black"/>
                </a:solidFill>
                <a:ea typeface="+mn-ea"/>
                <a:cs typeface="+mn-cs"/>
              </a:rPr>
              <a:t>dan</a:t>
            </a:r>
            <a:r>
              <a:rPr lang="en-US" sz="2400" dirty="0">
                <a:solidFill>
                  <a:prstClr val="black"/>
                </a:solidFill>
                <a:ea typeface="+mn-ea"/>
                <a:cs typeface="+mn-cs"/>
              </a:rPr>
              <a:t> </a:t>
            </a:r>
            <a:r>
              <a:rPr lang="en-US" sz="2400" dirty="0" err="1">
                <a:solidFill>
                  <a:prstClr val="black"/>
                </a:solidFill>
                <a:ea typeface="+mn-ea"/>
                <a:cs typeface="+mn-cs"/>
              </a:rPr>
              <a:t>pemberdayaan</a:t>
            </a:r>
            <a:r>
              <a:rPr lang="en-US" sz="2400" dirty="0">
                <a:solidFill>
                  <a:prstClr val="black"/>
                </a:solidFill>
                <a:ea typeface="+mn-ea"/>
                <a:cs typeface="+mn-cs"/>
              </a:rPr>
              <a:t> </a:t>
            </a:r>
            <a:r>
              <a:rPr lang="en-US" sz="2400" dirty="0" err="1">
                <a:solidFill>
                  <a:prstClr val="black"/>
                </a:solidFill>
                <a:ea typeface="+mn-ea"/>
                <a:cs typeface="+mn-cs"/>
              </a:rPr>
              <a:t>masyarakat</a:t>
            </a:r>
            <a:r>
              <a:rPr lang="en-US" sz="2400" dirty="0">
                <a:solidFill>
                  <a:prstClr val="black"/>
                </a:solidFill>
                <a:ea typeface="+mn-ea"/>
                <a:cs typeface="+mn-cs"/>
              </a:rPr>
              <a:t> </a:t>
            </a:r>
            <a:r>
              <a:rPr lang="en-US" sz="2400" dirty="0" err="1">
                <a:solidFill>
                  <a:prstClr val="black"/>
                </a:solidFill>
                <a:ea typeface="+mn-ea"/>
                <a:cs typeface="+mn-cs"/>
              </a:rPr>
              <a:t>Desa</a:t>
            </a:r>
            <a:r>
              <a:rPr lang="en-US" sz="2400" dirty="0">
                <a:solidFill>
                  <a:prstClr val="black"/>
                </a:solidFill>
                <a:ea typeface="+mn-ea"/>
                <a:cs typeface="+mn-cs"/>
              </a:rPr>
              <a:t>. </a:t>
            </a:r>
            <a:br>
              <a:rPr lang="en-US" sz="2400" dirty="0">
                <a:solidFill>
                  <a:prstClr val="black"/>
                </a:solidFill>
                <a:ea typeface="+mn-ea"/>
                <a:cs typeface="+mn-cs"/>
              </a:rPr>
            </a:br>
            <a:endParaRPr lang="en-US" sz="2400" dirty="0"/>
          </a:p>
        </p:txBody>
      </p:sp>
      <p:sp>
        <p:nvSpPr>
          <p:cNvPr id="3" name="Content Placeholder 2"/>
          <p:cNvSpPr>
            <a:spLocks noGrp="1"/>
          </p:cNvSpPr>
          <p:nvPr>
            <p:ph idx="1"/>
          </p:nvPr>
        </p:nvSpPr>
        <p:spPr>
          <a:xfrm>
            <a:off x="395536" y="1700808"/>
            <a:ext cx="8579296" cy="4425355"/>
          </a:xfrm>
        </p:spPr>
        <p:txBody>
          <a:bodyPr/>
          <a:lstStyle/>
          <a:p>
            <a:pPr marL="0" lvl="0" indent="0">
              <a:lnSpc>
                <a:spcPct val="90000"/>
              </a:lnSpc>
              <a:spcBef>
                <a:spcPts val="1000"/>
              </a:spcBef>
              <a:buNone/>
            </a:pPr>
            <a:r>
              <a:rPr lang="en-US" sz="2600" dirty="0" err="1">
                <a:solidFill>
                  <a:prstClr val="black"/>
                </a:solidFill>
              </a:rPr>
              <a:t>Rancangan</a:t>
            </a:r>
            <a:r>
              <a:rPr lang="en-US" sz="2600" dirty="0">
                <a:solidFill>
                  <a:prstClr val="black"/>
                </a:solidFill>
              </a:rPr>
              <a:t> RKP </a:t>
            </a:r>
            <a:r>
              <a:rPr lang="en-US" sz="2600" dirty="0" err="1">
                <a:solidFill>
                  <a:prstClr val="black"/>
                </a:solidFill>
              </a:rPr>
              <a:t>Desa</a:t>
            </a:r>
            <a:r>
              <a:rPr lang="en-US" sz="2600" dirty="0">
                <a:solidFill>
                  <a:prstClr val="black"/>
                </a:solidFill>
              </a:rPr>
              <a:t>, </a:t>
            </a:r>
            <a:r>
              <a:rPr lang="en-US" sz="2600" dirty="0" err="1">
                <a:solidFill>
                  <a:prstClr val="black"/>
                </a:solidFill>
              </a:rPr>
              <a:t>berisi</a:t>
            </a:r>
            <a:r>
              <a:rPr lang="en-US" sz="2600" dirty="0">
                <a:solidFill>
                  <a:prstClr val="black"/>
                </a:solidFill>
              </a:rPr>
              <a:t> </a:t>
            </a:r>
            <a:r>
              <a:rPr lang="en-US" sz="2600" dirty="0" err="1">
                <a:solidFill>
                  <a:prstClr val="black"/>
                </a:solidFill>
              </a:rPr>
              <a:t>prioritas</a:t>
            </a:r>
            <a:r>
              <a:rPr lang="en-US" sz="2600" dirty="0">
                <a:solidFill>
                  <a:prstClr val="black"/>
                </a:solidFill>
              </a:rPr>
              <a:t> program </a:t>
            </a:r>
            <a:r>
              <a:rPr lang="en-US" sz="2600" dirty="0" err="1">
                <a:solidFill>
                  <a:prstClr val="black"/>
                </a:solidFill>
              </a:rPr>
              <a:t>dan</a:t>
            </a:r>
            <a:r>
              <a:rPr lang="en-US" sz="2600" dirty="0">
                <a:solidFill>
                  <a:prstClr val="black"/>
                </a:solidFill>
              </a:rPr>
              <a:t> </a:t>
            </a:r>
            <a:r>
              <a:rPr lang="en-US" sz="2600" dirty="0" err="1">
                <a:solidFill>
                  <a:prstClr val="black"/>
                </a:solidFill>
              </a:rPr>
              <a:t>kegiatan</a:t>
            </a:r>
            <a:r>
              <a:rPr lang="en-US" sz="2600" dirty="0">
                <a:solidFill>
                  <a:prstClr val="black"/>
                </a:solidFill>
              </a:rPr>
              <a:t> yang </a:t>
            </a:r>
            <a:r>
              <a:rPr lang="en-US" sz="2600" dirty="0" err="1">
                <a:solidFill>
                  <a:prstClr val="black"/>
                </a:solidFill>
              </a:rPr>
              <a:t>didanai</a:t>
            </a:r>
            <a:r>
              <a:rPr lang="en-US" sz="2600" dirty="0">
                <a:solidFill>
                  <a:prstClr val="black"/>
                </a:solidFill>
              </a:rPr>
              <a:t>: </a:t>
            </a:r>
          </a:p>
          <a:p>
            <a:pPr marL="0" lvl="0" indent="0">
              <a:lnSpc>
                <a:spcPct val="90000"/>
              </a:lnSpc>
              <a:spcBef>
                <a:spcPts val="1000"/>
              </a:spcBef>
              <a:buNone/>
            </a:pPr>
            <a:r>
              <a:rPr lang="en-US" sz="2600" dirty="0">
                <a:solidFill>
                  <a:prstClr val="black"/>
                </a:solidFill>
              </a:rPr>
              <a:t>1.   </a:t>
            </a:r>
            <a:r>
              <a:rPr lang="en-US" sz="2600" dirty="0" err="1">
                <a:solidFill>
                  <a:prstClr val="black"/>
                </a:solidFill>
              </a:rPr>
              <a:t>Pagu</a:t>
            </a:r>
            <a:r>
              <a:rPr lang="en-US" sz="2600" dirty="0">
                <a:solidFill>
                  <a:prstClr val="black"/>
                </a:solidFill>
              </a:rPr>
              <a:t> </a:t>
            </a:r>
            <a:r>
              <a:rPr lang="en-US" sz="2600" dirty="0" err="1">
                <a:solidFill>
                  <a:prstClr val="black"/>
                </a:solidFill>
              </a:rPr>
              <a:t>indikatif</a:t>
            </a:r>
            <a:r>
              <a:rPr lang="en-US" sz="2600" dirty="0">
                <a:solidFill>
                  <a:prstClr val="black"/>
                </a:solidFill>
              </a:rPr>
              <a:t> </a:t>
            </a:r>
            <a:r>
              <a:rPr lang="en-US" sz="2600" dirty="0" err="1">
                <a:solidFill>
                  <a:prstClr val="black"/>
                </a:solidFill>
              </a:rPr>
              <a:t>desa</a:t>
            </a:r>
            <a:r>
              <a:rPr lang="en-US" sz="2600" dirty="0">
                <a:solidFill>
                  <a:prstClr val="black"/>
                </a:solidFill>
              </a:rPr>
              <a:t>; </a:t>
            </a:r>
          </a:p>
          <a:p>
            <a:pPr marL="0" lvl="0" indent="0">
              <a:lnSpc>
                <a:spcPct val="90000"/>
              </a:lnSpc>
              <a:spcBef>
                <a:spcPts val="1000"/>
              </a:spcBef>
              <a:buNone/>
            </a:pPr>
            <a:r>
              <a:rPr lang="en-US" sz="2600" dirty="0">
                <a:solidFill>
                  <a:prstClr val="black"/>
                </a:solidFill>
              </a:rPr>
              <a:t>2.   </a:t>
            </a:r>
            <a:r>
              <a:rPr lang="en-US" sz="2600" dirty="0" err="1">
                <a:solidFill>
                  <a:prstClr val="black"/>
                </a:solidFill>
              </a:rPr>
              <a:t>Pendapatan</a:t>
            </a:r>
            <a:r>
              <a:rPr lang="en-US" sz="2600" dirty="0">
                <a:solidFill>
                  <a:prstClr val="black"/>
                </a:solidFill>
              </a:rPr>
              <a:t> </a:t>
            </a:r>
            <a:r>
              <a:rPr lang="en-US" sz="2600" dirty="0" err="1">
                <a:solidFill>
                  <a:prstClr val="black"/>
                </a:solidFill>
              </a:rPr>
              <a:t>asli</a:t>
            </a:r>
            <a:r>
              <a:rPr lang="en-US" sz="2600" dirty="0">
                <a:solidFill>
                  <a:prstClr val="black"/>
                </a:solidFill>
              </a:rPr>
              <a:t> </a:t>
            </a:r>
            <a:r>
              <a:rPr lang="en-US" sz="2600" dirty="0" err="1">
                <a:solidFill>
                  <a:prstClr val="black"/>
                </a:solidFill>
              </a:rPr>
              <a:t>desa</a:t>
            </a:r>
            <a:r>
              <a:rPr lang="en-US" sz="2600" dirty="0">
                <a:solidFill>
                  <a:prstClr val="black"/>
                </a:solidFill>
              </a:rPr>
              <a:t>; </a:t>
            </a:r>
          </a:p>
          <a:p>
            <a:pPr marL="0" lvl="0" indent="0">
              <a:lnSpc>
                <a:spcPct val="90000"/>
              </a:lnSpc>
              <a:spcBef>
                <a:spcPts val="1000"/>
              </a:spcBef>
              <a:buNone/>
            </a:pPr>
            <a:r>
              <a:rPr lang="en-US" sz="2600" dirty="0">
                <a:solidFill>
                  <a:prstClr val="black"/>
                </a:solidFill>
              </a:rPr>
              <a:t>3.   </a:t>
            </a:r>
            <a:r>
              <a:rPr lang="en-US" sz="2600" dirty="0" err="1">
                <a:solidFill>
                  <a:prstClr val="black"/>
                </a:solidFill>
              </a:rPr>
              <a:t>Swadaya</a:t>
            </a:r>
            <a:r>
              <a:rPr lang="en-US" sz="2600" dirty="0">
                <a:solidFill>
                  <a:prstClr val="black"/>
                </a:solidFill>
              </a:rPr>
              <a:t> </a:t>
            </a:r>
            <a:r>
              <a:rPr lang="en-US" sz="2600" dirty="0" err="1">
                <a:solidFill>
                  <a:prstClr val="black"/>
                </a:solidFill>
              </a:rPr>
              <a:t>masyarakat</a:t>
            </a:r>
            <a:r>
              <a:rPr lang="en-US" sz="2600" dirty="0">
                <a:solidFill>
                  <a:prstClr val="black"/>
                </a:solidFill>
              </a:rPr>
              <a:t> </a:t>
            </a:r>
            <a:r>
              <a:rPr lang="en-US" sz="2600" dirty="0" err="1">
                <a:solidFill>
                  <a:prstClr val="black"/>
                </a:solidFill>
              </a:rPr>
              <a:t>desa</a:t>
            </a:r>
            <a:r>
              <a:rPr lang="en-US" sz="2600" dirty="0">
                <a:solidFill>
                  <a:prstClr val="black"/>
                </a:solidFill>
              </a:rPr>
              <a:t>; </a:t>
            </a:r>
          </a:p>
          <a:p>
            <a:pPr marL="0" lvl="0" indent="0">
              <a:lnSpc>
                <a:spcPct val="90000"/>
              </a:lnSpc>
              <a:spcBef>
                <a:spcPts val="1000"/>
              </a:spcBef>
              <a:buNone/>
            </a:pPr>
            <a:r>
              <a:rPr lang="en-US" sz="2600" dirty="0">
                <a:solidFill>
                  <a:prstClr val="black"/>
                </a:solidFill>
              </a:rPr>
              <a:t>4.   </a:t>
            </a:r>
            <a:r>
              <a:rPr lang="en-US" sz="2600" dirty="0" err="1">
                <a:solidFill>
                  <a:prstClr val="black"/>
                </a:solidFill>
              </a:rPr>
              <a:t>Bantuan</a:t>
            </a:r>
            <a:r>
              <a:rPr lang="en-US" sz="2600" dirty="0">
                <a:solidFill>
                  <a:prstClr val="black"/>
                </a:solidFill>
              </a:rPr>
              <a:t> </a:t>
            </a:r>
            <a:r>
              <a:rPr lang="en-US" sz="2600" dirty="0" err="1">
                <a:solidFill>
                  <a:prstClr val="black"/>
                </a:solidFill>
              </a:rPr>
              <a:t>keuangan</a:t>
            </a:r>
            <a:r>
              <a:rPr lang="en-US" sz="2600" dirty="0">
                <a:solidFill>
                  <a:prstClr val="black"/>
                </a:solidFill>
              </a:rPr>
              <a:t> </a:t>
            </a:r>
            <a:r>
              <a:rPr lang="en-US" sz="2600" dirty="0" err="1">
                <a:solidFill>
                  <a:prstClr val="black"/>
                </a:solidFill>
              </a:rPr>
              <a:t>dari</a:t>
            </a:r>
            <a:r>
              <a:rPr lang="en-US" sz="2600" dirty="0">
                <a:solidFill>
                  <a:prstClr val="black"/>
                </a:solidFill>
              </a:rPr>
              <a:t> </a:t>
            </a:r>
            <a:r>
              <a:rPr lang="en-US" sz="2600" dirty="0" err="1">
                <a:solidFill>
                  <a:prstClr val="black"/>
                </a:solidFill>
              </a:rPr>
              <a:t>pihak</a:t>
            </a:r>
            <a:r>
              <a:rPr lang="en-US" sz="2600" dirty="0">
                <a:solidFill>
                  <a:prstClr val="black"/>
                </a:solidFill>
              </a:rPr>
              <a:t> </a:t>
            </a:r>
            <a:r>
              <a:rPr lang="en-US" sz="2600" dirty="0" err="1">
                <a:solidFill>
                  <a:prstClr val="black"/>
                </a:solidFill>
              </a:rPr>
              <a:t>ketiga</a:t>
            </a:r>
            <a:r>
              <a:rPr lang="en-US" sz="2600" dirty="0">
                <a:solidFill>
                  <a:prstClr val="black"/>
                </a:solidFill>
              </a:rPr>
              <a:t>; </a:t>
            </a:r>
            <a:r>
              <a:rPr lang="en-US" sz="2600" dirty="0" err="1">
                <a:solidFill>
                  <a:prstClr val="black"/>
                </a:solidFill>
              </a:rPr>
              <a:t>dan</a:t>
            </a:r>
            <a:r>
              <a:rPr lang="en-US" sz="2600" dirty="0">
                <a:solidFill>
                  <a:prstClr val="black"/>
                </a:solidFill>
              </a:rPr>
              <a:t> </a:t>
            </a:r>
          </a:p>
          <a:p>
            <a:pPr marL="0" lvl="0" indent="0">
              <a:lnSpc>
                <a:spcPct val="90000"/>
              </a:lnSpc>
              <a:spcBef>
                <a:spcPts val="1000"/>
              </a:spcBef>
              <a:buNone/>
            </a:pPr>
            <a:r>
              <a:rPr lang="en-US" sz="2600" dirty="0">
                <a:solidFill>
                  <a:prstClr val="black"/>
                </a:solidFill>
              </a:rPr>
              <a:t>5.   </a:t>
            </a:r>
            <a:r>
              <a:rPr lang="en-US" sz="2600" dirty="0" err="1">
                <a:solidFill>
                  <a:prstClr val="black"/>
                </a:solidFill>
              </a:rPr>
              <a:t>Bantuan</a:t>
            </a:r>
            <a:r>
              <a:rPr lang="en-US" sz="2600" dirty="0">
                <a:solidFill>
                  <a:prstClr val="black"/>
                </a:solidFill>
              </a:rPr>
              <a:t> </a:t>
            </a:r>
            <a:r>
              <a:rPr lang="en-US" sz="2600" dirty="0" err="1">
                <a:solidFill>
                  <a:prstClr val="black"/>
                </a:solidFill>
              </a:rPr>
              <a:t>keuangan</a:t>
            </a:r>
            <a:r>
              <a:rPr lang="en-US" sz="2600" dirty="0">
                <a:solidFill>
                  <a:prstClr val="black"/>
                </a:solidFill>
              </a:rPr>
              <a:t> </a:t>
            </a:r>
            <a:r>
              <a:rPr lang="en-US" sz="2600" dirty="0" err="1">
                <a:solidFill>
                  <a:prstClr val="black"/>
                </a:solidFill>
              </a:rPr>
              <a:t>dari</a:t>
            </a:r>
            <a:r>
              <a:rPr lang="en-US" sz="2600" dirty="0">
                <a:solidFill>
                  <a:prstClr val="black"/>
                </a:solidFill>
              </a:rPr>
              <a:t> </a:t>
            </a:r>
            <a:r>
              <a:rPr lang="en-US" sz="2600" dirty="0" err="1">
                <a:solidFill>
                  <a:prstClr val="black"/>
                </a:solidFill>
              </a:rPr>
              <a:t>pemprov</a:t>
            </a:r>
            <a:r>
              <a:rPr lang="en-US" sz="2600" dirty="0">
                <a:solidFill>
                  <a:prstClr val="black"/>
                </a:solidFill>
              </a:rPr>
              <a:t>, </a:t>
            </a:r>
            <a:r>
              <a:rPr lang="en-US" sz="2600" dirty="0" err="1">
                <a:solidFill>
                  <a:prstClr val="black"/>
                </a:solidFill>
              </a:rPr>
              <a:t>dan</a:t>
            </a:r>
            <a:r>
              <a:rPr lang="en-US" sz="2600" dirty="0">
                <a:solidFill>
                  <a:prstClr val="black"/>
                </a:solidFill>
              </a:rPr>
              <a:t>/</a:t>
            </a:r>
            <a:r>
              <a:rPr lang="en-US" sz="2600" dirty="0" err="1">
                <a:solidFill>
                  <a:prstClr val="black"/>
                </a:solidFill>
              </a:rPr>
              <a:t>atau</a:t>
            </a:r>
            <a:r>
              <a:rPr lang="en-US" sz="2600" dirty="0">
                <a:solidFill>
                  <a:prstClr val="black"/>
                </a:solidFill>
              </a:rPr>
              <a:t> </a:t>
            </a:r>
            <a:br>
              <a:rPr lang="en-US" sz="2600" dirty="0">
                <a:solidFill>
                  <a:prstClr val="black"/>
                </a:solidFill>
              </a:rPr>
            </a:br>
            <a:r>
              <a:rPr lang="en-US" sz="2600" dirty="0">
                <a:solidFill>
                  <a:prstClr val="black"/>
                </a:solidFill>
              </a:rPr>
              <a:t>	</a:t>
            </a:r>
            <a:r>
              <a:rPr lang="en-US" sz="2600" dirty="0" err="1">
                <a:solidFill>
                  <a:prstClr val="black"/>
                </a:solidFill>
              </a:rPr>
              <a:t>pemerintah</a:t>
            </a:r>
            <a:r>
              <a:rPr lang="en-US" sz="2600" dirty="0">
                <a:solidFill>
                  <a:prstClr val="black"/>
                </a:solidFill>
              </a:rPr>
              <a:t> </a:t>
            </a:r>
            <a:r>
              <a:rPr lang="en-US" sz="2600" dirty="0" err="1">
                <a:solidFill>
                  <a:prstClr val="black"/>
                </a:solidFill>
              </a:rPr>
              <a:t>daerah</a:t>
            </a:r>
            <a:r>
              <a:rPr lang="en-US" sz="2600" dirty="0">
                <a:solidFill>
                  <a:prstClr val="black"/>
                </a:solidFill>
              </a:rPr>
              <a:t> </a:t>
            </a:r>
            <a:r>
              <a:rPr lang="en-US" sz="2600" dirty="0" err="1">
                <a:solidFill>
                  <a:prstClr val="black"/>
                </a:solidFill>
              </a:rPr>
              <a:t>kabupaten</a:t>
            </a:r>
            <a:r>
              <a:rPr lang="en-US" sz="2600" dirty="0">
                <a:solidFill>
                  <a:prstClr val="black"/>
                </a:solidFill>
              </a:rPr>
              <a:t>/</a:t>
            </a:r>
            <a:r>
              <a:rPr lang="en-US" sz="2600" dirty="0" err="1">
                <a:solidFill>
                  <a:prstClr val="black"/>
                </a:solidFill>
              </a:rPr>
              <a:t>kota</a:t>
            </a:r>
            <a:r>
              <a:rPr lang="en-US" sz="2600" dirty="0">
                <a:solidFill>
                  <a:prstClr val="black"/>
                </a:solidFill>
              </a:rPr>
              <a:t>. </a:t>
            </a:r>
          </a:p>
          <a:p>
            <a:endParaRPr lang="en-US" dirty="0"/>
          </a:p>
        </p:txBody>
      </p:sp>
    </p:spTree>
    <p:extLst>
      <p:ext uri="{BB962C8B-B14F-4D97-AF65-F5344CB8AC3E}">
        <p14:creationId xmlns:p14="http://schemas.microsoft.com/office/powerpoint/2010/main" xmlns="" val="1255268485"/>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458618"/>
          </a:xfrm>
        </p:spPr>
        <p:txBody>
          <a:bodyPr>
            <a:normAutofit fontScale="90000"/>
          </a:bodyPr>
          <a:lstStyle/>
          <a:p>
            <a:pPr marL="228600" lvl="0" indent="-228600" algn="l">
              <a:lnSpc>
                <a:spcPct val="90000"/>
              </a:lnSpc>
              <a:spcBef>
                <a:spcPts val="1000"/>
              </a:spcBef>
            </a:pPr>
            <a:r>
              <a:rPr lang="en-US" sz="2400" dirty="0" err="1">
                <a:solidFill>
                  <a:prstClr val="black"/>
                </a:solidFill>
                <a:ea typeface="+mn-ea"/>
                <a:cs typeface="+mn-cs"/>
              </a:rPr>
              <a:t>Pemerintah</a:t>
            </a:r>
            <a:r>
              <a:rPr lang="en-US" sz="2400" dirty="0">
                <a:solidFill>
                  <a:prstClr val="black"/>
                </a:solidFill>
                <a:ea typeface="+mn-ea"/>
                <a:cs typeface="+mn-cs"/>
              </a:rPr>
              <a:t> </a:t>
            </a:r>
            <a:r>
              <a:rPr lang="en-US" sz="2400" dirty="0" err="1">
                <a:solidFill>
                  <a:prstClr val="black"/>
                </a:solidFill>
                <a:ea typeface="+mn-ea"/>
                <a:cs typeface="+mn-cs"/>
              </a:rPr>
              <a:t>Desa</a:t>
            </a:r>
            <a:r>
              <a:rPr lang="en-US" sz="2400" dirty="0">
                <a:solidFill>
                  <a:prstClr val="black"/>
                </a:solidFill>
                <a:ea typeface="+mn-ea"/>
                <a:cs typeface="+mn-cs"/>
              </a:rPr>
              <a:t> </a:t>
            </a:r>
            <a:r>
              <a:rPr lang="en-US" sz="2400" dirty="0" err="1">
                <a:solidFill>
                  <a:prstClr val="black"/>
                </a:solidFill>
                <a:ea typeface="+mn-ea"/>
                <a:cs typeface="+mn-cs"/>
              </a:rPr>
              <a:t>dapat</a:t>
            </a:r>
            <a:r>
              <a:rPr lang="en-US" sz="2400" dirty="0">
                <a:solidFill>
                  <a:prstClr val="black"/>
                </a:solidFill>
                <a:ea typeface="+mn-ea"/>
                <a:cs typeface="+mn-cs"/>
              </a:rPr>
              <a:t> </a:t>
            </a:r>
            <a:r>
              <a:rPr lang="en-US" sz="2400" dirty="0" err="1">
                <a:solidFill>
                  <a:prstClr val="black"/>
                </a:solidFill>
                <a:ea typeface="+mn-ea"/>
                <a:cs typeface="+mn-cs"/>
              </a:rPr>
              <a:t>merencanakan</a:t>
            </a:r>
            <a:r>
              <a:rPr lang="en-US" sz="2400" dirty="0">
                <a:solidFill>
                  <a:prstClr val="black"/>
                </a:solidFill>
                <a:ea typeface="+mn-ea"/>
                <a:cs typeface="+mn-cs"/>
              </a:rPr>
              <a:t> </a:t>
            </a:r>
            <a:r>
              <a:rPr lang="en-US" sz="2400" dirty="0" err="1">
                <a:solidFill>
                  <a:prstClr val="black"/>
                </a:solidFill>
                <a:ea typeface="+mn-ea"/>
                <a:cs typeface="+mn-cs"/>
              </a:rPr>
              <a:t>pembangunan</a:t>
            </a:r>
            <a:r>
              <a:rPr lang="en-US" sz="2400" dirty="0">
                <a:solidFill>
                  <a:prstClr val="black"/>
                </a:solidFill>
                <a:ea typeface="+mn-ea"/>
                <a:cs typeface="+mn-cs"/>
              </a:rPr>
              <a:t> </a:t>
            </a:r>
            <a:r>
              <a:rPr lang="en-US" sz="2400" dirty="0" err="1" smtClean="0">
                <a:solidFill>
                  <a:prstClr val="black"/>
                </a:solidFill>
                <a:ea typeface="+mn-ea"/>
                <a:cs typeface="+mn-cs"/>
              </a:rPr>
              <a:t>infrastruktur</a:t>
            </a:r>
            <a:r>
              <a:rPr lang="en-US" sz="2400" dirty="0" smtClean="0">
                <a:solidFill>
                  <a:prstClr val="black"/>
                </a:solidFill>
                <a:ea typeface="+mn-ea"/>
                <a:cs typeface="+mn-cs"/>
              </a:rPr>
              <a:t> </a:t>
            </a:r>
            <a:r>
              <a:rPr lang="en-US" sz="2400" dirty="0" err="1" smtClean="0">
                <a:solidFill>
                  <a:prstClr val="black"/>
                </a:solidFill>
                <a:ea typeface="+mn-ea"/>
                <a:cs typeface="+mn-cs"/>
              </a:rPr>
              <a:t>untuk</a:t>
            </a:r>
            <a:r>
              <a:rPr lang="en-US" sz="2400" dirty="0" smtClean="0">
                <a:solidFill>
                  <a:prstClr val="black"/>
                </a:solidFill>
                <a:ea typeface="+mn-ea"/>
                <a:cs typeface="+mn-cs"/>
              </a:rPr>
              <a:t> </a:t>
            </a:r>
            <a:r>
              <a:rPr lang="en-US" sz="2400" dirty="0" err="1">
                <a:solidFill>
                  <a:prstClr val="black"/>
                </a:solidFill>
                <a:ea typeface="+mn-ea"/>
                <a:cs typeface="+mn-cs"/>
              </a:rPr>
              <a:t>dimasukkan</a:t>
            </a:r>
            <a:r>
              <a:rPr lang="en-US" sz="2400" dirty="0">
                <a:solidFill>
                  <a:prstClr val="black"/>
                </a:solidFill>
                <a:ea typeface="+mn-ea"/>
                <a:cs typeface="+mn-cs"/>
              </a:rPr>
              <a:t> </a:t>
            </a:r>
            <a:r>
              <a:rPr lang="en-US" sz="2400" dirty="0" err="1">
                <a:solidFill>
                  <a:prstClr val="black"/>
                </a:solidFill>
                <a:ea typeface="+mn-ea"/>
                <a:cs typeface="+mn-cs"/>
              </a:rPr>
              <a:t>ke</a:t>
            </a:r>
            <a:r>
              <a:rPr lang="en-US" sz="2400" dirty="0">
                <a:solidFill>
                  <a:prstClr val="black"/>
                </a:solidFill>
                <a:ea typeface="+mn-ea"/>
                <a:cs typeface="+mn-cs"/>
              </a:rPr>
              <a:t> </a:t>
            </a:r>
            <a:r>
              <a:rPr lang="en-US" sz="2400" dirty="0" err="1">
                <a:solidFill>
                  <a:prstClr val="black"/>
                </a:solidFill>
                <a:ea typeface="+mn-ea"/>
                <a:cs typeface="+mn-cs"/>
              </a:rPr>
              <a:t>dalam</a:t>
            </a:r>
            <a:r>
              <a:rPr lang="en-US" sz="2400" dirty="0">
                <a:solidFill>
                  <a:prstClr val="black"/>
                </a:solidFill>
                <a:ea typeface="+mn-ea"/>
                <a:cs typeface="+mn-cs"/>
              </a:rPr>
              <a:t> </a:t>
            </a:r>
            <a:r>
              <a:rPr lang="en-US" sz="2400" dirty="0" err="1">
                <a:solidFill>
                  <a:prstClr val="black"/>
                </a:solidFill>
                <a:ea typeface="+mn-ea"/>
                <a:cs typeface="+mn-cs"/>
              </a:rPr>
              <a:t>rancangan</a:t>
            </a:r>
            <a:r>
              <a:rPr lang="en-US" sz="2400" dirty="0">
                <a:solidFill>
                  <a:prstClr val="black"/>
                </a:solidFill>
                <a:ea typeface="+mn-ea"/>
                <a:cs typeface="+mn-cs"/>
              </a:rPr>
              <a:t> RKP </a:t>
            </a:r>
            <a:r>
              <a:rPr lang="en-US" sz="2400" dirty="0" err="1">
                <a:solidFill>
                  <a:prstClr val="black"/>
                </a:solidFill>
                <a:ea typeface="+mn-ea"/>
                <a:cs typeface="+mn-cs"/>
              </a:rPr>
              <a:t>Desa</a:t>
            </a:r>
            <a:r>
              <a:rPr lang="en-US" sz="2400" dirty="0">
                <a:solidFill>
                  <a:prstClr val="black"/>
                </a:solidFill>
                <a:ea typeface="+mn-ea"/>
                <a:cs typeface="+mn-cs"/>
              </a:rPr>
              <a:t> </a:t>
            </a:r>
            <a:br>
              <a:rPr lang="en-US" sz="2400" dirty="0">
                <a:solidFill>
                  <a:prstClr val="black"/>
                </a:solidFill>
                <a:ea typeface="+mn-ea"/>
                <a:cs typeface="+mn-cs"/>
              </a:rPr>
            </a:br>
            <a:r>
              <a:rPr lang="en-US" sz="2400" dirty="0" smtClean="0">
                <a:solidFill>
                  <a:prstClr val="black"/>
                </a:solidFill>
                <a:ea typeface="+mn-ea"/>
                <a:cs typeface="+mn-cs"/>
              </a:rPr>
              <a:t></a:t>
            </a:r>
            <a:r>
              <a:rPr lang="en-US" sz="2400" dirty="0" err="1" smtClean="0">
                <a:solidFill>
                  <a:prstClr val="black"/>
                </a:solidFill>
                <a:ea typeface="+mn-ea"/>
                <a:cs typeface="+mn-cs"/>
              </a:rPr>
              <a:t>Rancangan</a:t>
            </a:r>
            <a:r>
              <a:rPr lang="en-US" sz="2400" dirty="0" smtClean="0">
                <a:solidFill>
                  <a:prstClr val="black"/>
                </a:solidFill>
                <a:ea typeface="+mn-ea"/>
                <a:cs typeface="+mn-cs"/>
              </a:rPr>
              <a:t> </a:t>
            </a:r>
            <a:r>
              <a:rPr lang="en-US" sz="2400" dirty="0">
                <a:solidFill>
                  <a:prstClr val="black"/>
                </a:solidFill>
                <a:ea typeface="+mn-ea"/>
                <a:cs typeface="+mn-cs"/>
              </a:rPr>
              <a:t>RKP </a:t>
            </a:r>
            <a:r>
              <a:rPr lang="en-US" sz="2400" dirty="0" err="1">
                <a:solidFill>
                  <a:prstClr val="black"/>
                </a:solidFill>
                <a:ea typeface="+mn-ea"/>
                <a:cs typeface="+mn-cs"/>
              </a:rPr>
              <a:t>Desa</a:t>
            </a:r>
            <a:r>
              <a:rPr lang="en-US" sz="2400" dirty="0">
                <a:solidFill>
                  <a:prstClr val="black"/>
                </a:solidFill>
                <a:ea typeface="+mn-ea"/>
                <a:cs typeface="+mn-cs"/>
              </a:rPr>
              <a:t> </a:t>
            </a:r>
            <a:r>
              <a:rPr lang="en-US" sz="2400" dirty="0" err="1">
                <a:solidFill>
                  <a:prstClr val="black"/>
                </a:solidFill>
                <a:ea typeface="+mn-ea"/>
                <a:cs typeface="+mn-cs"/>
              </a:rPr>
              <a:t>dituangkan</a:t>
            </a:r>
            <a:r>
              <a:rPr lang="en-US" sz="2400" dirty="0">
                <a:solidFill>
                  <a:prstClr val="black"/>
                </a:solidFill>
                <a:ea typeface="+mn-ea"/>
                <a:cs typeface="+mn-cs"/>
              </a:rPr>
              <a:t> </a:t>
            </a:r>
            <a:r>
              <a:rPr lang="en-US" sz="2400" dirty="0" err="1">
                <a:solidFill>
                  <a:prstClr val="black"/>
                </a:solidFill>
                <a:ea typeface="+mn-ea"/>
                <a:cs typeface="+mn-cs"/>
              </a:rPr>
              <a:t>dalam</a:t>
            </a:r>
            <a:r>
              <a:rPr lang="en-US" sz="2400" dirty="0">
                <a:solidFill>
                  <a:prstClr val="black"/>
                </a:solidFill>
                <a:ea typeface="+mn-ea"/>
                <a:cs typeface="+mn-cs"/>
              </a:rPr>
              <a:t> format </a:t>
            </a:r>
            <a:r>
              <a:rPr lang="en-US" sz="2400" dirty="0" err="1">
                <a:solidFill>
                  <a:prstClr val="black"/>
                </a:solidFill>
                <a:ea typeface="+mn-ea"/>
                <a:cs typeface="+mn-cs"/>
              </a:rPr>
              <a:t>rancangan</a:t>
            </a:r>
            <a:r>
              <a:rPr lang="en-US" sz="2400" dirty="0">
                <a:solidFill>
                  <a:prstClr val="black"/>
                </a:solidFill>
                <a:ea typeface="+mn-ea"/>
                <a:cs typeface="+mn-cs"/>
              </a:rPr>
              <a:t> RKP </a:t>
            </a:r>
            <a:r>
              <a:rPr lang="en-US" sz="2400" dirty="0" err="1">
                <a:solidFill>
                  <a:prstClr val="black"/>
                </a:solidFill>
                <a:ea typeface="+mn-ea"/>
                <a:cs typeface="+mn-cs"/>
              </a:rPr>
              <a:t>Desa</a:t>
            </a:r>
            <a:r>
              <a:rPr lang="en-US" sz="2400" dirty="0">
                <a:solidFill>
                  <a:prstClr val="black"/>
                </a:solidFill>
                <a:ea typeface="+mn-ea"/>
                <a:cs typeface="+mn-cs"/>
              </a:rPr>
              <a:t>. </a:t>
            </a:r>
            <a:br>
              <a:rPr lang="en-US" sz="2400" dirty="0">
                <a:solidFill>
                  <a:prstClr val="black"/>
                </a:solidFill>
                <a:ea typeface="+mn-ea"/>
                <a:cs typeface="+mn-cs"/>
              </a:rPr>
            </a:br>
            <a:r>
              <a:rPr lang="en-US" sz="2400" dirty="0" smtClean="0">
                <a:solidFill>
                  <a:prstClr val="black"/>
                </a:solidFill>
                <a:ea typeface="+mn-ea"/>
                <a:cs typeface="+mn-cs"/>
              </a:rPr>
              <a:t></a:t>
            </a:r>
            <a:r>
              <a:rPr lang="en-US" sz="2400" dirty="0" err="1" smtClean="0">
                <a:solidFill>
                  <a:prstClr val="black"/>
                </a:solidFill>
                <a:ea typeface="+mn-ea"/>
                <a:cs typeface="+mn-cs"/>
              </a:rPr>
              <a:t>Rancangan</a:t>
            </a:r>
            <a:r>
              <a:rPr lang="en-US" sz="2400" dirty="0" smtClean="0">
                <a:solidFill>
                  <a:prstClr val="black"/>
                </a:solidFill>
                <a:ea typeface="+mn-ea"/>
                <a:cs typeface="+mn-cs"/>
              </a:rPr>
              <a:t> </a:t>
            </a:r>
            <a:r>
              <a:rPr lang="en-US" sz="2400" dirty="0">
                <a:solidFill>
                  <a:prstClr val="black"/>
                </a:solidFill>
                <a:ea typeface="+mn-ea"/>
                <a:cs typeface="+mn-cs"/>
              </a:rPr>
              <a:t>RKP </a:t>
            </a:r>
            <a:r>
              <a:rPr lang="en-US" sz="2400" dirty="0" err="1">
                <a:solidFill>
                  <a:prstClr val="black"/>
                </a:solidFill>
                <a:ea typeface="+mn-ea"/>
                <a:cs typeface="+mn-cs"/>
              </a:rPr>
              <a:t>Desa</a:t>
            </a:r>
            <a:r>
              <a:rPr lang="en-US" sz="2400" dirty="0">
                <a:solidFill>
                  <a:prstClr val="black"/>
                </a:solidFill>
                <a:ea typeface="+mn-ea"/>
                <a:cs typeface="+mn-cs"/>
              </a:rPr>
              <a:t> </a:t>
            </a:r>
            <a:r>
              <a:rPr lang="en-US" sz="2400" dirty="0" err="1">
                <a:solidFill>
                  <a:prstClr val="black"/>
                </a:solidFill>
                <a:ea typeface="+mn-ea"/>
                <a:cs typeface="+mn-cs"/>
              </a:rPr>
              <a:t>dilampiri</a:t>
            </a:r>
            <a:r>
              <a:rPr lang="en-US" sz="2400" dirty="0">
                <a:solidFill>
                  <a:prstClr val="black"/>
                </a:solidFill>
                <a:ea typeface="+mn-ea"/>
                <a:cs typeface="+mn-cs"/>
              </a:rPr>
              <a:t> </a:t>
            </a:r>
            <a:r>
              <a:rPr lang="en-US" sz="2400" dirty="0" err="1">
                <a:solidFill>
                  <a:prstClr val="black"/>
                </a:solidFill>
                <a:ea typeface="+mn-ea"/>
                <a:cs typeface="+mn-cs"/>
              </a:rPr>
              <a:t>rencana</a:t>
            </a:r>
            <a:r>
              <a:rPr lang="en-US" sz="2400" dirty="0">
                <a:solidFill>
                  <a:prstClr val="black"/>
                </a:solidFill>
                <a:ea typeface="+mn-ea"/>
                <a:cs typeface="+mn-cs"/>
              </a:rPr>
              <a:t> </a:t>
            </a:r>
            <a:r>
              <a:rPr lang="en-US" sz="2400" dirty="0" err="1">
                <a:solidFill>
                  <a:prstClr val="black"/>
                </a:solidFill>
                <a:ea typeface="+mn-ea"/>
                <a:cs typeface="+mn-cs"/>
              </a:rPr>
              <a:t>kegiatan</a:t>
            </a:r>
            <a:r>
              <a:rPr lang="en-US" sz="2400" dirty="0">
                <a:solidFill>
                  <a:prstClr val="black"/>
                </a:solidFill>
                <a:ea typeface="+mn-ea"/>
                <a:cs typeface="+mn-cs"/>
              </a:rPr>
              <a:t> </a:t>
            </a:r>
            <a:r>
              <a:rPr lang="en-US" sz="2400" dirty="0" err="1">
                <a:solidFill>
                  <a:prstClr val="black"/>
                </a:solidFill>
                <a:ea typeface="+mn-ea"/>
                <a:cs typeface="+mn-cs"/>
              </a:rPr>
              <a:t>dan</a:t>
            </a:r>
            <a:r>
              <a:rPr lang="en-US" sz="2400" dirty="0">
                <a:solidFill>
                  <a:prstClr val="black"/>
                </a:solidFill>
                <a:ea typeface="+mn-ea"/>
                <a:cs typeface="+mn-cs"/>
              </a:rPr>
              <a:t> </a:t>
            </a:r>
            <a:r>
              <a:rPr lang="en-US" sz="2400" dirty="0" err="1">
                <a:solidFill>
                  <a:prstClr val="black"/>
                </a:solidFill>
                <a:ea typeface="+mn-ea"/>
                <a:cs typeface="+mn-cs"/>
              </a:rPr>
              <a:t>Rencana</a:t>
            </a:r>
            <a:r>
              <a:rPr lang="en-US" sz="2400" dirty="0">
                <a:solidFill>
                  <a:prstClr val="black"/>
                </a:solidFill>
                <a:ea typeface="+mn-ea"/>
                <a:cs typeface="+mn-cs"/>
              </a:rPr>
              <a:t> </a:t>
            </a:r>
            <a:r>
              <a:rPr lang="en-US" sz="2400" dirty="0" err="1">
                <a:solidFill>
                  <a:prstClr val="black"/>
                </a:solidFill>
                <a:ea typeface="+mn-ea"/>
                <a:cs typeface="+mn-cs"/>
              </a:rPr>
              <a:t>Anggaran</a:t>
            </a:r>
            <a:r>
              <a:rPr lang="en-US" sz="2400" dirty="0">
                <a:solidFill>
                  <a:prstClr val="black"/>
                </a:solidFill>
                <a:ea typeface="+mn-ea"/>
                <a:cs typeface="+mn-cs"/>
              </a:rPr>
              <a:t> </a:t>
            </a:r>
            <a:r>
              <a:rPr lang="en-US" sz="2400" dirty="0" err="1">
                <a:solidFill>
                  <a:prstClr val="black"/>
                </a:solidFill>
                <a:ea typeface="+mn-ea"/>
                <a:cs typeface="+mn-cs"/>
              </a:rPr>
              <a:t>Biaya</a:t>
            </a:r>
            <a:r>
              <a:rPr lang="en-US" sz="2400" dirty="0">
                <a:solidFill>
                  <a:prstClr val="black"/>
                </a:solidFill>
                <a:ea typeface="+mn-ea"/>
                <a:cs typeface="+mn-cs"/>
              </a:rPr>
              <a:t>. </a:t>
            </a:r>
            <a:br>
              <a:rPr lang="en-US" sz="2400" dirty="0">
                <a:solidFill>
                  <a:prstClr val="black"/>
                </a:solidFill>
                <a:ea typeface="+mn-ea"/>
                <a:cs typeface="+mn-cs"/>
              </a:rPr>
            </a:br>
            <a:r>
              <a:rPr lang="en-US" sz="2400" dirty="0" err="1">
                <a:solidFill>
                  <a:prstClr val="black"/>
                </a:solidFill>
                <a:ea typeface="+mn-ea"/>
                <a:cs typeface="+mn-cs"/>
              </a:rPr>
              <a:t>Rencana</a:t>
            </a:r>
            <a:r>
              <a:rPr lang="en-US" sz="2400" dirty="0">
                <a:solidFill>
                  <a:prstClr val="black"/>
                </a:solidFill>
                <a:ea typeface="+mn-ea"/>
                <a:cs typeface="+mn-cs"/>
              </a:rPr>
              <a:t> </a:t>
            </a:r>
            <a:r>
              <a:rPr lang="en-US" sz="2400" dirty="0" err="1">
                <a:solidFill>
                  <a:prstClr val="black"/>
                </a:solidFill>
                <a:ea typeface="+mn-ea"/>
                <a:cs typeface="+mn-cs"/>
              </a:rPr>
              <a:t>kegiatan</a:t>
            </a:r>
            <a:r>
              <a:rPr lang="en-US" sz="2400" dirty="0">
                <a:solidFill>
                  <a:prstClr val="black"/>
                </a:solidFill>
                <a:ea typeface="+mn-ea"/>
                <a:cs typeface="+mn-cs"/>
              </a:rPr>
              <a:t> </a:t>
            </a:r>
            <a:r>
              <a:rPr lang="en-US" sz="2400" dirty="0" err="1">
                <a:solidFill>
                  <a:prstClr val="black"/>
                </a:solidFill>
                <a:ea typeface="+mn-ea"/>
                <a:cs typeface="+mn-cs"/>
              </a:rPr>
              <a:t>dan</a:t>
            </a:r>
            <a:r>
              <a:rPr lang="en-US" sz="2400" dirty="0">
                <a:solidFill>
                  <a:prstClr val="black"/>
                </a:solidFill>
                <a:ea typeface="+mn-ea"/>
                <a:cs typeface="+mn-cs"/>
              </a:rPr>
              <a:t> </a:t>
            </a:r>
            <a:r>
              <a:rPr lang="en-US" sz="2400" dirty="0" err="1">
                <a:solidFill>
                  <a:prstClr val="black"/>
                </a:solidFill>
                <a:ea typeface="+mn-ea"/>
                <a:cs typeface="+mn-cs"/>
              </a:rPr>
              <a:t>Rencana</a:t>
            </a:r>
            <a:r>
              <a:rPr lang="en-US" sz="2400" dirty="0">
                <a:solidFill>
                  <a:prstClr val="black"/>
                </a:solidFill>
                <a:ea typeface="+mn-ea"/>
                <a:cs typeface="+mn-cs"/>
              </a:rPr>
              <a:t> </a:t>
            </a:r>
            <a:r>
              <a:rPr lang="en-US" sz="2400" dirty="0" err="1">
                <a:solidFill>
                  <a:prstClr val="black"/>
                </a:solidFill>
                <a:ea typeface="+mn-ea"/>
                <a:cs typeface="+mn-cs"/>
              </a:rPr>
              <a:t>Anggaran</a:t>
            </a:r>
            <a:r>
              <a:rPr lang="en-US" sz="2400" dirty="0">
                <a:solidFill>
                  <a:prstClr val="black"/>
                </a:solidFill>
                <a:ea typeface="+mn-ea"/>
                <a:cs typeface="+mn-cs"/>
              </a:rPr>
              <a:t> </a:t>
            </a:r>
            <a:r>
              <a:rPr lang="en-US" sz="2400" dirty="0" err="1">
                <a:solidFill>
                  <a:prstClr val="black"/>
                </a:solidFill>
                <a:ea typeface="+mn-ea"/>
                <a:cs typeface="+mn-cs"/>
              </a:rPr>
              <a:t>Biaya</a:t>
            </a:r>
            <a:r>
              <a:rPr lang="en-US" sz="2400" dirty="0">
                <a:solidFill>
                  <a:prstClr val="black"/>
                </a:solidFill>
                <a:ea typeface="+mn-ea"/>
                <a:cs typeface="+mn-cs"/>
              </a:rPr>
              <a:t> </a:t>
            </a:r>
            <a:r>
              <a:rPr lang="en-US" sz="2400" dirty="0" err="1">
                <a:solidFill>
                  <a:prstClr val="black"/>
                </a:solidFill>
                <a:ea typeface="+mn-ea"/>
                <a:cs typeface="+mn-cs"/>
              </a:rPr>
              <a:t>untuk</a:t>
            </a:r>
            <a:r>
              <a:rPr lang="en-US" sz="2400" dirty="0">
                <a:solidFill>
                  <a:prstClr val="black"/>
                </a:solidFill>
                <a:ea typeface="+mn-ea"/>
                <a:cs typeface="+mn-cs"/>
              </a:rPr>
              <a:t> </a:t>
            </a:r>
            <a:r>
              <a:rPr lang="en-US" sz="2400" dirty="0" err="1">
                <a:solidFill>
                  <a:prstClr val="black"/>
                </a:solidFill>
                <a:ea typeface="+mn-ea"/>
                <a:cs typeface="+mn-cs"/>
              </a:rPr>
              <a:t>kegiatan</a:t>
            </a:r>
            <a:r>
              <a:rPr lang="en-US" sz="2400" dirty="0">
                <a:solidFill>
                  <a:prstClr val="black"/>
                </a:solidFill>
                <a:ea typeface="+mn-ea"/>
                <a:cs typeface="+mn-cs"/>
              </a:rPr>
              <a:t> </a:t>
            </a:r>
            <a:r>
              <a:rPr lang="en-US" sz="2400" dirty="0" err="1">
                <a:solidFill>
                  <a:prstClr val="black"/>
                </a:solidFill>
                <a:ea typeface="+mn-ea"/>
                <a:cs typeface="+mn-cs"/>
              </a:rPr>
              <a:t>kerjasama</a:t>
            </a:r>
            <a:r>
              <a:rPr lang="en-US" sz="2400" dirty="0">
                <a:solidFill>
                  <a:prstClr val="black"/>
                </a:solidFill>
                <a:ea typeface="+mn-ea"/>
                <a:cs typeface="+mn-cs"/>
              </a:rPr>
              <a:t> </a:t>
            </a:r>
            <a:r>
              <a:rPr lang="en-US" sz="2400" dirty="0" err="1">
                <a:solidFill>
                  <a:prstClr val="black"/>
                </a:solidFill>
                <a:ea typeface="+mn-ea"/>
                <a:cs typeface="+mn-cs"/>
              </a:rPr>
              <a:t>antar</a:t>
            </a:r>
            <a:r>
              <a:rPr lang="en-US" sz="2400" dirty="0">
                <a:solidFill>
                  <a:prstClr val="black"/>
                </a:solidFill>
                <a:ea typeface="+mn-ea"/>
                <a:cs typeface="+mn-cs"/>
              </a:rPr>
              <a:t> </a:t>
            </a:r>
            <a:r>
              <a:rPr lang="en-US" sz="2400" dirty="0" err="1">
                <a:solidFill>
                  <a:prstClr val="black"/>
                </a:solidFill>
                <a:ea typeface="+mn-ea"/>
                <a:cs typeface="+mn-cs"/>
              </a:rPr>
              <a:t>Desa</a:t>
            </a:r>
            <a:r>
              <a:rPr lang="en-US" sz="2400" dirty="0">
                <a:solidFill>
                  <a:prstClr val="black"/>
                </a:solidFill>
                <a:ea typeface="+mn-ea"/>
                <a:cs typeface="+mn-cs"/>
              </a:rPr>
              <a:t> </a:t>
            </a:r>
            <a:r>
              <a:rPr lang="en-US" sz="2400" dirty="0" err="1">
                <a:solidFill>
                  <a:prstClr val="black"/>
                </a:solidFill>
                <a:ea typeface="+mn-ea"/>
                <a:cs typeface="+mn-cs"/>
              </a:rPr>
              <a:t>desa</a:t>
            </a:r>
            <a:r>
              <a:rPr lang="en-US" sz="2400" dirty="0">
                <a:solidFill>
                  <a:prstClr val="black"/>
                </a:solidFill>
                <a:ea typeface="+mn-ea"/>
                <a:cs typeface="+mn-cs"/>
              </a:rPr>
              <a:t> yang </a:t>
            </a:r>
            <a:r>
              <a:rPr lang="en-US" sz="2400" dirty="0" err="1">
                <a:solidFill>
                  <a:prstClr val="black"/>
                </a:solidFill>
                <a:ea typeface="+mn-ea"/>
                <a:cs typeface="+mn-cs"/>
              </a:rPr>
              <a:t>melakukan</a:t>
            </a:r>
            <a:r>
              <a:rPr lang="en-US" sz="2400" dirty="0">
                <a:solidFill>
                  <a:prstClr val="black"/>
                </a:solidFill>
                <a:ea typeface="+mn-ea"/>
                <a:cs typeface="+mn-cs"/>
              </a:rPr>
              <a:t> </a:t>
            </a:r>
            <a:r>
              <a:rPr lang="en-US" sz="2400" dirty="0" err="1">
                <a:solidFill>
                  <a:prstClr val="black"/>
                </a:solidFill>
                <a:ea typeface="+mn-ea"/>
                <a:cs typeface="+mn-cs"/>
              </a:rPr>
              <a:t>kerja</a:t>
            </a:r>
            <a:r>
              <a:rPr lang="en-US" sz="2400" dirty="0">
                <a:solidFill>
                  <a:prstClr val="black"/>
                </a:solidFill>
                <a:ea typeface="+mn-ea"/>
                <a:cs typeface="+mn-cs"/>
              </a:rPr>
              <a:t> </a:t>
            </a:r>
            <a:r>
              <a:rPr lang="en-US" sz="2400" dirty="0" err="1">
                <a:solidFill>
                  <a:prstClr val="black"/>
                </a:solidFill>
                <a:ea typeface="+mn-ea"/>
                <a:cs typeface="+mn-cs"/>
              </a:rPr>
              <a:t>sama</a:t>
            </a:r>
            <a:r>
              <a:rPr lang="en-US" sz="2400" dirty="0">
                <a:solidFill>
                  <a:prstClr val="black"/>
                </a:solidFill>
                <a:ea typeface="+mn-ea"/>
                <a:cs typeface="+mn-cs"/>
              </a:rPr>
              <a:t> </a:t>
            </a:r>
            <a:r>
              <a:rPr lang="en-US" sz="2400" dirty="0" err="1">
                <a:solidFill>
                  <a:prstClr val="black"/>
                </a:solidFill>
                <a:ea typeface="+mn-ea"/>
                <a:cs typeface="+mn-cs"/>
              </a:rPr>
              <a:t>antar</a:t>
            </a:r>
            <a:r>
              <a:rPr lang="en-US" sz="2400" dirty="0">
                <a:solidFill>
                  <a:prstClr val="black"/>
                </a:solidFill>
                <a:ea typeface="+mn-ea"/>
                <a:cs typeface="+mn-cs"/>
              </a:rPr>
              <a:t> </a:t>
            </a:r>
            <a:r>
              <a:rPr lang="en-US" sz="2400" dirty="0" err="1">
                <a:solidFill>
                  <a:prstClr val="black"/>
                </a:solidFill>
                <a:ea typeface="+mn-ea"/>
                <a:cs typeface="+mn-cs"/>
              </a:rPr>
              <a:t>Desa</a:t>
            </a:r>
            <a:r>
              <a:rPr lang="en-US" sz="2400" dirty="0">
                <a:solidFill>
                  <a:prstClr val="black"/>
                </a:solidFill>
                <a:ea typeface="+mn-ea"/>
                <a:cs typeface="+mn-cs"/>
              </a:rPr>
              <a:t>. </a:t>
            </a:r>
            <a:br>
              <a:rPr lang="en-US" sz="2400" dirty="0">
                <a:solidFill>
                  <a:prstClr val="black"/>
                </a:solidFill>
                <a:ea typeface="+mn-ea"/>
                <a:cs typeface="+mn-cs"/>
              </a:rPr>
            </a:br>
            <a:r>
              <a:rPr lang="en-US" sz="2400" dirty="0" smtClean="0">
                <a:solidFill>
                  <a:prstClr val="black"/>
                </a:solidFill>
                <a:ea typeface="+mn-ea"/>
                <a:cs typeface="+mn-cs"/>
              </a:rPr>
              <a:t></a:t>
            </a:r>
            <a:r>
              <a:rPr lang="en-US" sz="2400" dirty="0" err="1" smtClean="0">
                <a:solidFill>
                  <a:prstClr val="black"/>
                </a:solidFill>
                <a:ea typeface="+mn-ea"/>
                <a:cs typeface="+mn-cs"/>
              </a:rPr>
              <a:t>Rencana</a:t>
            </a:r>
            <a:r>
              <a:rPr lang="en-US" sz="2400" dirty="0" smtClean="0">
                <a:solidFill>
                  <a:prstClr val="black"/>
                </a:solidFill>
                <a:ea typeface="+mn-ea"/>
                <a:cs typeface="+mn-cs"/>
              </a:rPr>
              <a:t> </a:t>
            </a:r>
            <a:r>
              <a:rPr lang="en-US" sz="2400" dirty="0" err="1">
                <a:solidFill>
                  <a:prstClr val="black"/>
                </a:solidFill>
                <a:ea typeface="+mn-ea"/>
                <a:cs typeface="+mn-cs"/>
              </a:rPr>
              <a:t>kegiatan</a:t>
            </a:r>
            <a:r>
              <a:rPr lang="en-US" sz="2400" dirty="0">
                <a:solidFill>
                  <a:prstClr val="black"/>
                </a:solidFill>
                <a:ea typeface="+mn-ea"/>
                <a:cs typeface="+mn-cs"/>
              </a:rPr>
              <a:t> </a:t>
            </a:r>
            <a:r>
              <a:rPr lang="en-US" sz="2400" dirty="0" err="1">
                <a:solidFill>
                  <a:prstClr val="black"/>
                </a:solidFill>
                <a:ea typeface="+mn-ea"/>
                <a:cs typeface="+mn-cs"/>
              </a:rPr>
              <a:t>dan</a:t>
            </a:r>
            <a:r>
              <a:rPr lang="en-US" sz="2400" dirty="0">
                <a:solidFill>
                  <a:prstClr val="black"/>
                </a:solidFill>
                <a:ea typeface="+mn-ea"/>
                <a:cs typeface="+mn-cs"/>
              </a:rPr>
              <a:t> </a:t>
            </a:r>
            <a:r>
              <a:rPr lang="en-US" sz="2400" dirty="0" err="1">
                <a:solidFill>
                  <a:prstClr val="black"/>
                </a:solidFill>
                <a:ea typeface="+mn-ea"/>
                <a:cs typeface="+mn-cs"/>
              </a:rPr>
              <a:t>Rencana</a:t>
            </a:r>
            <a:r>
              <a:rPr lang="en-US" sz="2400" dirty="0">
                <a:solidFill>
                  <a:prstClr val="black"/>
                </a:solidFill>
                <a:ea typeface="+mn-ea"/>
                <a:cs typeface="+mn-cs"/>
              </a:rPr>
              <a:t> </a:t>
            </a:r>
            <a:r>
              <a:rPr lang="en-US" sz="2400" dirty="0" err="1">
                <a:solidFill>
                  <a:prstClr val="black"/>
                </a:solidFill>
                <a:ea typeface="+mn-ea"/>
                <a:cs typeface="+mn-cs"/>
              </a:rPr>
              <a:t>Anggaran</a:t>
            </a:r>
            <a:r>
              <a:rPr lang="en-US" sz="2400" dirty="0">
                <a:solidFill>
                  <a:prstClr val="black"/>
                </a:solidFill>
                <a:ea typeface="+mn-ea"/>
                <a:cs typeface="+mn-cs"/>
              </a:rPr>
              <a:t> </a:t>
            </a:r>
            <a:r>
              <a:rPr lang="en-US" sz="2400" dirty="0" err="1">
                <a:solidFill>
                  <a:prstClr val="black"/>
                </a:solidFill>
                <a:ea typeface="+mn-ea"/>
                <a:cs typeface="+mn-cs"/>
              </a:rPr>
              <a:t>Biaya</a:t>
            </a:r>
            <a:r>
              <a:rPr lang="en-US" sz="2400" dirty="0">
                <a:solidFill>
                  <a:prstClr val="black"/>
                </a:solidFill>
                <a:ea typeface="+mn-ea"/>
                <a:cs typeface="+mn-cs"/>
              </a:rPr>
              <a:t> </a:t>
            </a:r>
            <a:r>
              <a:rPr lang="en-US" sz="2400" dirty="0" err="1">
                <a:solidFill>
                  <a:prstClr val="black"/>
                </a:solidFill>
                <a:ea typeface="+mn-ea"/>
                <a:cs typeface="+mn-cs"/>
              </a:rPr>
              <a:t>diverifikasi</a:t>
            </a:r>
            <a:r>
              <a:rPr lang="en-US" sz="2400" dirty="0">
                <a:solidFill>
                  <a:prstClr val="black"/>
                </a:solidFill>
                <a:ea typeface="+mn-ea"/>
                <a:cs typeface="+mn-cs"/>
              </a:rPr>
              <a:t> </a:t>
            </a:r>
            <a:r>
              <a:rPr lang="en-US" sz="2400" dirty="0" err="1">
                <a:solidFill>
                  <a:prstClr val="black"/>
                </a:solidFill>
                <a:ea typeface="+mn-ea"/>
                <a:cs typeface="+mn-cs"/>
              </a:rPr>
              <a:t>oleh</a:t>
            </a:r>
            <a:r>
              <a:rPr lang="en-US" sz="2400" dirty="0">
                <a:solidFill>
                  <a:prstClr val="black"/>
                </a:solidFill>
                <a:ea typeface="+mn-ea"/>
                <a:cs typeface="+mn-cs"/>
              </a:rPr>
              <a:t> </a:t>
            </a:r>
            <a:r>
              <a:rPr lang="en-US" sz="2400" dirty="0" err="1">
                <a:solidFill>
                  <a:prstClr val="black"/>
                </a:solidFill>
                <a:ea typeface="+mn-ea"/>
                <a:cs typeface="+mn-cs"/>
              </a:rPr>
              <a:t>tim</a:t>
            </a:r>
            <a:r>
              <a:rPr lang="en-US" sz="2400" dirty="0">
                <a:solidFill>
                  <a:prstClr val="black"/>
                </a:solidFill>
                <a:ea typeface="+mn-ea"/>
                <a:cs typeface="+mn-cs"/>
              </a:rPr>
              <a:t> </a:t>
            </a:r>
            <a:r>
              <a:rPr lang="en-US" sz="2400" dirty="0" err="1">
                <a:solidFill>
                  <a:prstClr val="black"/>
                </a:solidFill>
                <a:ea typeface="+mn-ea"/>
                <a:cs typeface="+mn-cs"/>
              </a:rPr>
              <a:t>verifikasi</a:t>
            </a:r>
            <a:r>
              <a:rPr lang="en-US" sz="2400" dirty="0">
                <a:solidFill>
                  <a:prstClr val="black"/>
                </a:solidFill>
                <a:ea typeface="+mn-ea"/>
                <a:cs typeface="+mn-cs"/>
              </a:rPr>
              <a:t>. </a:t>
            </a:r>
            <a:br>
              <a:rPr lang="en-US" sz="2400" dirty="0">
                <a:solidFill>
                  <a:prstClr val="black"/>
                </a:solidFill>
                <a:ea typeface="+mn-ea"/>
                <a:cs typeface="+mn-cs"/>
              </a:rPr>
            </a:br>
            <a:r>
              <a:rPr lang="en-US" sz="2400" dirty="0" err="1" smtClean="0">
                <a:solidFill>
                  <a:prstClr val="black"/>
                </a:solidFill>
                <a:ea typeface="+mn-ea"/>
                <a:cs typeface="+mn-cs"/>
              </a:rPr>
              <a:t>Pemerintah</a:t>
            </a:r>
            <a:r>
              <a:rPr lang="en-US" sz="2400" dirty="0" smtClean="0">
                <a:solidFill>
                  <a:prstClr val="black"/>
                </a:solidFill>
                <a:ea typeface="+mn-ea"/>
                <a:cs typeface="+mn-cs"/>
              </a:rPr>
              <a:t> </a:t>
            </a:r>
            <a:r>
              <a:rPr lang="en-US" sz="2400" dirty="0" err="1">
                <a:solidFill>
                  <a:prstClr val="black"/>
                </a:solidFill>
                <a:ea typeface="+mn-ea"/>
                <a:cs typeface="+mn-cs"/>
              </a:rPr>
              <a:t>Desa</a:t>
            </a:r>
            <a:r>
              <a:rPr lang="en-US" sz="2400" dirty="0">
                <a:solidFill>
                  <a:prstClr val="black"/>
                </a:solidFill>
                <a:ea typeface="+mn-ea"/>
                <a:cs typeface="+mn-cs"/>
              </a:rPr>
              <a:t> </a:t>
            </a:r>
            <a:r>
              <a:rPr lang="en-US" sz="2400" dirty="0" err="1">
                <a:solidFill>
                  <a:prstClr val="black"/>
                </a:solidFill>
                <a:ea typeface="+mn-ea"/>
                <a:cs typeface="+mn-cs"/>
              </a:rPr>
              <a:t>dapat</a:t>
            </a:r>
            <a:r>
              <a:rPr lang="en-US" sz="2400" dirty="0">
                <a:solidFill>
                  <a:prstClr val="black"/>
                </a:solidFill>
                <a:ea typeface="+mn-ea"/>
                <a:cs typeface="+mn-cs"/>
              </a:rPr>
              <a:t> </a:t>
            </a:r>
            <a:r>
              <a:rPr lang="en-US" sz="2400" dirty="0" err="1">
                <a:solidFill>
                  <a:prstClr val="black"/>
                </a:solidFill>
                <a:ea typeface="+mn-ea"/>
                <a:cs typeface="+mn-cs"/>
              </a:rPr>
              <a:t>mengusulkan</a:t>
            </a:r>
            <a:r>
              <a:rPr lang="en-US" sz="2400" dirty="0">
                <a:solidFill>
                  <a:prstClr val="black"/>
                </a:solidFill>
                <a:ea typeface="+mn-ea"/>
                <a:cs typeface="+mn-cs"/>
              </a:rPr>
              <a:t> </a:t>
            </a:r>
            <a:r>
              <a:rPr lang="en-US" sz="2400" dirty="0" err="1">
                <a:solidFill>
                  <a:prstClr val="black"/>
                </a:solidFill>
                <a:ea typeface="+mn-ea"/>
                <a:cs typeface="+mn-cs"/>
              </a:rPr>
              <a:t>prioritas</a:t>
            </a:r>
            <a:r>
              <a:rPr lang="en-US" sz="2400" dirty="0">
                <a:solidFill>
                  <a:prstClr val="black"/>
                </a:solidFill>
                <a:ea typeface="+mn-ea"/>
                <a:cs typeface="+mn-cs"/>
              </a:rPr>
              <a:t> program </a:t>
            </a:r>
            <a:r>
              <a:rPr lang="en-US" sz="2400" dirty="0" err="1">
                <a:solidFill>
                  <a:prstClr val="black"/>
                </a:solidFill>
                <a:ea typeface="+mn-ea"/>
                <a:cs typeface="+mn-cs"/>
              </a:rPr>
              <a:t>dan</a:t>
            </a:r>
            <a:r>
              <a:rPr lang="en-US" sz="2400" dirty="0">
                <a:solidFill>
                  <a:prstClr val="black"/>
                </a:solidFill>
                <a:ea typeface="+mn-ea"/>
                <a:cs typeface="+mn-cs"/>
              </a:rPr>
              <a:t> </a:t>
            </a:r>
            <a:r>
              <a:rPr lang="en-US" sz="2400" dirty="0" err="1">
                <a:solidFill>
                  <a:prstClr val="black"/>
                </a:solidFill>
                <a:ea typeface="+mn-ea"/>
                <a:cs typeface="+mn-cs"/>
              </a:rPr>
              <a:t>kegiatan</a:t>
            </a:r>
            <a:r>
              <a:rPr lang="en-US" sz="2400" dirty="0">
                <a:solidFill>
                  <a:prstClr val="black"/>
                </a:solidFill>
                <a:ea typeface="+mn-ea"/>
                <a:cs typeface="+mn-cs"/>
              </a:rPr>
              <a:t> </a:t>
            </a:r>
            <a:r>
              <a:rPr lang="en-US" sz="2400" dirty="0" err="1">
                <a:solidFill>
                  <a:prstClr val="black"/>
                </a:solidFill>
                <a:ea typeface="+mn-ea"/>
                <a:cs typeface="+mn-cs"/>
              </a:rPr>
              <a:t>pembangunan</a:t>
            </a:r>
            <a:r>
              <a:rPr lang="en-US" sz="2400" dirty="0">
                <a:solidFill>
                  <a:prstClr val="black"/>
                </a:solidFill>
                <a:ea typeface="+mn-ea"/>
                <a:cs typeface="+mn-cs"/>
              </a:rPr>
              <a:t> </a:t>
            </a:r>
            <a:r>
              <a:rPr lang="en-US" sz="2400" dirty="0" err="1">
                <a:solidFill>
                  <a:prstClr val="black"/>
                </a:solidFill>
                <a:ea typeface="+mn-ea"/>
                <a:cs typeface="+mn-cs"/>
              </a:rPr>
              <a:t>Desa</a:t>
            </a:r>
            <a:r>
              <a:rPr lang="en-US" sz="2400" dirty="0">
                <a:solidFill>
                  <a:prstClr val="black"/>
                </a:solidFill>
                <a:ea typeface="+mn-ea"/>
                <a:cs typeface="+mn-cs"/>
              </a:rPr>
              <a:t> </a:t>
            </a:r>
            <a:r>
              <a:rPr lang="en-US" sz="2400" dirty="0" err="1">
                <a:solidFill>
                  <a:prstClr val="black"/>
                </a:solidFill>
                <a:ea typeface="+mn-ea"/>
                <a:cs typeface="+mn-cs"/>
              </a:rPr>
              <a:t>dan</a:t>
            </a:r>
            <a:r>
              <a:rPr lang="en-US" sz="2400" dirty="0">
                <a:solidFill>
                  <a:prstClr val="black"/>
                </a:solidFill>
                <a:ea typeface="+mn-ea"/>
                <a:cs typeface="+mn-cs"/>
              </a:rPr>
              <a:t> </a:t>
            </a:r>
            <a:r>
              <a:rPr lang="en-US" sz="2400" dirty="0" err="1">
                <a:solidFill>
                  <a:prstClr val="black"/>
                </a:solidFill>
                <a:ea typeface="+mn-ea"/>
                <a:cs typeface="+mn-cs"/>
              </a:rPr>
              <a:t>pembangunan</a:t>
            </a:r>
            <a:r>
              <a:rPr lang="en-US" sz="2400" dirty="0">
                <a:solidFill>
                  <a:prstClr val="black"/>
                </a:solidFill>
                <a:ea typeface="+mn-ea"/>
                <a:cs typeface="+mn-cs"/>
              </a:rPr>
              <a:t> </a:t>
            </a:r>
            <a:r>
              <a:rPr lang="en-US" sz="2400" dirty="0" err="1">
                <a:solidFill>
                  <a:prstClr val="black"/>
                </a:solidFill>
                <a:ea typeface="+mn-ea"/>
                <a:cs typeface="+mn-cs"/>
              </a:rPr>
              <a:t>kawasan</a:t>
            </a:r>
            <a:r>
              <a:rPr lang="en-US" sz="2400" dirty="0">
                <a:solidFill>
                  <a:prstClr val="black"/>
                </a:solidFill>
                <a:ea typeface="+mn-ea"/>
                <a:cs typeface="+mn-cs"/>
              </a:rPr>
              <a:t> </a:t>
            </a:r>
            <a:r>
              <a:rPr lang="en-US" sz="2400" dirty="0" err="1">
                <a:solidFill>
                  <a:prstClr val="black"/>
                </a:solidFill>
                <a:ea typeface="+mn-ea"/>
                <a:cs typeface="+mn-cs"/>
              </a:rPr>
              <a:t>perdesaan</a:t>
            </a:r>
            <a:r>
              <a:rPr lang="en-US" sz="2400" dirty="0">
                <a:solidFill>
                  <a:prstClr val="black"/>
                </a:solidFill>
                <a:ea typeface="+mn-ea"/>
                <a:cs typeface="+mn-cs"/>
              </a:rPr>
              <a:t> </a:t>
            </a:r>
            <a:br>
              <a:rPr lang="en-US" sz="2400" dirty="0">
                <a:solidFill>
                  <a:prstClr val="black"/>
                </a:solidFill>
                <a:ea typeface="+mn-ea"/>
                <a:cs typeface="+mn-cs"/>
              </a:rPr>
            </a:br>
            <a:r>
              <a:rPr lang="en-US" sz="2400" dirty="0" err="1">
                <a:solidFill>
                  <a:prstClr val="black"/>
                </a:solidFill>
                <a:ea typeface="+mn-ea"/>
                <a:cs typeface="+mn-cs"/>
              </a:rPr>
              <a:t>kepada</a:t>
            </a:r>
            <a:r>
              <a:rPr lang="en-US" sz="2400" dirty="0">
                <a:solidFill>
                  <a:prstClr val="black"/>
                </a:solidFill>
                <a:ea typeface="+mn-ea"/>
                <a:cs typeface="+mn-cs"/>
              </a:rPr>
              <a:t> </a:t>
            </a:r>
            <a:r>
              <a:rPr lang="en-US" sz="2400" dirty="0" err="1">
                <a:solidFill>
                  <a:prstClr val="black"/>
                </a:solidFill>
                <a:ea typeface="+mn-ea"/>
                <a:cs typeface="+mn-cs"/>
              </a:rPr>
              <a:t>Pemerintah</a:t>
            </a:r>
            <a:r>
              <a:rPr lang="en-US" sz="2400" dirty="0">
                <a:solidFill>
                  <a:prstClr val="black"/>
                </a:solidFill>
                <a:ea typeface="+mn-ea"/>
                <a:cs typeface="+mn-cs"/>
              </a:rPr>
              <a:t>, </a:t>
            </a:r>
            <a:r>
              <a:rPr lang="en-US" sz="2400" dirty="0" err="1">
                <a:solidFill>
                  <a:prstClr val="black"/>
                </a:solidFill>
                <a:ea typeface="+mn-ea"/>
                <a:cs typeface="+mn-cs"/>
              </a:rPr>
              <a:t>pemerintah</a:t>
            </a:r>
            <a:r>
              <a:rPr lang="en-US" sz="2400" dirty="0">
                <a:solidFill>
                  <a:prstClr val="black"/>
                </a:solidFill>
                <a:ea typeface="+mn-ea"/>
                <a:cs typeface="+mn-cs"/>
              </a:rPr>
              <a:t> </a:t>
            </a:r>
            <a:r>
              <a:rPr lang="en-US" sz="2400" dirty="0" err="1">
                <a:solidFill>
                  <a:prstClr val="black"/>
                </a:solidFill>
                <a:ea typeface="+mn-ea"/>
                <a:cs typeface="+mn-cs"/>
              </a:rPr>
              <a:t>daerah</a:t>
            </a:r>
            <a:r>
              <a:rPr lang="en-US" sz="2400" dirty="0">
                <a:solidFill>
                  <a:prstClr val="black"/>
                </a:solidFill>
                <a:ea typeface="+mn-ea"/>
                <a:cs typeface="+mn-cs"/>
              </a:rPr>
              <a:t> </a:t>
            </a:r>
            <a:r>
              <a:rPr lang="en-US" sz="2400" dirty="0" err="1">
                <a:solidFill>
                  <a:prstClr val="black"/>
                </a:solidFill>
                <a:ea typeface="+mn-ea"/>
                <a:cs typeface="+mn-cs"/>
              </a:rPr>
              <a:t>provinsi</a:t>
            </a:r>
            <a:r>
              <a:rPr lang="en-US" sz="2400" dirty="0">
                <a:solidFill>
                  <a:prstClr val="black"/>
                </a:solidFill>
                <a:ea typeface="+mn-ea"/>
                <a:cs typeface="+mn-cs"/>
              </a:rPr>
              <a:t>, </a:t>
            </a:r>
            <a:r>
              <a:rPr lang="en-US" sz="2400" dirty="0" err="1">
                <a:solidFill>
                  <a:prstClr val="black"/>
                </a:solidFill>
                <a:ea typeface="+mn-ea"/>
                <a:cs typeface="+mn-cs"/>
              </a:rPr>
              <a:t>dan</a:t>
            </a:r>
            <a:r>
              <a:rPr lang="en-US" sz="2400" dirty="0">
                <a:solidFill>
                  <a:prstClr val="black"/>
                </a:solidFill>
                <a:ea typeface="+mn-ea"/>
                <a:cs typeface="+mn-cs"/>
              </a:rPr>
              <a:t>/</a:t>
            </a:r>
            <a:r>
              <a:rPr lang="en-US" sz="2400" dirty="0" err="1">
                <a:solidFill>
                  <a:prstClr val="black"/>
                </a:solidFill>
                <a:ea typeface="+mn-ea"/>
                <a:cs typeface="+mn-cs"/>
              </a:rPr>
              <a:t>atau</a:t>
            </a:r>
            <a:r>
              <a:rPr lang="en-US" sz="2400" dirty="0">
                <a:solidFill>
                  <a:prstClr val="black"/>
                </a:solidFill>
                <a:ea typeface="+mn-ea"/>
                <a:cs typeface="+mn-cs"/>
              </a:rPr>
              <a:t> </a:t>
            </a:r>
            <a:r>
              <a:rPr lang="en-US" sz="2400" dirty="0" err="1">
                <a:solidFill>
                  <a:prstClr val="black"/>
                </a:solidFill>
                <a:ea typeface="+mn-ea"/>
                <a:cs typeface="+mn-cs"/>
              </a:rPr>
              <a:t>pemerintah</a:t>
            </a:r>
            <a:r>
              <a:rPr lang="en-US" sz="2400" dirty="0">
                <a:solidFill>
                  <a:prstClr val="black"/>
                </a:solidFill>
                <a:ea typeface="+mn-ea"/>
                <a:cs typeface="+mn-cs"/>
              </a:rPr>
              <a:t> </a:t>
            </a:r>
            <a:r>
              <a:rPr lang="en-US" sz="2400" dirty="0" err="1">
                <a:solidFill>
                  <a:prstClr val="black"/>
                </a:solidFill>
                <a:ea typeface="+mn-ea"/>
                <a:cs typeface="+mn-cs"/>
              </a:rPr>
              <a:t>daerah</a:t>
            </a:r>
            <a:r>
              <a:rPr lang="en-US" sz="2400" dirty="0">
                <a:solidFill>
                  <a:prstClr val="black"/>
                </a:solidFill>
                <a:ea typeface="+mn-ea"/>
                <a:cs typeface="+mn-cs"/>
              </a:rPr>
              <a:t> </a:t>
            </a:r>
            <a:br>
              <a:rPr lang="en-US" sz="2400" dirty="0">
                <a:solidFill>
                  <a:prstClr val="black"/>
                </a:solidFill>
                <a:ea typeface="+mn-ea"/>
                <a:cs typeface="+mn-cs"/>
              </a:rPr>
            </a:br>
            <a:r>
              <a:rPr lang="en-US" sz="2400" dirty="0" err="1">
                <a:solidFill>
                  <a:prstClr val="black"/>
                </a:solidFill>
                <a:ea typeface="+mn-ea"/>
                <a:cs typeface="+mn-cs"/>
              </a:rPr>
              <a:t>kabupaten</a:t>
            </a:r>
            <a:r>
              <a:rPr lang="en-US" sz="2400" dirty="0">
                <a:solidFill>
                  <a:prstClr val="black"/>
                </a:solidFill>
                <a:ea typeface="+mn-ea"/>
                <a:cs typeface="+mn-cs"/>
              </a:rPr>
              <a:t>/</a:t>
            </a:r>
            <a:r>
              <a:rPr lang="en-US" sz="2400" dirty="0" err="1">
                <a:solidFill>
                  <a:prstClr val="black"/>
                </a:solidFill>
                <a:ea typeface="+mn-ea"/>
                <a:cs typeface="+mn-cs"/>
              </a:rPr>
              <a:t>kota</a:t>
            </a:r>
            <a:r>
              <a:rPr lang="en-US" sz="2400" dirty="0">
                <a:solidFill>
                  <a:prstClr val="black"/>
                </a:solidFill>
                <a:ea typeface="+mn-ea"/>
                <a:cs typeface="+mn-cs"/>
              </a:rPr>
              <a:t>. </a:t>
            </a:r>
            <a:br>
              <a:rPr lang="en-US" sz="2400" dirty="0">
                <a:solidFill>
                  <a:prstClr val="black"/>
                </a:solidFill>
                <a:ea typeface="+mn-ea"/>
                <a:cs typeface="+mn-cs"/>
              </a:rPr>
            </a:br>
            <a:endParaRPr lang="en-US" dirty="0"/>
          </a:p>
        </p:txBody>
      </p:sp>
      <p:sp>
        <p:nvSpPr>
          <p:cNvPr id="3" name="Content Placeholder 2"/>
          <p:cNvSpPr>
            <a:spLocks noGrp="1"/>
          </p:cNvSpPr>
          <p:nvPr>
            <p:ph idx="1"/>
          </p:nvPr>
        </p:nvSpPr>
        <p:spPr>
          <a:xfrm flipV="1">
            <a:off x="457200" y="6741368"/>
            <a:ext cx="8229600" cy="116632"/>
          </a:xfrm>
        </p:spPr>
        <p:txBody>
          <a:bodyPr>
            <a:normAutofit fontScale="25000" lnSpcReduction="20000"/>
          </a:bodyPr>
          <a:lstStyle/>
          <a:p>
            <a:endParaRPr lang="en-US" dirty="0"/>
          </a:p>
        </p:txBody>
      </p:sp>
    </p:spTree>
    <p:extLst>
      <p:ext uri="{BB962C8B-B14F-4D97-AF65-F5344CB8AC3E}">
        <p14:creationId xmlns:p14="http://schemas.microsoft.com/office/powerpoint/2010/main" xmlns="" val="3829153918"/>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3623" y="188640"/>
            <a:ext cx="8530865" cy="6106690"/>
          </a:xfrm>
        </p:spPr>
        <p:txBody>
          <a:bodyPr/>
          <a:lstStyle/>
          <a:p>
            <a:pPr marL="228600" lvl="0" indent="-228600" algn="l">
              <a:lnSpc>
                <a:spcPct val="90000"/>
              </a:lnSpc>
              <a:spcBef>
                <a:spcPts val="1000"/>
              </a:spcBef>
            </a:pPr>
            <a:r>
              <a:rPr lang="en-US" sz="2200" dirty="0">
                <a:solidFill>
                  <a:prstClr val="black"/>
                </a:solidFill>
                <a:ea typeface="+mn-ea"/>
                <a:cs typeface="+mn-cs"/>
              </a:rPr>
              <a:t> </a:t>
            </a:r>
            <a:r>
              <a:rPr lang="en-US" sz="2200" dirty="0" smtClean="0">
                <a:solidFill>
                  <a:prstClr val="black"/>
                </a:solidFill>
                <a:ea typeface="+mn-ea"/>
                <a:cs typeface="+mn-cs"/>
              </a:rPr>
              <a:t>   </a:t>
            </a:r>
            <a:r>
              <a:rPr lang="en-US" sz="2200" dirty="0" err="1" smtClean="0">
                <a:solidFill>
                  <a:prstClr val="black"/>
                </a:solidFill>
                <a:ea typeface="+mn-ea"/>
                <a:cs typeface="+mn-cs"/>
              </a:rPr>
              <a:t>Usulan</a:t>
            </a:r>
            <a:r>
              <a:rPr lang="en-US" sz="2200" dirty="0" smtClean="0">
                <a:solidFill>
                  <a:prstClr val="black"/>
                </a:solidFill>
                <a:ea typeface="+mn-ea"/>
                <a:cs typeface="+mn-cs"/>
              </a:rPr>
              <a:t> </a:t>
            </a:r>
            <a:r>
              <a:rPr lang="en-US" sz="2200" dirty="0" err="1">
                <a:solidFill>
                  <a:prstClr val="black"/>
                </a:solidFill>
                <a:ea typeface="+mn-ea"/>
                <a:cs typeface="+mn-cs"/>
              </a:rPr>
              <a:t>prioritas</a:t>
            </a:r>
            <a:r>
              <a:rPr lang="en-US" sz="2200" dirty="0">
                <a:solidFill>
                  <a:prstClr val="black"/>
                </a:solidFill>
                <a:ea typeface="+mn-ea"/>
                <a:cs typeface="+mn-cs"/>
              </a:rPr>
              <a:t> program </a:t>
            </a:r>
            <a:r>
              <a:rPr lang="en-US" sz="2200" dirty="0" err="1">
                <a:solidFill>
                  <a:prstClr val="black"/>
                </a:solidFill>
                <a:ea typeface="+mn-ea"/>
                <a:cs typeface="+mn-cs"/>
              </a:rPr>
              <a:t>dan</a:t>
            </a:r>
            <a:r>
              <a:rPr lang="en-US" sz="2200" dirty="0">
                <a:solidFill>
                  <a:prstClr val="black"/>
                </a:solidFill>
                <a:ea typeface="+mn-ea"/>
                <a:cs typeface="+mn-cs"/>
              </a:rPr>
              <a:t> </a:t>
            </a:r>
            <a:r>
              <a:rPr lang="en-US" sz="2200" dirty="0" err="1">
                <a:solidFill>
                  <a:prstClr val="black"/>
                </a:solidFill>
                <a:ea typeface="+mn-ea"/>
                <a:cs typeface="+mn-cs"/>
              </a:rPr>
              <a:t>kegiatan</a:t>
            </a:r>
            <a:r>
              <a:rPr lang="en-US" sz="2200" dirty="0">
                <a:solidFill>
                  <a:prstClr val="black"/>
                </a:solidFill>
                <a:ea typeface="+mn-ea"/>
                <a:cs typeface="+mn-cs"/>
              </a:rPr>
              <a:t> </a:t>
            </a:r>
            <a:r>
              <a:rPr lang="en-US" sz="2200" dirty="0" err="1">
                <a:solidFill>
                  <a:prstClr val="black"/>
                </a:solidFill>
                <a:ea typeface="+mn-ea"/>
                <a:cs typeface="+mn-cs"/>
              </a:rPr>
              <a:t>kepada</a:t>
            </a:r>
            <a:r>
              <a:rPr lang="en-US" sz="2200" dirty="0">
                <a:solidFill>
                  <a:prstClr val="black"/>
                </a:solidFill>
                <a:ea typeface="+mn-ea"/>
                <a:cs typeface="+mn-cs"/>
              </a:rPr>
              <a:t> supra </a:t>
            </a:r>
            <a:r>
              <a:rPr lang="en-US" sz="2200" dirty="0" err="1">
                <a:solidFill>
                  <a:prstClr val="black"/>
                </a:solidFill>
                <a:ea typeface="+mn-ea"/>
                <a:cs typeface="+mn-cs"/>
              </a:rPr>
              <a:t>desa</a:t>
            </a:r>
            <a:r>
              <a:rPr lang="en-US" sz="2200" dirty="0">
                <a:solidFill>
                  <a:prstClr val="black"/>
                </a:solidFill>
                <a:ea typeface="+mn-ea"/>
                <a:cs typeface="+mn-cs"/>
              </a:rPr>
              <a:t> </a:t>
            </a:r>
            <a:r>
              <a:rPr lang="en-US" sz="2200" dirty="0" err="1" smtClean="0">
                <a:solidFill>
                  <a:prstClr val="black"/>
                </a:solidFill>
                <a:ea typeface="+mn-ea"/>
                <a:cs typeface="+mn-cs"/>
              </a:rPr>
              <a:t>dituangkan</a:t>
            </a:r>
            <a:r>
              <a:rPr lang="en-US" sz="2200" dirty="0" smtClean="0">
                <a:solidFill>
                  <a:prstClr val="black"/>
                </a:solidFill>
                <a:ea typeface="+mn-ea"/>
                <a:cs typeface="+mn-cs"/>
              </a:rPr>
              <a:t> </a:t>
            </a:r>
            <a:r>
              <a:rPr lang="en-US" sz="2200" dirty="0" err="1" smtClean="0">
                <a:solidFill>
                  <a:prstClr val="black"/>
                </a:solidFill>
                <a:ea typeface="+mn-ea"/>
                <a:cs typeface="+mn-cs"/>
              </a:rPr>
              <a:t>dalam</a:t>
            </a:r>
            <a:r>
              <a:rPr lang="en-US" sz="2200" dirty="0" smtClean="0">
                <a:solidFill>
                  <a:prstClr val="black"/>
                </a:solidFill>
                <a:ea typeface="+mn-ea"/>
                <a:cs typeface="+mn-cs"/>
              </a:rPr>
              <a:t> </a:t>
            </a:r>
            <a:r>
              <a:rPr lang="en-US" sz="2200" dirty="0" err="1">
                <a:solidFill>
                  <a:prstClr val="black"/>
                </a:solidFill>
                <a:ea typeface="+mn-ea"/>
                <a:cs typeface="+mn-cs"/>
              </a:rPr>
              <a:t>rancangan</a:t>
            </a:r>
            <a:r>
              <a:rPr lang="en-US" sz="2200" dirty="0">
                <a:solidFill>
                  <a:prstClr val="black"/>
                </a:solidFill>
                <a:ea typeface="+mn-ea"/>
                <a:cs typeface="+mn-cs"/>
              </a:rPr>
              <a:t> </a:t>
            </a:r>
            <a:r>
              <a:rPr lang="en-US" sz="2200" dirty="0" err="1">
                <a:solidFill>
                  <a:prstClr val="black"/>
                </a:solidFill>
                <a:ea typeface="+mn-ea"/>
                <a:cs typeface="+mn-cs"/>
              </a:rPr>
              <a:t>daftar</a:t>
            </a:r>
            <a:r>
              <a:rPr lang="en-US" sz="2200" dirty="0">
                <a:solidFill>
                  <a:prstClr val="black"/>
                </a:solidFill>
                <a:ea typeface="+mn-ea"/>
                <a:cs typeface="+mn-cs"/>
              </a:rPr>
              <a:t> </a:t>
            </a:r>
            <a:r>
              <a:rPr lang="en-US" sz="2200" dirty="0" err="1">
                <a:solidFill>
                  <a:prstClr val="black"/>
                </a:solidFill>
                <a:ea typeface="+mn-ea"/>
                <a:cs typeface="+mn-cs"/>
              </a:rPr>
              <a:t>usulan</a:t>
            </a:r>
            <a:r>
              <a:rPr lang="en-US" sz="2200" dirty="0">
                <a:solidFill>
                  <a:prstClr val="black"/>
                </a:solidFill>
                <a:ea typeface="+mn-ea"/>
                <a:cs typeface="+mn-cs"/>
              </a:rPr>
              <a:t> RKP </a:t>
            </a:r>
            <a:r>
              <a:rPr lang="en-US" sz="2200" dirty="0" err="1">
                <a:solidFill>
                  <a:prstClr val="black"/>
                </a:solidFill>
                <a:ea typeface="+mn-ea"/>
                <a:cs typeface="+mn-cs"/>
              </a:rPr>
              <a:t>Desa</a:t>
            </a:r>
            <a:r>
              <a:rPr lang="en-US" sz="2200" dirty="0">
                <a:solidFill>
                  <a:prstClr val="black"/>
                </a:solidFill>
                <a:ea typeface="+mn-ea"/>
                <a:cs typeface="+mn-cs"/>
              </a:rPr>
              <a:t>, </a:t>
            </a:r>
            <a:r>
              <a:rPr lang="en-US" sz="2200" dirty="0" err="1">
                <a:solidFill>
                  <a:prstClr val="black"/>
                </a:solidFill>
                <a:ea typeface="+mn-ea"/>
                <a:cs typeface="+mn-cs"/>
              </a:rPr>
              <a:t>dan</a:t>
            </a:r>
            <a:r>
              <a:rPr lang="en-US" sz="2200" dirty="0">
                <a:solidFill>
                  <a:prstClr val="black"/>
                </a:solidFill>
                <a:ea typeface="+mn-ea"/>
                <a:cs typeface="+mn-cs"/>
              </a:rPr>
              <a:t> </a:t>
            </a:r>
            <a:r>
              <a:rPr lang="en-US" sz="2200" dirty="0" err="1">
                <a:solidFill>
                  <a:prstClr val="black"/>
                </a:solidFill>
                <a:ea typeface="+mn-ea"/>
                <a:cs typeface="+mn-cs"/>
              </a:rPr>
              <a:t>menjadi</a:t>
            </a:r>
            <a:r>
              <a:rPr lang="en-US" sz="2200" dirty="0">
                <a:solidFill>
                  <a:prstClr val="black"/>
                </a:solidFill>
                <a:ea typeface="+mn-ea"/>
                <a:cs typeface="+mn-cs"/>
              </a:rPr>
              <a:t> </a:t>
            </a:r>
            <a:r>
              <a:rPr lang="en-US" sz="2200" dirty="0" err="1">
                <a:solidFill>
                  <a:prstClr val="black"/>
                </a:solidFill>
                <a:ea typeface="+mn-ea"/>
                <a:cs typeface="+mn-cs"/>
              </a:rPr>
              <a:t>lampiran</a:t>
            </a:r>
            <a:r>
              <a:rPr lang="en-US" sz="2200" dirty="0">
                <a:solidFill>
                  <a:prstClr val="black"/>
                </a:solidFill>
                <a:ea typeface="+mn-ea"/>
                <a:cs typeface="+mn-cs"/>
              </a:rPr>
              <a:t> </a:t>
            </a:r>
            <a:r>
              <a:rPr lang="en-US" sz="2200" dirty="0" err="1">
                <a:solidFill>
                  <a:prstClr val="black"/>
                </a:solidFill>
                <a:ea typeface="+mn-ea"/>
                <a:cs typeface="+mn-cs"/>
              </a:rPr>
              <a:t>berita</a:t>
            </a:r>
            <a:r>
              <a:rPr lang="en-US" sz="2200" dirty="0">
                <a:solidFill>
                  <a:prstClr val="black"/>
                </a:solidFill>
                <a:ea typeface="+mn-ea"/>
                <a:cs typeface="+mn-cs"/>
              </a:rPr>
              <a:t> </a:t>
            </a:r>
            <a:r>
              <a:rPr lang="en-US" sz="2200" dirty="0" err="1">
                <a:solidFill>
                  <a:prstClr val="black"/>
                </a:solidFill>
                <a:ea typeface="+mn-ea"/>
                <a:cs typeface="+mn-cs"/>
              </a:rPr>
              <a:t>acara</a:t>
            </a:r>
            <a:r>
              <a:rPr lang="en-US" sz="2200" dirty="0">
                <a:solidFill>
                  <a:prstClr val="black"/>
                </a:solidFill>
                <a:ea typeface="+mn-ea"/>
                <a:cs typeface="+mn-cs"/>
              </a:rPr>
              <a:t> </a:t>
            </a:r>
            <a:r>
              <a:rPr lang="en-US" sz="2200" dirty="0" err="1">
                <a:solidFill>
                  <a:prstClr val="black"/>
                </a:solidFill>
                <a:ea typeface="+mn-ea"/>
                <a:cs typeface="+mn-cs"/>
              </a:rPr>
              <a:t>laporan</a:t>
            </a:r>
            <a:r>
              <a:rPr lang="en-US" sz="2200" dirty="0">
                <a:solidFill>
                  <a:prstClr val="black"/>
                </a:solidFill>
                <a:ea typeface="+mn-ea"/>
                <a:cs typeface="+mn-cs"/>
              </a:rPr>
              <a:t> Tim </a:t>
            </a:r>
            <a:r>
              <a:rPr lang="en-US" sz="2200" dirty="0" err="1">
                <a:solidFill>
                  <a:prstClr val="black"/>
                </a:solidFill>
                <a:ea typeface="+mn-ea"/>
                <a:cs typeface="+mn-cs"/>
              </a:rPr>
              <a:t>Penyusun</a:t>
            </a:r>
            <a:r>
              <a:rPr lang="en-US" sz="2200" dirty="0">
                <a:solidFill>
                  <a:prstClr val="black"/>
                </a:solidFill>
                <a:ea typeface="+mn-ea"/>
                <a:cs typeface="+mn-cs"/>
              </a:rPr>
              <a:t> RKP </a:t>
            </a:r>
            <a:r>
              <a:rPr lang="en-US" sz="2200" dirty="0" err="1">
                <a:solidFill>
                  <a:prstClr val="black"/>
                </a:solidFill>
                <a:ea typeface="+mn-ea"/>
                <a:cs typeface="+mn-cs"/>
              </a:rPr>
              <a:t>Desa</a:t>
            </a:r>
            <a:r>
              <a:rPr lang="en-US" sz="2200" dirty="0">
                <a:solidFill>
                  <a:prstClr val="black"/>
                </a:solidFill>
                <a:ea typeface="+mn-ea"/>
                <a:cs typeface="+mn-cs"/>
              </a:rPr>
              <a:t>. </a:t>
            </a:r>
            <a:br>
              <a:rPr lang="en-US" sz="2200" dirty="0">
                <a:solidFill>
                  <a:prstClr val="black"/>
                </a:solidFill>
                <a:ea typeface="+mn-ea"/>
                <a:cs typeface="+mn-cs"/>
              </a:rPr>
            </a:br>
            <a:r>
              <a:rPr lang="en-US" sz="2200" dirty="0" smtClean="0">
                <a:solidFill>
                  <a:prstClr val="black"/>
                </a:solidFill>
                <a:ea typeface="+mn-ea"/>
                <a:cs typeface="+mn-cs"/>
              </a:rPr>
              <a:t>Tim </a:t>
            </a:r>
            <a:r>
              <a:rPr lang="en-US" sz="2200" dirty="0" err="1">
                <a:solidFill>
                  <a:prstClr val="black"/>
                </a:solidFill>
                <a:ea typeface="+mn-ea"/>
                <a:cs typeface="+mn-cs"/>
              </a:rPr>
              <a:t>penyusun</a:t>
            </a:r>
            <a:r>
              <a:rPr lang="en-US" sz="2200" dirty="0">
                <a:solidFill>
                  <a:prstClr val="black"/>
                </a:solidFill>
                <a:ea typeface="+mn-ea"/>
                <a:cs typeface="+mn-cs"/>
              </a:rPr>
              <a:t> RKP </a:t>
            </a:r>
            <a:r>
              <a:rPr lang="en-US" sz="2200" dirty="0" err="1">
                <a:solidFill>
                  <a:prstClr val="black"/>
                </a:solidFill>
                <a:ea typeface="+mn-ea"/>
                <a:cs typeface="+mn-cs"/>
              </a:rPr>
              <a:t>Desa</a:t>
            </a:r>
            <a:r>
              <a:rPr lang="en-US" sz="2200" dirty="0">
                <a:solidFill>
                  <a:prstClr val="black"/>
                </a:solidFill>
                <a:ea typeface="+mn-ea"/>
                <a:cs typeface="+mn-cs"/>
              </a:rPr>
              <a:t> </a:t>
            </a:r>
            <a:r>
              <a:rPr lang="en-US" sz="2200" dirty="0" err="1">
                <a:solidFill>
                  <a:prstClr val="black"/>
                </a:solidFill>
                <a:ea typeface="+mn-ea"/>
                <a:cs typeface="+mn-cs"/>
              </a:rPr>
              <a:t>membuat</a:t>
            </a:r>
            <a:r>
              <a:rPr lang="en-US" sz="2200" dirty="0">
                <a:solidFill>
                  <a:prstClr val="black"/>
                </a:solidFill>
                <a:ea typeface="+mn-ea"/>
                <a:cs typeface="+mn-cs"/>
              </a:rPr>
              <a:t> </a:t>
            </a:r>
            <a:r>
              <a:rPr lang="en-US" sz="2200" dirty="0" err="1">
                <a:solidFill>
                  <a:prstClr val="black"/>
                </a:solidFill>
                <a:ea typeface="+mn-ea"/>
                <a:cs typeface="+mn-cs"/>
              </a:rPr>
              <a:t>berita</a:t>
            </a:r>
            <a:r>
              <a:rPr lang="en-US" sz="2200" dirty="0">
                <a:solidFill>
                  <a:prstClr val="black"/>
                </a:solidFill>
                <a:ea typeface="+mn-ea"/>
                <a:cs typeface="+mn-cs"/>
              </a:rPr>
              <a:t> </a:t>
            </a:r>
            <a:r>
              <a:rPr lang="en-US" sz="2200" dirty="0" err="1">
                <a:solidFill>
                  <a:prstClr val="black"/>
                </a:solidFill>
                <a:ea typeface="+mn-ea"/>
                <a:cs typeface="+mn-cs"/>
              </a:rPr>
              <a:t>acara</a:t>
            </a:r>
            <a:r>
              <a:rPr lang="en-US" sz="2200" dirty="0">
                <a:solidFill>
                  <a:prstClr val="black"/>
                </a:solidFill>
                <a:ea typeface="+mn-ea"/>
                <a:cs typeface="+mn-cs"/>
              </a:rPr>
              <a:t> </a:t>
            </a:r>
            <a:r>
              <a:rPr lang="en-US" sz="2200" dirty="0" err="1">
                <a:solidFill>
                  <a:prstClr val="black"/>
                </a:solidFill>
                <a:ea typeface="+mn-ea"/>
                <a:cs typeface="+mn-cs"/>
              </a:rPr>
              <a:t>tentang</a:t>
            </a:r>
            <a:r>
              <a:rPr lang="en-US" sz="2200" dirty="0">
                <a:solidFill>
                  <a:prstClr val="black"/>
                </a:solidFill>
                <a:ea typeface="+mn-ea"/>
                <a:cs typeface="+mn-cs"/>
              </a:rPr>
              <a:t> </a:t>
            </a:r>
            <a:r>
              <a:rPr lang="en-US" sz="2200" dirty="0" err="1">
                <a:solidFill>
                  <a:prstClr val="black"/>
                </a:solidFill>
                <a:ea typeface="+mn-ea"/>
                <a:cs typeface="+mn-cs"/>
              </a:rPr>
              <a:t>hasil</a:t>
            </a:r>
            <a:r>
              <a:rPr lang="en-US" sz="2200" dirty="0">
                <a:solidFill>
                  <a:prstClr val="black"/>
                </a:solidFill>
                <a:ea typeface="+mn-ea"/>
                <a:cs typeface="+mn-cs"/>
              </a:rPr>
              <a:t> </a:t>
            </a:r>
            <a:r>
              <a:rPr lang="en-US" sz="2200" dirty="0" err="1">
                <a:solidFill>
                  <a:prstClr val="black"/>
                </a:solidFill>
                <a:ea typeface="+mn-ea"/>
                <a:cs typeface="+mn-cs"/>
              </a:rPr>
              <a:t>penyusunan</a:t>
            </a:r>
            <a:r>
              <a:rPr lang="en-US" sz="2200" dirty="0">
                <a:solidFill>
                  <a:prstClr val="black"/>
                </a:solidFill>
                <a:ea typeface="+mn-ea"/>
                <a:cs typeface="+mn-cs"/>
              </a:rPr>
              <a:t> </a:t>
            </a:r>
            <a:r>
              <a:rPr lang="en-US" sz="2200" dirty="0" err="1">
                <a:solidFill>
                  <a:prstClr val="black"/>
                </a:solidFill>
                <a:ea typeface="+mn-ea"/>
                <a:cs typeface="+mn-cs"/>
              </a:rPr>
              <a:t>rancangan</a:t>
            </a:r>
            <a:r>
              <a:rPr lang="en-US" sz="2200" dirty="0">
                <a:solidFill>
                  <a:prstClr val="black"/>
                </a:solidFill>
                <a:ea typeface="+mn-ea"/>
                <a:cs typeface="+mn-cs"/>
              </a:rPr>
              <a:t> RKP </a:t>
            </a:r>
            <a:r>
              <a:rPr lang="en-US" sz="2200" dirty="0" err="1">
                <a:solidFill>
                  <a:prstClr val="black"/>
                </a:solidFill>
                <a:ea typeface="+mn-ea"/>
                <a:cs typeface="+mn-cs"/>
              </a:rPr>
              <a:t>Desa</a:t>
            </a:r>
            <a:r>
              <a:rPr lang="en-US" sz="2200" dirty="0">
                <a:solidFill>
                  <a:prstClr val="black"/>
                </a:solidFill>
                <a:ea typeface="+mn-ea"/>
                <a:cs typeface="+mn-cs"/>
              </a:rPr>
              <a:t> yang </a:t>
            </a:r>
            <a:r>
              <a:rPr lang="en-US" sz="2200" dirty="0" err="1">
                <a:solidFill>
                  <a:prstClr val="black"/>
                </a:solidFill>
                <a:ea typeface="+mn-ea"/>
                <a:cs typeface="+mn-cs"/>
              </a:rPr>
              <a:t>dilampiri</a:t>
            </a:r>
            <a:r>
              <a:rPr lang="en-US" sz="2200" dirty="0">
                <a:solidFill>
                  <a:prstClr val="black"/>
                </a:solidFill>
                <a:ea typeface="+mn-ea"/>
                <a:cs typeface="+mn-cs"/>
              </a:rPr>
              <a:t> </a:t>
            </a:r>
            <a:r>
              <a:rPr lang="en-US" sz="2200" dirty="0" err="1">
                <a:solidFill>
                  <a:prstClr val="black"/>
                </a:solidFill>
                <a:ea typeface="+mn-ea"/>
                <a:cs typeface="+mn-cs"/>
              </a:rPr>
              <a:t>dokumen</a:t>
            </a:r>
            <a:r>
              <a:rPr lang="en-US" sz="2200" dirty="0">
                <a:solidFill>
                  <a:prstClr val="black"/>
                </a:solidFill>
                <a:ea typeface="+mn-ea"/>
                <a:cs typeface="+mn-cs"/>
              </a:rPr>
              <a:t> </a:t>
            </a:r>
            <a:r>
              <a:rPr lang="en-US" sz="2200" dirty="0" err="1">
                <a:solidFill>
                  <a:prstClr val="black"/>
                </a:solidFill>
                <a:ea typeface="+mn-ea"/>
                <a:cs typeface="+mn-cs"/>
              </a:rPr>
              <a:t>rancangan</a:t>
            </a:r>
            <a:r>
              <a:rPr lang="en-US" sz="2200" dirty="0">
                <a:solidFill>
                  <a:prstClr val="black"/>
                </a:solidFill>
                <a:ea typeface="+mn-ea"/>
                <a:cs typeface="+mn-cs"/>
              </a:rPr>
              <a:t> </a:t>
            </a:r>
            <a:br>
              <a:rPr lang="en-US" sz="2200" dirty="0">
                <a:solidFill>
                  <a:prstClr val="black"/>
                </a:solidFill>
                <a:ea typeface="+mn-ea"/>
                <a:cs typeface="+mn-cs"/>
              </a:rPr>
            </a:br>
            <a:r>
              <a:rPr lang="en-US" sz="2200" dirty="0">
                <a:solidFill>
                  <a:prstClr val="black"/>
                </a:solidFill>
                <a:ea typeface="+mn-ea"/>
                <a:cs typeface="+mn-cs"/>
              </a:rPr>
              <a:t>RKP </a:t>
            </a:r>
            <a:r>
              <a:rPr lang="en-US" sz="2200" dirty="0" err="1">
                <a:solidFill>
                  <a:prstClr val="black"/>
                </a:solidFill>
                <a:ea typeface="+mn-ea"/>
                <a:cs typeface="+mn-cs"/>
              </a:rPr>
              <a:t>Desa</a:t>
            </a:r>
            <a:r>
              <a:rPr lang="en-US" sz="2200" dirty="0">
                <a:solidFill>
                  <a:prstClr val="black"/>
                </a:solidFill>
                <a:ea typeface="+mn-ea"/>
                <a:cs typeface="+mn-cs"/>
              </a:rPr>
              <a:t> </a:t>
            </a:r>
            <a:r>
              <a:rPr lang="en-US" sz="2200" dirty="0" err="1">
                <a:solidFill>
                  <a:prstClr val="black"/>
                </a:solidFill>
                <a:ea typeface="+mn-ea"/>
                <a:cs typeface="+mn-cs"/>
              </a:rPr>
              <a:t>dan</a:t>
            </a:r>
            <a:r>
              <a:rPr lang="en-US" sz="2200" dirty="0">
                <a:solidFill>
                  <a:prstClr val="black"/>
                </a:solidFill>
                <a:ea typeface="+mn-ea"/>
                <a:cs typeface="+mn-cs"/>
              </a:rPr>
              <a:t> </a:t>
            </a:r>
            <a:r>
              <a:rPr lang="en-US" sz="2200" dirty="0" err="1">
                <a:solidFill>
                  <a:prstClr val="black"/>
                </a:solidFill>
                <a:ea typeface="+mn-ea"/>
                <a:cs typeface="+mn-cs"/>
              </a:rPr>
              <a:t>rancangan</a:t>
            </a:r>
            <a:r>
              <a:rPr lang="en-US" sz="2200" dirty="0">
                <a:solidFill>
                  <a:prstClr val="black"/>
                </a:solidFill>
                <a:ea typeface="+mn-ea"/>
                <a:cs typeface="+mn-cs"/>
              </a:rPr>
              <a:t> </a:t>
            </a:r>
            <a:r>
              <a:rPr lang="en-US" sz="2200" dirty="0" err="1">
                <a:solidFill>
                  <a:prstClr val="black"/>
                </a:solidFill>
                <a:ea typeface="+mn-ea"/>
                <a:cs typeface="+mn-cs"/>
              </a:rPr>
              <a:t>daftar</a:t>
            </a:r>
            <a:r>
              <a:rPr lang="en-US" sz="2200" dirty="0">
                <a:solidFill>
                  <a:prstClr val="black"/>
                </a:solidFill>
                <a:ea typeface="+mn-ea"/>
                <a:cs typeface="+mn-cs"/>
              </a:rPr>
              <a:t> </a:t>
            </a:r>
            <a:r>
              <a:rPr lang="en-US" sz="2200" dirty="0" err="1">
                <a:solidFill>
                  <a:prstClr val="black"/>
                </a:solidFill>
                <a:ea typeface="+mn-ea"/>
                <a:cs typeface="+mn-cs"/>
              </a:rPr>
              <a:t>usulan</a:t>
            </a:r>
            <a:r>
              <a:rPr lang="en-US" sz="2200" dirty="0">
                <a:solidFill>
                  <a:prstClr val="black"/>
                </a:solidFill>
                <a:ea typeface="+mn-ea"/>
                <a:cs typeface="+mn-cs"/>
              </a:rPr>
              <a:t> RKP </a:t>
            </a:r>
            <a:r>
              <a:rPr lang="en-US" sz="2200" dirty="0" err="1">
                <a:solidFill>
                  <a:prstClr val="black"/>
                </a:solidFill>
                <a:ea typeface="+mn-ea"/>
                <a:cs typeface="+mn-cs"/>
              </a:rPr>
              <a:t>Desa</a:t>
            </a:r>
            <a:r>
              <a:rPr lang="en-US" sz="2200" dirty="0">
                <a:solidFill>
                  <a:prstClr val="black"/>
                </a:solidFill>
                <a:ea typeface="+mn-ea"/>
                <a:cs typeface="+mn-cs"/>
              </a:rPr>
              <a:t>. </a:t>
            </a:r>
            <a:br>
              <a:rPr lang="en-US" sz="2200" dirty="0">
                <a:solidFill>
                  <a:prstClr val="black"/>
                </a:solidFill>
                <a:ea typeface="+mn-ea"/>
                <a:cs typeface="+mn-cs"/>
              </a:rPr>
            </a:br>
            <a:r>
              <a:rPr lang="en-US" sz="2200" dirty="0" smtClean="0">
                <a:solidFill>
                  <a:prstClr val="black"/>
                </a:solidFill>
                <a:ea typeface="+mn-ea"/>
                <a:cs typeface="+mn-cs"/>
              </a:rPr>
              <a:t></a:t>
            </a:r>
            <a:r>
              <a:rPr lang="en-US" sz="2200" dirty="0" err="1" smtClean="0">
                <a:solidFill>
                  <a:prstClr val="black"/>
                </a:solidFill>
                <a:ea typeface="+mn-ea"/>
                <a:cs typeface="+mn-cs"/>
              </a:rPr>
              <a:t>Berita</a:t>
            </a:r>
            <a:r>
              <a:rPr lang="en-US" sz="2200" dirty="0" smtClean="0">
                <a:solidFill>
                  <a:prstClr val="black"/>
                </a:solidFill>
                <a:ea typeface="+mn-ea"/>
                <a:cs typeface="+mn-cs"/>
              </a:rPr>
              <a:t> </a:t>
            </a:r>
            <a:r>
              <a:rPr lang="en-US" sz="2200" dirty="0" err="1">
                <a:solidFill>
                  <a:prstClr val="black"/>
                </a:solidFill>
                <a:ea typeface="+mn-ea"/>
                <a:cs typeface="+mn-cs"/>
              </a:rPr>
              <a:t>acara</a:t>
            </a:r>
            <a:r>
              <a:rPr lang="en-US" sz="2200" dirty="0">
                <a:solidFill>
                  <a:prstClr val="black"/>
                </a:solidFill>
                <a:ea typeface="+mn-ea"/>
                <a:cs typeface="+mn-cs"/>
              </a:rPr>
              <a:t> </a:t>
            </a:r>
            <a:r>
              <a:rPr lang="en-US" sz="2200" dirty="0" err="1">
                <a:solidFill>
                  <a:prstClr val="black"/>
                </a:solidFill>
                <a:ea typeface="+mn-ea"/>
                <a:cs typeface="+mn-cs"/>
              </a:rPr>
              <a:t>tersebut</a:t>
            </a:r>
            <a:r>
              <a:rPr lang="en-US" sz="2200" dirty="0">
                <a:solidFill>
                  <a:prstClr val="black"/>
                </a:solidFill>
                <a:ea typeface="+mn-ea"/>
                <a:cs typeface="+mn-cs"/>
              </a:rPr>
              <a:t> </a:t>
            </a:r>
            <a:r>
              <a:rPr lang="en-US" sz="2200" dirty="0" err="1">
                <a:solidFill>
                  <a:prstClr val="black"/>
                </a:solidFill>
                <a:ea typeface="+mn-ea"/>
                <a:cs typeface="+mn-cs"/>
              </a:rPr>
              <a:t>disampaikan</a:t>
            </a:r>
            <a:r>
              <a:rPr lang="en-US" sz="2200" dirty="0">
                <a:solidFill>
                  <a:prstClr val="black"/>
                </a:solidFill>
                <a:ea typeface="+mn-ea"/>
                <a:cs typeface="+mn-cs"/>
              </a:rPr>
              <a:t> </a:t>
            </a:r>
            <a:r>
              <a:rPr lang="en-US" sz="2200" dirty="0" err="1">
                <a:solidFill>
                  <a:prstClr val="black"/>
                </a:solidFill>
                <a:ea typeface="+mn-ea"/>
                <a:cs typeface="+mn-cs"/>
              </a:rPr>
              <a:t>oleh</a:t>
            </a:r>
            <a:r>
              <a:rPr lang="en-US" sz="2200" dirty="0">
                <a:solidFill>
                  <a:prstClr val="black"/>
                </a:solidFill>
                <a:ea typeface="+mn-ea"/>
                <a:cs typeface="+mn-cs"/>
              </a:rPr>
              <a:t> Tim </a:t>
            </a:r>
            <a:r>
              <a:rPr lang="en-US" sz="2200" dirty="0" err="1">
                <a:solidFill>
                  <a:prstClr val="black"/>
                </a:solidFill>
                <a:ea typeface="+mn-ea"/>
                <a:cs typeface="+mn-cs"/>
              </a:rPr>
              <a:t>Penyusun</a:t>
            </a:r>
            <a:r>
              <a:rPr lang="en-US" sz="2200" dirty="0">
                <a:solidFill>
                  <a:prstClr val="black"/>
                </a:solidFill>
                <a:ea typeface="+mn-ea"/>
                <a:cs typeface="+mn-cs"/>
              </a:rPr>
              <a:t> RKP </a:t>
            </a:r>
            <a:r>
              <a:rPr lang="en-US" sz="2200" dirty="0" err="1">
                <a:solidFill>
                  <a:prstClr val="black"/>
                </a:solidFill>
                <a:ea typeface="+mn-ea"/>
                <a:cs typeface="+mn-cs"/>
              </a:rPr>
              <a:t>Desa</a:t>
            </a:r>
            <a:r>
              <a:rPr lang="en-US" sz="2200" dirty="0">
                <a:solidFill>
                  <a:prstClr val="black"/>
                </a:solidFill>
                <a:ea typeface="+mn-ea"/>
                <a:cs typeface="+mn-cs"/>
              </a:rPr>
              <a:t> </a:t>
            </a:r>
            <a:r>
              <a:rPr lang="en-US" sz="2200" dirty="0" err="1">
                <a:solidFill>
                  <a:prstClr val="black"/>
                </a:solidFill>
                <a:ea typeface="+mn-ea"/>
                <a:cs typeface="+mn-cs"/>
              </a:rPr>
              <a:t>kepada</a:t>
            </a:r>
            <a:r>
              <a:rPr lang="en-US" sz="2200" dirty="0">
                <a:solidFill>
                  <a:prstClr val="black"/>
                </a:solidFill>
                <a:ea typeface="+mn-ea"/>
                <a:cs typeface="+mn-cs"/>
              </a:rPr>
              <a:t> </a:t>
            </a:r>
            <a:r>
              <a:rPr lang="en-US" sz="2200" dirty="0" err="1">
                <a:solidFill>
                  <a:prstClr val="black"/>
                </a:solidFill>
                <a:ea typeface="+mn-ea"/>
                <a:cs typeface="+mn-cs"/>
              </a:rPr>
              <a:t>Kepala</a:t>
            </a:r>
            <a:r>
              <a:rPr lang="en-US" sz="2200" dirty="0">
                <a:solidFill>
                  <a:prstClr val="black"/>
                </a:solidFill>
                <a:ea typeface="+mn-ea"/>
                <a:cs typeface="+mn-cs"/>
              </a:rPr>
              <a:t> </a:t>
            </a:r>
            <a:r>
              <a:rPr lang="en-US" sz="2200" dirty="0" err="1">
                <a:solidFill>
                  <a:prstClr val="black"/>
                </a:solidFill>
                <a:ea typeface="+mn-ea"/>
                <a:cs typeface="+mn-cs"/>
              </a:rPr>
              <a:t>Desa</a:t>
            </a:r>
            <a:r>
              <a:rPr lang="en-US" sz="2200" dirty="0">
                <a:solidFill>
                  <a:prstClr val="black"/>
                </a:solidFill>
                <a:ea typeface="+mn-ea"/>
                <a:cs typeface="+mn-cs"/>
              </a:rPr>
              <a:t>. </a:t>
            </a:r>
            <a:br>
              <a:rPr lang="en-US" sz="2200" dirty="0">
                <a:solidFill>
                  <a:prstClr val="black"/>
                </a:solidFill>
                <a:ea typeface="+mn-ea"/>
                <a:cs typeface="+mn-cs"/>
              </a:rPr>
            </a:br>
            <a:r>
              <a:rPr lang="en-US" sz="2200" dirty="0" smtClean="0">
                <a:solidFill>
                  <a:prstClr val="black"/>
                </a:solidFill>
                <a:ea typeface="+mn-ea"/>
                <a:cs typeface="+mn-cs"/>
              </a:rPr>
              <a:t></a:t>
            </a:r>
            <a:r>
              <a:rPr lang="en-US" sz="2200" dirty="0" err="1" smtClean="0">
                <a:solidFill>
                  <a:prstClr val="black"/>
                </a:solidFill>
                <a:ea typeface="+mn-ea"/>
                <a:cs typeface="+mn-cs"/>
              </a:rPr>
              <a:t>Kepala</a:t>
            </a:r>
            <a:r>
              <a:rPr lang="en-US" sz="2200" dirty="0" smtClean="0">
                <a:solidFill>
                  <a:prstClr val="black"/>
                </a:solidFill>
                <a:ea typeface="+mn-ea"/>
                <a:cs typeface="+mn-cs"/>
              </a:rPr>
              <a:t> </a:t>
            </a:r>
            <a:r>
              <a:rPr lang="en-US" sz="2200" dirty="0" err="1">
                <a:solidFill>
                  <a:prstClr val="black"/>
                </a:solidFill>
                <a:ea typeface="+mn-ea"/>
                <a:cs typeface="+mn-cs"/>
              </a:rPr>
              <a:t>Desa</a:t>
            </a:r>
            <a:r>
              <a:rPr lang="en-US" sz="2200" dirty="0">
                <a:solidFill>
                  <a:prstClr val="black"/>
                </a:solidFill>
                <a:ea typeface="+mn-ea"/>
                <a:cs typeface="+mn-cs"/>
              </a:rPr>
              <a:t> </a:t>
            </a:r>
            <a:r>
              <a:rPr lang="en-US" sz="2200" dirty="0" err="1">
                <a:solidFill>
                  <a:prstClr val="black"/>
                </a:solidFill>
                <a:ea typeface="+mn-ea"/>
                <a:cs typeface="+mn-cs"/>
              </a:rPr>
              <a:t>memeriksa</a:t>
            </a:r>
            <a:r>
              <a:rPr lang="en-US" sz="2200" dirty="0">
                <a:solidFill>
                  <a:prstClr val="black"/>
                </a:solidFill>
                <a:ea typeface="+mn-ea"/>
                <a:cs typeface="+mn-cs"/>
              </a:rPr>
              <a:t> </a:t>
            </a:r>
            <a:r>
              <a:rPr lang="en-US" sz="2200" dirty="0" err="1">
                <a:solidFill>
                  <a:prstClr val="black"/>
                </a:solidFill>
                <a:ea typeface="+mn-ea"/>
                <a:cs typeface="+mn-cs"/>
              </a:rPr>
              <a:t>dokumen</a:t>
            </a:r>
            <a:r>
              <a:rPr lang="en-US" sz="2200" dirty="0">
                <a:solidFill>
                  <a:prstClr val="black"/>
                </a:solidFill>
                <a:ea typeface="+mn-ea"/>
                <a:cs typeface="+mn-cs"/>
              </a:rPr>
              <a:t> </a:t>
            </a:r>
            <a:r>
              <a:rPr lang="en-US" sz="2200" dirty="0" err="1">
                <a:solidFill>
                  <a:prstClr val="black"/>
                </a:solidFill>
                <a:ea typeface="+mn-ea"/>
                <a:cs typeface="+mn-cs"/>
              </a:rPr>
              <a:t>rancangan</a:t>
            </a:r>
            <a:r>
              <a:rPr lang="en-US" sz="2200" dirty="0">
                <a:solidFill>
                  <a:prstClr val="black"/>
                </a:solidFill>
                <a:ea typeface="+mn-ea"/>
                <a:cs typeface="+mn-cs"/>
              </a:rPr>
              <a:t> RKP </a:t>
            </a:r>
            <a:r>
              <a:rPr lang="en-US" sz="2200" dirty="0" err="1">
                <a:solidFill>
                  <a:prstClr val="black"/>
                </a:solidFill>
                <a:ea typeface="+mn-ea"/>
                <a:cs typeface="+mn-cs"/>
              </a:rPr>
              <a:t>Desa</a:t>
            </a:r>
            <a:r>
              <a:rPr lang="en-US" sz="2200" dirty="0">
                <a:solidFill>
                  <a:prstClr val="black"/>
                </a:solidFill>
                <a:ea typeface="+mn-ea"/>
                <a:cs typeface="+mn-cs"/>
              </a:rPr>
              <a:t> yang </a:t>
            </a:r>
            <a:r>
              <a:rPr lang="en-US" sz="2200" dirty="0" err="1">
                <a:solidFill>
                  <a:prstClr val="black"/>
                </a:solidFill>
                <a:ea typeface="+mn-ea"/>
                <a:cs typeface="+mn-cs"/>
              </a:rPr>
              <a:t>disusun</a:t>
            </a:r>
            <a:r>
              <a:rPr lang="en-US" sz="2200" dirty="0">
                <a:solidFill>
                  <a:prstClr val="black"/>
                </a:solidFill>
                <a:ea typeface="+mn-ea"/>
                <a:cs typeface="+mn-cs"/>
              </a:rPr>
              <a:t> </a:t>
            </a:r>
            <a:r>
              <a:rPr lang="en-US" sz="2200" dirty="0" err="1">
                <a:solidFill>
                  <a:prstClr val="black"/>
                </a:solidFill>
                <a:ea typeface="+mn-ea"/>
                <a:cs typeface="+mn-cs"/>
              </a:rPr>
              <a:t>oleh</a:t>
            </a:r>
            <a:r>
              <a:rPr lang="en-US" sz="2200" dirty="0">
                <a:solidFill>
                  <a:prstClr val="black"/>
                </a:solidFill>
                <a:ea typeface="+mn-ea"/>
                <a:cs typeface="+mn-cs"/>
              </a:rPr>
              <a:t> Tim </a:t>
            </a:r>
            <a:r>
              <a:rPr lang="en-US" sz="2200" dirty="0" err="1">
                <a:solidFill>
                  <a:prstClr val="black"/>
                </a:solidFill>
                <a:ea typeface="+mn-ea"/>
                <a:cs typeface="+mn-cs"/>
              </a:rPr>
              <a:t>Penyusun</a:t>
            </a:r>
            <a:r>
              <a:rPr lang="en-US" sz="2200" dirty="0">
                <a:solidFill>
                  <a:prstClr val="black"/>
                </a:solidFill>
                <a:ea typeface="+mn-ea"/>
                <a:cs typeface="+mn-cs"/>
              </a:rPr>
              <a:t> RKP </a:t>
            </a:r>
            <a:r>
              <a:rPr lang="en-US" sz="2200" dirty="0" err="1">
                <a:solidFill>
                  <a:prstClr val="black"/>
                </a:solidFill>
                <a:ea typeface="+mn-ea"/>
                <a:cs typeface="+mn-cs"/>
              </a:rPr>
              <a:t>Desa</a:t>
            </a:r>
            <a:r>
              <a:rPr lang="en-US" sz="2200" dirty="0">
                <a:solidFill>
                  <a:prstClr val="black"/>
                </a:solidFill>
                <a:ea typeface="+mn-ea"/>
                <a:cs typeface="+mn-cs"/>
              </a:rPr>
              <a:t> </a:t>
            </a:r>
            <a:br>
              <a:rPr lang="en-US" sz="2200" dirty="0">
                <a:solidFill>
                  <a:prstClr val="black"/>
                </a:solidFill>
                <a:ea typeface="+mn-ea"/>
                <a:cs typeface="+mn-cs"/>
              </a:rPr>
            </a:br>
            <a:r>
              <a:rPr lang="en-US" sz="2200" dirty="0" smtClean="0">
                <a:solidFill>
                  <a:prstClr val="black"/>
                </a:solidFill>
                <a:ea typeface="+mn-ea"/>
                <a:cs typeface="+mn-cs"/>
              </a:rPr>
              <a:t></a:t>
            </a:r>
            <a:r>
              <a:rPr lang="en-US" sz="2200" dirty="0" err="1" smtClean="0">
                <a:solidFill>
                  <a:prstClr val="black"/>
                </a:solidFill>
                <a:ea typeface="+mn-ea"/>
                <a:cs typeface="+mn-cs"/>
              </a:rPr>
              <a:t>Kepala</a:t>
            </a:r>
            <a:r>
              <a:rPr lang="en-US" sz="2200" dirty="0" smtClean="0">
                <a:solidFill>
                  <a:prstClr val="black"/>
                </a:solidFill>
                <a:ea typeface="+mn-ea"/>
                <a:cs typeface="+mn-cs"/>
              </a:rPr>
              <a:t> </a:t>
            </a:r>
            <a:r>
              <a:rPr lang="en-US" sz="2200" dirty="0" err="1">
                <a:solidFill>
                  <a:prstClr val="black"/>
                </a:solidFill>
                <a:ea typeface="+mn-ea"/>
                <a:cs typeface="+mn-cs"/>
              </a:rPr>
              <a:t>Desa</a:t>
            </a:r>
            <a:r>
              <a:rPr lang="en-US" sz="2200" dirty="0">
                <a:solidFill>
                  <a:prstClr val="black"/>
                </a:solidFill>
                <a:ea typeface="+mn-ea"/>
                <a:cs typeface="+mn-cs"/>
              </a:rPr>
              <a:t> </a:t>
            </a:r>
            <a:r>
              <a:rPr lang="en-US" sz="2200" dirty="0" err="1">
                <a:solidFill>
                  <a:prstClr val="black"/>
                </a:solidFill>
                <a:ea typeface="+mn-ea"/>
                <a:cs typeface="+mn-cs"/>
              </a:rPr>
              <a:t>mengarahkan</a:t>
            </a:r>
            <a:r>
              <a:rPr lang="en-US" sz="2200" dirty="0">
                <a:solidFill>
                  <a:prstClr val="black"/>
                </a:solidFill>
                <a:ea typeface="+mn-ea"/>
                <a:cs typeface="+mn-cs"/>
              </a:rPr>
              <a:t> Tim </a:t>
            </a:r>
            <a:r>
              <a:rPr lang="en-US" sz="2200" dirty="0" err="1">
                <a:solidFill>
                  <a:prstClr val="black"/>
                </a:solidFill>
                <a:ea typeface="+mn-ea"/>
                <a:cs typeface="+mn-cs"/>
              </a:rPr>
              <a:t>Penyusun</a:t>
            </a:r>
            <a:r>
              <a:rPr lang="en-US" sz="2200" dirty="0">
                <a:solidFill>
                  <a:prstClr val="black"/>
                </a:solidFill>
                <a:ea typeface="+mn-ea"/>
                <a:cs typeface="+mn-cs"/>
              </a:rPr>
              <a:t> RKP </a:t>
            </a:r>
            <a:r>
              <a:rPr lang="en-US" sz="2200" dirty="0" err="1">
                <a:solidFill>
                  <a:prstClr val="black"/>
                </a:solidFill>
                <a:ea typeface="+mn-ea"/>
                <a:cs typeface="+mn-cs"/>
              </a:rPr>
              <a:t>Desa</a:t>
            </a:r>
            <a:r>
              <a:rPr lang="en-US" sz="2200" dirty="0">
                <a:solidFill>
                  <a:prstClr val="black"/>
                </a:solidFill>
                <a:ea typeface="+mn-ea"/>
                <a:cs typeface="+mn-cs"/>
              </a:rPr>
              <a:t> (</a:t>
            </a:r>
            <a:r>
              <a:rPr lang="en-US" sz="2200" dirty="0" err="1">
                <a:solidFill>
                  <a:prstClr val="black"/>
                </a:solidFill>
                <a:ea typeface="+mn-ea"/>
                <a:cs typeface="+mn-cs"/>
              </a:rPr>
              <a:t>jika</a:t>
            </a:r>
            <a:r>
              <a:rPr lang="en-US" sz="2200" dirty="0">
                <a:solidFill>
                  <a:prstClr val="black"/>
                </a:solidFill>
                <a:ea typeface="+mn-ea"/>
                <a:cs typeface="+mn-cs"/>
              </a:rPr>
              <a:t> </a:t>
            </a:r>
            <a:r>
              <a:rPr lang="en-US" sz="2200" dirty="0" err="1">
                <a:solidFill>
                  <a:prstClr val="black"/>
                </a:solidFill>
                <a:ea typeface="+mn-ea"/>
                <a:cs typeface="+mn-cs"/>
              </a:rPr>
              <a:t>ada</a:t>
            </a:r>
            <a:r>
              <a:rPr lang="en-US" sz="2200" dirty="0">
                <a:solidFill>
                  <a:prstClr val="black"/>
                </a:solidFill>
                <a:ea typeface="+mn-ea"/>
                <a:cs typeface="+mn-cs"/>
              </a:rPr>
              <a:t> </a:t>
            </a:r>
            <a:r>
              <a:rPr lang="en-US" sz="2200" dirty="0" err="1">
                <a:solidFill>
                  <a:prstClr val="black"/>
                </a:solidFill>
                <a:ea typeface="+mn-ea"/>
                <a:cs typeface="+mn-cs"/>
              </a:rPr>
              <a:t>kekurangan</a:t>
            </a:r>
            <a:r>
              <a:rPr lang="en-US" sz="2200" dirty="0">
                <a:solidFill>
                  <a:prstClr val="black"/>
                </a:solidFill>
                <a:ea typeface="+mn-ea"/>
                <a:cs typeface="+mn-cs"/>
              </a:rPr>
              <a:t>) </a:t>
            </a:r>
            <a:r>
              <a:rPr lang="en-US" sz="2200" dirty="0" err="1">
                <a:solidFill>
                  <a:prstClr val="black"/>
                </a:solidFill>
                <a:ea typeface="+mn-ea"/>
                <a:cs typeface="+mn-cs"/>
              </a:rPr>
              <a:t>untuk</a:t>
            </a:r>
            <a:r>
              <a:rPr lang="en-US" sz="2200" dirty="0">
                <a:solidFill>
                  <a:prstClr val="black"/>
                </a:solidFill>
                <a:ea typeface="+mn-ea"/>
                <a:cs typeface="+mn-cs"/>
              </a:rPr>
              <a:t> </a:t>
            </a:r>
            <a:r>
              <a:rPr lang="en-US" sz="2200" dirty="0" err="1">
                <a:solidFill>
                  <a:prstClr val="black"/>
                </a:solidFill>
                <a:ea typeface="+mn-ea"/>
                <a:cs typeface="+mn-cs"/>
              </a:rPr>
              <a:t>melakukan</a:t>
            </a:r>
            <a:r>
              <a:rPr lang="en-US" sz="2200" dirty="0">
                <a:solidFill>
                  <a:prstClr val="black"/>
                </a:solidFill>
                <a:ea typeface="+mn-ea"/>
                <a:cs typeface="+mn-cs"/>
              </a:rPr>
              <a:t> </a:t>
            </a:r>
            <a:r>
              <a:rPr lang="en-US" sz="2200" dirty="0" err="1">
                <a:solidFill>
                  <a:prstClr val="black"/>
                </a:solidFill>
                <a:ea typeface="+mn-ea"/>
                <a:cs typeface="+mn-cs"/>
              </a:rPr>
              <a:t>perbaikan</a:t>
            </a:r>
            <a:r>
              <a:rPr lang="en-US" sz="2200" dirty="0">
                <a:solidFill>
                  <a:prstClr val="black"/>
                </a:solidFill>
                <a:ea typeface="+mn-ea"/>
                <a:cs typeface="+mn-cs"/>
              </a:rPr>
              <a:t> </a:t>
            </a:r>
            <a:r>
              <a:rPr lang="en-US" sz="2200" dirty="0" err="1">
                <a:solidFill>
                  <a:prstClr val="black"/>
                </a:solidFill>
                <a:ea typeface="+mn-ea"/>
                <a:cs typeface="+mn-cs"/>
              </a:rPr>
              <a:t>dokumen</a:t>
            </a:r>
            <a:r>
              <a:rPr lang="en-US" sz="2200" dirty="0">
                <a:solidFill>
                  <a:prstClr val="black"/>
                </a:solidFill>
                <a:ea typeface="+mn-ea"/>
                <a:cs typeface="+mn-cs"/>
              </a:rPr>
              <a:t> </a:t>
            </a:r>
            <a:r>
              <a:rPr lang="en-US" sz="2200" dirty="0" err="1">
                <a:solidFill>
                  <a:prstClr val="black"/>
                </a:solidFill>
                <a:ea typeface="+mn-ea"/>
                <a:cs typeface="+mn-cs"/>
              </a:rPr>
              <a:t>rancangan</a:t>
            </a:r>
            <a:r>
              <a:rPr lang="en-US" sz="2200" dirty="0">
                <a:solidFill>
                  <a:prstClr val="black"/>
                </a:solidFill>
                <a:ea typeface="+mn-ea"/>
                <a:cs typeface="+mn-cs"/>
              </a:rPr>
              <a:t> RKP </a:t>
            </a:r>
            <a:r>
              <a:rPr lang="en-US" sz="2200" dirty="0" err="1">
                <a:solidFill>
                  <a:prstClr val="black"/>
                </a:solidFill>
                <a:ea typeface="+mn-ea"/>
                <a:cs typeface="+mn-cs"/>
              </a:rPr>
              <a:t>Desa</a:t>
            </a:r>
            <a:r>
              <a:rPr lang="en-US" sz="2200" dirty="0">
                <a:solidFill>
                  <a:prstClr val="black"/>
                </a:solidFill>
                <a:ea typeface="+mn-ea"/>
                <a:cs typeface="+mn-cs"/>
              </a:rPr>
              <a:t> </a:t>
            </a:r>
            <a:br>
              <a:rPr lang="en-US" sz="2200" dirty="0">
                <a:solidFill>
                  <a:prstClr val="black"/>
                </a:solidFill>
                <a:ea typeface="+mn-ea"/>
                <a:cs typeface="+mn-cs"/>
              </a:rPr>
            </a:br>
            <a:r>
              <a:rPr lang="en-US" sz="2200" dirty="0" smtClean="0">
                <a:solidFill>
                  <a:prstClr val="black"/>
                </a:solidFill>
                <a:ea typeface="+mn-ea"/>
                <a:cs typeface="+mn-cs"/>
              </a:rPr>
              <a:t></a:t>
            </a:r>
            <a:r>
              <a:rPr lang="en-US" sz="2200" dirty="0" err="1" smtClean="0">
                <a:solidFill>
                  <a:prstClr val="black"/>
                </a:solidFill>
                <a:ea typeface="+mn-ea"/>
                <a:cs typeface="+mn-cs"/>
              </a:rPr>
              <a:t>Apabila</a:t>
            </a:r>
            <a:r>
              <a:rPr lang="en-US" sz="2200" dirty="0" smtClean="0">
                <a:solidFill>
                  <a:prstClr val="black"/>
                </a:solidFill>
                <a:ea typeface="+mn-ea"/>
                <a:cs typeface="+mn-cs"/>
              </a:rPr>
              <a:t> </a:t>
            </a:r>
            <a:r>
              <a:rPr lang="en-US" sz="2200" dirty="0" err="1">
                <a:solidFill>
                  <a:prstClr val="black"/>
                </a:solidFill>
                <a:ea typeface="+mn-ea"/>
                <a:cs typeface="+mn-cs"/>
              </a:rPr>
              <a:t>Kepala</a:t>
            </a:r>
            <a:r>
              <a:rPr lang="en-US" sz="2200" dirty="0">
                <a:solidFill>
                  <a:prstClr val="black"/>
                </a:solidFill>
                <a:ea typeface="+mn-ea"/>
                <a:cs typeface="+mn-cs"/>
              </a:rPr>
              <a:t> </a:t>
            </a:r>
            <a:r>
              <a:rPr lang="en-US" sz="2200" dirty="0" err="1">
                <a:solidFill>
                  <a:prstClr val="black"/>
                </a:solidFill>
                <a:ea typeface="+mn-ea"/>
                <a:cs typeface="+mn-cs"/>
              </a:rPr>
              <a:t>Desa</a:t>
            </a:r>
            <a:r>
              <a:rPr lang="en-US" sz="2200" dirty="0">
                <a:solidFill>
                  <a:prstClr val="black"/>
                </a:solidFill>
                <a:ea typeface="+mn-ea"/>
                <a:cs typeface="+mn-cs"/>
              </a:rPr>
              <a:t> </a:t>
            </a:r>
            <a:r>
              <a:rPr lang="en-US" sz="2200" dirty="0" err="1">
                <a:solidFill>
                  <a:prstClr val="black"/>
                </a:solidFill>
                <a:ea typeface="+mn-ea"/>
                <a:cs typeface="+mn-cs"/>
              </a:rPr>
              <a:t>telah</a:t>
            </a:r>
            <a:r>
              <a:rPr lang="en-US" sz="2200" dirty="0">
                <a:solidFill>
                  <a:prstClr val="black"/>
                </a:solidFill>
                <a:ea typeface="+mn-ea"/>
                <a:cs typeface="+mn-cs"/>
              </a:rPr>
              <a:t> </a:t>
            </a:r>
            <a:r>
              <a:rPr lang="en-US" sz="2200" dirty="0" err="1">
                <a:solidFill>
                  <a:prstClr val="black"/>
                </a:solidFill>
                <a:ea typeface="+mn-ea"/>
                <a:cs typeface="+mn-cs"/>
              </a:rPr>
              <a:t>menyetujui</a:t>
            </a:r>
            <a:r>
              <a:rPr lang="en-US" sz="2200" dirty="0">
                <a:solidFill>
                  <a:prstClr val="black"/>
                </a:solidFill>
                <a:ea typeface="+mn-ea"/>
                <a:cs typeface="+mn-cs"/>
              </a:rPr>
              <a:t> </a:t>
            </a:r>
            <a:r>
              <a:rPr lang="en-US" sz="2200" dirty="0" err="1">
                <a:solidFill>
                  <a:prstClr val="black"/>
                </a:solidFill>
                <a:ea typeface="+mn-ea"/>
                <a:cs typeface="+mn-cs"/>
              </a:rPr>
              <a:t>rancangan</a:t>
            </a:r>
            <a:r>
              <a:rPr lang="en-US" sz="2200" dirty="0">
                <a:solidFill>
                  <a:prstClr val="black"/>
                </a:solidFill>
                <a:ea typeface="+mn-ea"/>
                <a:cs typeface="+mn-cs"/>
              </a:rPr>
              <a:t> RKP </a:t>
            </a:r>
            <a:r>
              <a:rPr lang="en-US" sz="2200" dirty="0" err="1">
                <a:solidFill>
                  <a:prstClr val="black"/>
                </a:solidFill>
                <a:ea typeface="+mn-ea"/>
                <a:cs typeface="+mn-cs"/>
              </a:rPr>
              <a:t>Desa</a:t>
            </a:r>
            <a:r>
              <a:rPr lang="en-US" sz="2200" dirty="0">
                <a:solidFill>
                  <a:prstClr val="black"/>
                </a:solidFill>
                <a:ea typeface="+mn-ea"/>
                <a:cs typeface="+mn-cs"/>
              </a:rPr>
              <a:t>, </a:t>
            </a:r>
            <a:r>
              <a:rPr lang="en-US" sz="2200" dirty="0" err="1">
                <a:solidFill>
                  <a:prstClr val="black"/>
                </a:solidFill>
                <a:ea typeface="+mn-ea"/>
                <a:cs typeface="+mn-cs"/>
              </a:rPr>
              <a:t>kemudian</a:t>
            </a:r>
            <a:r>
              <a:rPr lang="en-US" sz="2200" dirty="0">
                <a:solidFill>
                  <a:prstClr val="black"/>
                </a:solidFill>
                <a:ea typeface="+mn-ea"/>
                <a:cs typeface="+mn-cs"/>
              </a:rPr>
              <a:t> </a:t>
            </a:r>
            <a:r>
              <a:rPr lang="en-US" sz="2200" dirty="0" err="1">
                <a:solidFill>
                  <a:prstClr val="black"/>
                </a:solidFill>
                <a:ea typeface="+mn-ea"/>
                <a:cs typeface="+mn-cs"/>
              </a:rPr>
              <a:t>Kepala</a:t>
            </a:r>
            <a:r>
              <a:rPr lang="en-US" sz="2200" dirty="0">
                <a:solidFill>
                  <a:prstClr val="black"/>
                </a:solidFill>
                <a:ea typeface="+mn-ea"/>
                <a:cs typeface="+mn-cs"/>
              </a:rPr>
              <a:t> </a:t>
            </a:r>
            <a:r>
              <a:rPr lang="en-US" sz="2200" dirty="0" err="1">
                <a:solidFill>
                  <a:prstClr val="black"/>
                </a:solidFill>
                <a:ea typeface="+mn-ea"/>
                <a:cs typeface="+mn-cs"/>
              </a:rPr>
              <a:t>Desa</a:t>
            </a:r>
            <a:r>
              <a:rPr lang="en-US" sz="2200" dirty="0">
                <a:solidFill>
                  <a:prstClr val="black"/>
                </a:solidFill>
                <a:ea typeface="+mn-ea"/>
                <a:cs typeface="+mn-cs"/>
              </a:rPr>
              <a:t> </a:t>
            </a:r>
            <a:r>
              <a:rPr lang="en-US" sz="2200" dirty="0" err="1" smtClean="0">
                <a:solidFill>
                  <a:prstClr val="black"/>
                </a:solidFill>
                <a:ea typeface="+mn-ea"/>
                <a:cs typeface="+mn-cs"/>
              </a:rPr>
              <a:t>menyelenggarakan</a:t>
            </a:r>
            <a:r>
              <a:rPr lang="en-US" sz="2200" dirty="0" smtClean="0">
                <a:solidFill>
                  <a:prstClr val="black"/>
                </a:solidFill>
                <a:ea typeface="+mn-ea"/>
                <a:cs typeface="+mn-cs"/>
              </a:rPr>
              <a:t> </a:t>
            </a:r>
            <a:r>
              <a:rPr lang="en-US" sz="2200" dirty="0" err="1">
                <a:solidFill>
                  <a:prstClr val="black"/>
                </a:solidFill>
                <a:ea typeface="+mn-ea"/>
                <a:cs typeface="+mn-cs"/>
              </a:rPr>
              <a:t>musyawarah</a:t>
            </a:r>
            <a:r>
              <a:rPr lang="en-US" sz="2200" dirty="0">
                <a:solidFill>
                  <a:prstClr val="black"/>
                </a:solidFill>
                <a:ea typeface="+mn-ea"/>
                <a:cs typeface="+mn-cs"/>
              </a:rPr>
              <a:t> </a:t>
            </a:r>
            <a:r>
              <a:rPr lang="en-US" sz="2200" dirty="0" err="1">
                <a:solidFill>
                  <a:prstClr val="black"/>
                </a:solidFill>
                <a:ea typeface="+mn-ea"/>
                <a:cs typeface="+mn-cs"/>
              </a:rPr>
              <a:t>perencanaan</a:t>
            </a:r>
            <a:r>
              <a:rPr lang="en-US" sz="2200" dirty="0">
                <a:solidFill>
                  <a:prstClr val="black"/>
                </a:solidFill>
                <a:ea typeface="+mn-ea"/>
                <a:cs typeface="+mn-cs"/>
              </a:rPr>
              <a:t> </a:t>
            </a:r>
            <a:r>
              <a:rPr lang="en-US" sz="2200" dirty="0" err="1">
                <a:solidFill>
                  <a:prstClr val="black"/>
                </a:solidFill>
                <a:ea typeface="+mn-ea"/>
                <a:cs typeface="+mn-cs"/>
              </a:rPr>
              <a:t>pembangunan</a:t>
            </a:r>
            <a:r>
              <a:rPr lang="en-US" sz="2200" dirty="0">
                <a:solidFill>
                  <a:prstClr val="black"/>
                </a:solidFill>
                <a:ea typeface="+mn-ea"/>
                <a:cs typeface="+mn-cs"/>
              </a:rPr>
              <a:t> </a:t>
            </a:r>
            <a:r>
              <a:rPr lang="en-US" sz="2200" dirty="0" err="1">
                <a:solidFill>
                  <a:prstClr val="black"/>
                </a:solidFill>
                <a:ea typeface="+mn-ea"/>
                <a:cs typeface="+mn-cs"/>
              </a:rPr>
              <a:t>Desa</a:t>
            </a:r>
            <a:r>
              <a:rPr lang="en-US" sz="2200" dirty="0">
                <a:solidFill>
                  <a:prstClr val="black"/>
                </a:solidFill>
                <a:ea typeface="+mn-ea"/>
                <a:cs typeface="+mn-cs"/>
              </a:rPr>
              <a:t> (</a:t>
            </a:r>
            <a:r>
              <a:rPr lang="en-US" sz="2200" dirty="0" err="1">
                <a:solidFill>
                  <a:prstClr val="black"/>
                </a:solidFill>
                <a:ea typeface="+mn-ea"/>
                <a:cs typeface="+mn-cs"/>
              </a:rPr>
              <a:t>Musrenbang</a:t>
            </a:r>
            <a:r>
              <a:rPr lang="en-US" sz="2200" dirty="0">
                <a:solidFill>
                  <a:prstClr val="black"/>
                </a:solidFill>
                <a:ea typeface="+mn-ea"/>
                <a:cs typeface="+mn-cs"/>
              </a:rPr>
              <a:t> </a:t>
            </a:r>
            <a:r>
              <a:rPr lang="en-US" sz="2200" dirty="0" err="1">
                <a:solidFill>
                  <a:prstClr val="black"/>
                </a:solidFill>
                <a:ea typeface="+mn-ea"/>
                <a:cs typeface="+mn-cs"/>
              </a:rPr>
              <a:t>Desa</a:t>
            </a:r>
            <a:r>
              <a:rPr lang="en-US" sz="2200" dirty="0">
                <a:solidFill>
                  <a:prstClr val="black"/>
                </a:solidFill>
                <a:ea typeface="+mn-ea"/>
                <a:cs typeface="+mn-cs"/>
              </a:rPr>
              <a:t>). </a:t>
            </a:r>
            <a:br>
              <a:rPr lang="en-US" sz="2200" dirty="0">
                <a:solidFill>
                  <a:prstClr val="black"/>
                </a:solidFill>
                <a:ea typeface="+mn-ea"/>
                <a:cs typeface="+mn-cs"/>
              </a:rPr>
            </a:br>
            <a:endParaRPr lang="en-US" dirty="0"/>
          </a:p>
        </p:txBody>
      </p:sp>
      <p:sp>
        <p:nvSpPr>
          <p:cNvPr id="3" name="Content Placeholder 2"/>
          <p:cNvSpPr>
            <a:spLocks noGrp="1"/>
          </p:cNvSpPr>
          <p:nvPr>
            <p:ph idx="1"/>
          </p:nvPr>
        </p:nvSpPr>
        <p:spPr>
          <a:xfrm>
            <a:off x="467544" y="6769558"/>
            <a:ext cx="8229600" cy="176883"/>
          </a:xfrm>
        </p:spPr>
        <p:txBody>
          <a:bodyPr>
            <a:normAutofit fontScale="25000" lnSpcReduction="20000"/>
          </a:bodyPr>
          <a:lstStyle/>
          <a:p>
            <a:endParaRPr lang="en-US" dirty="0"/>
          </a:p>
        </p:txBody>
      </p:sp>
    </p:spTree>
    <p:extLst>
      <p:ext uri="{BB962C8B-B14F-4D97-AF65-F5344CB8AC3E}">
        <p14:creationId xmlns:p14="http://schemas.microsoft.com/office/powerpoint/2010/main" xmlns="" val="18345154"/>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1520" y="188640"/>
            <a:ext cx="8712968" cy="936104"/>
          </a:xfrm>
        </p:spPr>
        <p:txBody>
          <a:bodyPr>
            <a:normAutofit fontScale="90000"/>
          </a:bodyPr>
          <a:lstStyle/>
          <a:p>
            <a:r>
              <a:rPr lang="en-US" sz="3100" dirty="0" err="1">
                <a:solidFill>
                  <a:prstClr val="black"/>
                </a:solidFill>
                <a:latin typeface="Calibri Light"/>
              </a:rPr>
              <a:t>Musyawarah</a:t>
            </a:r>
            <a:r>
              <a:rPr lang="en-US" sz="3100" dirty="0">
                <a:solidFill>
                  <a:prstClr val="black"/>
                </a:solidFill>
                <a:latin typeface="Calibri Light"/>
              </a:rPr>
              <a:t> </a:t>
            </a:r>
            <a:r>
              <a:rPr lang="en-US" sz="3100" dirty="0" err="1">
                <a:solidFill>
                  <a:prstClr val="black"/>
                </a:solidFill>
                <a:latin typeface="Calibri Light"/>
              </a:rPr>
              <a:t>Perencanaan</a:t>
            </a:r>
            <a:r>
              <a:rPr lang="en-US" sz="3100" dirty="0">
                <a:solidFill>
                  <a:prstClr val="black"/>
                </a:solidFill>
                <a:latin typeface="Calibri Light"/>
              </a:rPr>
              <a:t> </a:t>
            </a:r>
            <a:r>
              <a:rPr lang="en-US" sz="3100" dirty="0" err="1">
                <a:solidFill>
                  <a:prstClr val="black"/>
                </a:solidFill>
                <a:latin typeface="Calibri Light"/>
              </a:rPr>
              <a:t>Pembangnan</a:t>
            </a:r>
            <a:r>
              <a:rPr lang="en-US" sz="3100" dirty="0">
                <a:solidFill>
                  <a:prstClr val="black"/>
                </a:solidFill>
                <a:latin typeface="Calibri Light"/>
              </a:rPr>
              <a:t> </a:t>
            </a:r>
            <a:r>
              <a:rPr lang="en-US" sz="3100" dirty="0" err="1">
                <a:solidFill>
                  <a:prstClr val="black"/>
                </a:solidFill>
                <a:latin typeface="Calibri Light"/>
              </a:rPr>
              <a:t>Desa</a:t>
            </a:r>
            <a:r>
              <a:rPr lang="en-US" sz="3100" dirty="0">
                <a:solidFill>
                  <a:prstClr val="black"/>
                </a:solidFill>
                <a:latin typeface="Calibri Light"/>
              </a:rPr>
              <a:t> </a:t>
            </a:r>
            <a:r>
              <a:rPr lang="en-US" dirty="0">
                <a:solidFill>
                  <a:prstClr val="black"/>
                </a:solidFill>
                <a:latin typeface="Calibri Light"/>
              </a:rPr>
              <a:t/>
            </a:r>
            <a:br>
              <a:rPr lang="en-US" dirty="0">
                <a:solidFill>
                  <a:prstClr val="black"/>
                </a:solidFill>
                <a:latin typeface="Calibri Light"/>
              </a:rPr>
            </a:br>
            <a:endParaRPr lang="en-US" dirty="0"/>
          </a:p>
        </p:txBody>
      </p:sp>
      <p:sp>
        <p:nvSpPr>
          <p:cNvPr id="3" name="Content Placeholder 2"/>
          <p:cNvSpPr>
            <a:spLocks noGrp="1"/>
          </p:cNvSpPr>
          <p:nvPr>
            <p:ph idx="1"/>
          </p:nvPr>
        </p:nvSpPr>
        <p:spPr>
          <a:xfrm>
            <a:off x="251520" y="908720"/>
            <a:ext cx="8784976" cy="5217443"/>
          </a:xfrm>
        </p:spPr>
        <p:txBody>
          <a:bodyPr/>
          <a:lstStyle/>
          <a:p>
            <a:pPr marL="228600" lvl="0" indent="-228600">
              <a:lnSpc>
                <a:spcPct val="90000"/>
              </a:lnSpc>
              <a:spcBef>
                <a:spcPts val="1000"/>
              </a:spcBef>
            </a:pPr>
            <a:r>
              <a:rPr lang="en-US" sz="2800" dirty="0" err="1">
                <a:solidFill>
                  <a:prstClr val="black"/>
                </a:solidFill>
              </a:rPr>
              <a:t>Kepala</a:t>
            </a:r>
            <a:r>
              <a:rPr lang="en-US" sz="2800" dirty="0">
                <a:solidFill>
                  <a:prstClr val="black"/>
                </a:solidFill>
              </a:rPr>
              <a:t> </a:t>
            </a:r>
            <a:r>
              <a:rPr lang="en-US" sz="2800" dirty="0" err="1">
                <a:solidFill>
                  <a:prstClr val="black"/>
                </a:solidFill>
              </a:rPr>
              <a:t>Desa</a:t>
            </a:r>
            <a:r>
              <a:rPr lang="en-US" sz="2800" dirty="0">
                <a:solidFill>
                  <a:prstClr val="black"/>
                </a:solidFill>
              </a:rPr>
              <a:t> </a:t>
            </a:r>
            <a:r>
              <a:rPr lang="en-US" sz="2800" dirty="0" err="1">
                <a:solidFill>
                  <a:prstClr val="black"/>
                </a:solidFill>
              </a:rPr>
              <a:t>menyelenggarakan</a:t>
            </a:r>
            <a:r>
              <a:rPr lang="en-US" sz="2800" dirty="0">
                <a:solidFill>
                  <a:prstClr val="black"/>
                </a:solidFill>
              </a:rPr>
              <a:t> </a:t>
            </a:r>
            <a:r>
              <a:rPr lang="en-US" sz="2800" dirty="0" err="1">
                <a:solidFill>
                  <a:prstClr val="black"/>
                </a:solidFill>
              </a:rPr>
              <a:t>Musrenbang</a:t>
            </a:r>
            <a:r>
              <a:rPr lang="en-US" sz="2800" dirty="0">
                <a:solidFill>
                  <a:prstClr val="black"/>
                </a:solidFill>
              </a:rPr>
              <a:t> </a:t>
            </a:r>
            <a:r>
              <a:rPr lang="en-US" sz="2800" dirty="0" err="1">
                <a:solidFill>
                  <a:prstClr val="black"/>
                </a:solidFill>
              </a:rPr>
              <a:t>Desa</a:t>
            </a:r>
            <a:r>
              <a:rPr lang="en-US" sz="2800" dirty="0">
                <a:solidFill>
                  <a:prstClr val="black"/>
                </a:solidFill>
              </a:rPr>
              <a:t> </a:t>
            </a:r>
            <a:r>
              <a:rPr lang="en-US" sz="2800" dirty="0" err="1">
                <a:solidFill>
                  <a:prstClr val="black"/>
                </a:solidFill>
              </a:rPr>
              <a:t>untuk</a:t>
            </a:r>
            <a:r>
              <a:rPr lang="en-US" sz="2800" dirty="0">
                <a:solidFill>
                  <a:prstClr val="black"/>
                </a:solidFill>
              </a:rPr>
              <a:t> </a:t>
            </a:r>
            <a:r>
              <a:rPr lang="en-US" sz="2800" dirty="0" err="1">
                <a:solidFill>
                  <a:prstClr val="black"/>
                </a:solidFill>
              </a:rPr>
              <a:t>membahas</a:t>
            </a:r>
            <a:r>
              <a:rPr lang="en-US" sz="2800" dirty="0">
                <a:solidFill>
                  <a:prstClr val="black"/>
                </a:solidFill>
              </a:rPr>
              <a:t> </a:t>
            </a:r>
            <a:r>
              <a:rPr lang="en-US" sz="2800" dirty="0" err="1">
                <a:solidFill>
                  <a:prstClr val="black"/>
                </a:solidFill>
              </a:rPr>
              <a:t>dan</a:t>
            </a:r>
            <a:r>
              <a:rPr lang="en-US" sz="2800" dirty="0">
                <a:solidFill>
                  <a:prstClr val="black"/>
                </a:solidFill>
              </a:rPr>
              <a:t> </a:t>
            </a:r>
            <a:r>
              <a:rPr lang="en-US" sz="2800" dirty="0" err="1">
                <a:solidFill>
                  <a:prstClr val="black"/>
                </a:solidFill>
              </a:rPr>
              <a:t>menyepakati</a:t>
            </a:r>
            <a:r>
              <a:rPr lang="en-US" sz="2800" dirty="0">
                <a:solidFill>
                  <a:prstClr val="black"/>
                </a:solidFill>
              </a:rPr>
              <a:t> </a:t>
            </a:r>
            <a:r>
              <a:rPr lang="en-US" sz="2800" dirty="0" err="1">
                <a:solidFill>
                  <a:prstClr val="black"/>
                </a:solidFill>
              </a:rPr>
              <a:t>rancangan</a:t>
            </a:r>
            <a:r>
              <a:rPr lang="en-US" sz="2800" dirty="0">
                <a:solidFill>
                  <a:prstClr val="black"/>
                </a:solidFill>
              </a:rPr>
              <a:t> RKP </a:t>
            </a:r>
            <a:r>
              <a:rPr lang="en-US" sz="2800" dirty="0" err="1">
                <a:solidFill>
                  <a:prstClr val="black"/>
                </a:solidFill>
              </a:rPr>
              <a:t>Desa</a:t>
            </a:r>
            <a:r>
              <a:rPr lang="en-US" sz="2800" dirty="0">
                <a:solidFill>
                  <a:prstClr val="black"/>
                </a:solidFill>
              </a:rPr>
              <a:t>. </a:t>
            </a:r>
          </a:p>
          <a:p>
            <a:pPr marL="228600" lvl="0" indent="-228600">
              <a:lnSpc>
                <a:spcPct val="90000"/>
              </a:lnSpc>
              <a:spcBef>
                <a:spcPts val="1000"/>
              </a:spcBef>
            </a:pPr>
            <a:r>
              <a:rPr lang="en-US" sz="2800" dirty="0">
                <a:solidFill>
                  <a:prstClr val="black"/>
                </a:solidFill>
              </a:rPr>
              <a:t> </a:t>
            </a:r>
            <a:r>
              <a:rPr lang="en-US" sz="2800" dirty="0" err="1">
                <a:solidFill>
                  <a:prstClr val="black"/>
                </a:solidFill>
              </a:rPr>
              <a:t>Musrenbang</a:t>
            </a:r>
            <a:r>
              <a:rPr lang="en-US" sz="2800" dirty="0">
                <a:solidFill>
                  <a:prstClr val="black"/>
                </a:solidFill>
              </a:rPr>
              <a:t> </a:t>
            </a:r>
            <a:r>
              <a:rPr lang="en-US" sz="2800" dirty="0" err="1">
                <a:solidFill>
                  <a:prstClr val="black"/>
                </a:solidFill>
              </a:rPr>
              <a:t>Desa</a:t>
            </a:r>
            <a:r>
              <a:rPr lang="en-US" sz="2800" dirty="0">
                <a:solidFill>
                  <a:prstClr val="black"/>
                </a:solidFill>
              </a:rPr>
              <a:t> </a:t>
            </a:r>
            <a:r>
              <a:rPr lang="en-US" sz="2800" dirty="0" err="1">
                <a:solidFill>
                  <a:prstClr val="black"/>
                </a:solidFill>
              </a:rPr>
              <a:t>diikuti</a:t>
            </a:r>
            <a:r>
              <a:rPr lang="en-US" sz="2800" dirty="0">
                <a:solidFill>
                  <a:prstClr val="black"/>
                </a:solidFill>
              </a:rPr>
              <a:t> </a:t>
            </a:r>
            <a:r>
              <a:rPr lang="en-US" sz="2800" dirty="0" err="1">
                <a:solidFill>
                  <a:prstClr val="black"/>
                </a:solidFill>
              </a:rPr>
              <a:t>oleh</a:t>
            </a:r>
            <a:r>
              <a:rPr lang="en-US" sz="2800" dirty="0">
                <a:solidFill>
                  <a:prstClr val="black"/>
                </a:solidFill>
              </a:rPr>
              <a:t> </a:t>
            </a:r>
            <a:r>
              <a:rPr lang="en-US" sz="2800" dirty="0" err="1">
                <a:solidFill>
                  <a:prstClr val="black"/>
                </a:solidFill>
              </a:rPr>
              <a:t>Pemerintah</a:t>
            </a:r>
            <a:r>
              <a:rPr lang="en-US" sz="2800" dirty="0">
                <a:solidFill>
                  <a:prstClr val="black"/>
                </a:solidFill>
              </a:rPr>
              <a:t> </a:t>
            </a:r>
          </a:p>
          <a:p>
            <a:pPr marL="228600" lvl="0" indent="-228600">
              <a:lnSpc>
                <a:spcPct val="90000"/>
              </a:lnSpc>
              <a:spcBef>
                <a:spcPts val="1000"/>
              </a:spcBef>
            </a:pPr>
            <a:r>
              <a:rPr lang="en-US" sz="2800" dirty="0" err="1">
                <a:solidFill>
                  <a:prstClr val="black"/>
                </a:solidFill>
              </a:rPr>
              <a:t>Desa</a:t>
            </a:r>
            <a:r>
              <a:rPr lang="en-US" sz="2800" dirty="0">
                <a:solidFill>
                  <a:prstClr val="black"/>
                </a:solidFill>
              </a:rPr>
              <a:t>, </a:t>
            </a:r>
            <a:r>
              <a:rPr lang="en-US" sz="2800" dirty="0" err="1">
                <a:solidFill>
                  <a:prstClr val="black"/>
                </a:solidFill>
              </a:rPr>
              <a:t>Badan</a:t>
            </a:r>
            <a:r>
              <a:rPr lang="en-US" sz="2800" dirty="0">
                <a:solidFill>
                  <a:prstClr val="black"/>
                </a:solidFill>
              </a:rPr>
              <a:t> </a:t>
            </a:r>
            <a:r>
              <a:rPr lang="en-US" sz="2800" dirty="0" err="1">
                <a:solidFill>
                  <a:prstClr val="black"/>
                </a:solidFill>
              </a:rPr>
              <a:t>Permusyawaratan</a:t>
            </a:r>
            <a:r>
              <a:rPr lang="en-US" sz="2800" dirty="0">
                <a:solidFill>
                  <a:prstClr val="black"/>
                </a:solidFill>
              </a:rPr>
              <a:t> </a:t>
            </a:r>
            <a:r>
              <a:rPr lang="en-US" sz="2800" dirty="0" err="1">
                <a:solidFill>
                  <a:prstClr val="black"/>
                </a:solidFill>
              </a:rPr>
              <a:t>Desa</a:t>
            </a:r>
            <a:r>
              <a:rPr lang="en-US" sz="2800" dirty="0">
                <a:solidFill>
                  <a:prstClr val="black"/>
                </a:solidFill>
              </a:rPr>
              <a:t>, </a:t>
            </a:r>
            <a:r>
              <a:rPr lang="en-US" sz="2800" dirty="0" err="1">
                <a:solidFill>
                  <a:prstClr val="black"/>
                </a:solidFill>
              </a:rPr>
              <a:t>lembaga</a:t>
            </a:r>
            <a:r>
              <a:rPr lang="en-US" sz="2800" dirty="0">
                <a:solidFill>
                  <a:prstClr val="black"/>
                </a:solidFill>
              </a:rPr>
              <a:t> </a:t>
            </a:r>
            <a:r>
              <a:rPr lang="en-US" sz="2800" dirty="0" err="1">
                <a:solidFill>
                  <a:prstClr val="black"/>
                </a:solidFill>
              </a:rPr>
              <a:t>kemasyarakatan</a:t>
            </a:r>
            <a:r>
              <a:rPr lang="en-US" sz="2800" dirty="0">
                <a:solidFill>
                  <a:prstClr val="black"/>
                </a:solidFill>
              </a:rPr>
              <a:t> </a:t>
            </a:r>
            <a:r>
              <a:rPr lang="en-US" sz="2800" dirty="0" err="1">
                <a:solidFill>
                  <a:prstClr val="black"/>
                </a:solidFill>
              </a:rPr>
              <a:t>desa</a:t>
            </a:r>
            <a:r>
              <a:rPr lang="en-US" sz="2800" dirty="0">
                <a:solidFill>
                  <a:prstClr val="black"/>
                </a:solidFill>
              </a:rPr>
              <a:t>, </a:t>
            </a:r>
            <a:r>
              <a:rPr lang="en-US" sz="2800" dirty="0" err="1">
                <a:solidFill>
                  <a:prstClr val="black"/>
                </a:solidFill>
              </a:rPr>
              <a:t>dan</a:t>
            </a:r>
            <a:r>
              <a:rPr lang="en-US" sz="2800" dirty="0">
                <a:solidFill>
                  <a:prstClr val="black"/>
                </a:solidFill>
              </a:rPr>
              <a:t> </a:t>
            </a:r>
            <a:r>
              <a:rPr lang="en-US" sz="2800" dirty="0" err="1">
                <a:solidFill>
                  <a:prstClr val="black"/>
                </a:solidFill>
              </a:rPr>
              <a:t>unsur</a:t>
            </a:r>
            <a:r>
              <a:rPr lang="en-US" sz="2800" dirty="0">
                <a:solidFill>
                  <a:prstClr val="black"/>
                </a:solidFill>
              </a:rPr>
              <a:t> </a:t>
            </a:r>
            <a:r>
              <a:rPr lang="en-US" sz="2800" dirty="0" err="1">
                <a:solidFill>
                  <a:prstClr val="black"/>
                </a:solidFill>
              </a:rPr>
              <a:t>masyarakat</a:t>
            </a:r>
            <a:r>
              <a:rPr lang="en-US" sz="2800" dirty="0">
                <a:solidFill>
                  <a:prstClr val="black"/>
                </a:solidFill>
              </a:rPr>
              <a:t> </a:t>
            </a:r>
            <a:r>
              <a:rPr lang="en-US" sz="2800" dirty="0" err="1">
                <a:solidFill>
                  <a:prstClr val="black"/>
                </a:solidFill>
              </a:rPr>
              <a:t>desa</a:t>
            </a:r>
            <a:r>
              <a:rPr lang="en-US" sz="2800" dirty="0">
                <a:solidFill>
                  <a:prstClr val="black"/>
                </a:solidFill>
              </a:rPr>
              <a:t> (</a:t>
            </a:r>
            <a:r>
              <a:rPr lang="en-US" sz="2800" dirty="0" err="1">
                <a:solidFill>
                  <a:prstClr val="black"/>
                </a:solidFill>
              </a:rPr>
              <a:t>tokoh-tokoh</a:t>
            </a:r>
            <a:r>
              <a:rPr lang="en-US" sz="2800" dirty="0">
                <a:solidFill>
                  <a:prstClr val="black"/>
                </a:solidFill>
              </a:rPr>
              <a:t> </a:t>
            </a:r>
            <a:r>
              <a:rPr lang="en-US" sz="2800" dirty="0" err="1">
                <a:solidFill>
                  <a:prstClr val="black"/>
                </a:solidFill>
              </a:rPr>
              <a:t>masyarakat</a:t>
            </a:r>
            <a:r>
              <a:rPr lang="en-US" sz="2800" dirty="0">
                <a:solidFill>
                  <a:prstClr val="black"/>
                </a:solidFill>
              </a:rPr>
              <a:t>, </a:t>
            </a:r>
            <a:r>
              <a:rPr lang="en-US" sz="2800" dirty="0" err="1">
                <a:solidFill>
                  <a:prstClr val="black"/>
                </a:solidFill>
              </a:rPr>
              <a:t>perwakilan</a:t>
            </a:r>
            <a:r>
              <a:rPr lang="en-US" sz="2800" dirty="0">
                <a:solidFill>
                  <a:prstClr val="black"/>
                </a:solidFill>
              </a:rPr>
              <a:t> </a:t>
            </a:r>
            <a:br>
              <a:rPr lang="en-US" sz="2800" dirty="0">
                <a:solidFill>
                  <a:prstClr val="black"/>
                </a:solidFill>
              </a:rPr>
            </a:br>
            <a:r>
              <a:rPr lang="en-US" sz="2800" dirty="0" err="1">
                <a:solidFill>
                  <a:prstClr val="black"/>
                </a:solidFill>
              </a:rPr>
              <a:t>kelompok</a:t>
            </a:r>
            <a:r>
              <a:rPr lang="en-US" sz="2800" dirty="0">
                <a:solidFill>
                  <a:prstClr val="black"/>
                </a:solidFill>
              </a:rPr>
              <a:t> </a:t>
            </a:r>
            <a:r>
              <a:rPr lang="en-US" sz="2800" dirty="0" err="1">
                <a:solidFill>
                  <a:prstClr val="black"/>
                </a:solidFill>
              </a:rPr>
              <a:t>kegiatan</a:t>
            </a:r>
            <a:r>
              <a:rPr lang="en-US" sz="2800" dirty="0">
                <a:solidFill>
                  <a:prstClr val="black"/>
                </a:solidFill>
              </a:rPr>
              <a:t> </a:t>
            </a:r>
            <a:r>
              <a:rPr lang="en-US" sz="2800" dirty="0" err="1">
                <a:solidFill>
                  <a:prstClr val="black"/>
                </a:solidFill>
              </a:rPr>
              <a:t>masyarakat</a:t>
            </a:r>
            <a:r>
              <a:rPr lang="en-US" sz="2800" dirty="0">
                <a:solidFill>
                  <a:prstClr val="black"/>
                </a:solidFill>
              </a:rPr>
              <a:t>, </a:t>
            </a:r>
            <a:r>
              <a:rPr lang="en-US" sz="2800" dirty="0" err="1">
                <a:solidFill>
                  <a:prstClr val="black"/>
                </a:solidFill>
              </a:rPr>
              <a:t>perwkilan</a:t>
            </a:r>
            <a:r>
              <a:rPr lang="en-US" sz="2800" dirty="0">
                <a:solidFill>
                  <a:prstClr val="black"/>
                </a:solidFill>
              </a:rPr>
              <a:t> </a:t>
            </a:r>
            <a:br>
              <a:rPr lang="en-US" sz="2800" dirty="0">
                <a:solidFill>
                  <a:prstClr val="black"/>
                </a:solidFill>
              </a:rPr>
            </a:br>
            <a:r>
              <a:rPr lang="en-US" sz="2800" dirty="0" err="1">
                <a:solidFill>
                  <a:prstClr val="black"/>
                </a:solidFill>
              </a:rPr>
              <a:t>kelompok</a:t>
            </a:r>
            <a:r>
              <a:rPr lang="en-US" sz="2800" dirty="0">
                <a:solidFill>
                  <a:prstClr val="black"/>
                </a:solidFill>
              </a:rPr>
              <a:t> </a:t>
            </a:r>
            <a:r>
              <a:rPr lang="en-US" sz="2800" dirty="0" err="1">
                <a:solidFill>
                  <a:prstClr val="black"/>
                </a:solidFill>
              </a:rPr>
              <a:t>miskin</a:t>
            </a:r>
            <a:r>
              <a:rPr lang="en-US" sz="2800" dirty="0">
                <a:solidFill>
                  <a:prstClr val="black"/>
                </a:solidFill>
              </a:rPr>
              <a:t>). </a:t>
            </a:r>
          </a:p>
          <a:p>
            <a:pPr marL="228600" lvl="0" indent="-228600">
              <a:lnSpc>
                <a:spcPct val="90000"/>
              </a:lnSpc>
              <a:spcBef>
                <a:spcPts val="1000"/>
              </a:spcBef>
            </a:pPr>
            <a:endParaRPr lang="en-US" sz="2800" dirty="0">
              <a:solidFill>
                <a:prstClr val="black"/>
              </a:solidFill>
            </a:endParaRPr>
          </a:p>
          <a:p>
            <a:endParaRPr lang="en-US" dirty="0"/>
          </a:p>
        </p:txBody>
      </p:sp>
    </p:spTree>
    <p:extLst>
      <p:ext uri="{BB962C8B-B14F-4D97-AF65-F5344CB8AC3E}">
        <p14:creationId xmlns:p14="http://schemas.microsoft.com/office/powerpoint/2010/main" xmlns="" val="483739960"/>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962674"/>
          </a:xfrm>
        </p:spPr>
        <p:txBody>
          <a:bodyPr/>
          <a:lstStyle/>
          <a:p>
            <a:pPr marL="228600" lvl="0" indent="-228600" algn="l">
              <a:lnSpc>
                <a:spcPct val="90000"/>
              </a:lnSpc>
              <a:spcBef>
                <a:spcPts val="1000"/>
              </a:spcBef>
            </a:pPr>
            <a:r>
              <a:rPr lang="en-US" sz="2600" dirty="0" smtClean="0">
                <a:solidFill>
                  <a:prstClr val="black"/>
                </a:solidFill>
                <a:ea typeface="+mn-ea"/>
                <a:cs typeface="+mn-cs"/>
              </a:rPr>
              <a:t>   </a:t>
            </a:r>
            <a:r>
              <a:rPr lang="en-US" sz="2600" dirty="0" err="1" smtClean="0">
                <a:solidFill>
                  <a:prstClr val="black"/>
                </a:solidFill>
                <a:ea typeface="+mn-ea"/>
                <a:cs typeface="+mn-cs"/>
              </a:rPr>
              <a:t>Hasil</a:t>
            </a:r>
            <a:r>
              <a:rPr lang="en-US" sz="2600" dirty="0" smtClean="0">
                <a:solidFill>
                  <a:prstClr val="black"/>
                </a:solidFill>
                <a:ea typeface="+mn-ea"/>
                <a:cs typeface="+mn-cs"/>
              </a:rPr>
              <a:t> </a:t>
            </a:r>
            <a:r>
              <a:rPr lang="en-US" sz="2600" dirty="0" err="1">
                <a:solidFill>
                  <a:prstClr val="black"/>
                </a:solidFill>
                <a:ea typeface="+mn-ea"/>
                <a:cs typeface="+mn-cs"/>
              </a:rPr>
              <a:t>kesepakatan</a:t>
            </a:r>
            <a:r>
              <a:rPr lang="en-US" sz="2600" dirty="0">
                <a:solidFill>
                  <a:prstClr val="black"/>
                </a:solidFill>
                <a:ea typeface="+mn-ea"/>
                <a:cs typeface="+mn-cs"/>
              </a:rPr>
              <a:t> </a:t>
            </a:r>
            <a:r>
              <a:rPr lang="en-US" sz="2600" dirty="0" err="1">
                <a:solidFill>
                  <a:prstClr val="black"/>
                </a:solidFill>
                <a:ea typeface="+mn-ea"/>
                <a:cs typeface="+mn-cs"/>
              </a:rPr>
              <a:t>Musrenbang</a:t>
            </a:r>
            <a:r>
              <a:rPr lang="en-US" sz="2600" dirty="0">
                <a:solidFill>
                  <a:prstClr val="black"/>
                </a:solidFill>
                <a:ea typeface="+mn-ea"/>
                <a:cs typeface="+mn-cs"/>
              </a:rPr>
              <a:t> </a:t>
            </a:r>
            <a:r>
              <a:rPr lang="en-US" sz="2600" dirty="0" err="1">
                <a:solidFill>
                  <a:prstClr val="black"/>
                </a:solidFill>
                <a:ea typeface="+mn-ea"/>
                <a:cs typeface="+mn-cs"/>
              </a:rPr>
              <a:t>Desa</a:t>
            </a:r>
            <a:r>
              <a:rPr lang="en-US" sz="2600" dirty="0">
                <a:solidFill>
                  <a:prstClr val="black"/>
                </a:solidFill>
                <a:ea typeface="+mn-ea"/>
                <a:cs typeface="+mn-cs"/>
              </a:rPr>
              <a:t> </a:t>
            </a:r>
            <a:r>
              <a:rPr lang="en-US" sz="2600" dirty="0" err="1">
                <a:solidFill>
                  <a:prstClr val="black"/>
                </a:solidFill>
                <a:ea typeface="+mn-ea"/>
                <a:cs typeface="+mn-cs"/>
              </a:rPr>
              <a:t>dituangkan</a:t>
            </a:r>
            <a:r>
              <a:rPr lang="en-US" sz="2600" dirty="0">
                <a:solidFill>
                  <a:prstClr val="black"/>
                </a:solidFill>
                <a:ea typeface="+mn-ea"/>
                <a:cs typeface="+mn-cs"/>
              </a:rPr>
              <a:t> </a:t>
            </a:r>
            <a:r>
              <a:rPr lang="en-US" sz="2600" dirty="0" err="1">
                <a:solidFill>
                  <a:prstClr val="black"/>
                </a:solidFill>
                <a:ea typeface="+mn-ea"/>
                <a:cs typeface="+mn-cs"/>
              </a:rPr>
              <a:t>dalam</a:t>
            </a:r>
            <a:r>
              <a:rPr lang="en-US" sz="2600" dirty="0">
                <a:solidFill>
                  <a:prstClr val="black"/>
                </a:solidFill>
                <a:ea typeface="+mn-ea"/>
                <a:cs typeface="+mn-cs"/>
              </a:rPr>
              <a:t> </a:t>
            </a:r>
            <a:r>
              <a:rPr lang="en-US" sz="2600" dirty="0" err="1">
                <a:solidFill>
                  <a:prstClr val="black"/>
                </a:solidFill>
                <a:ea typeface="+mn-ea"/>
                <a:cs typeface="+mn-cs"/>
              </a:rPr>
              <a:t>berita</a:t>
            </a:r>
            <a:r>
              <a:rPr lang="en-US" sz="2600" dirty="0">
                <a:solidFill>
                  <a:prstClr val="black"/>
                </a:solidFill>
                <a:ea typeface="+mn-ea"/>
                <a:cs typeface="+mn-cs"/>
              </a:rPr>
              <a:t> </a:t>
            </a:r>
            <a:r>
              <a:rPr lang="en-US" sz="2600" dirty="0" err="1">
                <a:solidFill>
                  <a:prstClr val="black"/>
                </a:solidFill>
                <a:ea typeface="+mn-ea"/>
                <a:cs typeface="+mn-cs"/>
              </a:rPr>
              <a:t>acara</a:t>
            </a:r>
            <a:r>
              <a:rPr lang="en-US" sz="2600" dirty="0">
                <a:solidFill>
                  <a:prstClr val="black"/>
                </a:solidFill>
                <a:ea typeface="+mn-ea"/>
                <a:cs typeface="+mn-cs"/>
              </a:rPr>
              <a:t>. </a:t>
            </a:r>
            <a:br>
              <a:rPr lang="en-US" sz="2600" dirty="0">
                <a:solidFill>
                  <a:prstClr val="black"/>
                </a:solidFill>
                <a:ea typeface="+mn-ea"/>
                <a:cs typeface="+mn-cs"/>
              </a:rPr>
            </a:br>
            <a:r>
              <a:rPr lang="en-US" sz="2600" dirty="0" smtClean="0">
                <a:solidFill>
                  <a:prstClr val="black"/>
                </a:solidFill>
                <a:ea typeface="+mn-ea"/>
                <a:cs typeface="+mn-cs"/>
              </a:rPr>
              <a:t></a:t>
            </a:r>
            <a:r>
              <a:rPr lang="en-US" sz="2600" dirty="0" err="1" smtClean="0">
                <a:solidFill>
                  <a:prstClr val="black"/>
                </a:solidFill>
                <a:ea typeface="+mn-ea"/>
                <a:cs typeface="+mn-cs"/>
              </a:rPr>
              <a:t>Kepala</a:t>
            </a:r>
            <a:r>
              <a:rPr lang="en-US" sz="2600" dirty="0" smtClean="0">
                <a:solidFill>
                  <a:prstClr val="black"/>
                </a:solidFill>
                <a:ea typeface="+mn-ea"/>
                <a:cs typeface="+mn-cs"/>
              </a:rPr>
              <a:t> </a:t>
            </a:r>
            <a:r>
              <a:rPr lang="en-US" sz="2600" dirty="0" err="1">
                <a:solidFill>
                  <a:prstClr val="black"/>
                </a:solidFill>
                <a:ea typeface="+mn-ea"/>
                <a:cs typeface="+mn-cs"/>
              </a:rPr>
              <a:t>Desa</a:t>
            </a:r>
            <a:r>
              <a:rPr lang="en-US" sz="2600" dirty="0">
                <a:solidFill>
                  <a:prstClr val="black"/>
                </a:solidFill>
                <a:ea typeface="+mn-ea"/>
                <a:cs typeface="+mn-cs"/>
              </a:rPr>
              <a:t> </a:t>
            </a:r>
            <a:r>
              <a:rPr lang="en-US" sz="2600" dirty="0" err="1">
                <a:solidFill>
                  <a:prstClr val="black"/>
                </a:solidFill>
                <a:ea typeface="+mn-ea"/>
                <a:cs typeface="+mn-cs"/>
              </a:rPr>
              <a:t>mengarahkan</a:t>
            </a:r>
            <a:r>
              <a:rPr lang="en-US" sz="2600" dirty="0">
                <a:solidFill>
                  <a:prstClr val="black"/>
                </a:solidFill>
                <a:ea typeface="+mn-ea"/>
                <a:cs typeface="+mn-cs"/>
              </a:rPr>
              <a:t> Tim </a:t>
            </a:r>
            <a:r>
              <a:rPr lang="en-US" sz="2600" dirty="0" err="1">
                <a:solidFill>
                  <a:prstClr val="black"/>
                </a:solidFill>
                <a:ea typeface="+mn-ea"/>
                <a:cs typeface="+mn-cs"/>
              </a:rPr>
              <a:t>penyusun</a:t>
            </a:r>
            <a:r>
              <a:rPr lang="en-US" sz="2600" dirty="0">
                <a:solidFill>
                  <a:prstClr val="black"/>
                </a:solidFill>
                <a:ea typeface="+mn-ea"/>
                <a:cs typeface="+mn-cs"/>
              </a:rPr>
              <a:t> RPJM </a:t>
            </a:r>
            <a:r>
              <a:rPr lang="en-US" sz="2600" dirty="0" err="1">
                <a:solidFill>
                  <a:prstClr val="black"/>
                </a:solidFill>
                <a:ea typeface="+mn-ea"/>
                <a:cs typeface="+mn-cs"/>
              </a:rPr>
              <a:t>Desa</a:t>
            </a:r>
            <a:r>
              <a:rPr lang="en-US" sz="2600" dirty="0">
                <a:solidFill>
                  <a:prstClr val="black"/>
                </a:solidFill>
                <a:ea typeface="+mn-ea"/>
                <a:cs typeface="+mn-cs"/>
              </a:rPr>
              <a:t> </a:t>
            </a:r>
            <a:r>
              <a:rPr lang="en-US" sz="2600" dirty="0" err="1">
                <a:solidFill>
                  <a:prstClr val="black"/>
                </a:solidFill>
                <a:ea typeface="+mn-ea"/>
                <a:cs typeface="+mn-cs"/>
              </a:rPr>
              <a:t>melakukan</a:t>
            </a:r>
            <a:r>
              <a:rPr lang="en-US" sz="2600" dirty="0">
                <a:solidFill>
                  <a:prstClr val="black"/>
                </a:solidFill>
                <a:ea typeface="+mn-ea"/>
                <a:cs typeface="+mn-cs"/>
              </a:rPr>
              <a:t> </a:t>
            </a:r>
            <a:r>
              <a:rPr lang="en-US" sz="2600" dirty="0" err="1">
                <a:solidFill>
                  <a:prstClr val="black"/>
                </a:solidFill>
                <a:ea typeface="+mn-ea"/>
                <a:cs typeface="+mn-cs"/>
              </a:rPr>
              <a:t>perbaikan</a:t>
            </a:r>
            <a:r>
              <a:rPr lang="en-US" sz="2600" dirty="0">
                <a:solidFill>
                  <a:prstClr val="black"/>
                </a:solidFill>
                <a:ea typeface="+mn-ea"/>
                <a:cs typeface="+mn-cs"/>
              </a:rPr>
              <a:t> </a:t>
            </a:r>
            <a:r>
              <a:rPr lang="en-US" sz="2600" dirty="0" err="1">
                <a:solidFill>
                  <a:prstClr val="black"/>
                </a:solidFill>
                <a:ea typeface="+mn-ea"/>
                <a:cs typeface="+mn-cs"/>
              </a:rPr>
              <a:t>dokumen</a:t>
            </a:r>
            <a:r>
              <a:rPr lang="en-US" sz="2600" dirty="0">
                <a:solidFill>
                  <a:prstClr val="black"/>
                </a:solidFill>
                <a:ea typeface="+mn-ea"/>
                <a:cs typeface="+mn-cs"/>
              </a:rPr>
              <a:t> </a:t>
            </a:r>
            <a:r>
              <a:rPr lang="en-US" sz="2600" dirty="0" err="1">
                <a:solidFill>
                  <a:prstClr val="black"/>
                </a:solidFill>
                <a:ea typeface="+mn-ea"/>
                <a:cs typeface="+mn-cs"/>
              </a:rPr>
              <a:t>rancangan</a:t>
            </a:r>
            <a:r>
              <a:rPr lang="en-US" sz="2600" dirty="0">
                <a:solidFill>
                  <a:prstClr val="black"/>
                </a:solidFill>
                <a:ea typeface="+mn-ea"/>
                <a:cs typeface="+mn-cs"/>
              </a:rPr>
              <a:t> RKP </a:t>
            </a:r>
            <a:r>
              <a:rPr lang="en-US" sz="2600" dirty="0" err="1">
                <a:solidFill>
                  <a:prstClr val="black"/>
                </a:solidFill>
                <a:ea typeface="+mn-ea"/>
                <a:cs typeface="+mn-cs"/>
              </a:rPr>
              <a:t>Desa</a:t>
            </a:r>
            <a:r>
              <a:rPr lang="en-US" sz="2600" dirty="0">
                <a:solidFill>
                  <a:prstClr val="black"/>
                </a:solidFill>
                <a:ea typeface="+mn-ea"/>
                <a:cs typeface="+mn-cs"/>
              </a:rPr>
              <a:t> </a:t>
            </a:r>
            <a:r>
              <a:rPr lang="en-US" sz="2600" dirty="0" err="1">
                <a:solidFill>
                  <a:prstClr val="black"/>
                </a:solidFill>
                <a:ea typeface="+mn-ea"/>
                <a:cs typeface="+mn-cs"/>
              </a:rPr>
              <a:t>berdasarkan</a:t>
            </a:r>
            <a:r>
              <a:rPr lang="en-US" sz="2600" dirty="0">
                <a:solidFill>
                  <a:prstClr val="black"/>
                </a:solidFill>
                <a:ea typeface="+mn-ea"/>
                <a:cs typeface="+mn-cs"/>
              </a:rPr>
              <a:t> </a:t>
            </a:r>
            <a:r>
              <a:rPr lang="en-US" sz="2600" dirty="0" err="1">
                <a:solidFill>
                  <a:prstClr val="black"/>
                </a:solidFill>
                <a:ea typeface="+mn-ea"/>
                <a:cs typeface="+mn-cs"/>
              </a:rPr>
              <a:t>hasil</a:t>
            </a:r>
            <a:r>
              <a:rPr lang="en-US" sz="2600" dirty="0">
                <a:solidFill>
                  <a:prstClr val="black"/>
                </a:solidFill>
                <a:ea typeface="+mn-ea"/>
                <a:cs typeface="+mn-cs"/>
              </a:rPr>
              <a:t> </a:t>
            </a:r>
            <a:r>
              <a:rPr lang="en-US" sz="2600" dirty="0" err="1">
                <a:solidFill>
                  <a:prstClr val="black"/>
                </a:solidFill>
                <a:ea typeface="+mn-ea"/>
                <a:cs typeface="+mn-cs"/>
              </a:rPr>
              <a:t>kesepakatan</a:t>
            </a:r>
            <a:r>
              <a:rPr lang="en-US" sz="2600" dirty="0">
                <a:solidFill>
                  <a:prstClr val="black"/>
                </a:solidFill>
                <a:ea typeface="+mn-ea"/>
                <a:cs typeface="+mn-cs"/>
              </a:rPr>
              <a:t> </a:t>
            </a:r>
            <a:r>
              <a:rPr lang="en-US" sz="2600" dirty="0" err="1">
                <a:solidFill>
                  <a:prstClr val="black"/>
                </a:solidFill>
                <a:ea typeface="+mn-ea"/>
                <a:cs typeface="+mn-cs"/>
              </a:rPr>
              <a:t>Musrenbang</a:t>
            </a:r>
            <a:r>
              <a:rPr lang="en-US" sz="2600" dirty="0">
                <a:solidFill>
                  <a:prstClr val="black"/>
                </a:solidFill>
                <a:ea typeface="+mn-ea"/>
                <a:cs typeface="+mn-cs"/>
              </a:rPr>
              <a:t> </a:t>
            </a:r>
            <a:r>
              <a:rPr lang="en-US" sz="2600" dirty="0" err="1">
                <a:solidFill>
                  <a:prstClr val="black"/>
                </a:solidFill>
                <a:ea typeface="+mn-ea"/>
                <a:cs typeface="+mn-cs"/>
              </a:rPr>
              <a:t>Desa</a:t>
            </a:r>
            <a:r>
              <a:rPr lang="en-US" sz="2600" dirty="0">
                <a:solidFill>
                  <a:prstClr val="black"/>
                </a:solidFill>
                <a:ea typeface="+mn-ea"/>
                <a:cs typeface="+mn-cs"/>
              </a:rPr>
              <a:t> </a:t>
            </a:r>
            <a:br>
              <a:rPr lang="en-US" sz="2600" dirty="0">
                <a:solidFill>
                  <a:prstClr val="black"/>
                </a:solidFill>
                <a:ea typeface="+mn-ea"/>
                <a:cs typeface="+mn-cs"/>
              </a:rPr>
            </a:br>
            <a:r>
              <a:rPr lang="en-US" sz="2600" dirty="0" smtClean="0">
                <a:solidFill>
                  <a:prstClr val="black"/>
                </a:solidFill>
                <a:ea typeface="+mn-ea"/>
                <a:cs typeface="+mn-cs"/>
              </a:rPr>
              <a:t></a:t>
            </a:r>
            <a:r>
              <a:rPr lang="en-US" sz="2600" dirty="0" err="1" smtClean="0">
                <a:solidFill>
                  <a:prstClr val="black"/>
                </a:solidFill>
                <a:ea typeface="+mn-ea"/>
                <a:cs typeface="+mn-cs"/>
              </a:rPr>
              <a:t>Rancangan</a:t>
            </a:r>
            <a:r>
              <a:rPr lang="en-US" sz="2600" dirty="0" smtClean="0">
                <a:solidFill>
                  <a:prstClr val="black"/>
                </a:solidFill>
                <a:ea typeface="+mn-ea"/>
                <a:cs typeface="+mn-cs"/>
              </a:rPr>
              <a:t> </a:t>
            </a:r>
            <a:r>
              <a:rPr lang="en-US" sz="2600" dirty="0">
                <a:solidFill>
                  <a:prstClr val="black"/>
                </a:solidFill>
                <a:ea typeface="+mn-ea"/>
                <a:cs typeface="+mn-cs"/>
              </a:rPr>
              <a:t>RKP </a:t>
            </a:r>
            <a:r>
              <a:rPr lang="en-US" sz="2600" dirty="0" err="1">
                <a:solidFill>
                  <a:prstClr val="black"/>
                </a:solidFill>
                <a:ea typeface="+mn-ea"/>
                <a:cs typeface="+mn-cs"/>
              </a:rPr>
              <a:t>Desa</a:t>
            </a:r>
            <a:r>
              <a:rPr lang="en-US" sz="2600" dirty="0">
                <a:solidFill>
                  <a:prstClr val="black"/>
                </a:solidFill>
                <a:ea typeface="+mn-ea"/>
                <a:cs typeface="+mn-cs"/>
              </a:rPr>
              <a:t> </a:t>
            </a:r>
            <a:r>
              <a:rPr lang="en-US" sz="2600" dirty="0" err="1">
                <a:solidFill>
                  <a:prstClr val="black"/>
                </a:solidFill>
                <a:ea typeface="+mn-ea"/>
                <a:cs typeface="+mn-cs"/>
              </a:rPr>
              <a:t>menjadi</a:t>
            </a:r>
            <a:r>
              <a:rPr lang="en-US" sz="2600" dirty="0">
                <a:solidFill>
                  <a:prstClr val="black"/>
                </a:solidFill>
                <a:ea typeface="+mn-ea"/>
                <a:cs typeface="+mn-cs"/>
              </a:rPr>
              <a:t> </a:t>
            </a:r>
            <a:r>
              <a:rPr lang="en-US" sz="2600" dirty="0" err="1">
                <a:solidFill>
                  <a:prstClr val="black"/>
                </a:solidFill>
                <a:ea typeface="+mn-ea"/>
                <a:cs typeface="+mn-cs"/>
              </a:rPr>
              <a:t>lampiran</a:t>
            </a:r>
            <a:r>
              <a:rPr lang="en-US" sz="2600" dirty="0">
                <a:solidFill>
                  <a:prstClr val="black"/>
                </a:solidFill>
                <a:ea typeface="+mn-ea"/>
                <a:cs typeface="+mn-cs"/>
              </a:rPr>
              <a:t> </a:t>
            </a:r>
            <a:r>
              <a:rPr lang="en-US" sz="2600" dirty="0" err="1">
                <a:solidFill>
                  <a:prstClr val="black"/>
                </a:solidFill>
                <a:ea typeface="+mn-ea"/>
                <a:cs typeface="+mn-cs"/>
              </a:rPr>
              <a:t>rancangan</a:t>
            </a:r>
            <a:r>
              <a:rPr lang="en-US" sz="2600" dirty="0">
                <a:solidFill>
                  <a:prstClr val="black"/>
                </a:solidFill>
                <a:ea typeface="+mn-ea"/>
                <a:cs typeface="+mn-cs"/>
              </a:rPr>
              <a:t> </a:t>
            </a:r>
            <a:r>
              <a:rPr lang="en-US" sz="2600" dirty="0" err="1">
                <a:solidFill>
                  <a:prstClr val="black"/>
                </a:solidFill>
                <a:ea typeface="+mn-ea"/>
                <a:cs typeface="+mn-cs"/>
              </a:rPr>
              <a:t>peraturan</a:t>
            </a:r>
            <a:r>
              <a:rPr lang="en-US" sz="2600" dirty="0">
                <a:solidFill>
                  <a:prstClr val="black"/>
                </a:solidFill>
                <a:ea typeface="+mn-ea"/>
                <a:cs typeface="+mn-cs"/>
              </a:rPr>
              <a:t> </a:t>
            </a:r>
            <a:r>
              <a:rPr lang="en-US" sz="2600" dirty="0" err="1">
                <a:solidFill>
                  <a:prstClr val="black"/>
                </a:solidFill>
                <a:ea typeface="+mn-ea"/>
                <a:cs typeface="+mn-cs"/>
              </a:rPr>
              <a:t>Desa</a:t>
            </a:r>
            <a:r>
              <a:rPr lang="en-US" sz="2600" dirty="0">
                <a:solidFill>
                  <a:prstClr val="black"/>
                </a:solidFill>
                <a:ea typeface="+mn-ea"/>
                <a:cs typeface="+mn-cs"/>
              </a:rPr>
              <a:t> </a:t>
            </a:r>
            <a:r>
              <a:rPr lang="en-US" sz="2600" dirty="0" err="1">
                <a:solidFill>
                  <a:prstClr val="black"/>
                </a:solidFill>
                <a:ea typeface="+mn-ea"/>
                <a:cs typeface="+mn-cs"/>
              </a:rPr>
              <a:t>tentang</a:t>
            </a:r>
            <a:r>
              <a:rPr lang="en-US" sz="2600" dirty="0">
                <a:solidFill>
                  <a:prstClr val="black"/>
                </a:solidFill>
                <a:ea typeface="+mn-ea"/>
                <a:cs typeface="+mn-cs"/>
              </a:rPr>
              <a:t> RKP </a:t>
            </a:r>
            <a:r>
              <a:rPr lang="en-US" sz="2600" dirty="0" err="1">
                <a:solidFill>
                  <a:prstClr val="black"/>
                </a:solidFill>
                <a:ea typeface="+mn-ea"/>
                <a:cs typeface="+mn-cs"/>
              </a:rPr>
              <a:t>Desa</a:t>
            </a:r>
            <a:r>
              <a:rPr lang="en-US" sz="2600" dirty="0">
                <a:solidFill>
                  <a:prstClr val="black"/>
                </a:solidFill>
                <a:ea typeface="+mn-ea"/>
                <a:cs typeface="+mn-cs"/>
              </a:rPr>
              <a:t>. </a:t>
            </a:r>
            <a:br>
              <a:rPr lang="en-US" sz="2600" dirty="0">
                <a:solidFill>
                  <a:prstClr val="black"/>
                </a:solidFill>
                <a:ea typeface="+mn-ea"/>
                <a:cs typeface="+mn-cs"/>
              </a:rPr>
            </a:br>
            <a:r>
              <a:rPr lang="en-US" sz="2600" dirty="0" smtClean="0">
                <a:solidFill>
                  <a:prstClr val="black"/>
                </a:solidFill>
                <a:ea typeface="+mn-ea"/>
                <a:cs typeface="+mn-cs"/>
              </a:rPr>
              <a:t></a:t>
            </a:r>
            <a:r>
              <a:rPr lang="en-US" sz="2600" dirty="0" err="1" smtClean="0">
                <a:solidFill>
                  <a:prstClr val="black"/>
                </a:solidFill>
                <a:ea typeface="+mn-ea"/>
                <a:cs typeface="+mn-cs"/>
              </a:rPr>
              <a:t>Kepala</a:t>
            </a:r>
            <a:r>
              <a:rPr lang="en-US" sz="2600" dirty="0" smtClean="0">
                <a:solidFill>
                  <a:prstClr val="black"/>
                </a:solidFill>
                <a:ea typeface="+mn-ea"/>
                <a:cs typeface="+mn-cs"/>
              </a:rPr>
              <a:t> </a:t>
            </a:r>
            <a:r>
              <a:rPr lang="en-US" sz="2600" dirty="0" err="1">
                <a:solidFill>
                  <a:prstClr val="black"/>
                </a:solidFill>
                <a:ea typeface="+mn-ea"/>
                <a:cs typeface="+mn-cs"/>
              </a:rPr>
              <a:t>Desa</a:t>
            </a:r>
            <a:r>
              <a:rPr lang="en-US" sz="2600" dirty="0">
                <a:solidFill>
                  <a:prstClr val="black"/>
                </a:solidFill>
                <a:ea typeface="+mn-ea"/>
                <a:cs typeface="+mn-cs"/>
              </a:rPr>
              <a:t> </a:t>
            </a:r>
            <a:r>
              <a:rPr lang="en-US" sz="2600" dirty="0" err="1">
                <a:solidFill>
                  <a:prstClr val="black"/>
                </a:solidFill>
                <a:ea typeface="+mn-ea"/>
                <a:cs typeface="+mn-cs"/>
              </a:rPr>
              <a:t>menyusun</a:t>
            </a:r>
            <a:r>
              <a:rPr lang="en-US" sz="2600" dirty="0">
                <a:solidFill>
                  <a:prstClr val="black"/>
                </a:solidFill>
                <a:ea typeface="+mn-ea"/>
                <a:cs typeface="+mn-cs"/>
              </a:rPr>
              <a:t> </a:t>
            </a:r>
            <a:r>
              <a:rPr lang="en-US" sz="2600" dirty="0" err="1">
                <a:solidFill>
                  <a:prstClr val="black"/>
                </a:solidFill>
                <a:ea typeface="+mn-ea"/>
                <a:cs typeface="+mn-cs"/>
              </a:rPr>
              <a:t>rancangan</a:t>
            </a:r>
            <a:r>
              <a:rPr lang="en-US" sz="2600" dirty="0">
                <a:solidFill>
                  <a:prstClr val="black"/>
                </a:solidFill>
                <a:ea typeface="+mn-ea"/>
                <a:cs typeface="+mn-cs"/>
              </a:rPr>
              <a:t> </a:t>
            </a:r>
            <a:r>
              <a:rPr lang="en-US" sz="2600" dirty="0" err="1">
                <a:solidFill>
                  <a:prstClr val="black"/>
                </a:solidFill>
                <a:ea typeface="+mn-ea"/>
                <a:cs typeface="+mn-cs"/>
              </a:rPr>
              <a:t>peraturan</a:t>
            </a:r>
            <a:r>
              <a:rPr lang="en-US" sz="2600" dirty="0">
                <a:solidFill>
                  <a:prstClr val="black"/>
                </a:solidFill>
                <a:ea typeface="+mn-ea"/>
                <a:cs typeface="+mn-cs"/>
              </a:rPr>
              <a:t> </a:t>
            </a:r>
            <a:r>
              <a:rPr lang="en-US" sz="2600" dirty="0" err="1">
                <a:solidFill>
                  <a:prstClr val="black"/>
                </a:solidFill>
                <a:ea typeface="+mn-ea"/>
                <a:cs typeface="+mn-cs"/>
              </a:rPr>
              <a:t>Desa</a:t>
            </a:r>
            <a:r>
              <a:rPr lang="en-US" sz="2600" dirty="0">
                <a:solidFill>
                  <a:prstClr val="black"/>
                </a:solidFill>
                <a:ea typeface="+mn-ea"/>
                <a:cs typeface="+mn-cs"/>
              </a:rPr>
              <a:t> </a:t>
            </a:r>
            <a:r>
              <a:rPr lang="en-US" sz="2600" dirty="0" err="1">
                <a:solidFill>
                  <a:prstClr val="black"/>
                </a:solidFill>
                <a:ea typeface="+mn-ea"/>
                <a:cs typeface="+mn-cs"/>
              </a:rPr>
              <a:t>tentang</a:t>
            </a:r>
            <a:r>
              <a:rPr lang="en-US" sz="2600" dirty="0">
                <a:solidFill>
                  <a:prstClr val="black"/>
                </a:solidFill>
                <a:ea typeface="+mn-ea"/>
                <a:cs typeface="+mn-cs"/>
              </a:rPr>
              <a:t> RPJM </a:t>
            </a:r>
            <a:r>
              <a:rPr lang="en-US" sz="2600" dirty="0" err="1">
                <a:solidFill>
                  <a:prstClr val="black"/>
                </a:solidFill>
                <a:ea typeface="+mn-ea"/>
                <a:cs typeface="+mn-cs"/>
              </a:rPr>
              <a:t>Desa</a:t>
            </a:r>
            <a:r>
              <a:rPr lang="en-US" sz="2600" dirty="0">
                <a:solidFill>
                  <a:prstClr val="black"/>
                </a:solidFill>
                <a:ea typeface="+mn-ea"/>
                <a:cs typeface="+mn-cs"/>
              </a:rPr>
              <a:t> </a:t>
            </a:r>
            <a:br>
              <a:rPr lang="en-US" sz="2600" dirty="0">
                <a:solidFill>
                  <a:prstClr val="black"/>
                </a:solidFill>
                <a:ea typeface="+mn-ea"/>
                <a:cs typeface="+mn-cs"/>
              </a:rPr>
            </a:br>
            <a:r>
              <a:rPr lang="en-US" sz="2600" dirty="0" smtClean="0">
                <a:solidFill>
                  <a:prstClr val="black"/>
                </a:solidFill>
                <a:ea typeface="+mn-ea"/>
                <a:cs typeface="+mn-cs"/>
              </a:rPr>
              <a:t></a:t>
            </a:r>
            <a:r>
              <a:rPr lang="en-US" sz="2600" dirty="0" err="1" smtClean="0">
                <a:solidFill>
                  <a:prstClr val="black"/>
                </a:solidFill>
                <a:ea typeface="+mn-ea"/>
                <a:cs typeface="+mn-cs"/>
              </a:rPr>
              <a:t>Rancangan</a:t>
            </a:r>
            <a:r>
              <a:rPr lang="en-US" sz="2600" dirty="0" smtClean="0">
                <a:solidFill>
                  <a:prstClr val="black"/>
                </a:solidFill>
                <a:ea typeface="+mn-ea"/>
                <a:cs typeface="+mn-cs"/>
              </a:rPr>
              <a:t> </a:t>
            </a:r>
            <a:r>
              <a:rPr lang="en-US" sz="2600" dirty="0" err="1">
                <a:solidFill>
                  <a:prstClr val="black"/>
                </a:solidFill>
                <a:ea typeface="+mn-ea"/>
                <a:cs typeface="+mn-cs"/>
              </a:rPr>
              <a:t>peraturan</a:t>
            </a:r>
            <a:r>
              <a:rPr lang="en-US" sz="2600" dirty="0">
                <a:solidFill>
                  <a:prstClr val="black"/>
                </a:solidFill>
                <a:ea typeface="+mn-ea"/>
                <a:cs typeface="+mn-cs"/>
              </a:rPr>
              <a:t> </a:t>
            </a:r>
            <a:r>
              <a:rPr lang="en-US" sz="2600" dirty="0" err="1">
                <a:solidFill>
                  <a:prstClr val="black"/>
                </a:solidFill>
                <a:ea typeface="+mn-ea"/>
                <a:cs typeface="+mn-cs"/>
              </a:rPr>
              <a:t>Desa</a:t>
            </a:r>
            <a:r>
              <a:rPr lang="en-US" sz="2600" dirty="0">
                <a:solidFill>
                  <a:prstClr val="black"/>
                </a:solidFill>
                <a:ea typeface="+mn-ea"/>
                <a:cs typeface="+mn-cs"/>
              </a:rPr>
              <a:t> </a:t>
            </a:r>
            <a:r>
              <a:rPr lang="en-US" sz="2600" dirty="0" err="1">
                <a:solidFill>
                  <a:prstClr val="black"/>
                </a:solidFill>
                <a:ea typeface="+mn-ea"/>
                <a:cs typeface="+mn-cs"/>
              </a:rPr>
              <a:t>tentang</a:t>
            </a:r>
            <a:r>
              <a:rPr lang="en-US" sz="2600" dirty="0">
                <a:solidFill>
                  <a:prstClr val="black"/>
                </a:solidFill>
                <a:ea typeface="+mn-ea"/>
                <a:cs typeface="+mn-cs"/>
              </a:rPr>
              <a:t> RKP </a:t>
            </a:r>
            <a:r>
              <a:rPr lang="en-US" sz="2600" dirty="0" err="1">
                <a:solidFill>
                  <a:prstClr val="black"/>
                </a:solidFill>
                <a:ea typeface="+mn-ea"/>
                <a:cs typeface="+mn-cs"/>
              </a:rPr>
              <a:t>Desa</a:t>
            </a:r>
            <a:r>
              <a:rPr lang="en-US" sz="2600" dirty="0">
                <a:solidFill>
                  <a:prstClr val="black"/>
                </a:solidFill>
                <a:ea typeface="+mn-ea"/>
                <a:cs typeface="+mn-cs"/>
              </a:rPr>
              <a:t> </a:t>
            </a:r>
            <a:r>
              <a:rPr lang="en-US" sz="2600" dirty="0" err="1">
                <a:solidFill>
                  <a:prstClr val="black"/>
                </a:solidFill>
                <a:ea typeface="+mn-ea"/>
                <a:cs typeface="+mn-cs"/>
              </a:rPr>
              <a:t>dibahas</a:t>
            </a:r>
            <a:r>
              <a:rPr lang="en-US" sz="2600" dirty="0">
                <a:solidFill>
                  <a:prstClr val="black"/>
                </a:solidFill>
                <a:ea typeface="+mn-ea"/>
                <a:cs typeface="+mn-cs"/>
              </a:rPr>
              <a:t> </a:t>
            </a:r>
            <a:r>
              <a:rPr lang="en-US" sz="2600" dirty="0" err="1">
                <a:solidFill>
                  <a:prstClr val="black"/>
                </a:solidFill>
                <a:ea typeface="+mn-ea"/>
                <a:cs typeface="+mn-cs"/>
              </a:rPr>
              <a:t>dan</a:t>
            </a:r>
            <a:r>
              <a:rPr lang="en-US" sz="2600" dirty="0">
                <a:solidFill>
                  <a:prstClr val="black"/>
                </a:solidFill>
                <a:ea typeface="+mn-ea"/>
                <a:cs typeface="+mn-cs"/>
              </a:rPr>
              <a:t> </a:t>
            </a:r>
            <a:r>
              <a:rPr lang="en-US" sz="2600" dirty="0" err="1">
                <a:solidFill>
                  <a:prstClr val="black"/>
                </a:solidFill>
                <a:ea typeface="+mn-ea"/>
                <a:cs typeface="+mn-cs"/>
              </a:rPr>
              <a:t>disepakati</a:t>
            </a:r>
            <a:r>
              <a:rPr lang="en-US" sz="2600" dirty="0">
                <a:solidFill>
                  <a:prstClr val="black"/>
                </a:solidFill>
                <a:ea typeface="+mn-ea"/>
                <a:cs typeface="+mn-cs"/>
              </a:rPr>
              <a:t> </a:t>
            </a:r>
            <a:r>
              <a:rPr lang="en-US" sz="2600" dirty="0" err="1">
                <a:solidFill>
                  <a:prstClr val="black"/>
                </a:solidFill>
                <a:ea typeface="+mn-ea"/>
                <a:cs typeface="+mn-cs"/>
              </a:rPr>
              <a:t>bersama</a:t>
            </a:r>
            <a:r>
              <a:rPr lang="en-US" sz="2600" dirty="0">
                <a:solidFill>
                  <a:prstClr val="black"/>
                </a:solidFill>
                <a:ea typeface="+mn-ea"/>
                <a:cs typeface="+mn-cs"/>
              </a:rPr>
              <a:t> </a:t>
            </a:r>
            <a:r>
              <a:rPr lang="en-US" sz="2600" dirty="0" err="1">
                <a:solidFill>
                  <a:prstClr val="black"/>
                </a:solidFill>
                <a:ea typeface="+mn-ea"/>
                <a:cs typeface="+mn-cs"/>
              </a:rPr>
              <a:t>oleh</a:t>
            </a:r>
            <a:r>
              <a:rPr lang="en-US" sz="2600" dirty="0">
                <a:solidFill>
                  <a:prstClr val="black"/>
                </a:solidFill>
                <a:ea typeface="+mn-ea"/>
                <a:cs typeface="+mn-cs"/>
              </a:rPr>
              <a:t> </a:t>
            </a:r>
            <a:r>
              <a:rPr lang="en-US" sz="2600" dirty="0" err="1">
                <a:solidFill>
                  <a:prstClr val="black"/>
                </a:solidFill>
                <a:ea typeface="+mn-ea"/>
                <a:cs typeface="+mn-cs"/>
              </a:rPr>
              <a:t>kepala</a:t>
            </a:r>
            <a:r>
              <a:rPr lang="en-US" sz="2600" dirty="0">
                <a:solidFill>
                  <a:prstClr val="black"/>
                </a:solidFill>
                <a:ea typeface="+mn-ea"/>
                <a:cs typeface="+mn-cs"/>
              </a:rPr>
              <a:t> </a:t>
            </a:r>
            <a:r>
              <a:rPr lang="en-US" sz="2600" dirty="0" err="1">
                <a:solidFill>
                  <a:prstClr val="black"/>
                </a:solidFill>
                <a:ea typeface="+mn-ea"/>
                <a:cs typeface="+mn-cs"/>
              </a:rPr>
              <a:t>Desa</a:t>
            </a:r>
            <a:r>
              <a:rPr lang="en-US" sz="2600" dirty="0">
                <a:solidFill>
                  <a:prstClr val="black"/>
                </a:solidFill>
                <a:ea typeface="+mn-ea"/>
                <a:cs typeface="+mn-cs"/>
              </a:rPr>
              <a:t> </a:t>
            </a:r>
            <a:r>
              <a:rPr lang="en-US" sz="2600" dirty="0" err="1">
                <a:solidFill>
                  <a:prstClr val="black"/>
                </a:solidFill>
                <a:ea typeface="+mn-ea"/>
                <a:cs typeface="+mn-cs"/>
              </a:rPr>
              <a:t>dan</a:t>
            </a:r>
            <a:r>
              <a:rPr lang="en-US" sz="2600" dirty="0">
                <a:solidFill>
                  <a:prstClr val="black"/>
                </a:solidFill>
                <a:ea typeface="+mn-ea"/>
                <a:cs typeface="+mn-cs"/>
              </a:rPr>
              <a:t> </a:t>
            </a:r>
            <a:r>
              <a:rPr lang="en-US" sz="2600" dirty="0" err="1">
                <a:solidFill>
                  <a:prstClr val="black"/>
                </a:solidFill>
                <a:ea typeface="+mn-ea"/>
                <a:cs typeface="+mn-cs"/>
              </a:rPr>
              <a:t>Badan</a:t>
            </a:r>
            <a:r>
              <a:rPr lang="en-US" sz="2600" dirty="0">
                <a:solidFill>
                  <a:prstClr val="black"/>
                </a:solidFill>
                <a:ea typeface="+mn-ea"/>
                <a:cs typeface="+mn-cs"/>
              </a:rPr>
              <a:t> </a:t>
            </a:r>
            <a:r>
              <a:rPr lang="en-US" sz="2600" dirty="0" err="1">
                <a:solidFill>
                  <a:prstClr val="black"/>
                </a:solidFill>
                <a:ea typeface="+mn-ea"/>
                <a:cs typeface="+mn-cs"/>
              </a:rPr>
              <a:t>Permusyawaratan</a:t>
            </a:r>
            <a:r>
              <a:rPr lang="en-US" sz="2600" dirty="0">
                <a:solidFill>
                  <a:prstClr val="black"/>
                </a:solidFill>
                <a:ea typeface="+mn-ea"/>
                <a:cs typeface="+mn-cs"/>
              </a:rPr>
              <a:t> </a:t>
            </a:r>
            <a:r>
              <a:rPr lang="en-US" sz="2600" dirty="0" err="1">
                <a:solidFill>
                  <a:prstClr val="black"/>
                </a:solidFill>
                <a:ea typeface="+mn-ea"/>
                <a:cs typeface="+mn-cs"/>
              </a:rPr>
              <a:t>Desa</a:t>
            </a:r>
            <a:r>
              <a:rPr lang="en-US" sz="2600" dirty="0">
                <a:solidFill>
                  <a:prstClr val="black"/>
                </a:solidFill>
                <a:ea typeface="+mn-ea"/>
                <a:cs typeface="+mn-cs"/>
              </a:rPr>
              <a:t> </a:t>
            </a:r>
            <a:r>
              <a:rPr lang="en-US" sz="2600" dirty="0" err="1">
                <a:solidFill>
                  <a:prstClr val="black"/>
                </a:solidFill>
                <a:ea typeface="+mn-ea"/>
                <a:cs typeface="+mn-cs"/>
              </a:rPr>
              <a:t>untuk</a:t>
            </a:r>
            <a:r>
              <a:rPr lang="en-US" sz="2600" dirty="0">
                <a:solidFill>
                  <a:prstClr val="black"/>
                </a:solidFill>
                <a:ea typeface="+mn-ea"/>
                <a:cs typeface="+mn-cs"/>
              </a:rPr>
              <a:t> </a:t>
            </a:r>
            <a:r>
              <a:rPr lang="en-US" sz="2600" dirty="0" err="1">
                <a:solidFill>
                  <a:prstClr val="black"/>
                </a:solidFill>
                <a:ea typeface="+mn-ea"/>
                <a:cs typeface="+mn-cs"/>
              </a:rPr>
              <a:t>ditetapkan</a:t>
            </a:r>
            <a:r>
              <a:rPr lang="en-US" sz="2600" dirty="0">
                <a:solidFill>
                  <a:prstClr val="black"/>
                </a:solidFill>
                <a:ea typeface="+mn-ea"/>
                <a:cs typeface="+mn-cs"/>
              </a:rPr>
              <a:t> </a:t>
            </a:r>
            <a:r>
              <a:rPr lang="en-US" sz="2600" dirty="0" err="1">
                <a:solidFill>
                  <a:prstClr val="black"/>
                </a:solidFill>
                <a:ea typeface="+mn-ea"/>
                <a:cs typeface="+mn-cs"/>
              </a:rPr>
              <a:t>menjadi</a:t>
            </a:r>
            <a:r>
              <a:rPr lang="en-US" sz="2600" dirty="0">
                <a:solidFill>
                  <a:prstClr val="black"/>
                </a:solidFill>
                <a:ea typeface="+mn-ea"/>
                <a:cs typeface="+mn-cs"/>
              </a:rPr>
              <a:t> </a:t>
            </a:r>
            <a:r>
              <a:rPr lang="en-US" sz="2600" dirty="0" err="1">
                <a:solidFill>
                  <a:prstClr val="black"/>
                </a:solidFill>
                <a:ea typeface="+mn-ea"/>
                <a:cs typeface="+mn-cs"/>
              </a:rPr>
              <a:t>peraturan</a:t>
            </a:r>
            <a:r>
              <a:rPr lang="en-US" sz="2600" dirty="0">
                <a:solidFill>
                  <a:prstClr val="black"/>
                </a:solidFill>
                <a:ea typeface="+mn-ea"/>
                <a:cs typeface="+mn-cs"/>
              </a:rPr>
              <a:t> </a:t>
            </a:r>
            <a:r>
              <a:rPr lang="en-US" sz="2600" dirty="0" err="1">
                <a:solidFill>
                  <a:prstClr val="black"/>
                </a:solidFill>
                <a:ea typeface="+mn-ea"/>
                <a:cs typeface="+mn-cs"/>
              </a:rPr>
              <a:t>Desa</a:t>
            </a:r>
            <a:r>
              <a:rPr lang="en-US" sz="2600" dirty="0">
                <a:solidFill>
                  <a:prstClr val="black"/>
                </a:solidFill>
                <a:ea typeface="+mn-ea"/>
                <a:cs typeface="+mn-cs"/>
              </a:rPr>
              <a:t> </a:t>
            </a:r>
            <a:r>
              <a:rPr lang="en-US" sz="2600" dirty="0" err="1">
                <a:solidFill>
                  <a:prstClr val="black"/>
                </a:solidFill>
                <a:ea typeface="+mn-ea"/>
                <a:cs typeface="+mn-cs"/>
              </a:rPr>
              <a:t>tentang</a:t>
            </a:r>
            <a:r>
              <a:rPr lang="en-US" sz="2600" dirty="0">
                <a:solidFill>
                  <a:prstClr val="black"/>
                </a:solidFill>
                <a:ea typeface="+mn-ea"/>
                <a:cs typeface="+mn-cs"/>
              </a:rPr>
              <a:t> RKP </a:t>
            </a:r>
            <a:r>
              <a:rPr lang="en-US" sz="2600" dirty="0" err="1">
                <a:solidFill>
                  <a:prstClr val="black"/>
                </a:solidFill>
                <a:ea typeface="+mn-ea"/>
                <a:cs typeface="+mn-cs"/>
              </a:rPr>
              <a:t>Desa</a:t>
            </a:r>
            <a:r>
              <a:rPr lang="en-US" sz="2600" dirty="0">
                <a:solidFill>
                  <a:prstClr val="black"/>
                </a:solidFill>
                <a:ea typeface="+mn-ea"/>
                <a:cs typeface="+mn-cs"/>
              </a:rPr>
              <a:t> </a:t>
            </a:r>
            <a:br>
              <a:rPr lang="en-US" sz="2600" dirty="0">
                <a:solidFill>
                  <a:prstClr val="black"/>
                </a:solidFill>
                <a:ea typeface="+mn-ea"/>
                <a:cs typeface="+mn-cs"/>
              </a:rPr>
            </a:br>
            <a:r>
              <a:rPr lang="en-US" sz="2600" dirty="0">
                <a:solidFill>
                  <a:prstClr val="black"/>
                </a:solidFill>
                <a:ea typeface="+mn-ea"/>
                <a:cs typeface="+mn-cs"/>
              </a:rPr>
              <a:t/>
            </a:r>
            <a:br>
              <a:rPr lang="en-US" sz="2600" dirty="0">
                <a:solidFill>
                  <a:prstClr val="black"/>
                </a:solidFill>
                <a:ea typeface="+mn-ea"/>
                <a:cs typeface="+mn-cs"/>
              </a:rPr>
            </a:br>
            <a:endParaRPr lang="en-US" dirty="0"/>
          </a:p>
        </p:txBody>
      </p:sp>
      <p:sp>
        <p:nvSpPr>
          <p:cNvPr id="3" name="Content Placeholder 2"/>
          <p:cNvSpPr>
            <a:spLocks noGrp="1"/>
          </p:cNvSpPr>
          <p:nvPr>
            <p:ph idx="1"/>
          </p:nvPr>
        </p:nvSpPr>
        <p:spPr>
          <a:xfrm flipV="1">
            <a:off x="457200" y="6857999"/>
            <a:ext cx="8229600" cy="45719"/>
          </a:xfrm>
        </p:spPr>
        <p:txBody>
          <a:bodyPr>
            <a:normAutofit fontScale="25000" lnSpcReduction="20000"/>
          </a:bodyPr>
          <a:lstStyle/>
          <a:p>
            <a:endParaRPr lang="en-US" dirty="0"/>
          </a:p>
        </p:txBody>
      </p:sp>
    </p:spTree>
    <p:extLst>
      <p:ext uri="{BB962C8B-B14F-4D97-AF65-F5344CB8AC3E}">
        <p14:creationId xmlns:p14="http://schemas.microsoft.com/office/powerpoint/2010/main" xmlns="" val="3194601897"/>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764704"/>
          </a:xfrm>
        </p:spPr>
        <p:txBody>
          <a:bodyPr>
            <a:normAutofit/>
          </a:bodyPr>
          <a:lstStyle/>
          <a:p>
            <a:r>
              <a:rPr lang="en-US" sz="2800" dirty="0" err="1">
                <a:solidFill>
                  <a:prstClr val="black"/>
                </a:solidFill>
                <a:latin typeface="Calibri Light"/>
              </a:rPr>
              <a:t>Perubahan</a:t>
            </a:r>
            <a:r>
              <a:rPr lang="en-US" sz="2800" dirty="0">
                <a:solidFill>
                  <a:prstClr val="black"/>
                </a:solidFill>
                <a:latin typeface="Calibri Light"/>
              </a:rPr>
              <a:t> RKP </a:t>
            </a:r>
            <a:r>
              <a:rPr lang="en-US" sz="2800" dirty="0" err="1">
                <a:solidFill>
                  <a:prstClr val="black"/>
                </a:solidFill>
                <a:latin typeface="Calibri Light"/>
              </a:rPr>
              <a:t>Desa</a:t>
            </a:r>
            <a:r>
              <a:rPr lang="en-US" sz="2800" dirty="0">
                <a:solidFill>
                  <a:prstClr val="black"/>
                </a:solidFill>
                <a:latin typeface="Calibri Light"/>
              </a:rPr>
              <a:t> </a:t>
            </a:r>
            <a:endParaRPr lang="en-US" sz="2800" dirty="0"/>
          </a:p>
        </p:txBody>
      </p:sp>
      <p:sp>
        <p:nvSpPr>
          <p:cNvPr id="3" name="Content Placeholder 2"/>
          <p:cNvSpPr>
            <a:spLocks noGrp="1"/>
          </p:cNvSpPr>
          <p:nvPr>
            <p:ph idx="1"/>
          </p:nvPr>
        </p:nvSpPr>
        <p:spPr>
          <a:xfrm>
            <a:off x="457200" y="908720"/>
            <a:ext cx="8229600" cy="5217443"/>
          </a:xfrm>
        </p:spPr>
        <p:txBody>
          <a:bodyPr/>
          <a:lstStyle/>
          <a:p>
            <a:pPr marL="0" lvl="0" indent="0">
              <a:lnSpc>
                <a:spcPct val="90000"/>
              </a:lnSpc>
              <a:spcBef>
                <a:spcPts val="1000"/>
              </a:spcBef>
              <a:buNone/>
            </a:pPr>
            <a:r>
              <a:rPr lang="en-US" sz="2800" dirty="0">
                <a:solidFill>
                  <a:prstClr val="black"/>
                </a:solidFill>
              </a:rPr>
              <a:t>RKP </a:t>
            </a:r>
            <a:r>
              <a:rPr lang="en-US" sz="2800" dirty="0" err="1">
                <a:solidFill>
                  <a:prstClr val="black"/>
                </a:solidFill>
              </a:rPr>
              <a:t>Desa</a:t>
            </a:r>
            <a:r>
              <a:rPr lang="en-US" sz="2800" dirty="0">
                <a:solidFill>
                  <a:prstClr val="black"/>
                </a:solidFill>
              </a:rPr>
              <a:t> </a:t>
            </a:r>
            <a:r>
              <a:rPr lang="en-US" sz="2800" dirty="0" err="1">
                <a:solidFill>
                  <a:prstClr val="black"/>
                </a:solidFill>
              </a:rPr>
              <a:t>dapat</a:t>
            </a:r>
            <a:r>
              <a:rPr lang="en-US" sz="2800" dirty="0">
                <a:solidFill>
                  <a:prstClr val="black"/>
                </a:solidFill>
              </a:rPr>
              <a:t> </a:t>
            </a:r>
            <a:r>
              <a:rPr lang="en-US" sz="2800" dirty="0" err="1">
                <a:solidFill>
                  <a:prstClr val="black"/>
                </a:solidFill>
              </a:rPr>
              <a:t>diubah</a:t>
            </a:r>
            <a:r>
              <a:rPr lang="en-US" sz="2800" dirty="0">
                <a:solidFill>
                  <a:prstClr val="black"/>
                </a:solidFill>
              </a:rPr>
              <a:t> </a:t>
            </a:r>
            <a:r>
              <a:rPr lang="en-US" sz="2800" dirty="0" err="1">
                <a:solidFill>
                  <a:prstClr val="black"/>
                </a:solidFill>
              </a:rPr>
              <a:t>dalam</a:t>
            </a:r>
            <a:r>
              <a:rPr lang="en-US" sz="2800" dirty="0">
                <a:solidFill>
                  <a:prstClr val="black"/>
                </a:solidFill>
              </a:rPr>
              <a:t> </a:t>
            </a:r>
            <a:r>
              <a:rPr lang="en-US" sz="2800" dirty="0" err="1">
                <a:solidFill>
                  <a:prstClr val="black"/>
                </a:solidFill>
              </a:rPr>
              <a:t>hal</a:t>
            </a:r>
            <a:r>
              <a:rPr lang="en-US" sz="2800" dirty="0">
                <a:solidFill>
                  <a:prstClr val="black"/>
                </a:solidFill>
              </a:rPr>
              <a:t>: </a:t>
            </a:r>
          </a:p>
          <a:p>
            <a:pPr marL="0" lvl="0" indent="0">
              <a:lnSpc>
                <a:spcPct val="90000"/>
              </a:lnSpc>
              <a:spcBef>
                <a:spcPts val="1000"/>
              </a:spcBef>
              <a:buNone/>
            </a:pPr>
            <a:r>
              <a:rPr lang="en-US" sz="2800" dirty="0">
                <a:solidFill>
                  <a:prstClr val="black"/>
                </a:solidFill>
              </a:rPr>
              <a:t>1. </a:t>
            </a:r>
            <a:r>
              <a:rPr lang="en-US" sz="2800" dirty="0" err="1">
                <a:solidFill>
                  <a:prstClr val="black"/>
                </a:solidFill>
              </a:rPr>
              <a:t>Terjadi</a:t>
            </a:r>
            <a:r>
              <a:rPr lang="en-US" sz="2800" dirty="0">
                <a:solidFill>
                  <a:prstClr val="black"/>
                </a:solidFill>
              </a:rPr>
              <a:t> </a:t>
            </a:r>
            <a:r>
              <a:rPr lang="en-US" sz="2800" dirty="0" err="1">
                <a:solidFill>
                  <a:prstClr val="black"/>
                </a:solidFill>
              </a:rPr>
              <a:t>peristiwa</a:t>
            </a:r>
            <a:r>
              <a:rPr lang="en-US" sz="2800" dirty="0">
                <a:solidFill>
                  <a:prstClr val="black"/>
                </a:solidFill>
              </a:rPr>
              <a:t> </a:t>
            </a:r>
            <a:r>
              <a:rPr lang="en-US" sz="2800" dirty="0" err="1">
                <a:solidFill>
                  <a:prstClr val="black"/>
                </a:solidFill>
              </a:rPr>
              <a:t>khusus</a:t>
            </a:r>
            <a:r>
              <a:rPr lang="en-US" sz="2800" dirty="0">
                <a:solidFill>
                  <a:prstClr val="black"/>
                </a:solidFill>
              </a:rPr>
              <a:t>, </a:t>
            </a:r>
            <a:r>
              <a:rPr lang="en-US" sz="2800" dirty="0" err="1">
                <a:solidFill>
                  <a:prstClr val="black"/>
                </a:solidFill>
              </a:rPr>
              <a:t>seperti</a:t>
            </a:r>
            <a:r>
              <a:rPr lang="en-US" sz="2800" dirty="0">
                <a:solidFill>
                  <a:prstClr val="black"/>
                </a:solidFill>
              </a:rPr>
              <a:t> </a:t>
            </a:r>
            <a:r>
              <a:rPr lang="en-US" sz="2800" dirty="0" err="1">
                <a:solidFill>
                  <a:prstClr val="black"/>
                </a:solidFill>
              </a:rPr>
              <a:t>bencana</a:t>
            </a:r>
            <a:r>
              <a:rPr lang="en-US" sz="2800" dirty="0">
                <a:solidFill>
                  <a:prstClr val="black"/>
                </a:solidFill>
              </a:rPr>
              <a:t> </a:t>
            </a:r>
            <a:r>
              <a:rPr lang="en-US" sz="2800" dirty="0" err="1">
                <a:solidFill>
                  <a:prstClr val="black"/>
                </a:solidFill>
              </a:rPr>
              <a:t>alam</a:t>
            </a:r>
            <a:r>
              <a:rPr lang="en-US" sz="2800" dirty="0">
                <a:solidFill>
                  <a:prstClr val="black"/>
                </a:solidFill>
              </a:rPr>
              <a:t>, </a:t>
            </a:r>
            <a:r>
              <a:rPr lang="en-US" sz="2800" dirty="0" err="1">
                <a:solidFill>
                  <a:prstClr val="black"/>
                </a:solidFill>
              </a:rPr>
              <a:t>krisis</a:t>
            </a:r>
            <a:r>
              <a:rPr lang="en-US" sz="2800" dirty="0">
                <a:solidFill>
                  <a:prstClr val="black"/>
                </a:solidFill>
              </a:rPr>
              <a:t> </a:t>
            </a:r>
            <a:endParaRPr lang="en-US" sz="2800" dirty="0" smtClean="0">
              <a:solidFill>
                <a:prstClr val="black"/>
              </a:solidFill>
            </a:endParaRPr>
          </a:p>
          <a:p>
            <a:pPr marL="0" lvl="0" indent="0">
              <a:lnSpc>
                <a:spcPct val="90000"/>
              </a:lnSpc>
              <a:spcBef>
                <a:spcPts val="1000"/>
              </a:spcBef>
              <a:buNone/>
            </a:pPr>
            <a:r>
              <a:rPr lang="en-US" sz="2800" dirty="0">
                <a:solidFill>
                  <a:prstClr val="black"/>
                </a:solidFill>
              </a:rPr>
              <a:t> </a:t>
            </a:r>
            <a:r>
              <a:rPr lang="en-US" sz="2800" dirty="0" smtClean="0">
                <a:solidFill>
                  <a:prstClr val="black"/>
                </a:solidFill>
              </a:rPr>
              <a:t>    </a:t>
            </a:r>
            <a:r>
              <a:rPr lang="en-US" sz="2800" dirty="0" err="1" smtClean="0">
                <a:solidFill>
                  <a:prstClr val="black"/>
                </a:solidFill>
              </a:rPr>
              <a:t>politik</a:t>
            </a:r>
            <a:r>
              <a:rPr lang="en-US" sz="2800" dirty="0">
                <a:solidFill>
                  <a:prstClr val="black"/>
                </a:solidFill>
              </a:rPr>
              <a:t>, </a:t>
            </a:r>
            <a:r>
              <a:rPr lang="en-US" sz="2800" dirty="0" err="1">
                <a:solidFill>
                  <a:prstClr val="black"/>
                </a:solidFill>
              </a:rPr>
              <a:t>krisis</a:t>
            </a:r>
            <a:r>
              <a:rPr lang="en-US" sz="2800" dirty="0">
                <a:solidFill>
                  <a:prstClr val="black"/>
                </a:solidFill>
              </a:rPr>
              <a:t> </a:t>
            </a:r>
            <a:r>
              <a:rPr lang="en-US" sz="2800" dirty="0" err="1">
                <a:solidFill>
                  <a:prstClr val="black"/>
                </a:solidFill>
              </a:rPr>
              <a:t>ekonomi</a:t>
            </a:r>
            <a:r>
              <a:rPr lang="en-US" sz="2800" dirty="0">
                <a:solidFill>
                  <a:prstClr val="black"/>
                </a:solidFill>
              </a:rPr>
              <a:t>, </a:t>
            </a:r>
            <a:r>
              <a:rPr lang="en-US" sz="2800" dirty="0" err="1">
                <a:solidFill>
                  <a:prstClr val="black"/>
                </a:solidFill>
              </a:rPr>
              <a:t>dan</a:t>
            </a:r>
            <a:r>
              <a:rPr lang="en-US" sz="2800" dirty="0">
                <a:solidFill>
                  <a:prstClr val="black"/>
                </a:solidFill>
              </a:rPr>
              <a:t>/</a:t>
            </a:r>
            <a:r>
              <a:rPr lang="en-US" sz="2800" dirty="0" err="1">
                <a:solidFill>
                  <a:prstClr val="black"/>
                </a:solidFill>
              </a:rPr>
              <a:t>atau</a:t>
            </a:r>
            <a:r>
              <a:rPr lang="en-US" sz="2800" dirty="0">
                <a:solidFill>
                  <a:prstClr val="black"/>
                </a:solidFill>
              </a:rPr>
              <a:t> </a:t>
            </a:r>
            <a:r>
              <a:rPr lang="en-US" sz="2800" dirty="0" err="1">
                <a:solidFill>
                  <a:prstClr val="black"/>
                </a:solidFill>
              </a:rPr>
              <a:t>kerusuhan</a:t>
            </a:r>
            <a:r>
              <a:rPr lang="en-US" sz="2800" dirty="0">
                <a:solidFill>
                  <a:prstClr val="black"/>
                </a:solidFill>
              </a:rPr>
              <a:t> </a:t>
            </a:r>
            <a:r>
              <a:rPr lang="en-US" sz="2800" dirty="0" err="1">
                <a:solidFill>
                  <a:prstClr val="black"/>
                </a:solidFill>
              </a:rPr>
              <a:t>sosial</a:t>
            </a:r>
            <a:r>
              <a:rPr lang="en-US" sz="2800" dirty="0">
                <a:solidFill>
                  <a:prstClr val="black"/>
                </a:solidFill>
              </a:rPr>
              <a:t> </a:t>
            </a:r>
            <a:endParaRPr lang="en-US" sz="2800" dirty="0" smtClean="0">
              <a:solidFill>
                <a:prstClr val="black"/>
              </a:solidFill>
            </a:endParaRPr>
          </a:p>
          <a:p>
            <a:pPr marL="0" lvl="0" indent="0">
              <a:lnSpc>
                <a:spcPct val="90000"/>
              </a:lnSpc>
              <a:spcBef>
                <a:spcPts val="1000"/>
              </a:spcBef>
              <a:buNone/>
            </a:pPr>
            <a:r>
              <a:rPr lang="en-US" sz="2800" dirty="0">
                <a:solidFill>
                  <a:prstClr val="black"/>
                </a:solidFill>
              </a:rPr>
              <a:t> </a:t>
            </a:r>
            <a:r>
              <a:rPr lang="en-US" sz="2800" dirty="0" smtClean="0">
                <a:solidFill>
                  <a:prstClr val="black"/>
                </a:solidFill>
              </a:rPr>
              <a:t>    yang </a:t>
            </a:r>
            <a:r>
              <a:rPr lang="en-US" sz="2800" dirty="0" err="1">
                <a:solidFill>
                  <a:prstClr val="black"/>
                </a:solidFill>
              </a:rPr>
              <a:t>berkepanjangan</a:t>
            </a:r>
            <a:r>
              <a:rPr lang="en-US" sz="2800" dirty="0">
                <a:solidFill>
                  <a:prstClr val="black"/>
                </a:solidFill>
              </a:rPr>
              <a:t>; </a:t>
            </a:r>
            <a:r>
              <a:rPr lang="en-US" sz="2800" dirty="0" err="1">
                <a:solidFill>
                  <a:prstClr val="black"/>
                </a:solidFill>
              </a:rPr>
              <a:t>atau</a:t>
            </a:r>
            <a:r>
              <a:rPr lang="en-US" sz="2800" dirty="0">
                <a:solidFill>
                  <a:prstClr val="black"/>
                </a:solidFill>
              </a:rPr>
              <a:t> </a:t>
            </a:r>
          </a:p>
          <a:p>
            <a:pPr marL="0" lvl="0" indent="0">
              <a:lnSpc>
                <a:spcPct val="90000"/>
              </a:lnSpc>
              <a:spcBef>
                <a:spcPts val="1000"/>
              </a:spcBef>
              <a:buNone/>
            </a:pPr>
            <a:r>
              <a:rPr lang="en-US" sz="2800" dirty="0">
                <a:solidFill>
                  <a:prstClr val="black"/>
                </a:solidFill>
              </a:rPr>
              <a:t>2. </a:t>
            </a:r>
            <a:r>
              <a:rPr lang="en-US" sz="2800" dirty="0" err="1">
                <a:solidFill>
                  <a:prstClr val="black"/>
                </a:solidFill>
              </a:rPr>
              <a:t>Terdapat</a:t>
            </a:r>
            <a:r>
              <a:rPr lang="en-US" sz="2800" dirty="0">
                <a:solidFill>
                  <a:prstClr val="black"/>
                </a:solidFill>
              </a:rPr>
              <a:t> </a:t>
            </a:r>
            <a:r>
              <a:rPr lang="en-US" sz="2800" dirty="0" err="1">
                <a:solidFill>
                  <a:prstClr val="black"/>
                </a:solidFill>
              </a:rPr>
              <a:t>perubahan</a:t>
            </a:r>
            <a:r>
              <a:rPr lang="en-US" sz="2800" dirty="0">
                <a:solidFill>
                  <a:prstClr val="black"/>
                </a:solidFill>
              </a:rPr>
              <a:t> </a:t>
            </a:r>
            <a:r>
              <a:rPr lang="en-US" sz="2800" dirty="0" err="1">
                <a:solidFill>
                  <a:prstClr val="black"/>
                </a:solidFill>
              </a:rPr>
              <a:t>mendasar</a:t>
            </a:r>
            <a:r>
              <a:rPr lang="en-US" sz="2800" dirty="0">
                <a:solidFill>
                  <a:prstClr val="black"/>
                </a:solidFill>
              </a:rPr>
              <a:t> </a:t>
            </a:r>
            <a:r>
              <a:rPr lang="en-US" sz="2800" dirty="0" err="1">
                <a:solidFill>
                  <a:prstClr val="black"/>
                </a:solidFill>
              </a:rPr>
              <a:t>atas</a:t>
            </a:r>
            <a:r>
              <a:rPr lang="en-US" sz="2800" dirty="0">
                <a:solidFill>
                  <a:prstClr val="black"/>
                </a:solidFill>
              </a:rPr>
              <a:t> </a:t>
            </a:r>
            <a:r>
              <a:rPr lang="en-US" sz="2800" dirty="0" err="1">
                <a:solidFill>
                  <a:prstClr val="black"/>
                </a:solidFill>
              </a:rPr>
              <a:t>kebijakan</a:t>
            </a:r>
            <a:r>
              <a:rPr lang="en-US" sz="2800" dirty="0">
                <a:solidFill>
                  <a:prstClr val="black"/>
                </a:solidFill>
              </a:rPr>
              <a:t> </a:t>
            </a:r>
            <a:endParaRPr lang="en-US" sz="2800" dirty="0" smtClean="0">
              <a:solidFill>
                <a:prstClr val="black"/>
              </a:solidFill>
            </a:endParaRPr>
          </a:p>
          <a:p>
            <a:pPr marL="0" lvl="0" indent="0">
              <a:lnSpc>
                <a:spcPct val="90000"/>
              </a:lnSpc>
              <a:spcBef>
                <a:spcPts val="1000"/>
              </a:spcBef>
              <a:buNone/>
            </a:pPr>
            <a:r>
              <a:rPr lang="en-US" sz="2800" dirty="0">
                <a:solidFill>
                  <a:prstClr val="black"/>
                </a:solidFill>
              </a:rPr>
              <a:t> </a:t>
            </a:r>
            <a:r>
              <a:rPr lang="en-US" sz="2800" dirty="0" smtClean="0">
                <a:solidFill>
                  <a:prstClr val="black"/>
                </a:solidFill>
              </a:rPr>
              <a:t>    </a:t>
            </a:r>
            <a:r>
              <a:rPr lang="en-US" sz="2800" dirty="0" err="1" smtClean="0">
                <a:solidFill>
                  <a:prstClr val="black"/>
                </a:solidFill>
              </a:rPr>
              <a:t>pemerintah</a:t>
            </a:r>
            <a:r>
              <a:rPr lang="en-US" sz="2800" dirty="0">
                <a:solidFill>
                  <a:prstClr val="black"/>
                </a:solidFill>
              </a:rPr>
              <a:t>, </a:t>
            </a:r>
            <a:r>
              <a:rPr lang="en-US" sz="2800" dirty="0" err="1">
                <a:solidFill>
                  <a:prstClr val="black"/>
                </a:solidFill>
              </a:rPr>
              <a:t>pemerintah</a:t>
            </a:r>
            <a:r>
              <a:rPr lang="en-US" sz="2800" dirty="0">
                <a:solidFill>
                  <a:prstClr val="black"/>
                </a:solidFill>
              </a:rPr>
              <a:t> </a:t>
            </a:r>
            <a:r>
              <a:rPr lang="en-US" sz="2800" dirty="0" err="1">
                <a:solidFill>
                  <a:prstClr val="black"/>
                </a:solidFill>
              </a:rPr>
              <a:t>daerah</a:t>
            </a:r>
            <a:r>
              <a:rPr lang="en-US" sz="2800" dirty="0">
                <a:solidFill>
                  <a:prstClr val="black"/>
                </a:solidFill>
              </a:rPr>
              <a:t> </a:t>
            </a:r>
            <a:r>
              <a:rPr lang="en-US" sz="2800" dirty="0" err="1">
                <a:solidFill>
                  <a:prstClr val="black"/>
                </a:solidFill>
              </a:rPr>
              <a:t>provinsi</a:t>
            </a:r>
            <a:r>
              <a:rPr lang="en-US" sz="2800" dirty="0">
                <a:solidFill>
                  <a:prstClr val="black"/>
                </a:solidFill>
              </a:rPr>
              <a:t>, </a:t>
            </a:r>
            <a:r>
              <a:rPr lang="en-US" sz="2800" dirty="0" err="1">
                <a:solidFill>
                  <a:prstClr val="black"/>
                </a:solidFill>
              </a:rPr>
              <a:t>dan</a:t>
            </a:r>
            <a:r>
              <a:rPr lang="en-US" sz="2800" dirty="0">
                <a:solidFill>
                  <a:prstClr val="black"/>
                </a:solidFill>
              </a:rPr>
              <a:t>/ </a:t>
            </a:r>
            <a:r>
              <a:rPr lang="en-US" sz="2800" dirty="0" err="1">
                <a:solidFill>
                  <a:prstClr val="black"/>
                </a:solidFill>
              </a:rPr>
              <a:t>atau</a:t>
            </a:r>
            <a:r>
              <a:rPr lang="en-US" sz="2800" dirty="0">
                <a:solidFill>
                  <a:prstClr val="black"/>
                </a:solidFill>
              </a:rPr>
              <a:t> </a:t>
            </a:r>
            <a:endParaRPr lang="en-US" sz="2800" dirty="0" smtClean="0">
              <a:solidFill>
                <a:prstClr val="black"/>
              </a:solidFill>
            </a:endParaRPr>
          </a:p>
          <a:p>
            <a:pPr marL="0" lvl="0" indent="0">
              <a:lnSpc>
                <a:spcPct val="90000"/>
              </a:lnSpc>
              <a:spcBef>
                <a:spcPts val="1000"/>
              </a:spcBef>
              <a:buNone/>
            </a:pPr>
            <a:r>
              <a:rPr lang="en-US" sz="2800" dirty="0">
                <a:solidFill>
                  <a:prstClr val="black"/>
                </a:solidFill>
              </a:rPr>
              <a:t> </a:t>
            </a:r>
            <a:r>
              <a:rPr lang="en-US" sz="2800" dirty="0" smtClean="0">
                <a:solidFill>
                  <a:prstClr val="black"/>
                </a:solidFill>
              </a:rPr>
              <a:t>    </a:t>
            </a:r>
            <a:r>
              <a:rPr lang="en-US" sz="2800" dirty="0" err="1" smtClean="0">
                <a:solidFill>
                  <a:prstClr val="black"/>
                </a:solidFill>
              </a:rPr>
              <a:t>pemerintah</a:t>
            </a:r>
            <a:r>
              <a:rPr lang="en-US" sz="2800" dirty="0" smtClean="0">
                <a:solidFill>
                  <a:prstClr val="black"/>
                </a:solidFill>
              </a:rPr>
              <a:t> </a:t>
            </a:r>
            <a:r>
              <a:rPr lang="en-US" sz="2800" dirty="0" err="1">
                <a:solidFill>
                  <a:prstClr val="black"/>
                </a:solidFill>
              </a:rPr>
              <a:t>daerah</a:t>
            </a:r>
            <a:r>
              <a:rPr lang="en-US" sz="2800" dirty="0">
                <a:solidFill>
                  <a:prstClr val="black"/>
                </a:solidFill>
              </a:rPr>
              <a:t> </a:t>
            </a:r>
            <a:r>
              <a:rPr lang="en-US" sz="2800" dirty="0" err="1">
                <a:solidFill>
                  <a:prstClr val="black"/>
                </a:solidFill>
              </a:rPr>
              <a:t>kabupaten</a:t>
            </a:r>
            <a:r>
              <a:rPr lang="en-US" sz="2800" dirty="0">
                <a:solidFill>
                  <a:prstClr val="black"/>
                </a:solidFill>
              </a:rPr>
              <a:t>/</a:t>
            </a:r>
            <a:r>
              <a:rPr lang="en-US" sz="2800" dirty="0" err="1">
                <a:solidFill>
                  <a:prstClr val="black"/>
                </a:solidFill>
              </a:rPr>
              <a:t>kota</a:t>
            </a:r>
            <a:r>
              <a:rPr lang="en-US" sz="2800" dirty="0">
                <a:solidFill>
                  <a:prstClr val="black"/>
                </a:solidFill>
              </a:rPr>
              <a:t>. </a:t>
            </a:r>
          </a:p>
          <a:p>
            <a:endParaRPr lang="en-US" dirty="0"/>
          </a:p>
        </p:txBody>
      </p:sp>
    </p:spTree>
    <p:extLst>
      <p:ext uri="{BB962C8B-B14F-4D97-AF65-F5344CB8AC3E}">
        <p14:creationId xmlns:p14="http://schemas.microsoft.com/office/powerpoint/2010/main" xmlns="" val="1942694356"/>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74642"/>
          </a:xfrm>
        </p:spPr>
        <p:txBody>
          <a:bodyPr>
            <a:normAutofit fontScale="90000"/>
          </a:bodyPr>
          <a:lstStyle/>
          <a:p>
            <a:pPr lvl="0" algn="l">
              <a:lnSpc>
                <a:spcPct val="90000"/>
              </a:lnSpc>
              <a:spcBef>
                <a:spcPts val="1000"/>
              </a:spcBef>
            </a:pPr>
            <a:r>
              <a:rPr lang="en-US" sz="2600" dirty="0" err="1" smtClean="0">
                <a:solidFill>
                  <a:prstClr val="black"/>
                </a:solidFill>
                <a:ea typeface="+mn-ea"/>
                <a:cs typeface="+mn-cs"/>
              </a:rPr>
              <a:t>Dalam</a:t>
            </a:r>
            <a:r>
              <a:rPr lang="en-US" sz="2600" dirty="0" smtClean="0">
                <a:solidFill>
                  <a:prstClr val="black"/>
                </a:solidFill>
                <a:ea typeface="+mn-ea"/>
                <a:cs typeface="+mn-cs"/>
              </a:rPr>
              <a:t> </a:t>
            </a:r>
            <a:r>
              <a:rPr lang="en-US" sz="2600" dirty="0" err="1">
                <a:solidFill>
                  <a:prstClr val="black"/>
                </a:solidFill>
                <a:ea typeface="+mn-ea"/>
                <a:cs typeface="+mn-cs"/>
              </a:rPr>
              <a:t>hal</a:t>
            </a:r>
            <a:r>
              <a:rPr lang="en-US" sz="2600" dirty="0">
                <a:solidFill>
                  <a:prstClr val="black"/>
                </a:solidFill>
                <a:ea typeface="+mn-ea"/>
                <a:cs typeface="+mn-cs"/>
              </a:rPr>
              <a:t> </a:t>
            </a:r>
            <a:r>
              <a:rPr lang="en-US" sz="2600" dirty="0" err="1">
                <a:solidFill>
                  <a:prstClr val="black"/>
                </a:solidFill>
                <a:ea typeface="+mn-ea"/>
                <a:cs typeface="+mn-cs"/>
              </a:rPr>
              <a:t>terjadi</a:t>
            </a:r>
            <a:r>
              <a:rPr lang="en-US" sz="2600" dirty="0">
                <a:solidFill>
                  <a:prstClr val="black"/>
                </a:solidFill>
                <a:ea typeface="+mn-ea"/>
                <a:cs typeface="+mn-cs"/>
              </a:rPr>
              <a:t> </a:t>
            </a:r>
            <a:r>
              <a:rPr lang="en-US" sz="2600" dirty="0" err="1">
                <a:solidFill>
                  <a:prstClr val="black"/>
                </a:solidFill>
                <a:ea typeface="+mn-ea"/>
                <a:cs typeface="+mn-cs"/>
              </a:rPr>
              <a:t>perubahan</a:t>
            </a:r>
            <a:r>
              <a:rPr lang="en-US" sz="2600" dirty="0">
                <a:solidFill>
                  <a:prstClr val="black"/>
                </a:solidFill>
                <a:ea typeface="+mn-ea"/>
                <a:cs typeface="+mn-cs"/>
              </a:rPr>
              <a:t> RKP </a:t>
            </a:r>
            <a:r>
              <a:rPr lang="en-US" sz="2600" dirty="0" err="1">
                <a:solidFill>
                  <a:prstClr val="black"/>
                </a:solidFill>
                <a:ea typeface="+mn-ea"/>
                <a:cs typeface="+mn-cs"/>
              </a:rPr>
              <a:t>Desa</a:t>
            </a:r>
            <a:r>
              <a:rPr lang="en-US" sz="2600" dirty="0">
                <a:solidFill>
                  <a:prstClr val="black"/>
                </a:solidFill>
                <a:ea typeface="+mn-ea"/>
                <a:cs typeface="+mn-cs"/>
              </a:rPr>
              <a:t>, </a:t>
            </a:r>
            <a:r>
              <a:rPr lang="en-US" sz="2600" dirty="0" err="1">
                <a:solidFill>
                  <a:prstClr val="black"/>
                </a:solidFill>
                <a:ea typeface="+mn-ea"/>
                <a:cs typeface="+mn-cs"/>
              </a:rPr>
              <a:t>kepala</a:t>
            </a:r>
            <a:r>
              <a:rPr lang="en-US" sz="2600" dirty="0">
                <a:solidFill>
                  <a:prstClr val="black"/>
                </a:solidFill>
                <a:ea typeface="+mn-ea"/>
                <a:cs typeface="+mn-cs"/>
              </a:rPr>
              <a:t> </a:t>
            </a:r>
            <a:r>
              <a:rPr lang="en-US" sz="2600" dirty="0" err="1">
                <a:solidFill>
                  <a:prstClr val="black"/>
                </a:solidFill>
                <a:ea typeface="+mn-ea"/>
                <a:cs typeface="+mn-cs"/>
              </a:rPr>
              <a:t>Desa</a:t>
            </a:r>
            <a:r>
              <a:rPr lang="en-US" sz="2600" dirty="0">
                <a:solidFill>
                  <a:prstClr val="black"/>
                </a:solidFill>
                <a:ea typeface="+mn-ea"/>
                <a:cs typeface="+mn-cs"/>
              </a:rPr>
              <a:t> </a:t>
            </a:r>
            <a:r>
              <a:rPr lang="en-US" sz="2600" dirty="0" err="1">
                <a:solidFill>
                  <a:prstClr val="black"/>
                </a:solidFill>
                <a:ea typeface="+mn-ea"/>
                <a:cs typeface="+mn-cs"/>
              </a:rPr>
              <a:t>melaksanakan</a:t>
            </a:r>
            <a:r>
              <a:rPr lang="en-US" sz="2600" dirty="0">
                <a:solidFill>
                  <a:prstClr val="black"/>
                </a:solidFill>
                <a:ea typeface="+mn-ea"/>
                <a:cs typeface="+mn-cs"/>
              </a:rPr>
              <a:t> </a:t>
            </a:r>
            <a:r>
              <a:rPr lang="en-US" sz="2600" dirty="0" err="1">
                <a:solidFill>
                  <a:prstClr val="black"/>
                </a:solidFill>
                <a:ea typeface="+mn-ea"/>
                <a:cs typeface="+mn-cs"/>
              </a:rPr>
              <a:t>kegiatan</a:t>
            </a:r>
            <a:r>
              <a:rPr lang="en-US" sz="2600" dirty="0">
                <a:solidFill>
                  <a:prstClr val="black"/>
                </a:solidFill>
                <a:ea typeface="+mn-ea"/>
                <a:cs typeface="+mn-cs"/>
              </a:rPr>
              <a:t> </a:t>
            </a:r>
            <a:r>
              <a:rPr lang="en-US" sz="2600" dirty="0" err="1">
                <a:solidFill>
                  <a:prstClr val="black"/>
                </a:solidFill>
                <a:ea typeface="+mn-ea"/>
                <a:cs typeface="+mn-cs"/>
              </a:rPr>
              <a:t>sebagai</a:t>
            </a:r>
            <a:r>
              <a:rPr lang="en-US" sz="2600" dirty="0">
                <a:solidFill>
                  <a:prstClr val="black"/>
                </a:solidFill>
                <a:ea typeface="+mn-ea"/>
                <a:cs typeface="+mn-cs"/>
              </a:rPr>
              <a:t> </a:t>
            </a:r>
            <a:r>
              <a:rPr lang="en-US" sz="2600" dirty="0" err="1">
                <a:solidFill>
                  <a:prstClr val="black"/>
                </a:solidFill>
                <a:ea typeface="+mn-ea"/>
                <a:cs typeface="+mn-cs"/>
              </a:rPr>
              <a:t>berikut</a:t>
            </a:r>
            <a:r>
              <a:rPr lang="en-US" sz="2600" dirty="0">
                <a:solidFill>
                  <a:prstClr val="black"/>
                </a:solidFill>
                <a:ea typeface="+mn-ea"/>
                <a:cs typeface="+mn-cs"/>
              </a:rPr>
              <a:t>: </a:t>
            </a:r>
            <a:r>
              <a:rPr lang="en-US" sz="2600" dirty="0" smtClean="0">
                <a:solidFill>
                  <a:prstClr val="black"/>
                </a:solidFill>
                <a:ea typeface="+mn-ea"/>
                <a:cs typeface="+mn-cs"/>
              </a:rPr>
              <a:t/>
            </a:r>
            <a:br>
              <a:rPr lang="en-US" sz="2600" dirty="0" smtClean="0">
                <a:solidFill>
                  <a:prstClr val="black"/>
                </a:solidFill>
                <a:ea typeface="+mn-ea"/>
                <a:cs typeface="+mn-cs"/>
              </a:rPr>
            </a:br>
            <a:r>
              <a:rPr lang="en-US" sz="2600" dirty="0" smtClean="0">
                <a:solidFill>
                  <a:prstClr val="black"/>
                </a:solidFill>
                <a:ea typeface="+mn-ea"/>
                <a:cs typeface="+mn-cs"/>
              </a:rPr>
              <a:t>1. </a:t>
            </a:r>
            <a:r>
              <a:rPr lang="en-US" sz="2600" dirty="0" err="1" smtClean="0">
                <a:solidFill>
                  <a:prstClr val="black"/>
                </a:solidFill>
                <a:ea typeface="+mn-ea"/>
                <a:cs typeface="+mn-cs"/>
              </a:rPr>
              <a:t>Mengumpulkan</a:t>
            </a:r>
            <a:r>
              <a:rPr lang="en-US" sz="2600" dirty="0" smtClean="0">
                <a:solidFill>
                  <a:prstClr val="black"/>
                </a:solidFill>
                <a:ea typeface="+mn-ea"/>
                <a:cs typeface="+mn-cs"/>
              </a:rPr>
              <a:t> </a:t>
            </a:r>
            <a:r>
              <a:rPr lang="en-US" sz="2600" dirty="0" err="1" smtClean="0">
                <a:solidFill>
                  <a:prstClr val="black"/>
                </a:solidFill>
                <a:ea typeface="+mn-ea"/>
                <a:cs typeface="+mn-cs"/>
              </a:rPr>
              <a:t>dokumen</a:t>
            </a:r>
            <a:r>
              <a:rPr lang="en-US" sz="2600" dirty="0" smtClean="0">
                <a:solidFill>
                  <a:prstClr val="black"/>
                </a:solidFill>
                <a:ea typeface="+mn-ea"/>
                <a:cs typeface="+mn-cs"/>
              </a:rPr>
              <a:t> </a:t>
            </a:r>
            <a:r>
              <a:rPr lang="en-US" sz="2600" dirty="0" err="1">
                <a:solidFill>
                  <a:prstClr val="black"/>
                </a:solidFill>
                <a:ea typeface="+mn-ea"/>
                <a:cs typeface="+mn-cs"/>
              </a:rPr>
              <a:t>perubahan</a:t>
            </a:r>
            <a:r>
              <a:rPr lang="en-US" sz="2600" dirty="0">
                <a:solidFill>
                  <a:prstClr val="black"/>
                </a:solidFill>
                <a:ea typeface="+mn-ea"/>
                <a:cs typeface="+mn-cs"/>
              </a:rPr>
              <a:t> </a:t>
            </a:r>
            <a:r>
              <a:rPr lang="en-US" sz="2600" dirty="0" err="1">
                <a:solidFill>
                  <a:prstClr val="black"/>
                </a:solidFill>
                <a:ea typeface="+mn-ea"/>
                <a:cs typeface="+mn-cs"/>
              </a:rPr>
              <a:t>mendasar</a:t>
            </a:r>
            <a:r>
              <a:rPr lang="en-US" sz="2600" dirty="0">
                <a:solidFill>
                  <a:prstClr val="black"/>
                </a:solidFill>
                <a:ea typeface="+mn-ea"/>
                <a:cs typeface="+mn-cs"/>
              </a:rPr>
              <a:t> </a:t>
            </a:r>
            <a:br>
              <a:rPr lang="en-US" sz="2600" dirty="0">
                <a:solidFill>
                  <a:prstClr val="black"/>
                </a:solidFill>
                <a:ea typeface="+mn-ea"/>
                <a:cs typeface="+mn-cs"/>
              </a:rPr>
            </a:br>
            <a:r>
              <a:rPr lang="en-US" sz="2600" dirty="0">
                <a:solidFill>
                  <a:prstClr val="black"/>
                </a:solidFill>
                <a:ea typeface="+mn-ea"/>
                <a:cs typeface="+mn-cs"/>
              </a:rPr>
              <a:t> </a:t>
            </a:r>
            <a:r>
              <a:rPr lang="en-US" sz="2600" dirty="0" smtClean="0">
                <a:solidFill>
                  <a:prstClr val="black"/>
                </a:solidFill>
                <a:ea typeface="+mn-ea"/>
                <a:cs typeface="+mn-cs"/>
              </a:rPr>
              <a:t>    </a:t>
            </a:r>
            <a:r>
              <a:rPr lang="en-US" sz="2600" dirty="0" err="1" smtClean="0">
                <a:solidFill>
                  <a:prstClr val="black"/>
                </a:solidFill>
                <a:ea typeface="+mn-ea"/>
                <a:cs typeface="+mn-cs"/>
              </a:rPr>
              <a:t>atas</a:t>
            </a:r>
            <a:r>
              <a:rPr lang="en-US" sz="2600" dirty="0" smtClean="0">
                <a:solidFill>
                  <a:prstClr val="black"/>
                </a:solidFill>
                <a:ea typeface="+mn-ea"/>
                <a:cs typeface="+mn-cs"/>
              </a:rPr>
              <a:t> </a:t>
            </a:r>
            <a:r>
              <a:rPr lang="en-US" sz="2600" dirty="0" err="1">
                <a:solidFill>
                  <a:prstClr val="black"/>
                </a:solidFill>
                <a:ea typeface="+mn-ea"/>
                <a:cs typeface="+mn-cs"/>
              </a:rPr>
              <a:t>kebijakan</a:t>
            </a:r>
            <a:r>
              <a:rPr lang="en-US" sz="2600" dirty="0">
                <a:solidFill>
                  <a:prstClr val="black"/>
                </a:solidFill>
                <a:ea typeface="+mn-ea"/>
                <a:cs typeface="+mn-cs"/>
              </a:rPr>
              <a:t> </a:t>
            </a:r>
            <a:r>
              <a:rPr lang="en-US" sz="2600" dirty="0" err="1">
                <a:solidFill>
                  <a:prstClr val="black"/>
                </a:solidFill>
                <a:ea typeface="+mn-ea"/>
                <a:cs typeface="+mn-cs"/>
              </a:rPr>
              <a:t>pemerintah</a:t>
            </a:r>
            <a:r>
              <a:rPr lang="en-US" sz="2600" dirty="0">
                <a:solidFill>
                  <a:prstClr val="black"/>
                </a:solidFill>
                <a:ea typeface="+mn-ea"/>
                <a:cs typeface="+mn-cs"/>
              </a:rPr>
              <a:t>, </a:t>
            </a:r>
            <a:r>
              <a:rPr lang="en-US" sz="2600" dirty="0" err="1">
                <a:solidFill>
                  <a:prstClr val="black"/>
                </a:solidFill>
                <a:ea typeface="+mn-ea"/>
                <a:cs typeface="+mn-cs"/>
              </a:rPr>
              <a:t>pemerintah</a:t>
            </a:r>
            <a:r>
              <a:rPr lang="en-US" sz="2600" dirty="0">
                <a:solidFill>
                  <a:prstClr val="black"/>
                </a:solidFill>
                <a:ea typeface="+mn-ea"/>
                <a:cs typeface="+mn-cs"/>
              </a:rPr>
              <a:t> </a:t>
            </a:r>
            <a:r>
              <a:rPr lang="en-US" sz="2600" dirty="0" err="1">
                <a:solidFill>
                  <a:prstClr val="black"/>
                </a:solidFill>
                <a:ea typeface="+mn-ea"/>
                <a:cs typeface="+mn-cs"/>
              </a:rPr>
              <a:t>daerah</a:t>
            </a:r>
            <a:r>
              <a:rPr lang="en-US" sz="2600" dirty="0">
                <a:solidFill>
                  <a:prstClr val="black"/>
                </a:solidFill>
                <a:ea typeface="+mn-ea"/>
                <a:cs typeface="+mn-cs"/>
              </a:rPr>
              <a:t> </a:t>
            </a:r>
            <a:r>
              <a:rPr lang="en-US" sz="2600" dirty="0" err="1">
                <a:solidFill>
                  <a:prstClr val="black"/>
                </a:solidFill>
                <a:ea typeface="+mn-ea"/>
                <a:cs typeface="+mn-cs"/>
              </a:rPr>
              <a:t>provinsi</a:t>
            </a:r>
            <a:r>
              <a:rPr lang="en-US" sz="2600" dirty="0">
                <a:solidFill>
                  <a:prstClr val="black"/>
                </a:solidFill>
                <a:ea typeface="+mn-ea"/>
                <a:cs typeface="+mn-cs"/>
              </a:rPr>
              <a:t>, </a:t>
            </a:r>
            <a:r>
              <a:rPr lang="en-US" sz="2600" dirty="0" smtClean="0">
                <a:solidFill>
                  <a:prstClr val="black"/>
                </a:solidFill>
                <a:ea typeface="+mn-ea"/>
                <a:cs typeface="+mn-cs"/>
              </a:rPr>
              <a:t>  </a:t>
            </a:r>
            <a:br>
              <a:rPr lang="en-US" sz="2600" dirty="0" smtClean="0">
                <a:solidFill>
                  <a:prstClr val="black"/>
                </a:solidFill>
                <a:ea typeface="+mn-ea"/>
                <a:cs typeface="+mn-cs"/>
              </a:rPr>
            </a:br>
            <a:r>
              <a:rPr lang="en-US" sz="2600" dirty="0">
                <a:solidFill>
                  <a:prstClr val="black"/>
                </a:solidFill>
                <a:ea typeface="+mn-ea"/>
                <a:cs typeface="+mn-cs"/>
              </a:rPr>
              <a:t> </a:t>
            </a:r>
            <a:r>
              <a:rPr lang="en-US" sz="2600" dirty="0" smtClean="0">
                <a:solidFill>
                  <a:prstClr val="black"/>
                </a:solidFill>
                <a:ea typeface="+mn-ea"/>
                <a:cs typeface="+mn-cs"/>
              </a:rPr>
              <a:t>    </a:t>
            </a:r>
            <a:r>
              <a:rPr lang="en-US" sz="2600" dirty="0" err="1" smtClean="0">
                <a:solidFill>
                  <a:prstClr val="black"/>
                </a:solidFill>
                <a:ea typeface="+mn-ea"/>
                <a:cs typeface="+mn-cs"/>
              </a:rPr>
              <a:t>dan</a:t>
            </a:r>
            <a:r>
              <a:rPr lang="en-US" sz="2600" dirty="0" smtClean="0">
                <a:solidFill>
                  <a:prstClr val="black"/>
                </a:solidFill>
                <a:ea typeface="+mn-ea"/>
                <a:cs typeface="+mn-cs"/>
              </a:rPr>
              <a:t>/</a:t>
            </a:r>
            <a:r>
              <a:rPr lang="en-US" sz="2600" dirty="0" err="1" smtClean="0">
                <a:solidFill>
                  <a:prstClr val="black"/>
                </a:solidFill>
                <a:ea typeface="+mn-ea"/>
                <a:cs typeface="+mn-cs"/>
              </a:rPr>
              <a:t>atau</a:t>
            </a:r>
            <a:r>
              <a:rPr lang="en-US" sz="2600" dirty="0" smtClean="0">
                <a:solidFill>
                  <a:prstClr val="black"/>
                </a:solidFill>
                <a:ea typeface="+mn-ea"/>
                <a:cs typeface="+mn-cs"/>
              </a:rPr>
              <a:t> </a:t>
            </a:r>
            <a:r>
              <a:rPr lang="en-US" sz="2600" dirty="0" err="1">
                <a:solidFill>
                  <a:prstClr val="black"/>
                </a:solidFill>
                <a:ea typeface="+mn-ea"/>
                <a:cs typeface="+mn-cs"/>
              </a:rPr>
              <a:t>pemerintah</a:t>
            </a:r>
            <a:r>
              <a:rPr lang="en-US" sz="2600" dirty="0">
                <a:solidFill>
                  <a:prstClr val="black"/>
                </a:solidFill>
                <a:ea typeface="+mn-ea"/>
                <a:cs typeface="+mn-cs"/>
              </a:rPr>
              <a:t> </a:t>
            </a:r>
            <a:r>
              <a:rPr lang="en-US" sz="2600" dirty="0" err="1">
                <a:solidFill>
                  <a:prstClr val="black"/>
                </a:solidFill>
                <a:ea typeface="+mn-ea"/>
                <a:cs typeface="+mn-cs"/>
              </a:rPr>
              <a:t>daerah</a:t>
            </a:r>
            <a:r>
              <a:rPr lang="en-US" sz="2600" dirty="0">
                <a:solidFill>
                  <a:prstClr val="black"/>
                </a:solidFill>
                <a:ea typeface="+mn-ea"/>
                <a:cs typeface="+mn-cs"/>
              </a:rPr>
              <a:t> </a:t>
            </a:r>
            <a:r>
              <a:rPr lang="en-US" sz="2600" dirty="0" err="1">
                <a:solidFill>
                  <a:prstClr val="black"/>
                </a:solidFill>
                <a:ea typeface="+mn-ea"/>
                <a:cs typeface="+mn-cs"/>
              </a:rPr>
              <a:t>kabupaten</a:t>
            </a:r>
            <a:r>
              <a:rPr lang="en-US" sz="2600" dirty="0">
                <a:solidFill>
                  <a:prstClr val="black"/>
                </a:solidFill>
                <a:ea typeface="+mn-ea"/>
                <a:cs typeface="+mn-cs"/>
              </a:rPr>
              <a:t>/ </a:t>
            </a:r>
            <a:r>
              <a:rPr lang="en-US" sz="2600" dirty="0" err="1">
                <a:solidFill>
                  <a:prstClr val="black"/>
                </a:solidFill>
                <a:ea typeface="+mn-ea"/>
                <a:cs typeface="+mn-cs"/>
              </a:rPr>
              <a:t>kota</a:t>
            </a:r>
            <a:r>
              <a:rPr lang="en-US" sz="2600" dirty="0">
                <a:solidFill>
                  <a:prstClr val="black"/>
                </a:solidFill>
                <a:ea typeface="+mn-ea"/>
                <a:cs typeface="+mn-cs"/>
              </a:rPr>
              <a:t>; </a:t>
            </a:r>
            <a:r>
              <a:rPr lang="en-US" sz="2600" dirty="0" smtClean="0">
                <a:solidFill>
                  <a:prstClr val="black"/>
                </a:solidFill>
                <a:ea typeface="+mn-ea"/>
                <a:cs typeface="+mn-cs"/>
              </a:rPr>
              <a:t/>
            </a:r>
            <a:br>
              <a:rPr lang="en-US" sz="2600" dirty="0" smtClean="0">
                <a:solidFill>
                  <a:prstClr val="black"/>
                </a:solidFill>
                <a:ea typeface="+mn-ea"/>
                <a:cs typeface="+mn-cs"/>
              </a:rPr>
            </a:br>
            <a:r>
              <a:rPr lang="en-US" sz="2600" dirty="0" smtClean="0">
                <a:solidFill>
                  <a:prstClr val="black"/>
                </a:solidFill>
                <a:ea typeface="+mn-ea"/>
                <a:cs typeface="+mn-cs"/>
              </a:rPr>
              <a:t>2. </a:t>
            </a:r>
            <a:r>
              <a:rPr lang="en-US" sz="2600" dirty="0" err="1" smtClean="0">
                <a:solidFill>
                  <a:prstClr val="black"/>
                </a:solidFill>
                <a:ea typeface="+mn-ea"/>
                <a:cs typeface="+mn-cs"/>
              </a:rPr>
              <a:t>Mengkaji</a:t>
            </a:r>
            <a:r>
              <a:rPr lang="en-US" sz="2600" dirty="0" smtClean="0">
                <a:solidFill>
                  <a:prstClr val="black"/>
                </a:solidFill>
                <a:ea typeface="+mn-ea"/>
                <a:cs typeface="+mn-cs"/>
              </a:rPr>
              <a:t> </a:t>
            </a:r>
            <a:r>
              <a:rPr lang="en-US" sz="2600" dirty="0" err="1">
                <a:solidFill>
                  <a:prstClr val="black"/>
                </a:solidFill>
                <a:ea typeface="+mn-ea"/>
                <a:cs typeface="+mn-cs"/>
              </a:rPr>
              <a:t>ulang</a:t>
            </a:r>
            <a:r>
              <a:rPr lang="en-US" sz="2600" dirty="0">
                <a:solidFill>
                  <a:prstClr val="black"/>
                </a:solidFill>
                <a:ea typeface="+mn-ea"/>
                <a:cs typeface="+mn-cs"/>
              </a:rPr>
              <a:t> </a:t>
            </a:r>
            <a:r>
              <a:rPr lang="en-US" sz="2600" dirty="0" err="1">
                <a:solidFill>
                  <a:prstClr val="black"/>
                </a:solidFill>
                <a:ea typeface="+mn-ea"/>
                <a:cs typeface="+mn-cs"/>
              </a:rPr>
              <a:t>kegiatan</a:t>
            </a:r>
            <a:r>
              <a:rPr lang="en-US" sz="2600" dirty="0">
                <a:solidFill>
                  <a:prstClr val="black"/>
                </a:solidFill>
                <a:ea typeface="+mn-ea"/>
                <a:cs typeface="+mn-cs"/>
              </a:rPr>
              <a:t> </a:t>
            </a:r>
            <a:r>
              <a:rPr lang="en-US" sz="2600" dirty="0" err="1">
                <a:solidFill>
                  <a:prstClr val="black"/>
                </a:solidFill>
                <a:ea typeface="+mn-ea"/>
                <a:cs typeface="+mn-cs"/>
              </a:rPr>
              <a:t>pembangunan</a:t>
            </a:r>
            <a:r>
              <a:rPr lang="en-US" sz="2600" dirty="0">
                <a:solidFill>
                  <a:prstClr val="black"/>
                </a:solidFill>
                <a:ea typeface="+mn-ea"/>
                <a:cs typeface="+mn-cs"/>
              </a:rPr>
              <a:t> </a:t>
            </a:r>
            <a:r>
              <a:rPr lang="en-US" sz="2600" dirty="0" err="1">
                <a:solidFill>
                  <a:prstClr val="black"/>
                </a:solidFill>
                <a:ea typeface="+mn-ea"/>
                <a:cs typeface="+mn-cs"/>
              </a:rPr>
              <a:t>dalam</a:t>
            </a:r>
            <a:r>
              <a:rPr lang="en-US" sz="2600" dirty="0">
                <a:solidFill>
                  <a:prstClr val="black"/>
                </a:solidFill>
                <a:ea typeface="+mn-ea"/>
                <a:cs typeface="+mn-cs"/>
              </a:rPr>
              <a:t> RKP </a:t>
            </a:r>
            <a:r>
              <a:rPr lang="en-US" sz="2600" dirty="0" err="1">
                <a:solidFill>
                  <a:prstClr val="black"/>
                </a:solidFill>
                <a:ea typeface="+mn-ea"/>
                <a:cs typeface="+mn-cs"/>
              </a:rPr>
              <a:t>desa</a:t>
            </a:r>
            <a:r>
              <a:rPr lang="en-US" sz="2600" dirty="0">
                <a:solidFill>
                  <a:prstClr val="black"/>
                </a:solidFill>
                <a:ea typeface="+mn-ea"/>
                <a:cs typeface="+mn-cs"/>
              </a:rPr>
              <a:t> yang </a:t>
            </a:r>
            <a:r>
              <a:rPr lang="en-US" sz="2600" dirty="0" smtClean="0">
                <a:solidFill>
                  <a:prstClr val="black"/>
                </a:solidFill>
                <a:ea typeface="+mn-ea"/>
                <a:cs typeface="+mn-cs"/>
              </a:rPr>
              <a:t/>
            </a:r>
            <a:br>
              <a:rPr lang="en-US" sz="2600" dirty="0" smtClean="0">
                <a:solidFill>
                  <a:prstClr val="black"/>
                </a:solidFill>
                <a:ea typeface="+mn-ea"/>
                <a:cs typeface="+mn-cs"/>
              </a:rPr>
            </a:br>
            <a:r>
              <a:rPr lang="en-US" sz="2600" dirty="0">
                <a:solidFill>
                  <a:prstClr val="black"/>
                </a:solidFill>
                <a:ea typeface="+mn-ea"/>
                <a:cs typeface="+mn-cs"/>
              </a:rPr>
              <a:t> </a:t>
            </a:r>
            <a:r>
              <a:rPr lang="en-US" sz="2600" dirty="0" smtClean="0">
                <a:solidFill>
                  <a:prstClr val="black"/>
                </a:solidFill>
                <a:ea typeface="+mn-ea"/>
                <a:cs typeface="+mn-cs"/>
              </a:rPr>
              <a:t>   </a:t>
            </a:r>
            <a:r>
              <a:rPr lang="en-US" sz="2600" dirty="0" err="1" smtClean="0">
                <a:solidFill>
                  <a:prstClr val="black"/>
                </a:solidFill>
                <a:ea typeface="+mn-ea"/>
                <a:cs typeface="+mn-cs"/>
              </a:rPr>
              <a:t>terkena</a:t>
            </a:r>
            <a:r>
              <a:rPr lang="en-US" sz="2600" dirty="0" smtClean="0">
                <a:solidFill>
                  <a:prstClr val="black"/>
                </a:solidFill>
                <a:ea typeface="+mn-ea"/>
                <a:cs typeface="+mn-cs"/>
              </a:rPr>
              <a:t> </a:t>
            </a:r>
            <a:r>
              <a:rPr lang="en-US" sz="2600" dirty="0" err="1">
                <a:solidFill>
                  <a:prstClr val="black"/>
                </a:solidFill>
                <a:ea typeface="+mn-ea"/>
                <a:cs typeface="+mn-cs"/>
              </a:rPr>
              <a:t>dampak</a:t>
            </a:r>
            <a:r>
              <a:rPr lang="en-US" sz="2600" dirty="0">
                <a:solidFill>
                  <a:prstClr val="black"/>
                </a:solidFill>
                <a:ea typeface="+mn-ea"/>
                <a:cs typeface="+mn-cs"/>
              </a:rPr>
              <a:t> </a:t>
            </a:r>
            <a:r>
              <a:rPr lang="en-US" sz="2600" dirty="0" err="1">
                <a:solidFill>
                  <a:prstClr val="black"/>
                </a:solidFill>
                <a:ea typeface="+mn-ea"/>
                <a:cs typeface="+mn-cs"/>
              </a:rPr>
              <a:t>terjadinya</a:t>
            </a:r>
            <a:r>
              <a:rPr lang="en-US" sz="2600" dirty="0">
                <a:solidFill>
                  <a:prstClr val="black"/>
                </a:solidFill>
                <a:ea typeface="+mn-ea"/>
                <a:cs typeface="+mn-cs"/>
              </a:rPr>
              <a:t> </a:t>
            </a:r>
            <a:r>
              <a:rPr lang="en-US" sz="2600" dirty="0" err="1">
                <a:solidFill>
                  <a:prstClr val="black"/>
                </a:solidFill>
                <a:ea typeface="+mn-ea"/>
                <a:cs typeface="+mn-cs"/>
              </a:rPr>
              <a:t>perubahan</a:t>
            </a:r>
            <a:r>
              <a:rPr lang="en-US" sz="2600" dirty="0">
                <a:solidFill>
                  <a:prstClr val="black"/>
                </a:solidFill>
                <a:ea typeface="+mn-ea"/>
                <a:cs typeface="+mn-cs"/>
              </a:rPr>
              <a:t> </a:t>
            </a:r>
            <a:r>
              <a:rPr lang="en-US" sz="2600" dirty="0" err="1">
                <a:solidFill>
                  <a:prstClr val="black"/>
                </a:solidFill>
                <a:ea typeface="+mn-ea"/>
                <a:cs typeface="+mn-cs"/>
              </a:rPr>
              <a:t>mendasar</a:t>
            </a:r>
            <a:r>
              <a:rPr lang="en-US" sz="2600" dirty="0">
                <a:solidFill>
                  <a:prstClr val="black"/>
                </a:solidFill>
                <a:ea typeface="+mn-ea"/>
                <a:cs typeface="+mn-cs"/>
              </a:rPr>
              <a:t> </a:t>
            </a:r>
            <a:r>
              <a:rPr lang="en-US" sz="2600" dirty="0" err="1">
                <a:solidFill>
                  <a:prstClr val="black"/>
                </a:solidFill>
                <a:ea typeface="+mn-ea"/>
                <a:cs typeface="+mn-cs"/>
              </a:rPr>
              <a:t>atas</a:t>
            </a:r>
            <a:r>
              <a:rPr lang="en-US" sz="2600" dirty="0">
                <a:solidFill>
                  <a:prstClr val="black"/>
                </a:solidFill>
                <a:ea typeface="+mn-ea"/>
                <a:cs typeface="+mn-cs"/>
              </a:rPr>
              <a:t> </a:t>
            </a:r>
            <a:r>
              <a:rPr lang="en-US" sz="2600" dirty="0" err="1">
                <a:solidFill>
                  <a:prstClr val="black"/>
                </a:solidFill>
                <a:ea typeface="+mn-ea"/>
                <a:cs typeface="+mn-cs"/>
              </a:rPr>
              <a:t>kebijakan</a:t>
            </a:r>
            <a:r>
              <a:rPr lang="en-US" sz="2600" dirty="0">
                <a:solidFill>
                  <a:prstClr val="black"/>
                </a:solidFill>
                <a:ea typeface="+mn-ea"/>
                <a:cs typeface="+mn-cs"/>
              </a:rPr>
              <a:t> </a:t>
            </a:r>
            <a:r>
              <a:rPr lang="en-US" sz="2600" dirty="0" smtClean="0">
                <a:solidFill>
                  <a:prstClr val="black"/>
                </a:solidFill>
                <a:ea typeface="+mn-ea"/>
                <a:cs typeface="+mn-cs"/>
              </a:rPr>
              <a:t/>
            </a:r>
            <a:br>
              <a:rPr lang="en-US" sz="2600" dirty="0" smtClean="0">
                <a:solidFill>
                  <a:prstClr val="black"/>
                </a:solidFill>
                <a:ea typeface="+mn-ea"/>
                <a:cs typeface="+mn-cs"/>
              </a:rPr>
            </a:br>
            <a:r>
              <a:rPr lang="en-US" sz="2600" dirty="0">
                <a:solidFill>
                  <a:prstClr val="black"/>
                </a:solidFill>
                <a:ea typeface="+mn-ea"/>
                <a:cs typeface="+mn-cs"/>
              </a:rPr>
              <a:t> </a:t>
            </a:r>
            <a:r>
              <a:rPr lang="en-US" sz="2600" dirty="0" smtClean="0">
                <a:solidFill>
                  <a:prstClr val="black"/>
                </a:solidFill>
                <a:ea typeface="+mn-ea"/>
                <a:cs typeface="+mn-cs"/>
              </a:rPr>
              <a:t>   </a:t>
            </a:r>
            <a:r>
              <a:rPr lang="en-US" sz="2600" dirty="0" err="1" smtClean="0">
                <a:solidFill>
                  <a:prstClr val="black"/>
                </a:solidFill>
                <a:ea typeface="+mn-ea"/>
                <a:cs typeface="+mn-cs"/>
              </a:rPr>
              <a:t>pemerintah</a:t>
            </a:r>
            <a:r>
              <a:rPr lang="en-US" sz="2600" dirty="0">
                <a:solidFill>
                  <a:prstClr val="black"/>
                </a:solidFill>
                <a:ea typeface="+mn-ea"/>
                <a:cs typeface="+mn-cs"/>
              </a:rPr>
              <a:t>, </a:t>
            </a:r>
            <a:r>
              <a:rPr lang="en-US" sz="2600" dirty="0" err="1">
                <a:solidFill>
                  <a:prstClr val="black"/>
                </a:solidFill>
                <a:ea typeface="+mn-ea"/>
                <a:cs typeface="+mn-cs"/>
              </a:rPr>
              <a:t>pemerintah</a:t>
            </a:r>
            <a:r>
              <a:rPr lang="en-US" sz="2600" dirty="0">
                <a:solidFill>
                  <a:prstClr val="black"/>
                </a:solidFill>
                <a:ea typeface="+mn-ea"/>
                <a:cs typeface="+mn-cs"/>
              </a:rPr>
              <a:t> </a:t>
            </a:r>
            <a:r>
              <a:rPr lang="en-US" sz="2600" dirty="0" err="1" smtClean="0">
                <a:solidFill>
                  <a:prstClr val="black"/>
                </a:solidFill>
                <a:ea typeface="+mn-ea"/>
                <a:cs typeface="+mn-cs"/>
              </a:rPr>
              <a:t>daerah</a:t>
            </a:r>
            <a:r>
              <a:rPr lang="en-US" sz="2600" dirty="0" smtClean="0">
                <a:solidFill>
                  <a:prstClr val="black"/>
                </a:solidFill>
                <a:ea typeface="+mn-ea"/>
                <a:cs typeface="+mn-cs"/>
              </a:rPr>
              <a:t> </a:t>
            </a:r>
            <a:r>
              <a:rPr lang="en-US" sz="2600" dirty="0" err="1">
                <a:solidFill>
                  <a:prstClr val="black"/>
                </a:solidFill>
                <a:ea typeface="+mn-ea"/>
                <a:cs typeface="+mn-cs"/>
              </a:rPr>
              <a:t>provinsi</a:t>
            </a:r>
            <a:r>
              <a:rPr lang="en-US" sz="2600" dirty="0">
                <a:solidFill>
                  <a:prstClr val="black"/>
                </a:solidFill>
                <a:ea typeface="+mn-ea"/>
                <a:cs typeface="+mn-cs"/>
              </a:rPr>
              <a:t>, </a:t>
            </a:r>
            <a:r>
              <a:rPr lang="en-US" sz="2600" dirty="0" err="1">
                <a:solidFill>
                  <a:prstClr val="black"/>
                </a:solidFill>
                <a:ea typeface="+mn-ea"/>
                <a:cs typeface="+mn-cs"/>
              </a:rPr>
              <a:t>dan</a:t>
            </a:r>
            <a:r>
              <a:rPr lang="en-US" sz="2600" dirty="0">
                <a:solidFill>
                  <a:prstClr val="black"/>
                </a:solidFill>
                <a:ea typeface="+mn-ea"/>
                <a:cs typeface="+mn-cs"/>
              </a:rPr>
              <a:t>/</a:t>
            </a:r>
            <a:r>
              <a:rPr lang="en-US" sz="2600" dirty="0" err="1">
                <a:solidFill>
                  <a:prstClr val="black"/>
                </a:solidFill>
                <a:ea typeface="+mn-ea"/>
                <a:cs typeface="+mn-cs"/>
              </a:rPr>
              <a:t>atau</a:t>
            </a:r>
            <a:r>
              <a:rPr lang="en-US" sz="2600" dirty="0">
                <a:solidFill>
                  <a:prstClr val="black"/>
                </a:solidFill>
                <a:ea typeface="+mn-ea"/>
                <a:cs typeface="+mn-cs"/>
              </a:rPr>
              <a:t> </a:t>
            </a:r>
            <a:r>
              <a:rPr lang="en-US" sz="2600" dirty="0" err="1">
                <a:solidFill>
                  <a:prstClr val="black"/>
                </a:solidFill>
                <a:ea typeface="+mn-ea"/>
                <a:cs typeface="+mn-cs"/>
              </a:rPr>
              <a:t>pemerintah</a:t>
            </a:r>
            <a:r>
              <a:rPr lang="en-US" sz="2600" dirty="0">
                <a:solidFill>
                  <a:prstClr val="black"/>
                </a:solidFill>
                <a:ea typeface="+mn-ea"/>
                <a:cs typeface="+mn-cs"/>
              </a:rPr>
              <a:t> </a:t>
            </a:r>
            <a:r>
              <a:rPr lang="en-US" sz="2600" dirty="0" smtClean="0">
                <a:solidFill>
                  <a:prstClr val="black"/>
                </a:solidFill>
                <a:ea typeface="+mn-ea"/>
                <a:cs typeface="+mn-cs"/>
              </a:rPr>
              <a:t/>
            </a:r>
            <a:br>
              <a:rPr lang="en-US" sz="2600" dirty="0" smtClean="0">
                <a:solidFill>
                  <a:prstClr val="black"/>
                </a:solidFill>
                <a:ea typeface="+mn-ea"/>
                <a:cs typeface="+mn-cs"/>
              </a:rPr>
            </a:br>
            <a:r>
              <a:rPr lang="en-US" sz="2600" dirty="0">
                <a:solidFill>
                  <a:prstClr val="black"/>
                </a:solidFill>
                <a:ea typeface="+mn-ea"/>
                <a:cs typeface="+mn-cs"/>
              </a:rPr>
              <a:t> </a:t>
            </a:r>
            <a:r>
              <a:rPr lang="en-US" sz="2600" dirty="0" smtClean="0">
                <a:solidFill>
                  <a:prstClr val="black"/>
                </a:solidFill>
                <a:ea typeface="+mn-ea"/>
                <a:cs typeface="+mn-cs"/>
              </a:rPr>
              <a:t>   </a:t>
            </a:r>
            <a:r>
              <a:rPr lang="en-US" sz="2600" dirty="0" err="1" smtClean="0">
                <a:solidFill>
                  <a:prstClr val="black"/>
                </a:solidFill>
                <a:ea typeface="+mn-ea"/>
                <a:cs typeface="+mn-cs"/>
              </a:rPr>
              <a:t>daerah</a:t>
            </a:r>
            <a:r>
              <a:rPr lang="en-US" sz="2600" dirty="0" smtClean="0">
                <a:solidFill>
                  <a:prstClr val="black"/>
                </a:solidFill>
                <a:ea typeface="+mn-ea"/>
                <a:cs typeface="+mn-cs"/>
              </a:rPr>
              <a:t> </a:t>
            </a:r>
            <a:r>
              <a:rPr lang="en-US" sz="2600" dirty="0" err="1">
                <a:solidFill>
                  <a:prstClr val="black"/>
                </a:solidFill>
                <a:ea typeface="+mn-ea"/>
                <a:cs typeface="+mn-cs"/>
              </a:rPr>
              <a:t>kabupaten</a:t>
            </a:r>
            <a:r>
              <a:rPr lang="en-US" sz="2600" dirty="0">
                <a:solidFill>
                  <a:prstClr val="black"/>
                </a:solidFill>
                <a:ea typeface="+mn-ea"/>
                <a:cs typeface="+mn-cs"/>
              </a:rPr>
              <a:t>/</a:t>
            </a:r>
            <a:r>
              <a:rPr lang="en-US" sz="2600" dirty="0" err="1">
                <a:solidFill>
                  <a:prstClr val="black"/>
                </a:solidFill>
                <a:ea typeface="+mn-ea"/>
                <a:cs typeface="+mn-cs"/>
              </a:rPr>
              <a:t>kota</a:t>
            </a:r>
            <a:r>
              <a:rPr lang="en-US" sz="2600" dirty="0">
                <a:solidFill>
                  <a:prstClr val="black"/>
                </a:solidFill>
                <a:ea typeface="+mn-ea"/>
                <a:cs typeface="+mn-cs"/>
              </a:rPr>
              <a:t>; </a:t>
            </a:r>
            <a:br>
              <a:rPr lang="en-US" sz="2600" dirty="0">
                <a:solidFill>
                  <a:prstClr val="black"/>
                </a:solidFill>
                <a:ea typeface="+mn-ea"/>
                <a:cs typeface="+mn-cs"/>
              </a:rPr>
            </a:br>
            <a:r>
              <a:rPr lang="en-US" sz="2600" dirty="0" smtClean="0">
                <a:solidFill>
                  <a:prstClr val="black"/>
                </a:solidFill>
                <a:ea typeface="+mn-ea"/>
                <a:cs typeface="+mn-cs"/>
              </a:rPr>
              <a:t>3. </a:t>
            </a:r>
            <a:r>
              <a:rPr lang="en-US" sz="2600" dirty="0" err="1" smtClean="0">
                <a:solidFill>
                  <a:prstClr val="black"/>
                </a:solidFill>
                <a:ea typeface="+mn-ea"/>
                <a:cs typeface="+mn-cs"/>
              </a:rPr>
              <a:t>Menyusun</a:t>
            </a:r>
            <a:r>
              <a:rPr lang="en-US" sz="2600" dirty="0" smtClean="0">
                <a:solidFill>
                  <a:prstClr val="black"/>
                </a:solidFill>
                <a:ea typeface="+mn-ea"/>
                <a:cs typeface="+mn-cs"/>
              </a:rPr>
              <a:t> </a:t>
            </a:r>
            <a:r>
              <a:rPr lang="en-US" sz="2600" dirty="0" err="1">
                <a:solidFill>
                  <a:prstClr val="black"/>
                </a:solidFill>
                <a:ea typeface="+mn-ea"/>
                <a:cs typeface="+mn-cs"/>
              </a:rPr>
              <a:t>rancangan</a:t>
            </a:r>
            <a:r>
              <a:rPr lang="en-US" sz="2600" dirty="0">
                <a:solidFill>
                  <a:prstClr val="black"/>
                </a:solidFill>
                <a:ea typeface="+mn-ea"/>
                <a:cs typeface="+mn-cs"/>
              </a:rPr>
              <a:t> </a:t>
            </a:r>
            <a:r>
              <a:rPr lang="en-US" sz="2600" dirty="0" err="1">
                <a:solidFill>
                  <a:prstClr val="black"/>
                </a:solidFill>
                <a:ea typeface="+mn-ea"/>
                <a:cs typeface="+mn-cs"/>
              </a:rPr>
              <a:t>kegiatan</a:t>
            </a:r>
            <a:r>
              <a:rPr lang="en-US" sz="2600" dirty="0">
                <a:solidFill>
                  <a:prstClr val="black"/>
                </a:solidFill>
                <a:ea typeface="+mn-ea"/>
                <a:cs typeface="+mn-cs"/>
              </a:rPr>
              <a:t> yang </a:t>
            </a:r>
            <a:r>
              <a:rPr lang="en-US" sz="2600" dirty="0" err="1">
                <a:solidFill>
                  <a:prstClr val="black"/>
                </a:solidFill>
                <a:ea typeface="+mn-ea"/>
                <a:cs typeface="+mn-cs"/>
              </a:rPr>
              <a:t>disertai</a:t>
            </a:r>
            <a:r>
              <a:rPr lang="en-US" sz="2600" dirty="0">
                <a:solidFill>
                  <a:prstClr val="black"/>
                </a:solidFill>
                <a:ea typeface="+mn-ea"/>
                <a:cs typeface="+mn-cs"/>
              </a:rPr>
              <a:t> </a:t>
            </a:r>
            <a:r>
              <a:rPr lang="en-US" sz="2600" dirty="0" err="1">
                <a:solidFill>
                  <a:prstClr val="black"/>
                </a:solidFill>
                <a:ea typeface="+mn-ea"/>
                <a:cs typeface="+mn-cs"/>
              </a:rPr>
              <a:t>rencana</a:t>
            </a:r>
            <a:r>
              <a:rPr lang="en-US" sz="2600" dirty="0">
                <a:solidFill>
                  <a:prstClr val="black"/>
                </a:solidFill>
                <a:ea typeface="+mn-ea"/>
                <a:cs typeface="+mn-cs"/>
              </a:rPr>
              <a:t> </a:t>
            </a:r>
            <a:r>
              <a:rPr lang="en-US" sz="2600" dirty="0" err="1">
                <a:solidFill>
                  <a:prstClr val="black"/>
                </a:solidFill>
                <a:ea typeface="+mn-ea"/>
                <a:cs typeface="+mn-cs"/>
              </a:rPr>
              <a:t>kegiatan</a:t>
            </a:r>
            <a:r>
              <a:rPr lang="en-US" sz="2600" dirty="0">
                <a:solidFill>
                  <a:prstClr val="black"/>
                </a:solidFill>
                <a:ea typeface="+mn-ea"/>
                <a:cs typeface="+mn-cs"/>
              </a:rPr>
              <a:t> </a:t>
            </a:r>
            <a:r>
              <a:rPr lang="en-US" sz="2600" dirty="0" smtClean="0">
                <a:solidFill>
                  <a:prstClr val="black"/>
                </a:solidFill>
                <a:ea typeface="+mn-ea"/>
                <a:cs typeface="+mn-cs"/>
              </a:rPr>
              <a:t/>
            </a:r>
            <a:br>
              <a:rPr lang="en-US" sz="2600" dirty="0" smtClean="0">
                <a:solidFill>
                  <a:prstClr val="black"/>
                </a:solidFill>
                <a:ea typeface="+mn-ea"/>
                <a:cs typeface="+mn-cs"/>
              </a:rPr>
            </a:br>
            <a:r>
              <a:rPr lang="en-US" sz="2600" dirty="0">
                <a:solidFill>
                  <a:prstClr val="black"/>
                </a:solidFill>
                <a:ea typeface="+mn-ea"/>
                <a:cs typeface="+mn-cs"/>
              </a:rPr>
              <a:t> </a:t>
            </a:r>
            <a:r>
              <a:rPr lang="en-US" sz="2600" dirty="0" smtClean="0">
                <a:solidFill>
                  <a:prstClr val="black"/>
                </a:solidFill>
                <a:ea typeface="+mn-ea"/>
                <a:cs typeface="+mn-cs"/>
              </a:rPr>
              <a:t>    </a:t>
            </a:r>
            <a:r>
              <a:rPr lang="en-US" sz="2600" dirty="0" err="1" smtClean="0">
                <a:solidFill>
                  <a:prstClr val="black"/>
                </a:solidFill>
                <a:ea typeface="+mn-ea"/>
                <a:cs typeface="+mn-cs"/>
              </a:rPr>
              <a:t>dan</a:t>
            </a:r>
            <a:r>
              <a:rPr lang="en-US" sz="2600" dirty="0" smtClean="0">
                <a:solidFill>
                  <a:prstClr val="black"/>
                </a:solidFill>
                <a:ea typeface="+mn-ea"/>
                <a:cs typeface="+mn-cs"/>
              </a:rPr>
              <a:t> </a:t>
            </a:r>
            <a:r>
              <a:rPr lang="en-US" sz="2600" dirty="0">
                <a:solidFill>
                  <a:prstClr val="black"/>
                </a:solidFill>
                <a:ea typeface="+mn-ea"/>
                <a:cs typeface="+mn-cs"/>
              </a:rPr>
              <a:t>RAB; </a:t>
            </a:r>
            <a:br>
              <a:rPr lang="en-US" sz="2600" dirty="0">
                <a:solidFill>
                  <a:prstClr val="black"/>
                </a:solidFill>
                <a:ea typeface="+mn-ea"/>
                <a:cs typeface="+mn-cs"/>
              </a:rPr>
            </a:br>
            <a:r>
              <a:rPr lang="en-US" sz="2600" dirty="0" smtClean="0">
                <a:solidFill>
                  <a:prstClr val="black"/>
                </a:solidFill>
                <a:ea typeface="+mn-ea"/>
                <a:cs typeface="+mn-cs"/>
              </a:rPr>
              <a:t>4. </a:t>
            </a:r>
            <a:r>
              <a:rPr lang="en-US" sz="2600" dirty="0" err="1" smtClean="0">
                <a:solidFill>
                  <a:prstClr val="black"/>
                </a:solidFill>
                <a:ea typeface="+mn-ea"/>
                <a:cs typeface="+mn-cs"/>
              </a:rPr>
              <a:t>Menyusun</a:t>
            </a:r>
            <a:r>
              <a:rPr lang="en-US" sz="2600" dirty="0" smtClean="0">
                <a:solidFill>
                  <a:prstClr val="black"/>
                </a:solidFill>
                <a:ea typeface="+mn-ea"/>
                <a:cs typeface="+mn-cs"/>
              </a:rPr>
              <a:t> </a:t>
            </a:r>
            <a:r>
              <a:rPr lang="en-US" sz="2600" dirty="0" err="1">
                <a:solidFill>
                  <a:prstClr val="black"/>
                </a:solidFill>
                <a:ea typeface="+mn-ea"/>
                <a:cs typeface="+mn-cs"/>
              </a:rPr>
              <a:t>rancangan</a:t>
            </a:r>
            <a:r>
              <a:rPr lang="en-US" sz="2600" dirty="0">
                <a:solidFill>
                  <a:prstClr val="black"/>
                </a:solidFill>
                <a:ea typeface="+mn-ea"/>
                <a:cs typeface="+mn-cs"/>
              </a:rPr>
              <a:t> RKP </a:t>
            </a:r>
            <a:r>
              <a:rPr lang="en-US" sz="2600" dirty="0" err="1">
                <a:solidFill>
                  <a:prstClr val="black"/>
                </a:solidFill>
                <a:ea typeface="+mn-ea"/>
                <a:cs typeface="+mn-cs"/>
              </a:rPr>
              <a:t>Desa</a:t>
            </a:r>
            <a:r>
              <a:rPr lang="en-US" sz="2600" dirty="0">
                <a:solidFill>
                  <a:prstClr val="black"/>
                </a:solidFill>
                <a:ea typeface="+mn-ea"/>
                <a:cs typeface="+mn-cs"/>
              </a:rPr>
              <a:t> </a:t>
            </a:r>
            <a:r>
              <a:rPr lang="en-US" sz="2600" dirty="0" err="1">
                <a:solidFill>
                  <a:prstClr val="black"/>
                </a:solidFill>
                <a:ea typeface="+mn-ea"/>
                <a:cs typeface="+mn-cs"/>
              </a:rPr>
              <a:t>perubahan</a:t>
            </a:r>
            <a:r>
              <a:rPr lang="en-US" sz="2600" dirty="0">
                <a:solidFill>
                  <a:prstClr val="black"/>
                </a:solidFill>
                <a:ea typeface="+mn-ea"/>
                <a:cs typeface="+mn-cs"/>
              </a:rPr>
              <a:t>. </a:t>
            </a:r>
            <a:br>
              <a:rPr lang="en-US" sz="2600" dirty="0">
                <a:solidFill>
                  <a:prstClr val="black"/>
                </a:solidFill>
                <a:ea typeface="+mn-ea"/>
                <a:cs typeface="+mn-cs"/>
              </a:rPr>
            </a:br>
            <a:r>
              <a:rPr lang="en-US" sz="2600" dirty="0">
                <a:solidFill>
                  <a:prstClr val="black"/>
                </a:solidFill>
                <a:ea typeface="+mn-ea"/>
                <a:cs typeface="+mn-cs"/>
              </a:rPr>
              <a:t> </a:t>
            </a:r>
            <a:br>
              <a:rPr lang="en-US" sz="2600" dirty="0">
                <a:solidFill>
                  <a:prstClr val="black"/>
                </a:solidFill>
                <a:ea typeface="+mn-ea"/>
                <a:cs typeface="+mn-cs"/>
              </a:rPr>
            </a:br>
            <a:r>
              <a:rPr lang="en-US" sz="2600" dirty="0">
                <a:solidFill>
                  <a:prstClr val="black"/>
                </a:solidFill>
                <a:ea typeface="+mn-ea"/>
                <a:cs typeface="+mn-cs"/>
              </a:rPr>
              <a:t> </a:t>
            </a:r>
            <a:br>
              <a:rPr lang="en-US" sz="2600" dirty="0">
                <a:solidFill>
                  <a:prstClr val="black"/>
                </a:solidFill>
                <a:ea typeface="+mn-ea"/>
                <a:cs typeface="+mn-cs"/>
              </a:rPr>
            </a:br>
            <a:endParaRPr lang="en-US" dirty="0"/>
          </a:p>
        </p:txBody>
      </p:sp>
      <p:sp>
        <p:nvSpPr>
          <p:cNvPr id="3" name="Content Placeholder 2"/>
          <p:cNvSpPr>
            <a:spLocks noGrp="1"/>
          </p:cNvSpPr>
          <p:nvPr>
            <p:ph idx="1"/>
          </p:nvPr>
        </p:nvSpPr>
        <p:spPr>
          <a:xfrm flipV="1">
            <a:off x="457200" y="6857999"/>
            <a:ext cx="8229600" cy="45719"/>
          </a:xfrm>
        </p:spPr>
        <p:txBody>
          <a:bodyPr>
            <a:normAutofit fontScale="25000" lnSpcReduction="20000"/>
          </a:bodyPr>
          <a:lstStyle/>
          <a:p>
            <a:endParaRPr lang="en-US" dirty="0"/>
          </a:p>
        </p:txBody>
      </p:sp>
    </p:spTree>
    <p:extLst>
      <p:ext uri="{BB962C8B-B14F-4D97-AF65-F5344CB8AC3E}">
        <p14:creationId xmlns:p14="http://schemas.microsoft.com/office/powerpoint/2010/main" xmlns="" val="739603443"/>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4722"/>
          </a:xfrm>
        </p:spPr>
        <p:txBody>
          <a:bodyPr/>
          <a:lstStyle/>
          <a:p>
            <a:pPr marL="228600" lvl="0" indent="-228600" algn="l">
              <a:lnSpc>
                <a:spcPct val="90000"/>
              </a:lnSpc>
              <a:spcBef>
                <a:spcPts val="1000"/>
              </a:spcBef>
            </a:pPr>
            <a:r>
              <a:rPr lang="en-US" sz="2800" dirty="0" smtClean="0">
                <a:solidFill>
                  <a:prstClr val="black"/>
                </a:solidFill>
                <a:ea typeface="+mn-ea"/>
                <a:cs typeface="+mn-cs"/>
              </a:rPr>
              <a:t>   </a:t>
            </a:r>
            <a:r>
              <a:rPr lang="en-US" sz="2800" dirty="0" err="1" smtClean="0">
                <a:solidFill>
                  <a:prstClr val="black"/>
                </a:solidFill>
                <a:ea typeface="+mn-ea"/>
                <a:cs typeface="+mn-cs"/>
              </a:rPr>
              <a:t>Rancangan</a:t>
            </a:r>
            <a:r>
              <a:rPr lang="en-US" sz="2800" dirty="0" smtClean="0">
                <a:solidFill>
                  <a:prstClr val="black"/>
                </a:solidFill>
                <a:ea typeface="+mn-ea"/>
                <a:cs typeface="+mn-cs"/>
              </a:rPr>
              <a:t> </a:t>
            </a:r>
            <a:r>
              <a:rPr lang="en-US" sz="2800" dirty="0">
                <a:solidFill>
                  <a:prstClr val="black"/>
                </a:solidFill>
                <a:ea typeface="+mn-ea"/>
                <a:cs typeface="+mn-cs"/>
              </a:rPr>
              <a:t>RKP </a:t>
            </a:r>
            <a:r>
              <a:rPr lang="en-US" sz="2800" dirty="0" err="1">
                <a:solidFill>
                  <a:prstClr val="black"/>
                </a:solidFill>
                <a:ea typeface="+mn-ea"/>
                <a:cs typeface="+mn-cs"/>
              </a:rPr>
              <a:t>Desa</a:t>
            </a:r>
            <a:r>
              <a:rPr lang="en-US" sz="2800" dirty="0">
                <a:solidFill>
                  <a:prstClr val="black"/>
                </a:solidFill>
                <a:ea typeface="+mn-ea"/>
                <a:cs typeface="+mn-cs"/>
              </a:rPr>
              <a:t> </a:t>
            </a:r>
            <a:r>
              <a:rPr lang="en-US" sz="2800" dirty="0" err="1">
                <a:solidFill>
                  <a:prstClr val="black"/>
                </a:solidFill>
                <a:ea typeface="+mn-ea"/>
                <a:cs typeface="+mn-cs"/>
              </a:rPr>
              <a:t>Perubahan</a:t>
            </a:r>
            <a:r>
              <a:rPr lang="en-US" sz="2800" dirty="0">
                <a:solidFill>
                  <a:prstClr val="black"/>
                </a:solidFill>
                <a:ea typeface="+mn-ea"/>
                <a:cs typeface="+mn-cs"/>
              </a:rPr>
              <a:t> </a:t>
            </a:r>
            <a:r>
              <a:rPr lang="en-US" sz="2800" dirty="0" err="1">
                <a:solidFill>
                  <a:prstClr val="black"/>
                </a:solidFill>
                <a:ea typeface="+mn-ea"/>
                <a:cs typeface="+mn-cs"/>
              </a:rPr>
              <a:t>lebih</a:t>
            </a:r>
            <a:r>
              <a:rPr lang="en-US" sz="2800" dirty="0">
                <a:solidFill>
                  <a:prstClr val="black"/>
                </a:solidFill>
                <a:ea typeface="+mn-ea"/>
                <a:cs typeface="+mn-cs"/>
              </a:rPr>
              <a:t> </a:t>
            </a:r>
            <a:r>
              <a:rPr lang="en-US" sz="2800" dirty="0" err="1">
                <a:solidFill>
                  <a:prstClr val="black"/>
                </a:solidFill>
                <a:ea typeface="+mn-ea"/>
                <a:cs typeface="+mn-cs"/>
              </a:rPr>
              <a:t>lanjut</a:t>
            </a:r>
            <a:r>
              <a:rPr lang="en-US" sz="2800" dirty="0">
                <a:solidFill>
                  <a:prstClr val="black"/>
                </a:solidFill>
                <a:ea typeface="+mn-ea"/>
                <a:cs typeface="+mn-cs"/>
              </a:rPr>
              <a:t> </a:t>
            </a:r>
            <a:r>
              <a:rPr lang="en-US" sz="2800" dirty="0" err="1" smtClean="0">
                <a:solidFill>
                  <a:prstClr val="black"/>
                </a:solidFill>
                <a:ea typeface="+mn-ea"/>
                <a:cs typeface="+mn-cs"/>
              </a:rPr>
              <a:t>dibahas</a:t>
            </a:r>
            <a:r>
              <a:rPr lang="en-US" sz="2800" dirty="0" smtClean="0">
                <a:solidFill>
                  <a:prstClr val="black"/>
                </a:solidFill>
                <a:ea typeface="+mn-ea"/>
                <a:cs typeface="+mn-cs"/>
              </a:rPr>
              <a:t> </a:t>
            </a:r>
            <a:r>
              <a:rPr lang="en-US" sz="2800" dirty="0" err="1" smtClean="0">
                <a:solidFill>
                  <a:prstClr val="black"/>
                </a:solidFill>
                <a:ea typeface="+mn-ea"/>
                <a:cs typeface="+mn-cs"/>
              </a:rPr>
              <a:t>dan</a:t>
            </a:r>
            <a:r>
              <a:rPr lang="en-US" sz="2800" dirty="0" smtClean="0">
                <a:solidFill>
                  <a:prstClr val="black"/>
                </a:solidFill>
                <a:ea typeface="+mn-ea"/>
                <a:cs typeface="+mn-cs"/>
              </a:rPr>
              <a:t> </a:t>
            </a:r>
            <a:r>
              <a:rPr lang="en-US" sz="2800" dirty="0" err="1">
                <a:solidFill>
                  <a:prstClr val="black"/>
                </a:solidFill>
                <a:ea typeface="+mn-ea"/>
                <a:cs typeface="+mn-cs"/>
              </a:rPr>
              <a:t>disepakati</a:t>
            </a:r>
            <a:r>
              <a:rPr lang="en-US" sz="2800" dirty="0">
                <a:solidFill>
                  <a:prstClr val="black"/>
                </a:solidFill>
                <a:ea typeface="+mn-ea"/>
                <a:cs typeface="+mn-cs"/>
              </a:rPr>
              <a:t> </a:t>
            </a:r>
            <a:r>
              <a:rPr lang="en-US" sz="2800" dirty="0" err="1">
                <a:solidFill>
                  <a:prstClr val="black"/>
                </a:solidFill>
                <a:ea typeface="+mn-ea"/>
                <a:cs typeface="+mn-cs"/>
              </a:rPr>
              <a:t>oleh</a:t>
            </a:r>
            <a:r>
              <a:rPr lang="en-US" sz="2800" dirty="0">
                <a:solidFill>
                  <a:prstClr val="black"/>
                </a:solidFill>
                <a:ea typeface="+mn-ea"/>
                <a:cs typeface="+mn-cs"/>
              </a:rPr>
              <a:t> </a:t>
            </a:r>
            <a:r>
              <a:rPr lang="en-US" sz="2800" dirty="0" err="1">
                <a:solidFill>
                  <a:prstClr val="black"/>
                </a:solidFill>
                <a:ea typeface="+mn-ea"/>
                <a:cs typeface="+mn-cs"/>
              </a:rPr>
              <a:t>Kepala</a:t>
            </a:r>
            <a:r>
              <a:rPr lang="en-US" sz="2800" dirty="0">
                <a:solidFill>
                  <a:prstClr val="black"/>
                </a:solidFill>
                <a:ea typeface="+mn-ea"/>
                <a:cs typeface="+mn-cs"/>
              </a:rPr>
              <a:t> </a:t>
            </a:r>
            <a:r>
              <a:rPr lang="en-US" sz="2800" dirty="0" err="1">
                <a:solidFill>
                  <a:prstClr val="black"/>
                </a:solidFill>
                <a:ea typeface="+mn-ea"/>
                <a:cs typeface="+mn-cs"/>
              </a:rPr>
              <a:t>Desa</a:t>
            </a:r>
            <a:r>
              <a:rPr lang="en-US" sz="2800" dirty="0">
                <a:solidFill>
                  <a:prstClr val="black"/>
                </a:solidFill>
                <a:ea typeface="+mn-ea"/>
                <a:cs typeface="+mn-cs"/>
              </a:rPr>
              <a:t> </a:t>
            </a:r>
            <a:r>
              <a:rPr lang="en-US" sz="2800" dirty="0" err="1">
                <a:solidFill>
                  <a:prstClr val="black"/>
                </a:solidFill>
                <a:ea typeface="+mn-ea"/>
                <a:cs typeface="+mn-cs"/>
              </a:rPr>
              <a:t>bersama</a:t>
            </a:r>
            <a:r>
              <a:rPr lang="en-US" sz="2800" dirty="0">
                <a:solidFill>
                  <a:prstClr val="black"/>
                </a:solidFill>
                <a:ea typeface="+mn-ea"/>
                <a:cs typeface="+mn-cs"/>
              </a:rPr>
              <a:t> BPD. </a:t>
            </a:r>
            <a:br>
              <a:rPr lang="en-US" sz="2800" dirty="0">
                <a:solidFill>
                  <a:prstClr val="black"/>
                </a:solidFill>
                <a:ea typeface="+mn-ea"/>
                <a:cs typeface="+mn-cs"/>
              </a:rPr>
            </a:br>
            <a:r>
              <a:rPr lang="en-US" sz="2800" dirty="0" smtClean="0">
                <a:solidFill>
                  <a:prstClr val="black"/>
                </a:solidFill>
                <a:ea typeface="+mn-ea"/>
                <a:cs typeface="+mn-cs"/>
              </a:rPr>
              <a:t></a:t>
            </a:r>
            <a:r>
              <a:rPr lang="en-US" sz="2800" dirty="0" err="1" smtClean="0">
                <a:solidFill>
                  <a:prstClr val="black"/>
                </a:solidFill>
                <a:ea typeface="+mn-ea"/>
                <a:cs typeface="+mn-cs"/>
              </a:rPr>
              <a:t>Rancangan</a:t>
            </a:r>
            <a:r>
              <a:rPr lang="en-US" sz="2800" dirty="0" smtClean="0">
                <a:solidFill>
                  <a:prstClr val="black"/>
                </a:solidFill>
                <a:ea typeface="+mn-ea"/>
                <a:cs typeface="+mn-cs"/>
              </a:rPr>
              <a:t> </a:t>
            </a:r>
            <a:r>
              <a:rPr lang="en-US" sz="2800" dirty="0">
                <a:solidFill>
                  <a:prstClr val="black"/>
                </a:solidFill>
                <a:ea typeface="+mn-ea"/>
                <a:cs typeface="+mn-cs"/>
              </a:rPr>
              <a:t>RKP </a:t>
            </a:r>
            <a:r>
              <a:rPr lang="en-US" sz="2800" dirty="0" err="1">
                <a:solidFill>
                  <a:prstClr val="black"/>
                </a:solidFill>
                <a:ea typeface="+mn-ea"/>
                <a:cs typeface="+mn-cs"/>
              </a:rPr>
              <a:t>Desa</a:t>
            </a:r>
            <a:r>
              <a:rPr lang="en-US" sz="2800" dirty="0">
                <a:solidFill>
                  <a:prstClr val="black"/>
                </a:solidFill>
                <a:ea typeface="+mn-ea"/>
                <a:cs typeface="+mn-cs"/>
              </a:rPr>
              <a:t> </a:t>
            </a:r>
            <a:r>
              <a:rPr lang="en-US" sz="2800" dirty="0" err="1">
                <a:solidFill>
                  <a:prstClr val="black"/>
                </a:solidFill>
                <a:ea typeface="+mn-ea"/>
                <a:cs typeface="+mn-cs"/>
              </a:rPr>
              <a:t>Perubahan</a:t>
            </a:r>
            <a:r>
              <a:rPr lang="en-US" sz="2800" dirty="0">
                <a:solidFill>
                  <a:prstClr val="black"/>
                </a:solidFill>
                <a:ea typeface="+mn-ea"/>
                <a:cs typeface="+mn-cs"/>
              </a:rPr>
              <a:t> yang </a:t>
            </a:r>
            <a:r>
              <a:rPr lang="en-US" sz="2800" dirty="0" err="1">
                <a:solidFill>
                  <a:prstClr val="black"/>
                </a:solidFill>
                <a:ea typeface="+mn-ea"/>
                <a:cs typeface="+mn-cs"/>
              </a:rPr>
              <a:t>telah</a:t>
            </a:r>
            <a:r>
              <a:rPr lang="en-US" sz="2800" dirty="0">
                <a:solidFill>
                  <a:prstClr val="black"/>
                </a:solidFill>
                <a:ea typeface="+mn-ea"/>
                <a:cs typeface="+mn-cs"/>
              </a:rPr>
              <a:t> </a:t>
            </a:r>
            <a:r>
              <a:rPr lang="en-US" sz="2800" dirty="0" err="1">
                <a:solidFill>
                  <a:prstClr val="black"/>
                </a:solidFill>
                <a:ea typeface="+mn-ea"/>
                <a:cs typeface="+mn-cs"/>
              </a:rPr>
              <a:t>disepakati</a:t>
            </a:r>
            <a:r>
              <a:rPr lang="en-US" sz="2800" dirty="0">
                <a:solidFill>
                  <a:prstClr val="black"/>
                </a:solidFill>
                <a:ea typeface="+mn-ea"/>
                <a:cs typeface="+mn-cs"/>
              </a:rPr>
              <a:t> </a:t>
            </a:r>
            <a:r>
              <a:rPr lang="en-US" sz="2800" dirty="0" err="1">
                <a:solidFill>
                  <a:prstClr val="black"/>
                </a:solidFill>
                <a:ea typeface="+mn-ea"/>
                <a:cs typeface="+mn-cs"/>
              </a:rPr>
              <a:t>Kepala</a:t>
            </a:r>
            <a:r>
              <a:rPr lang="en-US" sz="2800" dirty="0">
                <a:solidFill>
                  <a:prstClr val="black"/>
                </a:solidFill>
                <a:ea typeface="+mn-ea"/>
                <a:cs typeface="+mn-cs"/>
              </a:rPr>
              <a:t> </a:t>
            </a:r>
            <a:r>
              <a:rPr lang="en-US" sz="2800" dirty="0" err="1">
                <a:solidFill>
                  <a:prstClr val="black"/>
                </a:solidFill>
                <a:ea typeface="+mn-ea"/>
                <a:cs typeface="+mn-cs"/>
              </a:rPr>
              <a:t>Desa</a:t>
            </a:r>
            <a:r>
              <a:rPr lang="en-US" sz="2800" dirty="0">
                <a:solidFill>
                  <a:prstClr val="black"/>
                </a:solidFill>
                <a:ea typeface="+mn-ea"/>
                <a:cs typeface="+mn-cs"/>
              </a:rPr>
              <a:t> </a:t>
            </a:r>
            <a:r>
              <a:rPr lang="en-US" sz="2800" dirty="0" err="1">
                <a:solidFill>
                  <a:prstClr val="black"/>
                </a:solidFill>
                <a:ea typeface="+mn-ea"/>
                <a:cs typeface="+mn-cs"/>
              </a:rPr>
              <a:t>dan</a:t>
            </a:r>
            <a:r>
              <a:rPr lang="en-US" sz="2800" dirty="0">
                <a:solidFill>
                  <a:prstClr val="black"/>
                </a:solidFill>
                <a:ea typeface="+mn-ea"/>
                <a:cs typeface="+mn-cs"/>
              </a:rPr>
              <a:t> BPD </a:t>
            </a:r>
            <a:r>
              <a:rPr lang="en-US" sz="2800" dirty="0" err="1">
                <a:solidFill>
                  <a:prstClr val="black"/>
                </a:solidFill>
                <a:ea typeface="+mn-ea"/>
                <a:cs typeface="+mn-cs"/>
              </a:rPr>
              <a:t>selanjutnya</a:t>
            </a:r>
            <a:r>
              <a:rPr lang="en-US" sz="2800" dirty="0">
                <a:solidFill>
                  <a:prstClr val="black"/>
                </a:solidFill>
                <a:ea typeface="+mn-ea"/>
                <a:cs typeface="+mn-cs"/>
              </a:rPr>
              <a:t> </a:t>
            </a:r>
            <a:br>
              <a:rPr lang="en-US" sz="2800" dirty="0">
                <a:solidFill>
                  <a:prstClr val="black"/>
                </a:solidFill>
                <a:ea typeface="+mn-ea"/>
                <a:cs typeface="+mn-cs"/>
              </a:rPr>
            </a:br>
            <a:r>
              <a:rPr lang="en-US" sz="2800" dirty="0" err="1">
                <a:solidFill>
                  <a:prstClr val="black"/>
                </a:solidFill>
                <a:ea typeface="+mn-ea"/>
                <a:cs typeface="+mn-cs"/>
              </a:rPr>
              <a:t>ditetapkan</a:t>
            </a:r>
            <a:r>
              <a:rPr lang="en-US" sz="2800" dirty="0">
                <a:solidFill>
                  <a:prstClr val="black"/>
                </a:solidFill>
                <a:ea typeface="+mn-ea"/>
                <a:cs typeface="+mn-cs"/>
              </a:rPr>
              <a:t> </a:t>
            </a:r>
            <a:r>
              <a:rPr lang="en-US" sz="2800" dirty="0" err="1">
                <a:solidFill>
                  <a:prstClr val="black"/>
                </a:solidFill>
                <a:ea typeface="+mn-ea"/>
                <a:cs typeface="+mn-cs"/>
              </a:rPr>
              <a:t>dengan</a:t>
            </a:r>
            <a:r>
              <a:rPr lang="en-US" sz="2800" dirty="0">
                <a:solidFill>
                  <a:prstClr val="black"/>
                </a:solidFill>
                <a:ea typeface="+mn-ea"/>
                <a:cs typeface="+mn-cs"/>
              </a:rPr>
              <a:t> </a:t>
            </a:r>
            <a:r>
              <a:rPr lang="en-US" sz="2800" dirty="0" err="1">
                <a:solidFill>
                  <a:prstClr val="black"/>
                </a:solidFill>
                <a:ea typeface="+mn-ea"/>
                <a:cs typeface="+mn-cs"/>
              </a:rPr>
              <a:t>Peraturan</a:t>
            </a:r>
            <a:r>
              <a:rPr lang="en-US" sz="2800" dirty="0">
                <a:solidFill>
                  <a:prstClr val="black"/>
                </a:solidFill>
                <a:ea typeface="+mn-ea"/>
                <a:cs typeface="+mn-cs"/>
              </a:rPr>
              <a:t> </a:t>
            </a:r>
            <a:r>
              <a:rPr lang="en-US" sz="2800" dirty="0" err="1">
                <a:solidFill>
                  <a:prstClr val="black"/>
                </a:solidFill>
                <a:ea typeface="+mn-ea"/>
                <a:cs typeface="+mn-cs"/>
              </a:rPr>
              <a:t>Desa</a:t>
            </a:r>
            <a:r>
              <a:rPr lang="en-US" sz="2800" dirty="0">
                <a:solidFill>
                  <a:prstClr val="black"/>
                </a:solidFill>
                <a:ea typeface="+mn-ea"/>
                <a:cs typeface="+mn-cs"/>
              </a:rPr>
              <a:t> </a:t>
            </a:r>
            <a:r>
              <a:rPr lang="en-US" sz="2800" dirty="0" err="1">
                <a:solidFill>
                  <a:prstClr val="black"/>
                </a:solidFill>
                <a:ea typeface="+mn-ea"/>
                <a:cs typeface="+mn-cs"/>
              </a:rPr>
              <a:t>tentang</a:t>
            </a:r>
            <a:r>
              <a:rPr lang="en-US" sz="2800" dirty="0">
                <a:solidFill>
                  <a:prstClr val="black"/>
                </a:solidFill>
                <a:ea typeface="+mn-ea"/>
                <a:cs typeface="+mn-cs"/>
              </a:rPr>
              <a:t> RKP </a:t>
            </a:r>
            <a:r>
              <a:rPr lang="en-US" sz="2800" dirty="0" err="1">
                <a:solidFill>
                  <a:prstClr val="black"/>
                </a:solidFill>
                <a:ea typeface="+mn-ea"/>
                <a:cs typeface="+mn-cs"/>
              </a:rPr>
              <a:t>Desa</a:t>
            </a:r>
            <a:r>
              <a:rPr lang="en-US" sz="2800" dirty="0">
                <a:solidFill>
                  <a:prstClr val="black"/>
                </a:solidFill>
                <a:ea typeface="+mn-ea"/>
                <a:cs typeface="+mn-cs"/>
              </a:rPr>
              <a:t> </a:t>
            </a:r>
            <a:r>
              <a:rPr lang="en-US" sz="2800" dirty="0" err="1">
                <a:solidFill>
                  <a:prstClr val="black"/>
                </a:solidFill>
                <a:ea typeface="+mn-ea"/>
                <a:cs typeface="+mn-cs"/>
              </a:rPr>
              <a:t>Perubahan</a:t>
            </a:r>
            <a:r>
              <a:rPr lang="en-US" sz="2800" dirty="0">
                <a:solidFill>
                  <a:prstClr val="black"/>
                </a:solidFill>
                <a:ea typeface="+mn-ea"/>
                <a:cs typeface="+mn-cs"/>
              </a:rPr>
              <a:t>. </a:t>
            </a:r>
            <a:br>
              <a:rPr lang="en-US" sz="2800" dirty="0">
                <a:solidFill>
                  <a:prstClr val="black"/>
                </a:solidFill>
                <a:ea typeface="+mn-ea"/>
                <a:cs typeface="+mn-cs"/>
              </a:rPr>
            </a:br>
            <a:r>
              <a:rPr lang="en-US" sz="2800" dirty="0">
                <a:solidFill>
                  <a:prstClr val="black"/>
                </a:solidFill>
                <a:ea typeface="+mn-ea"/>
                <a:cs typeface="+mn-cs"/>
              </a:rPr>
              <a:t/>
            </a:r>
            <a:br>
              <a:rPr lang="en-US" sz="2800" dirty="0">
                <a:solidFill>
                  <a:prstClr val="black"/>
                </a:solidFill>
                <a:ea typeface="+mn-ea"/>
                <a:cs typeface="+mn-cs"/>
              </a:rPr>
            </a:br>
            <a:endParaRPr lang="en-US" dirty="0"/>
          </a:p>
        </p:txBody>
      </p:sp>
      <p:sp>
        <p:nvSpPr>
          <p:cNvPr id="3" name="Content Placeholder 2"/>
          <p:cNvSpPr>
            <a:spLocks noGrp="1"/>
          </p:cNvSpPr>
          <p:nvPr>
            <p:ph idx="1"/>
          </p:nvPr>
        </p:nvSpPr>
        <p:spPr>
          <a:xfrm flipV="1">
            <a:off x="457200" y="6857999"/>
            <a:ext cx="8229600" cy="45719"/>
          </a:xfrm>
        </p:spPr>
        <p:txBody>
          <a:bodyPr>
            <a:normAutofit fontScale="25000" lnSpcReduction="20000"/>
          </a:bodyPr>
          <a:lstStyle/>
          <a:p>
            <a:endParaRPr lang="en-US" dirty="0"/>
          </a:p>
        </p:txBody>
      </p:sp>
    </p:spTree>
    <p:extLst>
      <p:ext uri="{BB962C8B-B14F-4D97-AF65-F5344CB8AC3E}">
        <p14:creationId xmlns:p14="http://schemas.microsoft.com/office/powerpoint/2010/main" xmlns="" val="240895521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6583362"/>
          </a:xfrm>
        </p:spPr>
        <p:txBody>
          <a:bodyPr/>
          <a:lstStyle/>
          <a:p>
            <a:endParaRPr lang="en-US" dirty="0"/>
          </a:p>
        </p:txBody>
      </p:sp>
      <p:graphicFrame>
        <p:nvGraphicFramePr>
          <p:cNvPr id="4" name="Content Placeholder 3"/>
          <p:cNvGraphicFramePr>
            <a:graphicFrameLocks noGrp="1"/>
          </p:cNvGraphicFramePr>
          <p:nvPr>
            <p:ph idx="1"/>
          </p:nvPr>
        </p:nvGraphicFramePr>
        <p:xfrm>
          <a:off x="457200" y="6858000"/>
          <a:ext cx="8229600" cy="2595880"/>
        </p:xfrm>
        <a:graphic>
          <a:graphicData uri="http://schemas.openxmlformats.org/drawingml/2006/table">
            <a:tbl>
              <a:tblPr firstRow="1" bandRow="1">
                <a:tableStyleId>{5C22544A-7EE6-4342-B048-85BDC9FD1C3A}</a:tableStyleId>
              </a:tblPr>
              <a:tblGrid>
                <a:gridCol w="2743200"/>
                <a:gridCol w="2743200"/>
                <a:gridCol w="2743200"/>
              </a:tblGrid>
              <a:tr h="370840">
                <a:tc>
                  <a:txBody>
                    <a:bodyPr/>
                    <a:lstStyle/>
                    <a:p>
                      <a:endParaRPr lang="en-US" dirty="0"/>
                    </a:p>
                  </a:txBody>
                  <a:tcPr/>
                </a:tc>
                <a:tc>
                  <a:txBody>
                    <a:bodyPr/>
                    <a:lstStyle/>
                    <a:p>
                      <a:endParaRPr lang="en-US"/>
                    </a:p>
                  </a:txBody>
                  <a:tcPr/>
                </a:tc>
                <a:tc>
                  <a:txBody>
                    <a:bodyPr/>
                    <a:lstStyle/>
                    <a:p>
                      <a:endParaRPr lang="en-US"/>
                    </a:p>
                  </a:txBody>
                  <a:tcPr/>
                </a:tc>
              </a:tr>
              <a:tr h="370840">
                <a:tc>
                  <a:txBody>
                    <a:bodyPr/>
                    <a:lstStyle/>
                    <a:p>
                      <a:endParaRPr lang="en-US"/>
                    </a:p>
                  </a:txBody>
                  <a:tcPr/>
                </a:tc>
                <a:tc>
                  <a:txBody>
                    <a:bodyPr/>
                    <a:lstStyle/>
                    <a:p>
                      <a:endParaRPr lang="en-US"/>
                    </a:p>
                  </a:txBody>
                  <a:tcPr/>
                </a:tc>
                <a:tc>
                  <a:txBody>
                    <a:bodyPr/>
                    <a:lstStyle/>
                    <a:p>
                      <a:endParaRPr lang="en-US"/>
                    </a:p>
                  </a:txBody>
                  <a:tcPr/>
                </a:tc>
              </a:tr>
              <a:tr h="370840">
                <a:tc>
                  <a:txBody>
                    <a:bodyPr/>
                    <a:lstStyle/>
                    <a:p>
                      <a:endParaRPr lang="en-US"/>
                    </a:p>
                  </a:txBody>
                  <a:tcPr/>
                </a:tc>
                <a:tc>
                  <a:txBody>
                    <a:bodyPr/>
                    <a:lstStyle/>
                    <a:p>
                      <a:endParaRPr lang="en-US"/>
                    </a:p>
                  </a:txBody>
                  <a:tcPr/>
                </a:tc>
                <a:tc>
                  <a:txBody>
                    <a:bodyPr/>
                    <a:lstStyle/>
                    <a:p>
                      <a:endParaRPr lang="en-US"/>
                    </a:p>
                  </a:txBody>
                  <a:tcPr/>
                </a:tc>
              </a:tr>
              <a:tr h="370840">
                <a:tc>
                  <a:txBody>
                    <a:bodyPr/>
                    <a:lstStyle/>
                    <a:p>
                      <a:endParaRPr lang="en-US"/>
                    </a:p>
                  </a:txBody>
                  <a:tcPr/>
                </a:tc>
                <a:tc>
                  <a:txBody>
                    <a:bodyPr/>
                    <a:lstStyle/>
                    <a:p>
                      <a:endParaRPr lang="en-US"/>
                    </a:p>
                  </a:txBody>
                  <a:tcPr/>
                </a:tc>
                <a:tc>
                  <a:txBody>
                    <a:bodyPr/>
                    <a:lstStyle/>
                    <a:p>
                      <a:endParaRPr lang="en-US"/>
                    </a:p>
                  </a:txBody>
                  <a:tcPr/>
                </a:tc>
              </a:tr>
              <a:tr h="370840">
                <a:tc>
                  <a:txBody>
                    <a:bodyPr/>
                    <a:lstStyle/>
                    <a:p>
                      <a:endParaRPr lang="en-US"/>
                    </a:p>
                  </a:txBody>
                  <a:tcPr/>
                </a:tc>
                <a:tc>
                  <a:txBody>
                    <a:bodyPr/>
                    <a:lstStyle/>
                    <a:p>
                      <a:endParaRPr lang="en-US" dirty="0"/>
                    </a:p>
                  </a:txBody>
                  <a:tcPr/>
                </a:tc>
                <a:tc>
                  <a:txBody>
                    <a:bodyPr/>
                    <a:lstStyle/>
                    <a:p>
                      <a:endParaRPr lang="en-US"/>
                    </a:p>
                  </a:txBody>
                  <a:tcPr/>
                </a:tc>
              </a:tr>
              <a:tr h="370840">
                <a:tc>
                  <a:txBody>
                    <a:bodyPr/>
                    <a:lstStyle/>
                    <a:p>
                      <a:endParaRPr lang="en-US"/>
                    </a:p>
                  </a:txBody>
                  <a:tcPr/>
                </a:tc>
                <a:tc>
                  <a:txBody>
                    <a:bodyPr/>
                    <a:lstStyle/>
                    <a:p>
                      <a:endParaRPr lang="en-US"/>
                    </a:p>
                  </a:txBody>
                  <a:tcPr/>
                </a:tc>
                <a:tc>
                  <a:txBody>
                    <a:bodyPr/>
                    <a:lstStyle/>
                    <a:p>
                      <a:endParaRPr lang="en-US"/>
                    </a:p>
                  </a:txBody>
                  <a:tcPr/>
                </a:tc>
              </a:tr>
              <a:tr h="370840">
                <a:tc>
                  <a:txBody>
                    <a:bodyPr/>
                    <a:lstStyle/>
                    <a:p>
                      <a:endParaRPr lang="en-US"/>
                    </a:p>
                  </a:txBody>
                  <a:tcPr/>
                </a:tc>
                <a:tc>
                  <a:txBody>
                    <a:bodyPr/>
                    <a:lstStyle/>
                    <a:p>
                      <a:endParaRPr lang="en-US"/>
                    </a:p>
                  </a:txBody>
                  <a:tcPr/>
                </a:tc>
                <a:tc>
                  <a:txBody>
                    <a:bodyPr/>
                    <a:lstStyle/>
                    <a:p>
                      <a:endParaRPr lang="en-US"/>
                    </a:p>
                  </a:txBody>
                  <a:tcPr/>
                </a:tc>
              </a:tr>
            </a:tbl>
          </a:graphicData>
        </a:graphic>
      </p:graphicFrame>
      <p:graphicFrame>
        <p:nvGraphicFramePr>
          <p:cNvPr id="6" name="Table 5"/>
          <p:cNvGraphicFramePr>
            <a:graphicFrameLocks noGrp="1"/>
          </p:cNvGraphicFramePr>
          <p:nvPr/>
        </p:nvGraphicFramePr>
        <p:xfrm>
          <a:off x="228600" y="0"/>
          <a:ext cx="8915400" cy="6955324"/>
        </p:xfrm>
        <a:graphic>
          <a:graphicData uri="http://schemas.openxmlformats.org/drawingml/2006/table">
            <a:tbl>
              <a:tblPr firstRow="1" bandRow="1">
                <a:tableStyleId>{5C22544A-7EE6-4342-B048-85BDC9FD1C3A}</a:tableStyleId>
              </a:tblPr>
              <a:tblGrid>
                <a:gridCol w="2971800"/>
                <a:gridCol w="2971800"/>
                <a:gridCol w="2971800"/>
              </a:tblGrid>
              <a:tr h="847291">
                <a:tc>
                  <a:txBody>
                    <a:bodyPr/>
                    <a:lstStyle/>
                    <a:p>
                      <a:pPr marL="0" marR="0">
                        <a:lnSpc>
                          <a:spcPct val="150000"/>
                        </a:lnSpc>
                        <a:spcBef>
                          <a:spcPts val="0"/>
                        </a:spcBef>
                        <a:spcAft>
                          <a:spcPts val="0"/>
                        </a:spcAft>
                      </a:pPr>
                      <a:endParaRPr lang="en-US" sz="1200" dirty="0">
                        <a:latin typeface="Times New Roman"/>
                        <a:ea typeface="Calibri"/>
                        <a:cs typeface="Times New Roman"/>
                      </a:endParaRPr>
                    </a:p>
                  </a:txBody>
                  <a:tcPr marL="68580" marR="68580" marT="0" marB="0"/>
                </a:tc>
                <a:tc>
                  <a:txBody>
                    <a:bodyPr/>
                    <a:lstStyle/>
                    <a:p>
                      <a:pPr marL="0" marR="0" algn="ctr">
                        <a:lnSpc>
                          <a:spcPct val="150000"/>
                        </a:lnSpc>
                        <a:spcBef>
                          <a:spcPts val="0"/>
                        </a:spcBef>
                        <a:spcAft>
                          <a:spcPts val="0"/>
                        </a:spcAft>
                      </a:pPr>
                      <a:r>
                        <a:rPr lang="en-US" sz="1200">
                          <a:latin typeface="Times New Roman"/>
                          <a:ea typeface="Calibri"/>
                          <a:cs typeface="Times New Roman"/>
                        </a:rPr>
                        <a:t>Membangun desa (pembangunan perdesaan)</a:t>
                      </a:r>
                      <a:endParaRPr lang="en-US" sz="1100">
                        <a:latin typeface="Calibri"/>
                        <a:ea typeface="Calibri"/>
                        <a:cs typeface="Times New Roman"/>
                      </a:endParaRPr>
                    </a:p>
                  </a:txBody>
                  <a:tcPr marL="68580" marR="68580" marT="0" marB="0"/>
                </a:tc>
                <a:tc>
                  <a:txBody>
                    <a:bodyPr/>
                    <a:lstStyle/>
                    <a:p>
                      <a:pPr marL="0" marR="0" algn="ctr">
                        <a:lnSpc>
                          <a:spcPct val="150000"/>
                        </a:lnSpc>
                        <a:spcBef>
                          <a:spcPts val="0"/>
                        </a:spcBef>
                        <a:spcAft>
                          <a:spcPts val="0"/>
                        </a:spcAft>
                      </a:pPr>
                      <a:r>
                        <a:rPr lang="en-US" sz="1200">
                          <a:latin typeface="Times New Roman"/>
                          <a:ea typeface="Calibri"/>
                          <a:cs typeface="Times New Roman"/>
                        </a:rPr>
                        <a:t>Desa membangun</a:t>
                      </a:r>
                      <a:endParaRPr lang="en-US" sz="1100">
                        <a:latin typeface="Calibri"/>
                        <a:ea typeface="Calibri"/>
                        <a:cs typeface="Times New Roman"/>
                      </a:endParaRPr>
                    </a:p>
                    <a:p>
                      <a:pPr marL="0" marR="0" algn="ctr">
                        <a:lnSpc>
                          <a:spcPct val="150000"/>
                        </a:lnSpc>
                        <a:spcBef>
                          <a:spcPts val="0"/>
                        </a:spcBef>
                        <a:spcAft>
                          <a:spcPts val="0"/>
                        </a:spcAft>
                      </a:pPr>
                      <a:r>
                        <a:rPr lang="en-US" sz="1200">
                          <a:latin typeface="Times New Roman"/>
                          <a:ea typeface="Calibri"/>
                          <a:cs typeface="Times New Roman"/>
                        </a:rPr>
                        <a:t>(pembangunan desa)</a:t>
                      </a:r>
                      <a:endParaRPr lang="en-US" sz="1100">
                        <a:latin typeface="Calibri"/>
                        <a:ea typeface="Calibri"/>
                        <a:cs typeface="Times New Roman"/>
                      </a:endParaRPr>
                    </a:p>
                  </a:txBody>
                  <a:tcPr marL="68580" marR="68580" marT="0" marB="0"/>
                </a:tc>
              </a:tr>
              <a:tr h="847291">
                <a:tc>
                  <a:txBody>
                    <a:bodyPr/>
                    <a:lstStyle/>
                    <a:p>
                      <a:pPr marL="0" marR="0">
                        <a:lnSpc>
                          <a:spcPct val="150000"/>
                        </a:lnSpc>
                        <a:spcBef>
                          <a:spcPts val="0"/>
                        </a:spcBef>
                        <a:spcAft>
                          <a:spcPts val="0"/>
                        </a:spcAft>
                      </a:pPr>
                      <a:r>
                        <a:rPr lang="en-US" sz="1200">
                          <a:latin typeface="Times New Roman"/>
                          <a:ea typeface="Calibri"/>
                          <a:cs typeface="Times New Roman"/>
                        </a:rPr>
                        <a:t>Pemegang kewenangan</a:t>
                      </a:r>
                      <a:endParaRPr lang="en-US" sz="1100">
                        <a:latin typeface="Calibri"/>
                        <a:ea typeface="Calibri"/>
                        <a:cs typeface="Times New Roman"/>
                      </a:endParaRPr>
                    </a:p>
                  </a:txBody>
                  <a:tcPr marL="68580" marR="68580" marT="0" marB="0"/>
                </a:tc>
                <a:tc>
                  <a:txBody>
                    <a:bodyPr/>
                    <a:lstStyle/>
                    <a:p>
                      <a:pPr marL="0" marR="0">
                        <a:lnSpc>
                          <a:spcPct val="150000"/>
                        </a:lnSpc>
                        <a:spcBef>
                          <a:spcPts val="0"/>
                        </a:spcBef>
                        <a:spcAft>
                          <a:spcPts val="0"/>
                        </a:spcAft>
                      </a:pPr>
                      <a:r>
                        <a:rPr lang="en-US" sz="1200">
                          <a:latin typeface="Times New Roman"/>
                          <a:ea typeface="Calibri"/>
                          <a:cs typeface="Times New Roman"/>
                        </a:rPr>
                        <a:t>Pemerintah daerah</a:t>
                      </a:r>
                      <a:endParaRPr lang="en-US" sz="1100">
                        <a:latin typeface="Calibri"/>
                        <a:ea typeface="Calibri"/>
                        <a:cs typeface="Times New Roman"/>
                      </a:endParaRPr>
                    </a:p>
                  </a:txBody>
                  <a:tcPr marL="68580" marR="68580" marT="0" marB="0"/>
                </a:tc>
                <a:tc>
                  <a:txBody>
                    <a:bodyPr/>
                    <a:lstStyle/>
                    <a:p>
                      <a:pPr marL="0" marR="0">
                        <a:lnSpc>
                          <a:spcPct val="150000"/>
                        </a:lnSpc>
                        <a:spcBef>
                          <a:spcPts val="0"/>
                        </a:spcBef>
                        <a:spcAft>
                          <a:spcPts val="0"/>
                        </a:spcAft>
                      </a:pPr>
                      <a:r>
                        <a:rPr lang="en-US" sz="1200">
                          <a:latin typeface="Times New Roman"/>
                          <a:ea typeface="Calibri"/>
                          <a:cs typeface="Times New Roman"/>
                        </a:rPr>
                        <a:t>Desa (pemerintah desa dan masyarakat</a:t>
                      </a:r>
                      <a:endParaRPr lang="en-US" sz="1100">
                        <a:latin typeface="Calibri"/>
                        <a:ea typeface="Calibri"/>
                        <a:cs typeface="Times New Roman"/>
                      </a:endParaRPr>
                    </a:p>
                  </a:txBody>
                  <a:tcPr marL="68580" marR="68580" marT="0" marB="0"/>
                </a:tc>
              </a:tr>
              <a:tr h="1389986">
                <a:tc>
                  <a:txBody>
                    <a:bodyPr/>
                    <a:lstStyle/>
                    <a:p>
                      <a:pPr marL="0" marR="0">
                        <a:lnSpc>
                          <a:spcPct val="150000"/>
                        </a:lnSpc>
                        <a:spcBef>
                          <a:spcPts val="0"/>
                        </a:spcBef>
                        <a:spcAft>
                          <a:spcPts val="0"/>
                        </a:spcAft>
                      </a:pPr>
                      <a:r>
                        <a:rPr lang="en-US" sz="1200" dirty="0" err="1">
                          <a:latin typeface="Times New Roman"/>
                          <a:ea typeface="Calibri"/>
                          <a:cs typeface="Times New Roman"/>
                        </a:rPr>
                        <a:t>Tujuan</a:t>
                      </a:r>
                      <a:endParaRPr lang="en-US" sz="1100" dirty="0">
                        <a:latin typeface="Calibri"/>
                        <a:ea typeface="Calibri"/>
                        <a:cs typeface="Times New Roman"/>
                      </a:endParaRPr>
                    </a:p>
                  </a:txBody>
                  <a:tcPr marL="68580" marR="68580" marT="0" marB="0"/>
                </a:tc>
                <a:tc>
                  <a:txBody>
                    <a:bodyPr/>
                    <a:lstStyle/>
                    <a:p>
                      <a:pPr marL="0" marR="0">
                        <a:lnSpc>
                          <a:spcPct val="150000"/>
                        </a:lnSpc>
                        <a:spcBef>
                          <a:spcPts val="0"/>
                        </a:spcBef>
                        <a:spcAft>
                          <a:spcPts val="0"/>
                        </a:spcAft>
                      </a:pPr>
                      <a:r>
                        <a:rPr lang="en-US" sz="1200">
                          <a:latin typeface="Times New Roman"/>
                          <a:ea typeface="Calibri"/>
                          <a:cs typeface="Times New Roman"/>
                        </a:rPr>
                        <a:t>Mengurangi keterbelakangan, ketertinggalan, kemiskinan, sekaligus membangun kesejahteraan</a:t>
                      </a:r>
                      <a:endParaRPr lang="en-US" sz="1100">
                        <a:latin typeface="Calibri"/>
                        <a:ea typeface="Calibri"/>
                        <a:cs typeface="Times New Roman"/>
                      </a:endParaRPr>
                    </a:p>
                  </a:txBody>
                  <a:tcPr marL="68580" marR="68580" marT="0" marB="0"/>
                </a:tc>
                <a:tc>
                  <a:txBody>
                    <a:bodyPr/>
                    <a:lstStyle/>
                    <a:p>
                      <a:pPr marL="342900" marR="0" lvl="0" indent="-342900">
                        <a:lnSpc>
                          <a:spcPct val="150000"/>
                        </a:lnSpc>
                        <a:spcBef>
                          <a:spcPts val="0"/>
                        </a:spcBef>
                        <a:spcAft>
                          <a:spcPts val="0"/>
                        </a:spcAft>
                        <a:buFont typeface="+mj-lt"/>
                        <a:buAutoNum type="arabicPeriod"/>
                      </a:pPr>
                      <a:r>
                        <a:rPr lang="en-US" sz="1200">
                          <a:latin typeface="Times New Roman"/>
                          <a:ea typeface="Calibri"/>
                          <a:cs typeface="Times New Roman"/>
                        </a:rPr>
                        <a:t>Menjadikan desa sebagai basis penghidupan dan kehid upan masyarakat secara berkelanjutan</a:t>
                      </a:r>
                      <a:endParaRPr lang="en-US" sz="1100">
                        <a:latin typeface="Calibri"/>
                        <a:ea typeface="Calibri"/>
                        <a:cs typeface="Times New Roman"/>
                      </a:endParaRPr>
                    </a:p>
                    <a:p>
                      <a:pPr marL="342900" marR="0" lvl="0" indent="-342900">
                        <a:lnSpc>
                          <a:spcPct val="150000"/>
                        </a:lnSpc>
                        <a:spcBef>
                          <a:spcPts val="0"/>
                        </a:spcBef>
                        <a:spcAft>
                          <a:spcPts val="0"/>
                        </a:spcAft>
                        <a:buFont typeface="+mj-lt"/>
                        <a:buAutoNum type="arabicPeriod"/>
                      </a:pPr>
                      <a:r>
                        <a:rPr lang="en-US" sz="1200">
                          <a:latin typeface="Times New Roman"/>
                          <a:ea typeface="Calibri"/>
                          <a:cs typeface="Times New Roman"/>
                        </a:rPr>
                        <a:t>Menjadikan desa sebagai Ujung depan yang dekat dengan masyarakat, serta desa yang mandiri</a:t>
                      </a:r>
                      <a:endParaRPr lang="en-US" sz="1100">
                        <a:latin typeface="Calibri"/>
                        <a:ea typeface="Calibri"/>
                        <a:cs typeface="Times New Roman"/>
                      </a:endParaRPr>
                    </a:p>
                  </a:txBody>
                  <a:tcPr marL="68580" marR="68580" marT="0" marB="0"/>
                </a:tc>
              </a:tr>
              <a:tr h="847291">
                <a:tc>
                  <a:txBody>
                    <a:bodyPr/>
                    <a:lstStyle/>
                    <a:p>
                      <a:pPr marL="0" marR="0">
                        <a:lnSpc>
                          <a:spcPct val="150000"/>
                        </a:lnSpc>
                        <a:spcBef>
                          <a:spcPts val="0"/>
                        </a:spcBef>
                        <a:spcAft>
                          <a:spcPts val="0"/>
                        </a:spcAft>
                      </a:pPr>
                      <a:r>
                        <a:rPr lang="en-US" sz="1200">
                          <a:latin typeface="Times New Roman"/>
                          <a:ea typeface="Calibri"/>
                          <a:cs typeface="Times New Roman"/>
                        </a:rPr>
                        <a:t>Peran pemerintah daerah</a:t>
                      </a:r>
                      <a:endParaRPr lang="en-US" sz="1100">
                        <a:latin typeface="Calibri"/>
                        <a:ea typeface="Calibri"/>
                        <a:cs typeface="Times New Roman"/>
                      </a:endParaRPr>
                    </a:p>
                  </a:txBody>
                  <a:tcPr marL="68580" marR="68580" marT="0" marB="0"/>
                </a:tc>
                <a:tc>
                  <a:txBody>
                    <a:bodyPr/>
                    <a:lstStyle/>
                    <a:p>
                      <a:pPr marL="0" marR="0">
                        <a:lnSpc>
                          <a:spcPct val="150000"/>
                        </a:lnSpc>
                        <a:spcBef>
                          <a:spcPts val="0"/>
                        </a:spcBef>
                        <a:spcAft>
                          <a:spcPts val="0"/>
                        </a:spcAft>
                      </a:pPr>
                      <a:r>
                        <a:rPr lang="en-US" sz="1200">
                          <a:latin typeface="Times New Roman"/>
                          <a:ea typeface="Calibri"/>
                          <a:cs typeface="Times New Roman"/>
                        </a:rPr>
                        <a:t>Merencanakan, membiayai dan melaksanakan</a:t>
                      </a:r>
                      <a:endParaRPr lang="en-US" sz="1100">
                        <a:latin typeface="Calibri"/>
                        <a:ea typeface="Calibri"/>
                        <a:cs typeface="Times New Roman"/>
                      </a:endParaRPr>
                    </a:p>
                  </a:txBody>
                  <a:tcPr marL="68580" marR="68580" marT="0" marB="0"/>
                </a:tc>
                <a:tc>
                  <a:txBody>
                    <a:bodyPr/>
                    <a:lstStyle/>
                    <a:p>
                      <a:pPr marL="0" marR="0">
                        <a:lnSpc>
                          <a:spcPct val="150000"/>
                        </a:lnSpc>
                        <a:spcBef>
                          <a:spcPts val="0"/>
                        </a:spcBef>
                        <a:spcAft>
                          <a:spcPts val="0"/>
                        </a:spcAft>
                      </a:pPr>
                      <a:r>
                        <a:rPr lang="en-US" sz="1200">
                          <a:latin typeface="Times New Roman"/>
                          <a:ea typeface="Calibri"/>
                          <a:cs typeface="Times New Roman"/>
                        </a:rPr>
                        <a:t>Fasilitasi, supervisi dan pengembangan kapasitas desa</a:t>
                      </a:r>
                      <a:endParaRPr lang="en-US" sz="1100">
                        <a:latin typeface="Calibri"/>
                        <a:ea typeface="Calibri"/>
                        <a:cs typeface="Times New Roman"/>
                      </a:endParaRPr>
                    </a:p>
                  </a:txBody>
                  <a:tcPr marL="68580" marR="68580" marT="0" marB="0"/>
                </a:tc>
              </a:tr>
              <a:tr h="847291">
                <a:tc>
                  <a:txBody>
                    <a:bodyPr/>
                    <a:lstStyle/>
                    <a:p>
                      <a:pPr marL="0" marR="0">
                        <a:lnSpc>
                          <a:spcPct val="150000"/>
                        </a:lnSpc>
                        <a:spcBef>
                          <a:spcPts val="0"/>
                        </a:spcBef>
                        <a:spcAft>
                          <a:spcPts val="0"/>
                        </a:spcAft>
                      </a:pPr>
                      <a:r>
                        <a:rPr lang="en-US" sz="1200">
                          <a:latin typeface="Times New Roman"/>
                          <a:ea typeface="Calibri"/>
                          <a:cs typeface="Times New Roman"/>
                        </a:rPr>
                        <a:t>Peran desa</a:t>
                      </a:r>
                      <a:endParaRPr lang="en-US" sz="1100">
                        <a:latin typeface="Calibri"/>
                        <a:ea typeface="Calibri"/>
                        <a:cs typeface="Times New Roman"/>
                      </a:endParaRPr>
                    </a:p>
                  </a:txBody>
                  <a:tcPr marL="68580" marR="68580" marT="0" marB="0"/>
                </a:tc>
                <a:tc>
                  <a:txBody>
                    <a:bodyPr/>
                    <a:lstStyle/>
                    <a:p>
                      <a:pPr marL="0" marR="0">
                        <a:lnSpc>
                          <a:spcPct val="150000"/>
                        </a:lnSpc>
                        <a:spcBef>
                          <a:spcPts val="0"/>
                        </a:spcBef>
                        <a:spcAft>
                          <a:spcPts val="0"/>
                        </a:spcAft>
                      </a:pPr>
                      <a:r>
                        <a:rPr lang="en-US" sz="1200">
                          <a:latin typeface="Times New Roman"/>
                          <a:ea typeface="Calibri"/>
                          <a:cs typeface="Times New Roman"/>
                        </a:rPr>
                        <a:t>Berpartisipasi dalam perencanaan dan pengambilan keputusan</a:t>
                      </a:r>
                      <a:endParaRPr lang="en-US" sz="1100">
                        <a:latin typeface="Calibri"/>
                        <a:ea typeface="Calibri"/>
                        <a:cs typeface="Times New Roman"/>
                      </a:endParaRPr>
                    </a:p>
                  </a:txBody>
                  <a:tcPr marL="68580" marR="68580" marT="0" marB="0"/>
                </a:tc>
                <a:tc>
                  <a:txBody>
                    <a:bodyPr/>
                    <a:lstStyle/>
                    <a:p>
                      <a:pPr marL="0" marR="0">
                        <a:lnSpc>
                          <a:spcPct val="150000"/>
                        </a:lnSpc>
                        <a:spcBef>
                          <a:spcPts val="0"/>
                        </a:spcBef>
                        <a:spcAft>
                          <a:spcPts val="0"/>
                        </a:spcAft>
                      </a:pPr>
                      <a:r>
                        <a:rPr lang="en-US" sz="1200">
                          <a:latin typeface="Times New Roman"/>
                          <a:ea typeface="Calibri"/>
                          <a:cs typeface="Times New Roman"/>
                        </a:rPr>
                        <a:t>Sebagai actor (subyek) utama yang merencanakan, membiayai dan melaksanakan </a:t>
                      </a:r>
                      <a:endParaRPr lang="en-US" sz="1100">
                        <a:latin typeface="Calibri"/>
                        <a:ea typeface="Calibri"/>
                        <a:cs typeface="Times New Roman"/>
                      </a:endParaRPr>
                    </a:p>
                  </a:txBody>
                  <a:tcPr marL="68580" marR="68580" marT="0" marB="0"/>
                </a:tc>
              </a:tr>
              <a:tr h="1621650">
                <a:tc>
                  <a:txBody>
                    <a:bodyPr/>
                    <a:lstStyle/>
                    <a:p>
                      <a:pPr marL="0" marR="0">
                        <a:lnSpc>
                          <a:spcPct val="150000"/>
                        </a:lnSpc>
                        <a:spcBef>
                          <a:spcPts val="0"/>
                        </a:spcBef>
                        <a:spcAft>
                          <a:spcPts val="0"/>
                        </a:spcAft>
                      </a:pPr>
                      <a:r>
                        <a:rPr lang="en-US" sz="1200">
                          <a:latin typeface="Times New Roman"/>
                          <a:ea typeface="Calibri"/>
                          <a:cs typeface="Times New Roman"/>
                        </a:rPr>
                        <a:t>Hasil </a:t>
                      </a:r>
                      <a:endParaRPr lang="en-US" sz="1100">
                        <a:latin typeface="Calibri"/>
                        <a:ea typeface="Calibri"/>
                        <a:cs typeface="Times New Roman"/>
                      </a:endParaRPr>
                    </a:p>
                  </a:txBody>
                  <a:tcPr marL="68580" marR="68580" marT="0" marB="0"/>
                </a:tc>
                <a:tc>
                  <a:txBody>
                    <a:bodyPr/>
                    <a:lstStyle/>
                    <a:p>
                      <a:pPr marL="342900" marR="0" lvl="0" indent="-342900">
                        <a:lnSpc>
                          <a:spcPct val="150000"/>
                        </a:lnSpc>
                        <a:spcBef>
                          <a:spcPts val="0"/>
                        </a:spcBef>
                        <a:spcAft>
                          <a:spcPts val="0"/>
                        </a:spcAft>
                        <a:buFont typeface="+mj-lt"/>
                        <a:buAutoNum type="arabicPeriod"/>
                      </a:pPr>
                      <a:r>
                        <a:rPr lang="en-US" sz="1200">
                          <a:latin typeface="Times New Roman"/>
                          <a:ea typeface="Calibri"/>
                          <a:cs typeface="Times New Roman"/>
                        </a:rPr>
                        <a:t>Infrastruktur lintas desa yang lebih baik</a:t>
                      </a:r>
                      <a:endParaRPr lang="en-US" sz="1100">
                        <a:latin typeface="Calibri"/>
                        <a:ea typeface="Calibri"/>
                        <a:cs typeface="Times New Roman"/>
                      </a:endParaRPr>
                    </a:p>
                    <a:p>
                      <a:pPr marL="342900" marR="0" lvl="0" indent="-342900">
                        <a:lnSpc>
                          <a:spcPct val="150000"/>
                        </a:lnSpc>
                        <a:spcBef>
                          <a:spcPts val="0"/>
                        </a:spcBef>
                        <a:spcAft>
                          <a:spcPts val="0"/>
                        </a:spcAft>
                        <a:buFont typeface="+mj-lt"/>
                        <a:buAutoNum type="arabicPeriod"/>
                      </a:pPr>
                      <a:r>
                        <a:rPr lang="en-US" sz="1200">
                          <a:latin typeface="Times New Roman"/>
                          <a:ea typeface="Calibri"/>
                          <a:cs typeface="Times New Roman"/>
                        </a:rPr>
                        <a:t>Tumbuhnya kota kota kecil sebagai pusat pertumbuhan</a:t>
                      </a:r>
                      <a:endParaRPr lang="en-US" sz="1100">
                        <a:latin typeface="Calibri"/>
                        <a:ea typeface="Calibri"/>
                        <a:cs typeface="Times New Roman"/>
                      </a:endParaRPr>
                    </a:p>
                    <a:p>
                      <a:pPr marL="342900" marR="0" lvl="0" indent="-342900">
                        <a:lnSpc>
                          <a:spcPct val="150000"/>
                        </a:lnSpc>
                        <a:spcBef>
                          <a:spcPts val="0"/>
                        </a:spcBef>
                        <a:spcAft>
                          <a:spcPts val="0"/>
                        </a:spcAft>
                        <a:buFont typeface="+mj-lt"/>
                        <a:buAutoNum type="arabicPeriod"/>
                      </a:pPr>
                      <a:r>
                        <a:rPr lang="en-US" sz="1200">
                          <a:latin typeface="Times New Roman"/>
                          <a:ea typeface="Calibri"/>
                          <a:cs typeface="Times New Roman"/>
                        </a:rPr>
                        <a:t>Penghubung transaksi ekonomi  desa kota</a:t>
                      </a:r>
                      <a:endParaRPr lang="en-US" sz="1100">
                        <a:latin typeface="Calibri"/>
                        <a:ea typeface="Calibri"/>
                        <a:cs typeface="Times New Roman"/>
                      </a:endParaRPr>
                    </a:p>
                    <a:p>
                      <a:pPr marL="342900" marR="0" lvl="0" indent="-342900">
                        <a:lnSpc>
                          <a:spcPct val="150000"/>
                        </a:lnSpc>
                        <a:spcBef>
                          <a:spcPts val="0"/>
                        </a:spcBef>
                        <a:spcAft>
                          <a:spcPts val="0"/>
                        </a:spcAft>
                        <a:buFont typeface="+mj-lt"/>
                        <a:buAutoNum type="arabicPeriod"/>
                      </a:pPr>
                      <a:r>
                        <a:rPr lang="en-US" sz="1200">
                          <a:latin typeface="Times New Roman"/>
                          <a:ea typeface="Calibri"/>
                          <a:cs typeface="Times New Roman"/>
                        </a:rPr>
                        <a:t>Terbangunnya kawasan hutan</a:t>
                      </a:r>
                      <a:r>
                        <a:rPr lang="en-US" sz="1200" i="1">
                          <a:latin typeface="Times New Roman"/>
                          <a:ea typeface="Calibri"/>
                          <a:cs typeface="Times New Roman"/>
                        </a:rPr>
                        <a:t>, collective farming</a:t>
                      </a:r>
                      <a:r>
                        <a:rPr lang="en-US" sz="1200">
                          <a:latin typeface="Times New Roman"/>
                          <a:ea typeface="Calibri"/>
                          <a:cs typeface="Times New Roman"/>
                        </a:rPr>
                        <a:t>, industry,wisata dll</a:t>
                      </a:r>
                      <a:endParaRPr lang="en-US" sz="1100">
                        <a:latin typeface="Calibri"/>
                        <a:ea typeface="Calibri"/>
                        <a:cs typeface="Times New Roman"/>
                      </a:endParaRPr>
                    </a:p>
                  </a:txBody>
                  <a:tcPr marL="68580" marR="68580" marT="0" marB="0"/>
                </a:tc>
                <a:tc>
                  <a:txBody>
                    <a:bodyPr/>
                    <a:lstStyle/>
                    <a:p>
                      <a:pPr marL="0" marR="0">
                        <a:lnSpc>
                          <a:spcPct val="150000"/>
                        </a:lnSpc>
                        <a:spcBef>
                          <a:spcPts val="0"/>
                        </a:spcBef>
                        <a:spcAft>
                          <a:spcPts val="0"/>
                        </a:spcAft>
                      </a:pPr>
                      <a:r>
                        <a:rPr lang="en-US" sz="1200" dirty="0" err="1">
                          <a:latin typeface="Times New Roman"/>
                          <a:ea typeface="Calibri"/>
                          <a:cs typeface="Times New Roman"/>
                        </a:rPr>
                        <a:t>Pemerintah</a:t>
                      </a:r>
                      <a:r>
                        <a:rPr lang="en-US" sz="1200" dirty="0">
                          <a:latin typeface="Times New Roman"/>
                          <a:ea typeface="Calibri"/>
                          <a:cs typeface="Times New Roman"/>
                        </a:rPr>
                        <a:t> </a:t>
                      </a:r>
                      <a:r>
                        <a:rPr lang="en-US" sz="1200" dirty="0" err="1">
                          <a:latin typeface="Times New Roman"/>
                          <a:ea typeface="Calibri"/>
                          <a:cs typeface="Times New Roman"/>
                        </a:rPr>
                        <a:t>desa</a:t>
                      </a:r>
                      <a:r>
                        <a:rPr lang="en-US" sz="1200" dirty="0">
                          <a:latin typeface="Times New Roman"/>
                          <a:ea typeface="Calibri"/>
                          <a:cs typeface="Times New Roman"/>
                        </a:rPr>
                        <a:t> </a:t>
                      </a:r>
                      <a:r>
                        <a:rPr lang="en-US" sz="1200" dirty="0" err="1">
                          <a:latin typeface="Times New Roman"/>
                          <a:ea typeface="Calibri"/>
                          <a:cs typeface="Times New Roman"/>
                        </a:rPr>
                        <a:t>menjadi</a:t>
                      </a:r>
                      <a:r>
                        <a:rPr lang="en-US" sz="1200" dirty="0">
                          <a:latin typeface="Times New Roman"/>
                          <a:ea typeface="Calibri"/>
                          <a:cs typeface="Times New Roman"/>
                        </a:rPr>
                        <a:t> </a:t>
                      </a:r>
                      <a:r>
                        <a:rPr lang="en-US" sz="1200" dirty="0" err="1">
                          <a:latin typeface="Times New Roman"/>
                          <a:ea typeface="Calibri"/>
                          <a:cs typeface="Times New Roman"/>
                        </a:rPr>
                        <a:t>ujung</a:t>
                      </a:r>
                      <a:r>
                        <a:rPr lang="en-US" sz="1200" dirty="0">
                          <a:latin typeface="Times New Roman"/>
                          <a:ea typeface="Calibri"/>
                          <a:cs typeface="Times New Roman"/>
                        </a:rPr>
                        <a:t> </a:t>
                      </a:r>
                      <a:r>
                        <a:rPr lang="en-US" sz="1200" dirty="0" err="1">
                          <a:latin typeface="Times New Roman"/>
                          <a:ea typeface="Calibri"/>
                          <a:cs typeface="Times New Roman"/>
                        </a:rPr>
                        <a:t>depan</a:t>
                      </a:r>
                      <a:r>
                        <a:rPr lang="en-US" sz="1200" dirty="0">
                          <a:latin typeface="Times New Roman"/>
                          <a:ea typeface="Calibri"/>
                          <a:cs typeface="Times New Roman"/>
                        </a:rPr>
                        <a:t> </a:t>
                      </a:r>
                      <a:r>
                        <a:rPr lang="en-US" sz="1200" dirty="0" err="1">
                          <a:latin typeface="Times New Roman"/>
                          <a:ea typeface="Calibri"/>
                          <a:cs typeface="Times New Roman"/>
                        </a:rPr>
                        <a:t>penyelenggarakan</a:t>
                      </a:r>
                      <a:r>
                        <a:rPr lang="en-US" sz="1200" dirty="0">
                          <a:latin typeface="Times New Roman"/>
                          <a:ea typeface="Calibri"/>
                          <a:cs typeface="Times New Roman"/>
                        </a:rPr>
                        <a:t> </a:t>
                      </a:r>
                      <a:r>
                        <a:rPr lang="en-US" sz="1200" dirty="0" err="1">
                          <a:latin typeface="Times New Roman"/>
                          <a:ea typeface="Calibri"/>
                          <a:cs typeface="Times New Roman"/>
                        </a:rPr>
                        <a:t>pelayanan</a:t>
                      </a:r>
                      <a:r>
                        <a:rPr lang="en-US" sz="1200" dirty="0">
                          <a:latin typeface="Times New Roman"/>
                          <a:ea typeface="Calibri"/>
                          <a:cs typeface="Times New Roman"/>
                        </a:rPr>
                        <a:t> public </a:t>
                      </a:r>
                      <a:r>
                        <a:rPr lang="en-US" sz="1200" dirty="0" err="1">
                          <a:latin typeface="Times New Roman"/>
                          <a:ea typeface="Calibri"/>
                          <a:cs typeface="Times New Roman"/>
                        </a:rPr>
                        <a:t>bagi</a:t>
                      </a:r>
                      <a:r>
                        <a:rPr lang="en-US" sz="1200" dirty="0">
                          <a:latin typeface="Times New Roman"/>
                          <a:ea typeface="Calibri"/>
                          <a:cs typeface="Times New Roman"/>
                        </a:rPr>
                        <a:t> </a:t>
                      </a:r>
                      <a:r>
                        <a:rPr lang="en-US" sz="1200" dirty="0" err="1">
                          <a:latin typeface="Times New Roman"/>
                          <a:ea typeface="Calibri"/>
                          <a:cs typeface="Times New Roman"/>
                        </a:rPr>
                        <a:t>warga</a:t>
                      </a:r>
                      <a:endParaRPr lang="en-US" sz="1100" dirty="0">
                        <a:latin typeface="Calibri"/>
                        <a:ea typeface="Calibri"/>
                        <a:cs typeface="Times New Roman"/>
                      </a:endParaRPr>
                    </a:p>
                    <a:p>
                      <a:pPr marL="0" marR="0">
                        <a:lnSpc>
                          <a:spcPct val="150000"/>
                        </a:lnSpc>
                        <a:spcBef>
                          <a:spcPts val="0"/>
                        </a:spcBef>
                        <a:spcAft>
                          <a:spcPts val="0"/>
                        </a:spcAft>
                      </a:pPr>
                      <a:r>
                        <a:rPr lang="en-US" sz="1200" dirty="0" err="1">
                          <a:latin typeface="Times New Roman"/>
                          <a:ea typeface="Calibri"/>
                          <a:cs typeface="Times New Roman"/>
                        </a:rPr>
                        <a:t>Satu</a:t>
                      </a:r>
                      <a:r>
                        <a:rPr lang="en-US" sz="1200" dirty="0">
                          <a:latin typeface="Times New Roman"/>
                          <a:ea typeface="Calibri"/>
                          <a:cs typeface="Times New Roman"/>
                        </a:rPr>
                        <a:t> </a:t>
                      </a:r>
                      <a:r>
                        <a:rPr lang="en-US" sz="1200" dirty="0" err="1">
                          <a:latin typeface="Times New Roman"/>
                          <a:ea typeface="Calibri"/>
                          <a:cs typeface="Times New Roman"/>
                        </a:rPr>
                        <a:t>desa</a:t>
                      </a:r>
                      <a:r>
                        <a:rPr lang="en-US" sz="1200" dirty="0">
                          <a:latin typeface="Times New Roman"/>
                          <a:ea typeface="Calibri"/>
                          <a:cs typeface="Times New Roman"/>
                        </a:rPr>
                        <a:t> </a:t>
                      </a:r>
                      <a:r>
                        <a:rPr lang="en-US" sz="1200" dirty="0" err="1">
                          <a:latin typeface="Times New Roman"/>
                          <a:ea typeface="Calibri"/>
                          <a:cs typeface="Times New Roman"/>
                        </a:rPr>
                        <a:t>mempunyai</a:t>
                      </a:r>
                      <a:r>
                        <a:rPr lang="en-US" sz="1200" dirty="0">
                          <a:latin typeface="Times New Roman"/>
                          <a:ea typeface="Calibri"/>
                          <a:cs typeface="Times New Roman"/>
                        </a:rPr>
                        <a:t> </a:t>
                      </a:r>
                      <a:r>
                        <a:rPr lang="en-US" sz="1200" dirty="0" err="1">
                          <a:latin typeface="Times New Roman"/>
                          <a:ea typeface="Calibri"/>
                          <a:cs typeface="Times New Roman"/>
                        </a:rPr>
                        <a:t>produk</a:t>
                      </a:r>
                      <a:r>
                        <a:rPr lang="en-US" sz="1200" dirty="0">
                          <a:latin typeface="Times New Roman"/>
                          <a:ea typeface="Calibri"/>
                          <a:cs typeface="Times New Roman"/>
                        </a:rPr>
                        <a:t> </a:t>
                      </a:r>
                      <a:r>
                        <a:rPr lang="en-US" sz="1200" dirty="0" err="1">
                          <a:latin typeface="Times New Roman"/>
                          <a:ea typeface="Calibri"/>
                          <a:cs typeface="Times New Roman"/>
                        </a:rPr>
                        <a:t>ekonomi</a:t>
                      </a:r>
                      <a:r>
                        <a:rPr lang="en-US" sz="1200" dirty="0">
                          <a:latin typeface="Times New Roman"/>
                          <a:ea typeface="Calibri"/>
                          <a:cs typeface="Times New Roman"/>
                        </a:rPr>
                        <a:t> </a:t>
                      </a:r>
                      <a:r>
                        <a:rPr lang="en-US" sz="1200" dirty="0" err="1">
                          <a:latin typeface="Times New Roman"/>
                          <a:ea typeface="Calibri"/>
                          <a:cs typeface="Times New Roman"/>
                        </a:rPr>
                        <a:t>unggulan</a:t>
                      </a:r>
                      <a:r>
                        <a:rPr lang="en-US" sz="1200" dirty="0">
                          <a:latin typeface="Times New Roman"/>
                          <a:ea typeface="Calibri"/>
                          <a:cs typeface="Times New Roman"/>
                        </a:rPr>
                        <a:t> (</a:t>
                      </a:r>
                      <a:r>
                        <a:rPr lang="en-US" sz="1200" i="1" dirty="0">
                          <a:latin typeface="Times New Roman"/>
                          <a:ea typeface="Calibri"/>
                          <a:cs typeface="Times New Roman"/>
                        </a:rPr>
                        <a:t>one village one product)</a:t>
                      </a:r>
                      <a:endParaRPr lang="en-US" sz="1100" dirty="0">
                        <a:latin typeface="Calibri"/>
                        <a:ea typeface="Calibri"/>
                        <a:cs typeface="Times New Roman"/>
                      </a:endParaRPr>
                    </a:p>
                  </a:txBody>
                  <a:tcPr marL="68580" marR="68580" marT="0" marB="0"/>
                </a:tc>
              </a:tr>
            </a:tbl>
          </a:graphicData>
        </a:graphic>
      </p:graphicFrame>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6632"/>
            <a:ext cx="8229600" cy="648072"/>
          </a:xfrm>
        </p:spPr>
        <p:txBody>
          <a:bodyPr>
            <a:normAutofit fontScale="90000"/>
          </a:bodyPr>
          <a:lstStyle/>
          <a:p>
            <a:r>
              <a:rPr lang="en-US" dirty="0">
                <a:solidFill>
                  <a:prstClr val="black"/>
                </a:solidFill>
                <a:latin typeface="Calibri Light"/>
              </a:rPr>
              <a:t>PENUTUP</a:t>
            </a:r>
            <a:endParaRPr lang="en-US" dirty="0"/>
          </a:p>
        </p:txBody>
      </p:sp>
      <p:sp>
        <p:nvSpPr>
          <p:cNvPr id="3" name="Content Placeholder 2"/>
          <p:cNvSpPr>
            <a:spLocks noGrp="1"/>
          </p:cNvSpPr>
          <p:nvPr>
            <p:ph idx="1"/>
          </p:nvPr>
        </p:nvSpPr>
        <p:spPr>
          <a:xfrm>
            <a:off x="107504" y="836712"/>
            <a:ext cx="8856984" cy="5289451"/>
          </a:xfrm>
        </p:spPr>
        <p:txBody>
          <a:bodyPr/>
          <a:lstStyle/>
          <a:p>
            <a:pPr marL="228600" lvl="0" indent="-228600">
              <a:lnSpc>
                <a:spcPct val="90000"/>
              </a:lnSpc>
              <a:spcBef>
                <a:spcPts val="1000"/>
              </a:spcBef>
            </a:pPr>
            <a:r>
              <a:rPr lang="en-US" sz="2800" dirty="0" err="1">
                <a:solidFill>
                  <a:prstClr val="black"/>
                </a:solidFill>
              </a:rPr>
              <a:t>Setelah</a:t>
            </a:r>
            <a:r>
              <a:rPr lang="en-US" sz="2800" dirty="0">
                <a:solidFill>
                  <a:prstClr val="black"/>
                </a:solidFill>
              </a:rPr>
              <a:t> </a:t>
            </a:r>
            <a:r>
              <a:rPr lang="en-US" sz="2800" dirty="0" err="1">
                <a:solidFill>
                  <a:prstClr val="black"/>
                </a:solidFill>
              </a:rPr>
              <a:t>Dokumen</a:t>
            </a:r>
            <a:r>
              <a:rPr lang="en-US" sz="2800" dirty="0">
                <a:solidFill>
                  <a:prstClr val="black"/>
                </a:solidFill>
              </a:rPr>
              <a:t> RKP </a:t>
            </a:r>
            <a:r>
              <a:rPr lang="en-US" sz="2800" dirty="0" err="1">
                <a:solidFill>
                  <a:prstClr val="black"/>
                </a:solidFill>
              </a:rPr>
              <a:t>Desa</a:t>
            </a:r>
            <a:r>
              <a:rPr lang="en-US" sz="2800" dirty="0">
                <a:solidFill>
                  <a:prstClr val="black"/>
                </a:solidFill>
              </a:rPr>
              <a:t> </a:t>
            </a:r>
            <a:r>
              <a:rPr lang="en-US" sz="2800" dirty="0" err="1">
                <a:solidFill>
                  <a:prstClr val="black"/>
                </a:solidFill>
              </a:rPr>
              <a:t>tersusun</a:t>
            </a:r>
            <a:r>
              <a:rPr lang="en-US" sz="2800" dirty="0">
                <a:solidFill>
                  <a:prstClr val="black"/>
                </a:solidFill>
              </a:rPr>
              <a:t>, </a:t>
            </a:r>
            <a:r>
              <a:rPr lang="en-US" sz="2800" dirty="0" err="1">
                <a:solidFill>
                  <a:prstClr val="black"/>
                </a:solidFill>
              </a:rPr>
              <a:t>jangan</a:t>
            </a:r>
            <a:r>
              <a:rPr lang="en-US" sz="2800" dirty="0">
                <a:solidFill>
                  <a:prstClr val="black"/>
                </a:solidFill>
              </a:rPr>
              <a:t> </a:t>
            </a:r>
            <a:r>
              <a:rPr lang="en-US" sz="2800" dirty="0" err="1">
                <a:solidFill>
                  <a:prstClr val="black"/>
                </a:solidFill>
              </a:rPr>
              <a:t>lupa</a:t>
            </a:r>
            <a:r>
              <a:rPr lang="en-US" sz="2800" dirty="0">
                <a:solidFill>
                  <a:prstClr val="black"/>
                </a:solidFill>
              </a:rPr>
              <a:t> </a:t>
            </a:r>
            <a:r>
              <a:rPr lang="en-US" sz="2800" dirty="0" err="1">
                <a:solidFill>
                  <a:prstClr val="black"/>
                </a:solidFill>
              </a:rPr>
              <a:t>untuk</a:t>
            </a:r>
            <a:r>
              <a:rPr lang="en-US" sz="2800" dirty="0">
                <a:solidFill>
                  <a:prstClr val="black"/>
                </a:solidFill>
              </a:rPr>
              <a:t> </a:t>
            </a:r>
            <a:r>
              <a:rPr lang="en-US" sz="2800" dirty="0" err="1">
                <a:solidFill>
                  <a:prstClr val="black"/>
                </a:solidFill>
              </a:rPr>
              <a:t>ditindaklanjuti</a:t>
            </a:r>
            <a:r>
              <a:rPr lang="en-US" sz="2800" dirty="0">
                <a:solidFill>
                  <a:prstClr val="black"/>
                </a:solidFill>
              </a:rPr>
              <a:t> </a:t>
            </a:r>
            <a:r>
              <a:rPr lang="en-US" sz="2800" dirty="0" err="1">
                <a:solidFill>
                  <a:prstClr val="black"/>
                </a:solidFill>
              </a:rPr>
              <a:t>dengan</a:t>
            </a:r>
            <a:r>
              <a:rPr lang="en-US" sz="2800" dirty="0">
                <a:solidFill>
                  <a:prstClr val="black"/>
                </a:solidFill>
              </a:rPr>
              <a:t> </a:t>
            </a:r>
            <a:r>
              <a:rPr lang="en-US" sz="2800" dirty="0" err="1">
                <a:solidFill>
                  <a:prstClr val="black"/>
                </a:solidFill>
              </a:rPr>
              <a:t>membuat</a:t>
            </a:r>
            <a:r>
              <a:rPr lang="en-US" sz="2800" dirty="0">
                <a:solidFill>
                  <a:prstClr val="black"/>
                </a:solidFill>
              </a:rPr>
              <a:t> </a:t>
            </a:r>
            <a:r>
              <a:rPr lang="en-US" sz="2800" dirty="0" err="1">
                <a:solidFill>
                  <a:prstClr val="black"/>
                </a:solidFill>
              </a:rPr>
              <a:t>rincian</a:t>
            </a:r>
            <a:r>
              <a:rPr lang="en-US" sz="2800" dirty="0">
                <a:solidFill>
                  <a:prstClr val="black"/>
                </a:solidFill>
              </a:rPr>
              <a:t> </a:t>
            </a:r>
            <a:r>
              <a:rPr lang="en-US" sz="2800" dirty="0" err="1">
                <a:solidFill>
                  <a:prstClr val="black"/>
                </a:solidFill>
              </a:rPr>
              <a:t>Rencana</a:t>
            </a:r>
            <a:r>
              <a:rPr lang="en-US" sz="2800" dirty="0">
                <a:solidFill>
                  <a:prstClr val="black"/>
                </a:solidFill>
              </a:rPr>
              <a:t> </a:t>
            </a:r>
            <a:r>
              <a:rPr lang="en-US" sz="2800" dirty="0" err="1">
                <a:solidFill>
                  <a:prstClr val="black"/>
                </a:solidFill>
              </a:rPr>
              <a:t>Kegiatan</a:t>
            </a:r>
            <a:r>
              <a:rPr lang="en-US" sz="2800" dirty="0">
                <a:solidFill>
                  <a:prstClr val="black"/>
                </a:solidFill>
              </a:rPr>
              <a:t> (RK) yang </a:t>
            </a:r>
            <a:r>
              <a:rPr lang="en-US" sz="2800" dirty="0" err="1">
                <a:solidFill>
                  <a:prstClr val="black"/>
                </a:solidFill>
              </a:rPr>
              <a:t>dilengkapi</a:t>
            </a:r>
            <a:r>
              <a:rPr lang="en-US" sz="2800" dirty="0">
                <a:solidFill>
                  <a:prstClr val="black"/>
                </a:solidFill>
              </a:rPr>
              <a:t> </a:t>
            </a:r>
            <a:r>
              <a:rPr lang="en-US" sz="2800" dirty="0" err="1">
                <a:solidFill>
                  <a:prstClr val="black"/>
                </a:solidFill>
              </a:rPr>
              <a:t>Rencana</a:t>
            </a:r>
            <a:r>
              <a:rPr lang="en-US" sz="2800" dirty="0">
                <a:solidFill>
                  <a:prstClr val="black"/>
                </a:solidFill>
              </a:rPr>
              <a:t> </a:t>
            </a:r>
            <a:r>
              <a:rPr lang="en-US" sz="2800" dirty="0" err="1">
                <a:solidFill>
                  <a:prstClr val="black"/>
                </a:solidFill>
              </a:rPr>
              <a:t>Anggaran</a:t>
            </a:r>
            <a:r>
              <a:rPr lang="en-US" sz="2800" dirty="0">
                <a:solidFill>
                  <a:prstClr val="black"/>
                </a:solidFill>
              </a:rPr>
              <a:t> </a:t>
            </a:r>
            <a:r>
              <a:rPr lang="en-US" sz="2800" dirty="0" err="1">
                <a:solidFill>
                  <a:prstClr val="black"/>
                </a:solidFill>
              </a:rPr>
              <a:t>Biaya</a:t>
            </a:r>
            <a:r>
              <a:rPr lang="en-US" sz="2800" dirty="0">
                <a:solidFill>
                  <a:prstClr val="black"/>
                </a:solidFill>
              </a:rPr>
              <a:t> (RAB). </a:t>
            </a:r>
          </a:p>
          <a:p>
            <a:pPr marL="228600" lvl="0" indent="-228600">
              <a:lnSpc>
                <a:spcPct val="90000"/>
              </a:lnSpc>
              <a:spcBef>
                <a:spcPts val="1000"/>
              </a:spcBef>
            </a:pPr>
            <a:r>
              <a:rPr lang="en-US" sz="2800" dirty="0" smtClean="0">
                <a:solidFill>
                  <a:prstClr val="black"/>
                </a:solidFill>
              </a:rPr>
              <a:t></a:t>
            </a:r>
            <a:r>
              <a:rPr lang="en-US" sz="2800" dirty="0" err="1" smtClean="0">
                <a:solidFill>
                  <a:prstClr val="black"/>
                </a:solidFill>
              </a:rPr>
              <a:t>Harga</a:t>
            </a:r>
            <a:r>
              <a:rPr lang="en-US" sz="2800" dirty="0" smtClean="0">
                <a:solidFill>
                  <a:prstClr val="black"/>
                </a:solidFill>
              </a:rPr>
              <a:t> </a:t>
            </a:r>
            <a:r>
              <a:rPr lang="en-US" sz="2800" dirty="0" err="1">
                <a:solidFill>
                  <a:prstClr val="black"/>
                </a:solidFill>
              </a:rPr>
              <a:t>satuan</a:t>
            </a:r>
            <a:r>
              <a:rPr lang="en-US" sz="2800" dirty="0">
                <a:solidFill>
                  <a:prstClr val="black"/>
                </a:solidFill>
              </a:rPr>
              <a:t> </a:t>
            </a:r>
            <a:r>
              <a:rPr lang="en-US" sz="2800" dirty="0" err="1">
                <a:solidFill>
                  <a:prstClr val="black"/>
                </a:solidFill>
              </a:rPr>
              <a:t>biaya</a:t>
            </a:r>
            <a:r>
              <a:rPr lang="en-US" sz="2800" dirty="0">
                <a:solidFill>
                  <a:prstClr val="black"/>
                </a:solidFill>
              </a:rPr>
              <a:t> </a:t>
            </a:r>
            <a:r>
              <a:rPr lang="en-US" sz="2800" dirty="0" err="1">
                <a:solidFill>
                  <a:prstClr val="black"/>
                </a:solidFill>
              </a:rPr>
              <a:t>dalam</a:t>
            </a:r>
            <a:r>
              <a:rPr lang="en-US" sz="2800" dirty="0">
                <a:solidFill>
                  <a:prstClr val="black"/>
                </a:solidFill>
              </a:rPr>
              <a:t> RAB </a:t>
            </a:r>
            <a:r>
              <a:rPr lang="en-US" sz="2800" dirty="0" err="1">
                <a:solidFill>
                  <a:prstClr val="black"/>
                </a:solidFill>
              </a:rPr>
              <a:t>hendaknya</a:t>
            </a:r>
            <a:r>
              <a:rPr lang="en-US" sz="2800" dirty="0">
                <a:solidFill>
                  <a:prstClr val="black"/>
                </a:solidFill>
              </a:rPr>
              <a:t> </a:t>
            </a:r>
            <a:r>
              <a:rPr lang="en-US" sz="2800" dirty="0" err="1">
                <a:solidFill>
                  <a:prstClr val="black"/>
                </a:solidFill>
              </a:rPr>
              <a:t>sesuai</a:t>
            </a:r>
            <a:r>
              <a:rPr lang="en-US" sz="2800" dirty="0">
                <a:solidFill>
                  <a:prstClr val="black"/>
                </a:solidFill>
              </a:rPr>
              <a:t> </a:t>
            </a:r>
            <a:r>
              <a:rPr lang="en-US" sz="2800" dirty="0" err="1">
                <a:solidFill>
                  <a:prstClr val="black"/>
                </a:solidFill>
              </a:rPr>
              <a:t>dengan</a:t>
            </a:r>
            <a:r>
              <a:rPr lang="en-US" sz="2800" dirty="0">
                <a:solidFill>
                  <a:prstClr val="black"/>
                </a:solidFill>
              </a:rPr>
              <a:t> </a:t>
            </a:r>
            <a:r>
              <a:rPr lang="en-US" sz="2800" dirty="0" err="1">
                <a:solidFill>
                  <a:prstClr val="black"/>
                </a:solidFill>
              </a:rPr>
              <a:t>harga</a:t>
            </a:r>
            <a:r>
              <a:rPr lang="en-US" sz="2800" dirty="0">
                <a:solidFill>
                  <a:prstClr val="black"/>
                </a:solidFill>
              </a:rPr>
              <a:t> </a:t>
            </a:r>
            <a:r>
              <a:rPr lang="en-US" sz="2800" dirty="0" err="1">
                <a:solidFill>
                  <a:prstClr val="black"/>
                </a:solidFill>
              </a:rPr>
              <a:t>berlaku</a:t>
            </a:r>
            <a:r>
              <a:rPr lang="en-US" sz="2800" dirty="0">
                <a:solidFill>
                  <a:prstClr val="black"/>
                </a:solidFill>
              </a:rPr>
              <a:t> </a:t>
            </a:r>
            <a:r>
              <a:rPr lang="en-US" sz="2800" dirty="0" err="1">
                <a:solidFill>
                  <a:prstClr val="black"/>
                </a:solidFill>
              </a:rPr>
              <a:t>setempat</a:t>
            </a:r>
            <a:r>
              <a:rPr lang="en-US" sz="2800" dirty="0">
                <a:solidFill>
                  <a:prstClr val="black"/>
                </a:solidFill>
              </a:rPr>
              <a:t> </a:t>
            </a:r>
            <a:r>
              <a:rPr lang="en-US" sz="2800" dirty="0" err="1">
                <a:solidFill>
                  <a:prstClr val="black"/>
                </a:solidFill>
              </a:rPr>
              <a:t>pada</a:t>
            </a:r>
            <a:r>
              <a:rPr lang="en-US" sz="2800" dirty="0">
                <a:solidFill>
                  <a:prstClr val="black"/>
                </a:solidFill>
              </a:rPr>
              <a:t> </a:t>
            </a:r>
            <a:r>
              <a:rPr lang="en-US" sz="2800" dirty="0" err="1">
                <a:solidFill>
                  <a:prstClr val="black"/>
                </a:solidFill>
              </a:rPr>
              <a:t>tahun</a:t>
            </a:r>
            <a:r>
              <a:rPr lang="en-US" sz="2800" dirty="0">
                <a:solidFill>
                  <a:prstClr val="black"/>
                </a:solidFill>
              </a:rPr>
              <a:t> </a:t>
            </a:r>
            <a:br>
              <a:rPr lang="en-US" sz="2800" dirty="0">
                <a:solidFill>
                  <a:prstClr val="black"/>
                </a:solidFill>
              </a:rPr>
            </a:br>
            <a:r>
              <a:rPr lang="en-US" sz="2800" dirty="0" err="1">
                <a:solidFill>
                  <a:prstClr val="black"/>
                </a:solidFill>
              </a:rPr>
              <a:t>berjalan</a:t>
            </a:r>
            <a:r>
              <a:rPr lang="en-US" sz="2800" dirty="0">
                <a:solidFill>
                  <a:prstClr val="black"/>
                </a:solidFill>
              </a:rPr>
              <a:t>. </a:t>
            </a:r>
          </a:p>
          <a:p>
            <a:pPr marL="228600" lvl="0" indent="-228600">
              <a:lnSpc>
                <a:spcPct val="90000"/>
              </a:lnSpc>
              <a:spcBef>
                <a:spcPts val="1000"/>
              </a:spcBef>
            </a:pPr>
            <a:r>
              <a:rPr lang="en-US" sz="2800" dirty="0">
                <a:solidFill>
                  <a:prstClr val="black"/>
                </a:solidFill>
              </a:rPr>
              <a:t> </a:t>
            </a:r>
            <a:r>
              <a:rPr lang="en-US" sz="2800" dirty="0" err="1" smtClean="0">
                <a:solidFill>
                  <a:prstClr val="black"/>
                </a:solidFill>
              </a:rPr>
              <a:t>Harga</a:t>
            </a:r>
            <a:r>
              <a:rPr lang="en-US" sz="2800" dirty="0" smtClean="0">
                <a:solidFill>
                  <a:prstClr val="black"/>
                </a:solidFill>
              </a:rPr>
              <a:t> </a:t>
            </a:r>
            <a:r>
              <a:rPr lang="en-US" sz="2800" dirty="0" err="1">
                <a:solidFill>
                  <a:prstClr val="black"/>
                </a:solidFill>
              </a:rPr>
              <a:t>satuan</a:t>
            </a:r>
            <a:r>
              <a:rPr lang="en-US" sz="2800" dirty="0">
                <a:solidFill>
                  <a:prstClr val="black"/>
                </a:solidFill>
              </a:rPr>
              <a:t> </a:t>
            </a:r>
            <a:r>
              <a:rPr lang="en-US" sz="2800" dirty="0" err="1">
                <a:solidFill>
                  <a:prstClr val="black"/>
                </a:solidFill>
              </a:rPr>
              <a:t>biaya</a:t>
            </a:r>
            <a:r>
              <a:rPr lang="en-US" sz="2800" dirty="0">
                <a:solidFill>
                  <a:prstClr val="black"/>
                </a:solidFill>
              </a:rPr>
              <a:t> </a:t>
            </a:r>
            <a:r>
              <a:rPr lang="en-US" sz="2800" dirty="0" err="1">
                <a:solidFill>
                  <a:prstClr val="black"/>
                </a:solidFill>
              </a:rPr>
              <a:t>dapat</a:t>
            </a:r>
            <a:r>
              <a:rPr lang="en-US" sz="2800" dirty="0">
                <a:solidFill>
                  <a:prstClr val="black"/>
                </a:solidFill>
              </a:rPr>
              <a:t> </a:t>
            </a:r>
            <a:r>
              <a:rPr lang="en-US" sz="2800" dirty="0" err="1">
                <a:solidFill>
                  <a:prstClr val="black"/>
                </a:solidFill>
              </a:rPr>
              <a:t>diperoleh</a:t>
            </a:r>
            <a:r>
              <a:rPr lang="en-US" sz="2800" dirty="0">
                <a:solidFill>
                  <a:prstClr val="black"/>
                </a:solidFill>
              </a:rPr>
              <a:t> </a:t>
            </a:r>
            <a:r>
              <a:rPr lang="en-US" sz="2800" dirty="0" err="1">
                <a:solidFill>
                  <a:prstClr val="black"/>
                </a:solidFill>
              </a:rPr>
              <a:t>melalui</a:t>
            </a:r>
            <a:r>
              <a:rPr lang="en-US" sz="2800" dirty="0">
                <a:solidFill>
                  <a:prstClr val="black"/>
                </a:solidFill>
              </a:rPr>
              <a:t> survey </a:t>
            </a:r>
            <a:r>
              <a:rPr lang="en-US" sz="2800" dirty="0" err="1">
                <a:solidFill>
                  <a:prstClr val="black"/>
                </a:solidFill>
              </a:rPr>
              <a:t>harga</a:t>
            </a:r>
            <a:r>
              <a:rPr lang="en-US" sz="2800" dirty="0">
                <a:solidFill>
                  <a:prstClr val="black"/>
                </a:solidFill>
              </a:rPr>
              <a:t> </a:t>
            </a:r>
            <a:r>
              <a:rPr lang="en-US" sz="2800" dirty="0" err="1">
                <a:solidFill>
                  <a:prstClr val="black"/>
                </a:solidFill>
              </a:rPr>
              <a:t>setempat</a:t>
            </a:r>
            <a:r>
              <a:rPr lang="en-US" sz="2800" dirty="0">
                <a:solidFill>
                  <a:prstClr val="black"/>
                </a:solidFill>
              </a:rPr>
              <a:t> </a:t>
            </a:r>
            <a:r>
              <a:rPr lang="en-US" sz="2800" dirty="0" err="1">
                <a:solidFill>
                  <a:prstClr val="black"/>
                </a:solidFill>
              </a:rPr>
              <a:t>atau</a:t>
            </a:r>
            <a:r>
              <a:rPr lang="en-US" sz="2800" dirty="0">
                <a:solidFill>
                  <a:prstClr val="black"/>
                </a:solidFill>
              </a:rPr>
              <a:t> </a:t>
            </a:r>
            <a:r>
              <a:rPr lang="en-US" sz="2800" dirty="0" err="1">
                <a:solidFill>
                  <a:prstClr val="black"/>
                </a:solidFill>
              </a:rPr>
              <a:t>mengacu</a:t>
            </a:r>
            <a:r>
              <a:rPr lang="en-US" sz="2800" dirty="0">
                <a:solidFill>
                  <a:prstClr val="black"/>
                </a:solidFill>
              </a:rPr>
              <a:t> </a:t>
            </a:r>
            <a:r>
              <a:rPr lang="en-US" sz="2800" dirty="0" err="1">
                <a:solidFill>
                  <a:prstClr val="black"/>
                </a:solidFill>
              </a:rPr>
              <a:t>Peraturan</a:t>
            </a:r>
            <a:r>
              <a:rPr lang="en-US" sz="2800" dirty="0">
                <a:solidFill>
                  <a:prstClr val="black"/>
                </a:solidFill>
              </a:rPr>
              <a:t> </a:t>
            </a:r>
            <a:r>
              <a:rPr lang="en-US" sz="2800" dirty="0" err="1">
                <a:solidFill>
                  <a:prstClr val="black"/>
                </a:solidFill>
              </a:rPr>
              <a:t>Bupati</a:t>
            </a:r>
            <a:r>
              <a:rPr lang="en-US" sz="2800" dirty="0">
                <a:solidFill>
                  <a:prstClr val="black"/>
                </a:solidFill>
              </a:rPr>
              <a:t>. </a:t>
            </a:r>
          </a:p>
          <a:p>
            <a:pPr marL="228600" lvl="0" indent="-228600">
              <a:lnSpc>
                <a:spcPct val="90000"/>
              </a:lnSpc>
              <a:spcBef>
                <a:spcPts val="1000"/>
              </a:spcBef>
            </a:pPr>
            <a:r>
              <a:rPr lang="en-US" sz="2800" dirty="0">
                <a:solidFill>
                  <a:prstClr val="black"/>
                </a:solidFill>
              </a:rPr>
              <a:t> </a:t>
            </a:r>
            <a:r>
              <a:rPr lang="en-US" sz="2800" dirty="0" err="1" smtClean="0">
                <a:solidFill>
                  <a:prstClr val="black"/>
                </a:solidFill>
              </a:rPr>
              <a:t>Berdasarkan</a:t>
            </a:r>
            <a:r>
              <a:rPr lang="en-US" sz="2800" dirty="0" smtClean="0">
                <a:solidFill>
                  <a:prstClr val="black"/>
                </a:solidFill>
              </a:rPr>
              <a:t> </a:t>
            </a:r>
            <a:r>
              <a:rPr lang="en-US" sz="2800" dirty="0">
                <a:solidFill>
                  <a:prstClr val="black"/>
                </a:solidFill>
              </a:rPr>
              <a:t>RK </a:t>
            </a:r>
            <a:r>
              <a:rPr lang="en-US" sz="2800" dirty="0" err="1">
                <a:solidFill>
                  <a:prstClr val="black"/>
                </a:solidFill>
              </a:rPr>
              <a:t>dan</a:t>
            </a:r>
            <a:r>
              <a:rPr lang="en-US" sz="2800" dirty="0">
                <a:solidFill>
                  <a:prstClr val="black"/>
                </a:solidFill>
              </a:rPr>
              <a:t> RAB </a:t>
            </a:r>
            <a:r>
              <a:rPr lang="en-US" sz="2800" dirty="0" err="1">
                <a:solidFill>
                  <a:prstClr val="black"/>
                </a:solidFill>
              </a:rPr>
              <a:t>selanjutnya</a:t>
            </a:r>
            <a:r>
              <a:rPr lang="en-US" sz="2800" dirty="0">
                <a:solidFill>
                  <a:prstClr val="black"/>
                </a:solidFill>
              </a:rPr>
              <a:t> </a:t>
            </a:r>
            <a:r>
              <a:rPr lang="en-US" sz="2800" dirty="0" err="1">
                <a:solidFill>
                  <a:prstClr val="black"/>
                </a:solidFill>
              </a:rPr>
              <a:t>digunakan</a:t>
            </a:r>
            <a:r>
              <a:rPr lang="en-US" sz="2800" dirty="0">
                <a:solidFill>
                  <a:prstClr val="black"/>
                </a:solidFill>
              </a:rPr>
              <a:t> </a:t>
            </a:r>
            <a:r>
              <a:rPr lang="en-US" sz="2800" dirty="0" err="1">
                <a:solidFill>
                  <a:prstClr val="black"/>
                </a:solidFill>
              </a:rPr>
              <a:t>sebagai</a:t>
            </a:r>
            <a:r>
              <a:rPr lang="en-US" sz="2800" dirty="0">
                <a:solidFill>
                  <a:prstClr val="black"/>
                </a:solidFill>
              </a:rPr>
              <a:t> </a:t>
            </a:r>
            <a:r>
              <a:rPr lang="en-US" sz="2800" dirty="0" err="1">
                <a:solidFill>
                  <a:prstClr val="black"/>
                </a:solidFill>
              </a:rPr>
              <a:t>dasar</a:t>
            </a:r>
            <a:r>
              <a:rPr lang="en-US" sz="2800" dirty="0">
                <a:solidFill>
                  <a:prstClr val="black"/>
                </a:solidFill>
              </a:rPr>
              <a:t> </a:t>
            </a:r>
            <a:r>
              <a:rPr lang="en-US" sz="2800" dirty="0" err="1">
                <a:solidFill>
                  <a:prstClr val="black"/>
                </a:solidFill>
              </a:rPr>
              <a:t>untuk</a:t>
            </a:r>
            <a:r>
              <a:rPr lang="en-US" sz="2800" dirty="0">
                <a:solidFill>
                  <a:prstClr val="black"/>
                </a:solidFill>
              </a:rPr>
              <a:t> </a:t>
            </a:r>
            <a:r>
              <a:rPr lang="en-US" sz="2800" dirty="0" err="1">
                <a:solidFill>
                  <a:prstClr val="black"/>
                </a:solidFill>
              </a:rPr>
              <a:t>menyusun</a:t>
            </a:r>
            <a:r>
              <a:rPr lang="en-US" sz="2800" dirty="0">
                <a:solidFill>
                  <a:prstClr val="black"/>
                </a:solidFill>
              </a:rPr>
              <a:t> APB </a:t>
            </a:r>
            <a:r>
              <a:rPr lang="en-US" sz="2800" dirty="0" err="1">
                <a:solidFill>
                  <a:prstClr val="black"/>
                </a:solidFill>
              </a:rPr>
              <a:t>Desa</a:t>
            </a:r>
            <a:r>
              <a:rPr lang="en-US" sz="2800" dirty="0">
                <a:solidFill>
                  <a:prstClr val="black"/>
                </a:solidFill>
              </a:rPr>
              <a:t>. </a:t>
            </a:r>
          </a:p>
          <a:p>
            <a:endParaRPr lang="en-US" dirty="0"/>
          </a:p>
        </p:txBody>
      </p:sp>
    </p:spTree>
    <p:extLst>
      <p:ext uri="{BB962C8B-B14F-4D97-AF65-F5344CB8AC3E}">
        <p14:creationId xmlns:p14="http://schemas.microsoft.com/office/powerpoint/2010/main" xmlns="" val="309025377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6202362"/>
          </a:xfrm>
        </p:spPr>
        <p:txBody>
          <a:bodyPr>
            <a:normAutofit fontScale="90000"/>
          </a:bodyPr>
          <a:lstStyle/>
          <a:p>
            <a:pPr algn="l"/>
            <a:r>
              <a:rPr lang="en-US" sz="3100" dirty="0" err="1" smtClean="0"/>
              <a:t>Konsep</a:t>
            </a:r>
            <a:r>
              <a:rPr lang="en-US" sz="3100" dirty="0" smtClean="0"/>
              <a:t> </a:t>
            </a:r>
            <a:r>
              <a:rPr lang="en-US" sz="3100" dirty="0" err="1" smtClean="0"/>
              <a:t>pembangunan</a:t>
            </a:r>
            <a:r>
              <a:rPr lang="en-US" sz="3100" dirty="0" smtClean="0"/>
              <a:t> </a:t>
            </a:r>
            <a:r>
              <a:rPr lang="en-US" sz="3100" dirty="0" err="1" smtClean="0"/>
              <a:t>desa</a:t>
            </a:r>
            <a:r>
              <a:rPr lang="en-US" sz="3100" dirty="0" smtClean="0"/>
              <a:t> ala </a:t>
            </a:r>
            <a:r>
              <a:rPr lang="en-US" sz="3100" dirty="0" err="1" smtClean="0"/>
              <a:t>Orde</a:t>
            </a:r>
            <a:r>
              <a:rPr lang="en-US" sz="3100" dirty="0" smtClean="0"/>
              <a:t> </a:t>
            </a:r>
            <a:r>
              <a:rPr lang="en-US" sz="3100" dirty="0" err="1" smtClean="0"/>
              <a:t>baru</a:t>
            </a:r>
            <a:r>
              <a:rPr lang="en-US" sz="3100" dirty="0" smtClean="0"/>
              <a:t>, </a:t>
            </a:r>
            <a:r>
              <a:rPr lang="en-US" sz="3100" dirty="0" err="1" smtClean="0"/>
              <a:t>strategi</a:t>
            </a:r>
            <a:r>
              <a:rPr lang="en-US" sz="3100" dirty="0" smtClean="0"/>
              <a:t> </a:t>
            </a:r>
            <a:r>
              <a:rPr lang="en-US" sz="3100" dirty="0" err="1" smtClean="0"/>
              <a:t>pembangunan</a:t>
            </a:r>
            <a:r>
              <a:rPr lang="en-US" sz="3100" dirty="0" smtClean="0"/>
              <a:t> </a:t>
            </a:r>
            <a:r>
              <a:rPr lang="en-US" sz="3100" dirty="0" err="1" smtClean="0"/>
              <a:t>desa</a:t>
            </a:r>
            <a:r>
              <a:rPr lang="en-US" sz="3100" dirty="0" smtClean="0"/>
              <a:t> </a:t>
            </a:r>
            <a:r>
              <a:rPr lang="en-US" sz="3100" dirty="0" err="1" smtClean="0"/>
              <a:t>dilakukan</a:t>
            </a:r>
            <a:r>
              <a:rPr lang="en-US" sz="3100" dirty="0" smtClean="0"/>
              <a:t> </a:t>
            </a:r>
            <a:r>
              <a:rPr lang="en-US" sz="3100" dirty="0" err="1" smtClean="0"/>
              <a:t>dengan</a:t>
            </a:r>
            <a:r>
              <a:rPr lang="en-US" sz="3100" dirty="0" smtClean="0"/>
              <a:t> </a:t>
            </a:r>
            <a:r>
              <a:rPr lang="en-US" sz="3100" dirty="0" err="1" smtClean="0"/>
              <a:t>memadukan</a:t>
            </a:r>
            <a:r>
              <a:rPr lang="en-US" sz="3100" dirty="0" smtClean="0"/>
              <a:t> </a:t>
            </a:r>
            <a:r>
              <a:rPr lang="en-US" sz="3100" dirty="0" err="1" smtClean="0"/>
              <a:t>berbagai</a:t>
            </a:r>
            <a:r>
              <a:rPr lang="en-US" sz="3100" dirty="0" smtClean="0"/>
              <a:t> sector </a:t>
            </a:r>
            <a:r>
              <a:rPr lang="en-US" sz="3100" dirty="0" err="1" smtClean="0"/>
              <a:t>ke</a:t>
            </a:r>
            <a:r>
              <a:rPr lang="en-US" sz="3100" dirty="0" smtClean="0"/>
              <a:t> </a:t>
            </a:r>
            <a:r>
              <a:rPr lang="en-US" sz="3100" dirty="0" err="1" smtClean="0"/>
              <a:t>dalam</a:t>
            </a:r>
            <a:r>
              <a:rPr lang="en-US" sz="3100" dirty="0" smtClean="0"/>
              <a:t> </a:t>
            </a:r>
            <a:r>
              <a:rPr lang="en-US" sz="3100" dirty="0" err="1" smtClean="0"/>
              <a:t>pembangunan</a:t>
            </a:r>
            <a:r>
              <a:rPr lang="en-US" sz="3100" dirty="0" smtClean="0"/>
              <a:t> </a:t>
            </a:r>
            <a:r>
              <a:rPr lang="en-US" sz="3100" dirty="0" err="1" smtClean="0"/>
              <a:t>desa</a:t>
            </a:r>
            <a:r>
              <a:rPr lang="en-US" sz="3100" dirty="0" smtClean="0"/>
              <a:t> </a:t>
            </a:r>
            <a:r>
              <a:rPr lang="en-US" sz="3100" dirty="0" err="1" smtClean="0"/>
              <a:t>terpadu</a:t>
            </a:r>
            <a:r>
              <a:rPr lang="en-US" sz="3100" dirty="0" smtClean="0"/>
              <a:t>, yang </a:t>
            </a:r>
            <a:r>
              <a:rPr lang="en-US" sz="3100" dirty="0" err="1" smtClean="0"/>
              <a:t>berupaya</a:t>
            </a:r>
            <a:r>
              <a:rPr lang="en-US" sz="3100" dirty="0" smtClean="0"/>
              <a:t> </a:t>
            </a:r>
            <a:r>
              <a:rPr lang="en-US" sz="3100" dirty="0" err="1" smtClean="0"/>
              <a:t>membuat</a:t>
            </a:r>
            <a:r>
              <a:rPr lang="en-US" sz="3100" dirty="0" smtClean="0"/>
              <a:t> </a:t>
            </a:r>
            <a:r>
              <a:rPr lang="en-US" sz="3100" dirty="0" err="1" smtClean="0"/>
              <a:t>semacam</a:t>
            </a:r>
            <a:r>
              <a:rPr lang="en-US" sz="3100" dirty="0" smtClean="0"/>
              <a:t> </a:t>
            </a:r>
            <a:r>
              <a:rPr lang="en-US" sz="3100" dirty="0" err="1" smtClean="0"/>
              <a:t>standarisasi</a:t>
            </a:r>
            <a:r>
              <a:rPr lang="en-US" sz="3100" dirty="0" smtClean="0"/>
              <a:t> </a:t>
            </a:r>
            <a:r>
              <a:rPr lang="en-US" sz="3100" dirty="0" err="1" smtClean="0"/>
              <a:t>tatanan</a:t>
            </a:r>
            <a:r>
              <a:rPr lang="en-US" sz="3100" dirty="0" smtClean="0"/>
              <a:t> </a:t>
            </a:r>
            <a:r>
              <a:rPr lang="en-US" sz="3100" dirty="0" err="1" smtClean="0"/>
              <a:t>kehidupan</a:t>
            </a:r>
            <a:r>
              <a:rPr lang="en-US" sz="3100" dirty="0" smtClean="0"/>
              <a:t> </a:t>
            </a:r>
            <a:r>
              <a:rPr lang="en-US" sz="3100" dirty="0" err="1" smtClean="0"/>
              <a:t>desa</a:t>
            </a:r>
            <a:r>
              <a:rPr lang="en-US" sz="3100" dirty="0" smtClean="0"/>
              <a:t>..</a:t>
            </a:r>
            <a:r>
              <a:rPr lang="en-US" sz="3100" dirty="0" err="1" smtClean="0"/>
              <a:t>Implementasi</a:t>
            </a:r>
            <a:r>
              <a:rPr lang="en-US" sz="3100" dirty="0" smtClean="0"/>
              <a:t> </a:t>
            </a:r>
            <a:r>
              <a:rPr lang="en-US" sz="3100" dirty="0" err="1" smtClean="0"/>
              <a:t>strategi</a:t>
            </a:r>
            <a:r>
              <a:rPr lang="en-US" sz="3100" dirty="0" smtClean="0"/>
              <a:t> </a:t>
            </a:r>
            <a:r>
              <a:rPr lang="en-US" sz="3100" dirty="0" err="1" smtClean="0"/>
              <a:t>pembangunan</a:t>
            </a:r>
            <a:r>
              <a:rPr lang="en-US" sz="3100" dirty="0" smtClean="0"/>
              <a:t> </a:t>
            </a:r>
            <a:r>
              <a:rPr lang="en-US" sz="3100" dirty="0" err="1" smtClean="0"/>
              <a:t>desa</a:t>
            </a:r>
            <a:r>
              <a:rPr lang="en-US" sz="3100" dirty="0" smtClean="0"/>
              <a:t> </a:t>
            </a:r>
            <a:r>
              <a:rPr lang="en-US" sz="3100" dirty="0" err="1" smtClean="0"/>
              <a:t>ini</a:t>
            </a:r>
            <a:r>
              <a:rPr lang="en-US" sz="3100" dirty="0" smtClean="0"/>
              <a:t> </a:t>
            </a:r>
            <a:r>
              <a:rPr lang="en-US" sz="3100" dirty="0" err="1" smtClean="0"/>
              <a:t>secara</a:t>
            </a:r>
            <a:r>
              <a:rPr lang="en-US" sz="3100" dirty="0" smtClean="0"/>
              <a:t> </a:t>
            </a:r>
            <a:r>
              <a:rPr lang="en-US" sz="3100" dirty="0" err="1" smtClean="0"/>
              <a:t>signifikan</a:t>
            </a:r>
            <a:r>
              <a:rPr lang="en-US" sz="3100" dirty="0" smtClean="0"/>
              <a:t> </a:t>
            </a:r>
            <a:r>
              <a:rPr lang="en-US" sz="3100" dirty="0" err="1" smtClean="0"/>
              <a:t>telah</a:t>
            </a:r>
            <a:r>
              <a:rPr lang="en-US" sz="3100" dirty="0" smtClean="0"/>
              <a:t> </a:t>
            </a:r>
            <a:r>
              <a:rPr lang="en-US" sz="3100" dirty="0" err="1" smtClean="0"/>
              <a:t>membawa</a:t>
            </a:r>
            <a:r>
              <a:rPr lang="en-US" sz="3100" dirty="0" smtClean="0"/>
              <a:t> </a:t>
            </a:r>
            <a:r>
              <a:rPr lang="en-US" sz="3100" dirty="0" err="1" smtClean="0"/>
              <a:t>perubahan</a:t>
            </a:r>
            <a:r>
              <a:rPr lang="en-US" sz="3100" dirty="0" smtClean="0"/>
              <a:t>, </a:t>
            </a:r>
            <a:r>
              <a:rPr lang="en-US" sz="3100" dirty="0" err="1" smtClean="0"/>
              <a:t>terutama</a:t>
            </a:r>
            <a:r>
              <a:rPr lang="en-US" sz="3100" dirty="0" smtClean="0"/>
              <a:t> </a:t>
            </a:r>
            <a:r>
              <a:rPr lang="en-US" sz="3100" dirty="0" err="1" smtClean="0"/>
              <a:t>dalam</a:t>
            </a:r>
            <a:r>
              <a:rPr lang="en-US" sz="3100" dirty="0" smtClean="0"/>
              <a:t> </a:t>
            </a:r>
            <a:r>
              <a:rPr lang="en-US" sz="3100" dirty="0" err="1" smtClean="0"/>
              <a:t>mobilitas</a:t>
            </a:r>
            <a:r>
              <a:rPr lang="en-US" sz="3100" dirty="0" smtClean="0"/>
              <a:t> </a:t>
            </a:r>
            <a:r>
              <a:rPr lang="en-US" sz="3100" dirty="0" err="1" smtClean="0"/>
              <a:t>fisik</a:t>
            </a:r>
            <a:r>
              <a:rPr lang="en-US" sz="3100" dirty="0" smtClean="0"/>
              <a:t> </a:t>
            </a:r>
            <a:r>
              <a:rPr lang="en-US" sz="3100" dirty="0" err="1" smtClean="0"/>
              <a:t>dan</a:t>
            </a:r>
            <a:r>
              <a:rPr lang="en-US" sz="3100" dirty="0" smtClean="0"/>
              <a:t> social </a:t>
            </a:r>
            <a:r>
              <a:rPr lang="en-US" sz="3100" dirty="0" err="1" smtClean="0"/>
              <a:t>orang</a:t>
            </a:r>
            <a:r>
              <a:rPr lang="en-US" sz="3100" dirty="0" smtClean="0"/>
              <a:t> </a:t>
            </a:r>
            <a:r>
              <a:rPr lang="en-US" sz="3100" dirty="0" err="1" smtClean="0"/>
              <a:t>desa</a:t>
            </a:r>
            <a:r>
              <a:rPr lang="en-US" sz="3100" dirty="0" smtClean="0"/>
              <a:t>. </a:t>
            </a:r>
            <a:r>
              <a:rPr lang="en-US" sz="3100" dirty="0" err="1" smtClean="0"/>
              <a:t>Tetapi</a:t>
            </a:r>
            <a:r>
              <a:rPr lang="en-US" sz="3100" dirty="0" smtClean="0"/>
              <a:t> </a:t>
            </a:r>
            <a:r>
              <a:rPr lang="en-US" sz="3100" dirty="0" err="1" smtClean="0"/>
              <a:t>konsep</a:t>
            </a:r>
            <a:r>
              <a:rPr lang="en-US" sz="3100" dirty="0" smtClean="0"/>
              <a:t> </a:t>
            </a:r>
            <a:r>
              <a:rPr lang="en-US" sz="3100" dirty="0" err="1" smtClean="0"/>
              <a:t>pembangunan</a:t>
            </a:r>
            <a:r>
              <a:rPr lang="en-US" sz="3100" dirty="0" smtClean="0"/>
              <a:t> </a:t>
            </a:r>
            <a:r>
              <a:rPr lang="en-US" sz="3100" dirty="0" err="1" smtClean="0"/>
              <a:t>desa</a:t>
            </a:r>
            <a:r>
              <a:rPr lang="en-US" sz="3100" dirty="0" smtClean="0"/>
              <a:t> </a:t>
            </a:r>
            <a:r>
              <a:rPr lang="en-US" sz="3100" dirty="0" err="1" smtClean="0"/>
              <a:t>semacam</a:t>
            </a:r>
            <a:r>
              <a:rPr lang="en-US" sz="3100" dirty="0" smtClean="0"/>
              <a:t> </a:t>
            </a:r>
            <a:r>
              <a:rPr lang="en-US" sz="3100" dirty="0" err="1" smtClean="0"/>
              <a:t>ini</a:t>
            </a:r>
            <a:r>
              <a:rPr lang="en-US" sz="3100" dirty="0" smtClean="0"/>
              <a:t> </a:t>
            </a:r>
            <a:r>
              <a:rPr lang="en-US" sz="3100" dirty="0" err="1" smtClean="0"/>
              <a:t>jelas-jelas</a:t>
            </a:r>
            <a:r>
              <a:rPr lang="en-US" sz="3100" dirty="0" smtClean="0"/>
              <a:t> </a:t>
            </a:r>
            <a:r>
              <a:rPr lang="en-US" sz="3100" dirty="0" err="1" smtClean="0"/>
              <a:t>tidak</a:t>
            </a:r>
            <a:r>
              <a:rPr lang="en-US" sz="3100" dirty="0" smtClean="0"/>
              <a:t> </a:t>
            </a:r>
            <a:r>
              <a:rPr lang="en-US" sz="3100" dirty="0" err="1" smtClean="0"/>
              <a:t>bermuara</a:t>
            </a:r>
            <a:r>
              <a:rPr lang="en-US" sz="3100" dirty="0" smtClean="0"/>
              <a:t> </a:t>
            </a:r>
            <a:r>
              <a:rPr lang="en-US" sz="3100" dirty="0" err="1" smtClean="0"/>
              <a:t>pada</a:t>
            </a:r>
            <a:r>
              <a:rPr lang="en-US" sz="3100" dirty="0" smtClean="0"/>
              <a:t> </a:t>
            </a:r>
            <a:r>
              <a:rPr lang="en-US" sz="3100" dirty="0" err="1" smtClean="0"/>
              <a:t>transformasi</a:t>
            </a:r>
            <a:r>
              <a:rPr lang="en-US" sz="3100" dirty="0" smtClean="0"/>
              <a:t> social </a:t>
            </a:r>
            <a:r>
              <a:rPr lang="en-US" sz="3100" dirty="0" err="1" smtClean="0"/>
              <a:t>desa</a:t>
            </a:r>
            <a:r>
              <a:rPr lang="en-US" sz="3100" dirty="0" smtClean="0"/>
              <a:t>. </a:t>
            </a:r>
            <a:r>
              <a:rPr lang="en-US" sz="3100" dirty="0" err="1" smtClean="0"/>
              <a:t>Mengapa</a:t>
            </a:r>
            <a:r>
              <a:rPr lang="en-US" sz="3100" dirty="0" smtClean="0"/>
              <a:t> </a:t>
            </a:r>
            <a:r>
              <a:rPr lang="en-US" sz="3100" dirty="0" err="1" smtClean="0"/>
              <a:t>tidak</a:t>
            </a:r>
            <a:r>
              <a:rPr lang="en-US" sz="3100" dirty="0" smtClean="0"/>
              <a:t> </a:t>
            </a:r>
            <a:r>
              <a:rPr lang="en-US" sz="3100" dirty="0" err="1" smtClean="0"/>
              <a:t>membawa</a:t>
            </a:r>
            <a:r>
              <a:rPr lang="en-US" sz="3100" dirty="0" smtClean="0"/>
              <a:t> </a:t>
            </a:r>
            <a:r>
              <a:rPr lang="en-US" sz="3100" dirty="0" err="1" smtClean="0"/>
              <a:t>transformasi</a:t>
            </a:r>
            <a:r>
              <a:rPr lang="en-US" sz="3100" dirty="0" smtClean="0"/>
              <a:t> </a:t>
            </a:r>
            <a:r>
              <a:rPr lang="en-US" sz="3100" dirty="0" err="1" smtClean="0"/>
              <a:t>desa</a:t>
            </a:r>
            <a:r>
              <a:rPr lang="en-US" sz="3100" dirty="0" smtClean="0"/>
              <a:t> ?  </a:t>
            </a:r>
            <a:r>
              <a:rPr lang="en-US" sz="3100" dirty="0" err="1" smtClean="0"/>
              <a:t>Karena</a:t>
            </a:r>
            <a:r>
              <a:rPr lang="en-US" sz="3100" dirty="0" smtClean="0"/>
              <a:t> </a:t>
            </a:r>
            <a:r>
              <a:rPr lang="en-US" sz="3100" dirty="0" err="1" smtClean="0"/>
              <a:t>dalam</a:t>
            </a:r>
            <a:r>
              <a:rPr lang="en-US" sz="3100" dirty="0" smtClean="0"/>
              <a:t> </a:t>
            </a:r>
            <a:r>
              <a:rPr lang="en-US" sz="3100" dirty="0" err="1" smtClean="0"/>
              <a:t>strategi</a:t>
            </a:r>
            <a:r>
              <a:rPr lang="en-US" sz="3100" dirty="0" smtClean="0"/>
              <a:t> </a:t>
            </a:r>
            <a:r>
              <a:rPr lang="en-US" sz="3100" dirty="0" err="1" smtClean="0"/>
              <a:t>pembanguna</a:t>
            </a:r>
            <a:r>
              <a:rPr lang="en-US" sz="3100" dirty="0" smtClean="0"/>
              <a:t> </a:t>
            </a:r>
            <a:r>
              <a:rPr lang="en-US" sz="3100" dirty="0" err="1" smtClean="0"/>
              <a:t>desa</a:t>
            </a:r>
            <a:r>
              <a:rPr lang="en-US" sz="3100" dirty="0" smtClean="0"/>
              <a:t> </a:t>
            </a:r>
            <a:r>
              <a:rPr lang="en-US" sz="3100" dirty="0" err="1" smtClean="0"/>
              <a:t>tersebut</a:t>
            </a:r>
            <a:r>
              <a:rPr lang="en-US" sz="3100" dirty="0" smtClean="0"/>
              <a:t>   </a:t>
            </a:r>
            <a:r>
              <a:rPr lang="en-US" sz="3100" dirty="0" err="1" smtClean="0"/>
              <a:t>Orde</a:t>
            </a:r>
            <a:r>
              <a:rPr lang="en-US" sz="3100" dirty="0" smtClean="0"/>
              <a:t> </a:t>
            </a:r>
            <a:r>
              <a:rPr lang="en-US" sz="3100" dirty="0" err="1" smtClean="0"/>
              <a:t>Baru</a:t>
            </a:r>
            <a:r>
              <a:rPr lang="en-US" sz="3100" dirty="0" smtClean="0"/>
              <a:t> </a:t>
            </a:r>
            <a:r>
              <a:rPr lang="en-US" sz="3100" dirty="0" err="1" smtClean="0"/>
              <a:t>justru</a:t>
            </a:r>
            <a:r>
              <a:rPr lang="en-US" sz="3100" dirty="0" smtClean="0"/>
              <a:t> </a:t>
            </a:r>
            <a:r>
              <a:rPr lang="en-US" sz="3100" dirty="0" err="1" smtClean="0"/>
              <a:t>tidak</a:t>
            </a:r>
            <a:r>
              <a:rPr lang="en-US" sz="3100" dirty="0" smtClean="0"/>
              <a:t> </a:t>
            </a:r>
            <a:r>
              <a:rPr lang="en-US" sz="3100" dirty="0" err="1" smtClean="0"/>
              <a:t>memperkuat</a:t>
            </a:r>
            <a:r>
              <a:rPr lang="en-US" sz="3100" dirty="0" smtClean="0"/>
              <a:t> </a:t>
            </a:r>
            <a:r>
              <a:rPr lang="en-US" sz="3100" dirty="0" err="1" smtClean="0"/>
              <a:t>institusi</a:t>
            </a:r>
            <a:r>
              <a:rPr lang="en-US" sz="3100" dirty="0" smtClean="0"/>
              <a:t> </a:t>
            </a:r>
            <a:r>
              <a:rPr lang="en-US" sz="3100" dirty="0" err="1" smtClean="0"/>
              <a:t>desa</a:t>
            </a:r>
            <a:r>
              <a:rPr lang="en-US" sz="3100" dirty="0" smtClean="0"/>
              <a:t> </a:t>
            </a:r>
            <a:r>
              <a:rPr lang="en-US" sz="3100" dirty="0" err="1" smtClean="0"/>
              <a:t>dan</a:t>
            </a:r>
            <a:r>
              <a:rPr lang="en-US" sz="3100" dirty="0" smtClean="0"/>
              <a:t> </a:t>
            </a:r>
            <a:r>
              <a:rPr lang="en-US" sz="3100" dirty="0" err="1" smtClean="0"/>
              <a:t>otonomi</a:t>
            </a:r>
            <a:r>
              <a:rPr lang="en-US" sz="3100" dirty="0" smtClean="0"/>
              <a:t> </a:t>
            </a:r>
            <a:r>
              <a:rPr lang="en-US" sz="3100" dirty="0" err="1" smtClean="0"/>
              <a:t>desa</a:t>
            </a:r>
            <a:r>
              <a:rPr lang="en-US" sz="3100" dirty="0" smtClean="0"/>
              <a:t>, </a:t>
            </a:r>
            <a:r>
              <a:rPr lang="en-US" sz="3100" dirty="0" err="1" smtClean="0"/>
              <a:t>melainkan</a:t>
            </a:r>
            <a:r>
              <a:rPr lang="en-US" sz="3100" dirty="0" smtClean="0"/>
              <a:t> </a:t>
            </a:r>
            <a:r>
              <a:rPr lang="en-US" sz="3100" dirty="0" err="1" smtClean="0"/>
              <a:t>justru</a:t>
            </a:r>
            <a:r>
              <a:rPr lang="en-US" sz="3100" dirty="0" smtClean="0"/>
              <a:t> </a:t>
            </a:r>
            <a:r>
              <a:rPr lang="en-US" sz="3100" dirty="0" err="1" smtClean="0"/>
              <a:t>melemahkan</a:t>
            </a:r>
            <a:r>
              <a:rPr lang="en-US" sz="3100" dirty="0" smtClean="0"/>
              <a:t>, </a:t>
            </a:r>
            <a:r>
              <a:rPr lang="en-US" sz="3100" dirty="0" err="1" smtClean="0"/>
              <a:t>meminggirkan</a:t>
            </a:r>
            <a:r>
              <a:rPr lang="en-US" sz="3100" dirty="0" smtClean="0"/>
              <a:t> </a:t>
            </a:r>
            <a:r>
              <a:rPr lang="en-US" sz="3100" dirty="0" err="1" smtClean="0"/>
              <a:t>dan</a:t>
            </a:r>
            <a:r>
              <a:rPr lang="en-US" sz="3100" dirty="0" smtClean="0"/>
              <a:t> </a:t>
            </a:r>
            <a:r>
              <a:rPr lang="en-US" sz="3100" dirty="0" err="1" smtClean="0"/>
              <a:t>bahkan</a:t>
            </a:r>
            <a:r>
              <a:rPr lang="en-US" sz="3100" dirty="0" smtClean="0"/>
              <a:t> </a:t>
            </a:r>
            <a:r>
              <a:rPr lang="en-US" sz="3100" dirty="0" err="1" smtClean="0"/>
              <a:t>menghancurkan</a:t>
            </a:r>
            <a:r>
              <a:rPr lang="en-US" sz="3100" dirty="0" smtClean="0"/>
              <a:t> </a:t>
            </a:r>
            <a:r>
              <a:rPr lang="en-US" sz="3100" dirty="0" err="1" smtClean="0"/>
              <a:t>otonomi</a:t>
            </a:r>
            <a:r>
              <a:rPr lang="en-US" sz="3100" dirty="0" smtClean="0"/>
              <a:t> </a:t>
            </a:r>
            <a:r>
              <a:rPr lang="en-US" sz="3100" dirty="0" err="1" smtClean="0"/>
              <a:t>desa</a:t>
            </a:r>
            <a:r>
              <a:rPr lang="en-US" sz="3100" dirty="0" smtClean="0"/>
              <a:t>.</a:t>
            </a:r>
            <a:r>
              <a:rPr lang="en-US" b="1" dirty="0" smtClean="0"/>
              <a:t/>
            </a:r>
            <a:br>
              <a:rPr lang="en-US" b="1" dirty="0" smtClean="0"/>
            </a:br>
            <a:endParaRPr lang="en-US" dirty="0"/>
          </a:p>
        </p:txBody>
      </p:sp>
      <p:sp>
        <p:nvSpPr>
          <p:cNvPr id="3" name="Content Placeholder 2"/>
          <p:cNvSpPr>
            <a:spLocks noGrp="1"/>
          </p:cNvSpPr>
          <p:nvPr>
            <p:ph idx="1"/>
          </p:nvPr>
        </p:nvSpPr>
        <p:spPr>
          <a:xfrm flipV="1">
            <a:off x="457200" y="6857999"/>
            <a:ext cx="8229600" cy="45719"/>
          </a:xfrm>
        </p:spPr>
        <p:txBody>
          <a:bodyPr>
            <a:normAutofit fontScale="25000" lnSpcReduction="20000"/>
          </a:bodyPr>
          <a:lstStyle/>
          <a:p>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6278562"/>
          </a:xfrm>
        </p:spPr>
        <p:txBody>
          <a:bodyPr>
            <a:normAutofit fontScale="90000"/>
          </a:bodyPr>
          <a:lstStyle/>
          <a:p>
            <a:pPr algn="l"/>
            <a:r>
              <a:rPr lang="en-US" sz="3600" dirty="0" err="1" smtClean="0"/>
              <a:t>Eksperimentasi</a:t>
            </a:r>
            <a:r>
              <a:rPr lang="en-US" sz="3600" dirty="0" smtClean="0"/>
              <a:t> </a:t>
            </a:r>
            <a:r>
              <a:rPr lang="en-US" sz="3600" dirty="0" err="1" smtClean="0"/>
              <a:t>pembangunan</a:t>
            </a:r>
            <a:r>
              <a:rPr lang="en-US" sz="3600" dirty="0" smtClean="0"/>
              <a:t> </a:t>
            </a:r>
            <a:r>
              <a:rPr lang="en-US" sz="3600" dirty="0" err="1" smtClean="0"/>
              <a:t>desa</a:t>
            </a:r>
            <a:r>
              <a:rPr lang="en-US" sz="3600" dirty="0" smtClean="0"/>
              <a:t> </a:t>
            </a:r>
            <a:r>
              <a:rPr lang="en-US" sz="3600" dirty="0" err="1" smtClean="0"/>
              <a:t>dengan</a:t>
            </a:r>
            <a:r>
              <a:rPr lang="en-US" sz="3600" dirty="0" smtClean="0"/>
              <a:t> model yang </a:t>
            </a:r>
            <a:r>
              <a:rPr lang="en-US" sz="3600" dirty="0" err="1" smtClean="0"/>
              <a:t>sama</a:t>
            </a:r>
            <a:r>
              <a:rPr lang="en-US" sz="3600" dirty="0" smtClean="0"/>
              <a:t> </a:t>
            </a:r>
            <a:r>
              <a:rPr lang="en-US" sz="3600" dirty="0" err="1" smtClean="0"/>
              <a:t>juga</a:t>
            </a:r>
            <a:r>
              <a:rPr lang="en-US" sz="3600" dirty="0" smtClean="0"/>
              <a:t> </a:t>
            </a:r>
            <a:r>
              <a:rPr lang="en-US" sz="3600" dirty="0" err="1" smtClean="0"/>
              <a:t>masih</a:t>
            </a:r>
            <a:r>
              <a:rPr lang="en-US" sz="3600" dirty="0" smtClean="0"/>
              <a:t> </a:t>
            </a:r>
            <a:r>
              <a:rPr lang="en-US" sz="3600" dirty="0" err="1" smtClean="0"/>
              <a:t>muncul</a:t>
            </a:r>
            <a:r>
              <a:rPr lang="en-US" sz="3600" dirty="0" smtClean="0"/>
              <a:t> </a:t>
            </a:r>
            <a:r>
              <a:rPr lang="en-US" sz="3600" dirty="0" err="1" smtClean="0"/>
              <a:t>secara</a:t>
            </a:r>
            <a:r>
              <a:rPr lang="en-US" sz="3600" dirty="0" smtClean="0"/>
              <a:t> </a:t>
            </a:r>
            <a:r>
              <a:rPr lang="en-US" sz="3600" dirty="0" err="1" smtClean="0"/>
              <a:t>jamak</a:t>
            </a:r>
            <a:r>
              <a:rPr lang="en-US" sz="3600" dirty="0" smtClean="0"/>
              <a:t> </a:t>
            </a:r>
            <a:r>
              <a:rPr lang="en-US" sz="3600" dirty="0" err="1" smtClean="0"/>
              <a:t>di</a:t>
            </a:r>
            <a:r>
              <a:rPr lang="en-US" sz="3600" dirty="0" smtClean="0"/>
              <a:t> era </a:t>
            </a:r>
            <a:r>
              <a:rPr lang="en-US" sz="3600" dirty="0" err="1" smtClean="0"/>
              <a:t>reformasi</a:t>
            </a:r>
            <a:r>
              <a:rPr lang="en-US" sz="3600" dirty="0" smtClean="0"/>
              <a:t>. </a:t>
            </a:r>
            <a:r>
              <a:rPr lang="en-US" sz="3600" dirty="0" err="1" smtClean="0"/>
              <a:t>Pemerintah</a:t>
            </a:r>
            <a:r>
              <a:rPr lang="en-US" sz="3600" dirty="0" smtClean="0"/>
              <a:t> </a:t>
            </a:r>
            <a:r>
              <a:rPr lang="en-US" sz="3600" dirty="0" err="1" smtClean="0"/>
              <a:t>pusat</a:t>
            </a:r>
            <a:r>
              <a:rPr lang="en-US" sz="3600" dirty="0" smtClean="0"/>
              <a:t>, </a:t>
            </a:r>
            <a:r>
              <a:rPr lang="en-US" sz="3600" dirty="0" err="1" smtClean="0"/>
              <a:t>melalui</a:t>
            </a:r>
            <a:r>
              <a:rPr lang="en-US" sz="3600" dirty="0" smtClean="0"/>
              <a:t> </a:t>
            </a:r>
            <a:r>
              <a:rPr lang="en-US" sz="3600" dirty="0" err="1" smtClean="0"/>
              <a:t>Kementrian</a:t>
            </a:r>
            <a:r>
              <a:rPr lang="en-US" sz="3600" dirty="0" smtClean="0"/>
              <a:t>/</a:t>
            </a:r>
            <a:r>
              <a:rPr lang="en-US" sz="3600" dirty="0" err="1" smtClean="0"/>
              <a:t>lembaga</a:t>
            </a:r>
            <a:r>
              <a:rPr lang="en-US" sz="3600" dirty="0" smtClean="0"/>
              <a:t> </a:t>
            </a:r>
            <a:r>
              <a:rPr lang="en-US" sz="3600" dirty="0" err="1" smtClean="0"/>
              <a:t>ramai-ramai</a:t>
            </a:r>
            <a:r>
              <a:rPr lang="en-US" sz="3600" dirty="0" smtClean="0"/>
              <a:t> </a:t>
            </a:r>
            <a:r>
              <a:rPr lang="en-US" sz="3600" dirty="0" err="1" smtClean="0"/>
              <a:t>membuat</a:t>
            </a:r>
            <a:r>
              <a:rPr lang="en-US" sz="3600" dirty="0" smtClean="0"/>
              <a:t> program </a:t>
            </a:r>
            <a:r>
              <a:rPr lang="en-US" sz="3600" dirty="0" err="1" smtClean="0"/>
              <a:t>di</a:t>
            </a:r>
            <a:r>
              <a:rPr lang="en-US" sz="3600" dirty="0" smtClean="0"/>
              <a:t> </a:t>
            </a:r>
            <a:r>
              <a:rPr lang="en-US" sz="3600" dirty="0" err="1" smtClean="0"/>
              <a:t>desa</a:t>
            </a:r>
            <a:r>
              <a:rPr lang="en-US" sz="3600" dirty="0" smtClean="0"/>
              <a:t> yang </a:t>
            </a:r>
            <a:r>
              <a:rPr lang="en-US" sz="3600" dirty="0" err="1" smtClean="0"/>
              <a:t>identik</a:t>
            </a:r>
            <a:r>
              <a:rPr lang="en-US" sz="3600" dirty="0" smtClean="0"/>
              <a:t> </a:t>
            </a:r>
            <a:r>
              <a:rPr lang="en-US" sz="3600" dirty="0" err="1" smtClean="0"/>
              <a:t>dengan</a:t>
            </a:r>
            <a:r>
              <a:rPr lang="en-US" sz="3600" dirty="0" smtClean="0"/>
              <a:t> </a:t>
            </a:r>
            <a:r>
              <a:rPr lang="en-US" sz="3600" dirty="0" err="1" smtClean="0"/>
              <a:t>sebutan</a:t>
            </a:r>
            <a:r>
              <a:rPr lang="en-US" sz="3600" dirty="0" smtClean="0"/>
              <a:t> Program </a:t>
            </a:r>
            <a:r>
              <a:rPr lang="en-US" sz="3600" dirty="0" err="1" smtClean="0"/>
              <a:t>Bantuan</a:t>
            </a:r>
            <a:r>
              <a:rPr lang="en-US" sz="3600" dirty="0" smtClean="0"/>
              <a:t> </a:t>
            </a:r>
            <a:r>
              <a:rPr lang="en-US" sz="3600" dirty="0" err="1" smtClean="0"/>
              <a:t>Langsung</a:t>
            </a:r>
            <a:r>
              <a:rPr lang="en-US" sz="3600" dirty="0" smtClean="0"/>
              <a:t> </a:t>
            </a:r>
            <a:r>
              <a:rPr lang="en-US" sz="3600" dirty="0" err="1" smtClean="0"/>
              <a:t>Masyarakat</a:t>
            </a:r>
            <a:r>
              <a:rPr lang="en-US" sz="3600" dirty="0" smtClean="0"/>
              <a:t>. Program-program yang </a:t>
            </a:r>
            <a:r>
              <a:rPr lang="en-US" sz="3600" dirty="0" err="1" smtClean="0"/>
              <a:t>masuk</a:t>
            </a:r>
            <a:r>
              <a:rPr lang="en-US" sz="3600" dirty="0" smtClean="0"/>
              <a:t> </a:t>
            </a:r>
            <a:r>
              <a:rPr lang="en-US" sz="3600" dirty="0" err="1" smtClean="0"/>
              <a:t>desa</a:t>
            </a:r>
            <a:r>
              <a:rPr lang="en-US" sz="3600" dirty="0" smtClean="0"/>
              <a:t> </a:t>
            </a:r>
            <a:r>
              <a:rPr lang="en-US" sz="3600" dirty="0" err="1" smtClean="0"/>
              <a:t>tersebut</a:t>
            </a:r>
            <a:r>
              <a:rPr lang="en-US" sz="3600" dirty="0" smtClean="0"/>
              <a:t> </a:t>
            </a:r>
            <a:r>
              <a:rPr lang="en-US" sz="3600" dirty="0" err="1" smtClean="0"/>
              <a:t>bersifat</a:t>
            </a:r>
            <a:r>
              <a:rPr lang="en-US" sz="3600" dirty="0" smtClean="0"/>
              <a:t> fragmented </a:t>
            </a:r>
            <a:r>
              <a:rPr lang="en-US" sz="3600" dirty="0" err="1" smtClean="0"/>
              <a:t>tidak</a:t>
            </a:r>
            <a:r>
              <a:rPr lang="en-US" sz="3600" dirty="0" smtClean="0"/>
              <a:t> </a:t>
            </a:r>
            <a:r>
              <a:rPr lang="en-US" sz="3600" dirty="0" err="1" smtClean="0"/>
              <a:t>hanya</a:t>
            </a:r>
            <a:r>
              <a:rPr lang="en-US" sz="3600" dirty="0" smtClean="0"/>
              <a:t> </a:t>
            </a:r>
            <a:r>
              <a:rPr lang="en-US" sz="3600" dirty="0" err="1" smtClean="0"/>
              <a:t>dalam</a:t>
            </a:r>
            <a:r>
              <a:rPr lang="en-US" sz="3600" dirty="0" smtClean="0"/>
              <a:t> </a:t>
            </a:r>
            <a:r>
              <a:rPr lang="en-US" sz="3600" dirty="0" err="1" smtClean="0"/>
              <a:t>kerangka</a:t>
            </a:r>
            <a:r>
              <a:rPr lang="en-US" sz="3600" dirty="0" smtClean="0"/>
              <a:t> </a:t>
            </a:r>
            <a:r>
              <a:rPr lang="en-US" sz="3600" dirty="0" err="1" smtClean="0"/>
              <a:t>acuan</a:t>
            </a:r>
            <a:r>
              <a:rPr lang="en-US" sz="3600" dirty="0" smtClean="0"/>
              <a:t> </a:t>
            </a:r>
            <a:r>
              <a:rPr lang="en-US" sz="3600" dirty="0" err="1" smtClean="0"/>
              <a:t>kerjanya</a:t>
            </a:r>
            <a:r>
              <a:rPr lang="en-US" sz="3600" dirty="0" smtClean="0"/>
              <a:t> </a:t>
            </a:r>
            <a:r>
              <a:rPr lang="en-US" sz="3600" dirty="0" err="1" smtClean="0"/>
              <a:t>tapi</a:t>
            </a:r>
            <a:r>
              <a:rPr lang="en-US" sz="3600" dirty="0" smtClean="0"/>
              <a:t> </a:t>
            </a:r>
            <a:r>
              <a:rPr lang="en-US" sz="3600" dirty="0" err="1" smtClean="0"/>
              <a:t>sumber</a:t>
            </a:r>
            <a:r>
              <a:rPr lang="en-US" sz="3600" dirty="0" smtClean="0"/>
              <a:t> </a:t>
            </a:r>
            <a:r>
              <a:rPr lang="en-US" sz="3600" dirty="0" err="1" smtClean="0"/>
              <a:t>pendanaannya</a:t>
            </a:r>
            <a:r>
              <a:rPr lang="en-US" sz="3600" dirty="0" smtClean="0"/>
              <a:t>. </a:t>
            </a:r>
            <a:r>
              <a:rPr lang="en-US" sz="3600" dirty="0" err="1" smtClean="0"/>
              <a:t>Sekali</a:t>
            </a:r>
            <a:r>
              <a:rPr lang="en-US" sz="3600" dirty="0" smtClean="0"/>
              <a:t> </a:t>
            </a:r>
            <a:r>
              <a:rPr lang="en-US" sz="3600" dirty="0" err="1" smtClean="0"/>
              <a:t>lagi</a:t>
            </a:r>
            <a:r>
              <a:rPr lang="en-US" sz="3600" dirty="0" smtClean="0"/>
              <a:t>, </a:t>
            </a:r>
            <a:r>
              <a:rPr lang="en-US" sz="3600" dirty="0" err="1" smtClean="0"/>
              <a:t>dalam</a:t>
            </a:r>
            <a:r>
              <a:rPr lang="en-US" sz="3600" dirty="0" smtClean="0"/>
              <a:t> </a:t>
            </a:r>
            <a:r>
              <a:rPr lang="en-US" sz="3600" dirty="0" err="1" smtClean="0"/>
              <a:t>konteks</a:t>
            </a:r>
            <a:r>
              <a:rPr lang="en-US" sz="3600" dirty="0" smtClean="0"/>
              <a:t> </a:t>
            </a:r>
            <a:r>
              <a:rPr lang="en-US" sz="3600" dirty="0" err="1" smtClean="0"/>
              <a:t>ini</a:t>
            </a:r>
            <a:r>
              <a:rPr lang="en-US" sz="3600" dirty="0" smtClean="0"/>
              <a:t>, </a:t>
            </a:r>
            <a:r>
              <a:rPr lang="en-US" sz="3600" dirty="0" err="1" smtClean="0"/>
              <a:t>desa</a:t>
            </a:r>
            <a:r>
              <a:rPr lang="en-US" sz="3600" dirty="0" smtClean="0"/>
              <a:t> </a:t>
            </a:r>
            <a:r>
              <a:rPr lang="en-US" sz="3600" dirty="0" err="1" smtClean="0"/>
              <a:t>hanya</a:t>
            </a:r>
            <a:r>
              <a:rPr lang="en-US" sz="3600" dirty="0" smtClean="0"/>
              <a:t> </a:t>
            </a:r>
            <a:r>
              <a:rPr lang="en-US" sz="3600" dirty="0" err="1" smtClean="0"/>
              <a:t>sekedar</a:t>
            </a:r>
            <a:r>
              <a:rPr lang="en-US" sz="3600" dirty="0" smtClean="0"/>
              <a:t> </a:t>
            </a:r>
            <a:r>
              <a:rPr lang="en-US" sz="3600" dirty="0" err="1" smtClean="0"/>
              <a:t>sebagai</a:t>
            </a:r>
            <a:r>
              <a:rPr lang="en-US" sz="3600" dirty="0" smtClean="0"/>
              <a:t> </a:t>
            </a:r>
            <a:r>
              <a:rPr lang="en-US" sz="3600" dirty="0" err="1" smtClean="0"/>
              <a:t>lokasi</a:t>
            </a:r>
            <a:r>
              <a:rPr lang="en-US" sz="3600" dirty="0" smtClean="0"/>
              <a:t> </a:t>
            </a:r>
            <a:r>
              <a:rPr lang="en-US" sz="3600" dirty="0" err="1" smtClean="0"/>
              <a:t>bukan</a:t>
            </a:r>
            <a:r>
              <a:rPr lang="en-US" sz="3600" dirty="0" smtClean="0"/>
              <a:t> arena </a:t>
            </a:r>
            <a:r>
              <a:rPr lang="en-US" sz="3600" dirty="0" err="1" smtClean="0"/>
              <a:t>bagi</a:t>
            </a:r>
            <a:r>
              <a:rPr lang="en-US" sz="3600" dirty="0" smtClean="0"/>
              <a:t> </a:t>
            </a:r>
            <a:r>
              <a:rPr lang="en-US" sz="3600" dirty="0" err="1" smtClean="0"/>
              <a:t>keikutsertaan</a:t>
            </a:r>
            <a:r>
              <a:rPr lang="en-US" sz="3600" dirty="0" smtClean="0"/>
              <a:t> </a:t>
            </a:r>
            <a:r>
              <a:rPr lang="en-US" sz="3600" dirty="0" err="1" smtClean="0"/>
              <a:t>sumber</a:t>
            </a:r>
            <a:r>
              <a:rPr lang="en-US" sz="3600" dirty="0" smtClean="0"/>
              <a:t> </a:t>
            </a:r>
            <a:r>
              <a:rPr lang="en-US" sz="3600" dirty="0" err="1" smtClean="0"/>
              <a:t>daya</a:t>
            </a:r>
            <a:r>
              <a:rPr lang="en-US" sz="3600" dirty="0" smtClean="0"/>
              <a:t> </a:t>
            </a:r>
            <a:r>
              <a:rPr lang="en-US" sz="3600" dirty="0" err="1" smtClean="0"/>
              <a:t>dan</a:t>
            </a:r>
            <a:r>
              <a:rPr lang="en-US" sz="3600" dirty="0" smtClean="0"/>
              <a:t> </a:t>
            </a:r>
            <a:r>
              <a:rPr lang="en-US" sz="3600" dirty="0" err="1" smtClean="0"/>
              <a:t>kelembagaan</a:t>
            </a:r>
            <a:r>
              <a:rPr lang="en-US" sz="3600" dirty="0" smtClean="0"/>
              <a:t> local </a:t>
            </a:r>
            <a:r>
              <a:rPr lang="en-US" sz="3600" dirty="0" err="1" smtClean="0"/>
              <a:t>dalam</a:t>
            </a:r>
            <a:r>
              <a:rPr lang="en-US" sz="3600" dirty="0" smtClean="0"/>
              <a:t>  </a:t>
            </a:r>
            <a:r>
              <a:rPr lang="en-US" sz="3600" dirty="0" err="1" smtClean="0"/>
              <a:t>pembangunan</a:t>
            </a:r>
            <a:r>
              <a:rPr lang="en-US" sz="3600" dirty="0" smtClean="0"/>
              <a:t>.</a:t>
            </a:r>
            <a:r>
              <a:rPr lang="en-US" dirty="0" smtClean="0"/>
              <a:t/>
            </a:r>
            <a:br>
              <a:rPr lang="en-US" dirty="0" smtClean="0"/>
            </a:br>
            <a:endParaRPr lang="en-US" dirty="0"/>
          </a:p>
        </p:txBody>
      </p:sp>
      <p:sp>
        <p:nvSpPr>
          <p:cNvPr id="3" name="Content Placeholder 2"/>
          <p:cNvSpPr>
            <a:spLocks noGrp="1"/>
          </p:cNvSpPr>
          <p:nvPr>
            <p:ph idx="1"/>
          </p:nvPr>
        </p:nvSpPr>
        <p:spPr>
          <a:xfrm flipV="1">
            <a:off x="457200" y="6857999"/>
            <a:ext cx="8229600" cy="45719"/>
          </a:xfrm>
        </p:spPr>
        <p:txBody>
          <a:bodyPr>
            <a:normAutofit fontScale="25000" lnSpcReduction="20000"/>
          </a:bodyPr>
          <a:lstStyle/>
          <a:p>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583362"/>
          </a:xfrm>
        </p:spPr>
        <p:txBody>
          <a:bodyPr>
            <a:normAutofit/>
          </a:bodyPr>
          <a:lstStyle/>
          <a:p>
            <a:pPr algn="l"/>
            <a:r>
              <a:rPr lang="en-US" sz="2700" dirty="0" err="1" smtClean="0"/>
              <a:t>Masing-masing</a:t>
            </a:r>
            <a:r>
              <a:rPr lang="en-US" sz="2700" dirty="0" smtClean="0"/>
              <a:t> program </a:t>
            </a:r>
            <a:r>
              <a:rPr lang="en-US" sz="2700" dirty="0" err="1" smtClean="0"/>
              <a:t>memiliki</a:t>
            </a:r>
            <a:r>
              <a:rPr lang="en-US" sz="2700" dirty="0" smtClean="0"/>
              <a:t> </a:t>
            </a:r>
            <a:r>
              <a:rPr lang="en-US" sz="2700" i="1" dirty="0" smtClean="0"/>
              <a:t>court of conduct</a:t>
            </a:r>
            <a:r>
              <a:rPr lang="en-US" sz="2700" dirty="0" smtClean="0"/>
              <a:t>, </a:t>
            </a:r>
            <a:r>
              <a:rPr lang="en-US" sz="2700" dirty="0" err="1" smtClean="0"/>
              <a:t>aturan</a:t>
            </a:r>
            <a:r>
              <a:rPr lang="en-US" sz="2700" dirty="0" smtClean="0"/>
              <a:t> main </a:t>
            </a:r>
            <a:r>
              <a:rPr lang="en-US" sz="2700" dirty="0" err="1" smtClean="0"/>
              <a:t>dan</a:t>
            </a:r>
            <a:r>
              <a:rPr lang="en-US" sz="2700" dirty="0" smtClean="0"/>
              <a:t> </a:t>
            </a:r>
            <a:r>
              <a:rPr lang="en-US" sz="2700" dirty="0" err="1" smtClean="0"/>
              <a:t>pelembagaan</a:t>
            </a:r>
            <a:r>
              <a:rPr lang="en-US" sz="2700" dirty="0" smtClean="0"/>
              <a:t> project </a:t>
            </a:r>
            <a:r>
              <a:rPr lang="en-US" sz="2700" dirty="0" err="1" smtClean="0"/>
              <a:t>berbeda</a:t>
            </a:r>
            <a:r>
              <a:rPr lang="en-US" sz="2700" dirty="0" smtClean="0"/>
              <a:t>, </a:t>
            </a:r>
            <a:r>
              <a:rPr lang="en-US" sz="2700" dirty="0" err="1" smtClean="0"/>
              <a:t>tapi</a:t>
            </a:r>
            <a:r>
              <a:rPr lang="en-US" sz="2700" dirty="0" smtClean="0"/>
              <a:t> </a:t>
            </a:r>
            <a:r>
              <a:rPr lang="en-US" sz="2700" dirty="0" err="1" smtClean="0"/>
              <a:t>bermuara</a:t>
            </a:r>
            <a:r>
              <a:rPr lang="en-US" sz="2700" dirty="0" smtClean="0"/>
              <a:t> </a:t>
            </a:r>
            <a:r>
              <a:rPr lang="en-US" sz="2700" dirty="0" err="1" smtClean="0"/>
              <a:t>pada</a:t>
            </a:r>
            <a:r>
              <a:rPr lang="en-US" sz="2700" dirty="0" smtClean="0"/>
              <a:t> </a:t>
            </a:r>
            <a:r>
              <a:rPr lang="en-US" sz="2700" dirty="0" err="1" smtClean="0"/>
              <a:t>lokus</a:t>
            </a:r>
            <a:r>
              <a:rPr lang="en-US" sz="2700" dirty="0" smtClean="0"/>
              <a:t> yang </a:t>
            </a:r>
            <a:r>
              <a:rPr lang="en-US" sz="2700" dirty="0" err="1" smtClean="0"/>
              <a:t>sama</a:t>
            </a:r>
            <a:r>
              <a:rPr lang="en-US" sz="2700" dirty="0" smtClean="0"/>
              <a:t> </a:t>
            </a:r>
            <a:r>
              <a:rPr lang="en-US" sz="2700" dirty="0" err="1" smtClean="0"/>
              <a:t>yaitu</a:t>
            </a:r>
            <a:r>
              <a:rPr lang="en-US" sz="2700" dirty="0" smtClean="0"/>
              <a:t> </a:t>
            </a:r>
            <a:r>
              <a:rPr lang="en-US" sz="2700" dirty="0" err="1" smtClean="0"/>
              <a:t>desa</a:t>
            </a:r>
            <a:r>
              <a:rPr lang="en-US" sz="2700" dirty="0" smtClean="0"/>
              <a:t> </a:t>
            </a:r>
            <a:r>
              <a:rPr lang="en-US" sz="2700" dirty="0" err="1" smtClean="0"/>
              <a:t>sebagai</a:t>
            </a:r>
            <a:r>
              <a:rPr lang="en-US" sz="2700" dirty="0" smtClean="0"/>
              <a:t> </a:t>
            </a:r>
            <a:r>
              <a:rPr lang="en-US" sz="2700" dirty="0" err="1" smtClean="0"/>
              <a:t>lokasi</a:t>
            </a:r>
            <a:r>
              <a:rPr lang="en-US" sz="2700" dirty="0" smtClean="0"/>
              <a:t>. </a:t>
            </a:r>
            <a:r>
              <a:rPr lang="en-US" sz="2700" dirty="0" err="1" smtClean="0"/>
              <a:t>Akibatnya</a:t>
            </a:r>
            <a:r>
              <a:rPr lang="en-US" sz="2700" dirty="0" smtClean="0"/>
              <a:t>, </a:t>
            </a:r>
            <a:r>
              <a:rPr lang="en-US" sz="2700" dirty="0" err="1" smtClean="0"/>
              <a:t>skema</a:t>
            </a:r>
            <a:r>
              <a:rPr lang="en-US" sz="2700" dirty="0" smtClean="0"/>
              <a:t> </a:t>
            </a:r>
            <a:r>
              <a:rPr lang="en-US" sz="2700" dirty="0" err="1" smtClean="0"/>
              <a:t>pengelolaan</a:t>
            </a:r>
            <a:r>
              <a:rPr lang="en-US" sz="2700" dirty="0" smtClean="0"/>
              <a:t> </a:t>
            </a:r>
            <a:r>
              <a:rPr lang="en-US" sz="2700" dirty="0" err="1" smtClean="0"/>
              <a:t>programnya</a:t>
            </a:r>
            <a:r>
              <a:rPr lang="en-US" sz="2700" dirty="0" smtClean="0"/>
              <a:t> </a:t>
            </a:r>
            <a:r>
              <a:rPr lang="en-US" sz="2700" dirty="0" err="1" smtClean="0"/>
              <a:t>bersifat</a:t>
            </a:r>
            <a:r>
              <a:rPr lang="en-US" sz="2700" dirty="0" smtClean="0"/>
              <a:t> </a:t>
            </a:r>
            <a:r>
              <a:rPr lang="en-US" sz="2700" dirty="0" err="1" smtClean="0"/>
              <a:t>intervensionis</a:t>
            </a:r>
            <a:r>
              <a:rPr lang="en-US" sz="2700" dirty="0" smtClean="0"/>
              <a:t>. </a:t>
            </a:r>
            <a:r>
              <a:rPr lang="en-US" sz="2700" dirty="0" err="1" smtClean="0"/>
              <a:t>Skema</a:t>
            </a:r>
            <a:r>
              <a:rPr lang="en-US" sz="2700" dirty="0" smtClean="0"/>
              <a:t> program </a:t>
            </a:r>
            <a:r>
              <a:rPr lang="en-US" sz="2700" dirty="0" err="1" smtClean="0"/>
              <a:t>mengemudikan</a:t>
            </a:r>
            <a:r>
              <a:rPr lang="en-US" sz="2700" dirty="0" smtClean="0"/>
              <a:t> model </a:t>
            </a:r>
            <a:r>
              <a:rPr lang="en-US" sz="2700" dirty="0" err="1" smtClean="0"/>
              <a:t>pemenuhan</a:t>
            </a:r>
            <a:r>
              <a:rPr lang="en-US" sz="2700" dirty="0" smtClean="0"/>
              <a:t> </a:t>
            </a:r>
            <a:r>
              <a:rPr lang="en-US" sz="2700" dirty="0" err="1" smtClean="0"/>
              <a:t>kebutuhan</a:t>
            </a:r>
            <a:r>
              <a:rPr lang="en-US" sz="2700" dirty="0" smtClean="0"/>
              <a:t> </a:t>
            </a:r>
            <a:r>
              <a:rPr lang="en-US" sz="2700" dirty="0" err="1" smtClean="0"/>
              <a:t>prioritas</a:t>
            </a:r>
            <a:r>
              <a:rPr lang="en-US" sz="2700" dirty="0" smtClean="0"/>
              <a:t> </a:t>
            </a:r>
            <a:r>
              <a:rPr lang="en-US" sz="2700" dirty="0" err="1" smtClean="0"/>
              <a:t>hidup</a:t>
            </a:r>
            <a:r>
              <a:rPr lang="en-US" sz="2700" dirty="0" smtClean="0"/>
              <a:t> </a:t>
            </a:r>
            <a:r>
              <a:rPr lang="en-US" sz="2700" dirty="0" err="1" smtClean="0"/>
              <a:t>masyarakat</a:t>
            </a:r>
            <a:r>
              <a:rPr lang="en-US" sz="2700" dirty="0" smtClean="0"/>
              <a:t>. </a:t>
            </a:r>
            <a:r>
              <a:rPr lang="en-US" sz="2700" dirty="0" err="1" smtClean="0"/>
              <a:t>Jawaban</a:t>
            </a:r>
            <a:r>
              <a:rPr lang="en-US" sz="2700" dirty="0" smtClean="0"/>
              <a:t> </a:t>
            </a:r>
            <a:r>
              <a:rPr lang="en-US" sz="2700" dirty="0" err="1" smtClean="0"/>
              <a:t>atas</a:t>
            </a:r>
            <a:r>
              <a:rPr lang="en-US" sz="2700" dirty="0" smtClean="0"/>
              <a:t> </a:t>
            </a:r>
            <a:r>
              <a:rPr lang="en-US" sz="2700" dirty="0" err="1" smtClean="0"/>
              <a:t>peta</a:t>
            </a:r>
            <a:r>
              <a:rPr lang="en-US" sz="2700" dirty="0" smtClean="0"/>
              <a:t> </a:t>
            </a:r>
            <a:r>
              <a:rPr lang="en-US" sz="2700" dirty="0" err="1" smtClean="0"/>
              <a:t>persoalan</a:t>
            </a:r>
            <a:r>
              <a:rPr lang="en-US" sz="2700" dirty="0" smtClean="0"/>
              <a:t> local </a:t>
            </a:r>
            <a:r>
              <a:rPr lang="en-US" sz="2700" dirty="0" err="1" smtClean="0"/>
              <a:t>hingga</a:t>
            </a:r>
            <a:r>
              <a:rPr lang="en-US" sz="2700" dirty="0" smtClean="0"/>
              <a:t> </a:t>
            </a:r>
            <a:r>
              <a:rPr lang="en-US" sz="2700" dirty="0" err="1" smtClean="0"/>
              <a:t>pilihan</a:t>
            </a:r>
            <a:r>
              <a:rPr lang="en-US" sz="2700" dirty="0" smtClean="0"/>
              <a:t> </a:t>
            </a:r>
            <a:r>
              <a:rPr lang="en-US" sz="2700" dirty="0" err="1" smtClean="0"/>
              <a:t>pengelolaan</a:t>
            </a:r>
            <a:r>
              <a:rPr lang="en-US" sz="2700" dirty="0" smtClean="0"/>
              <a:t> </a:t>
            </a:r>
            <a:r>
              <a:rPr lang="en-US" sz="2700" dirty="0" err="1" smtClean="0"/>
              <a:t>sumber</a:t>
            </a:r>
            <a:r>
              <a:rPr lang="en-US" sz="2700" dirty="0" smtClean="0"/>
              <a:t> </a:t>
            </a:r>
            <a:r>
              <a:rPr lang="en-US" sz="2700" dirty="0" err="1" smtClean="0"/>
              <a:t>daya</a:t>
            </a:r>
            <a:r>
              <a:rPr lang="en-US" sz="2700" dirty="0" smtClean="0"/>
              <a:t> local. </a:t>
            </a:r>
            <a:r>
              <a:rPr lang="en-US" sz="2700" dirty="0" err="1" smtClean="0"/>
              <a:t>Secara</a:t>
            </a:r>
            <a:r>
              <a:rPr lang="en-US" sz="2700" dirty="0" smtClean="0"/>
              <a:t> </a:t>
            </a:r>
            <a:r>
              <a:rPr lang="en-US" sz="2700" dirty="0" err="1" smtClean="0"/>
              <a:t>skematik</a:t>
            </a:r>
            <a:r>
              <a:rPr lang="en-US" sz="2700" dirty="0" smtClean="0"/>
              <a:t>, </a:t>
            </a:r>
            <a:r>
              <a:rPr lang="en-US" sz="2700" dirty="0" err="1" smtClean="0"/>
              <a:t>posisi</a:t>
            </a:r>
            <a:r>
              <a:rPr lang="en-US" sz="2700" dirty="0" smtClean="0"/>
              <a:t> program-program </a:t>
            </a:r>
            <a:r>
              <a:rPr lang="en-US" sz="2700" dirty="0" err="1" smtClean="0"/>
              <a:t>seperti</a:t>
            </a:r>
            <a:r>
              <a:rPr lang="en-US" sz="2700" dirty="0" smtClean="0"/>
              <a:t> </a:t>
            </a:r>
            <a:r>
              <a:rPr lang="en-US" sz="2700" dirty="0" err="1" smtClean="0"/>
              <a:t>ini</a:t>
            </a:r>
            <a:r>
              <a:rPr lang="en-US" sz="2700" dirty="0" smtClean="0"/>
              <a:t> </a:t>
            </a:r>
            <a:r>
              <a:rPr lang="en-US" sz="2700" dirty="0" err="1" smtClean="0"/>
              <a:t>berada</a:t>
            </a:r>
            <a:r>
              <a:rPr lang="en-US" sz="2700" dirty="0" smtClean="0"/>
              <a:t> </a:t>
            </a:r>
            <a:r>
              <a:rPr lang="en-US" sz="2700" dirty="0" err="1" smtClean="0"/>
              <a:t>di</a:t>
            </a:r>
            <a:r>
              <a:rPr lang="en-US" sz="2700" dirty="0" smtClean="0"/>
              <a:t> </a:t>
            </a:r>
            <a:r>
              <a:rPr lang="en-US" sz="2700" dirty="0" err="1" smtClean="0"/>
              <a:t>luar</a:t>
            </a:r>
            <a:r>
              <a:rPr lang="en-US" sz="2700" dirty="0" smtClean="0"/>
              <a:t> </a:t>
            </a:r>
            <a:r>
              <a:rPr lang="en-US" sz="2700" dirty="0" err="1" smtClean="0"/>
              <a:t>sistem</a:t>
            </a:r>
            <a:r>
              <a:rPr lang="en-US" sz="2700" dirty="0" smtClean="0"/>
              <a:t> </a:t>
            </a:r>
            <a:r>
              <a:rPr lang="en-US" sz="2700" dirty="0" err="1" smtClean="0"/>
              <a:t>desa</a:t>
            </a:r>
            <a:r>
              <a:rPr lang="en-US" sz="2700" dirty="0" smtClean="0"/>
              <a:t>, </a:t>
            </a:r>
            <a:r>
              <a:rPr lang="en-US" sz="2700" dirty="0" err="1" smtClean="0"/>
              <a:t>namun</a:t>
            </a:r>
            <a:r>
              <a:rPr lang="en-US" sz="2700" dirty="0" smtClean="0"/>
              <a:t>  </a:t>
            </a:r>
            <a:r>
              <a:rPr lang="en-US" sz="2700" dirty="0" err="1" smtClean="0"/>
              <a:t>memiliki</a:t>
            </a:r>
            <a:r>
              <a:rPr lang="en-US" sz="2700" dirty="0" smtClean="0"/>
              <a:t> </a:t>
            </a:r>
            <a:r>
              <a:rPr lang="en-US" sz="2700" dirty="0" err="1" smtClean="0"/>
              <a:t>pengaruh</a:t>
            </a:r>
            <a:r>
              <a:rPr lang="en-US" sz="2700" dirty="0" smtClean="0"/>
              <a:t> </a:t>
            </a:r>
            <a:r>
              <a:rPr lang="en-US" sz="2700" dirty="0" err="1" smtClean="0"/>
              <a:t>intervensionis</a:t>
            </a:r>
            <a:r>
              <a:rPr lang="en-US" sz="2700" dirty="0" smtClean="0"/>
              <a:t> yang </a:t>
            </a:r>
            <a:r>
              <a:rPr lang="en-US" sz="2700" dirty="0" err="1" smtClean="0"/>
              <a:t>kuat</a:t>
            </a:r>
            <a:r>
              <a:rPr lang="en-US" sz="2700" dirty="0" smtClean="0"/>
              <a:t>. </a:t>
            </a:r>
            <a:r>
              <a:rPr lang="en-US" sz="2700" dirty="0" err="1" smtClean="0"/>
              <a:t>Tambahan</a:t>
            </a:r>
            <a:r>
              <a:rPr lang="en-US" sz="2700" dirty="0" smtClean="0"/>
              <a:t> pula, program-program </a:t>
            </a:r>
            <a:r>
              <a:rPr lang="en-US" sz="2700" dirty="0" err="1" smtClean="0"/>
              <a:t>dengan</a:t>
            </a:r>
            <a:r>
              <a:rPr lang="en-US" sz="2700" dirty="0" smtClean="0"/>
              <a:t> </a:t>
            </a:r>
            <a:r>
              <a:rPr lang="en-US" sz="2700" dirty="0" err="1" smtClean="0"/>
              <a:t>skema</a:t>
            </a:r>
            <a:r>
              <a:rPr lang="en-US" sz="2700" dirty="0" smtClean="0"/>
              <a:t> BLM </a:t>
            </a:r>
            <a:r>
              <a:rPr lang="en-US" sz="2700" dirty="0" err="1" smtClean="0"/>
              <a:t>tidak</a:t>
            </a:r>
            <a:r>
              <a:rPr lang="en-US" sz="2700" dirty="0" smtClean="0"/>
              <a:t> </a:t>
            </a:r>
            <a:r>
              <a:rPr lang="en-US" sz="2700" dirty="0" err="1" smtClean="0"/>
              <a:t>mampu</a:t>
            </a:r>
            <a:r>
              <a:rPr lang="en-US" sz="2700" dirty="0" smtClean="0"/>
              <a:t> </a:t>
            </a:r>
            <a:r>
              <a:rPr lang="en-US" sz="2700" dirty="0" err="1" smtClean="0"/>
              <a:t>menyediakan</a:t>
            </a:r>
            <a:r>
              <a:rPr lang="en-US" sz="2700" dirty="0" smtClean="0"/>
              <a:t>  </a:t>
            </a:r>
            <a:r>
              <a:rPr lang="en-US" sz="2700" dirty="0" err="1" smtClean="0"/>
              <a:t>jawaban</a:t>
            </a:r>
            <a:r>
              <a:rPr lang="en-US" sz="2700" dirty="0" smtClean="0"/>
              <a:t> yang </a:t>
            </a:r>
            <a:r>
              <a:rPr lang="en-US" sz="2700" dirty="0" err="1" smtClean="0"/>
              <a:t>memadai</a:t>
            </a:r>
            <a:r>
              <a:rPr lang="en-US" sz="2700" dirty="0" smtClean="0"/>
              <a:t> </a:t>
            </a:r>
            <a:r>
              <a:rPr lang="en-US" sz="2700" dirty="0" err="1" smtClean="0"/>
              <a:t>atas</a:t>
            </a:r>
            <a:r>
              <a:rPr lang="en-US" sz="2700" dirty="0" smtClean="0"/>
              <a:t> </a:t>
            </a:r>
            <a:r>
              <a:rPr lang="en-US" sz="2700" dirty="0" err="1" smtClean="0"/>
              <a:t>kebutuhan</a:t>
            </a:r>
            <a:r>
              <a:rPr lang="en-US" sz="2700" dirty="0" smtClean="0"/>
              <a:t> </a:t>
            </a:r>
            <a:r>
              <a:rPr lang="en-US" sz="2700" dirty="0" err="1" smtClean="0"/>
              <a:t>desa</a:t>
            </a:r>
            <a:r>
              <a:rPr lang="en-US" sz="2700" dirty="0" smtClean="0"/>
              <a:t> </a:t>
            </a:r>
            <a:r>
              <a:rPr lang="en-US" sz="2700" dirty="0" err="1" smtClean="0"/>
              <a:t>seperti</a:t>
            </a:r>
            <a:r>
              <a:rPr lang="en-US" sz="2700" dirty="0" smtClean="0"/>
              <a:t> </a:t>
            </a:r>
            <a:r>
              <a:rPr lang="en-US" sz="2700" dirty="0" err="1" smtClean="0"/>
              <a:t>menguatnya</a:t>
            </a:r>
            <a:r>
              <a:rPr lang="en-US" sz="2700" dirty="0" smtClean="0"/>
              <a:t> </a:t>
            </a:r>
            <a:r>
              <a:rPr lang="en-US" sz="2700" dirty="0" err="1" smtClean="0"/>
              <a:t>kapasitas</a:t>
            </a:r>
            <a:r>
              <a:rPr lang="en-US" sz="2700" dirty="0" smtClean="0"/>
              <a:t> </a:t>
            </a:r>
            <a:r>
              <a:rPr lang="en-US" sz="2700" dirty="0" err="1" smtClean="0"/>
              <a:t>pemerintahan</a:t>
            </a:r>
            <a:r>
              <a:rPr lang="en-US" sz="2700" dirty="0" smtClean="0"/>
              <a:t> </a:t>
            </a:r>
            <a:r>
              <a:rPr lang="en-US" sz="2700" dirty="0" err="1" smtClean="0"/>
              <a:t>desa</a:t>
            </a:r>
            <a:r>
              <a:rPr lang="en-US" sz="2700" dirty="0" smtClean="0"/>
              <a:t>, </a:t>
            </a:r>
            <a:r>
              <a:rPr lang="en-US" sz="2700" dirty="0" err="1" smtClean="0"/>
              <a:t>menguatnya</a:t>
            </a:r>
            <a:r>
              <a:rPr lang="en-US" sz="2700" dirty="0" smtClean="0"/>
              <a:t> </a:t>
            </a:r>
            <a:r>
              <a:rPr lang="en-US" sz="2700" dirty="0" err="1" smtClean="0"/>
              <a:t>partisipasi</a:t>
            </a:r>
            <a:r>
              <a:rPr lang="en-US" sz="2700" dirty="0" smtClean="0"/>
              <a:t>, </a:t>
            </a:r>
            <a:r>
              <a:rPr lang="en-US" sz="2700" dirty="0" err="1" smtClean="0"/>
              <a:t>emansipasi</a:t>
            </a:r>
            <a:r>
              <a:rPr lang="en-US" sz="2700" dirty="0" smtClean="0"/>
              <a:t> </a:t>
            </a:r>
            <a:r>
              <a:rPr lang="en-US" sz="2700" dirty="0" err="1" smtClean="0"/>
              <a:t>warga</a:t>
            </a:r>
            <a:r>
              <a:rPr lang="en-US" sz="2700" dirty="0" smtClean="0"/>
              <a:t> </a:t>
            </a:r>
            <a:r>
              <a:rPr lang="en-US" sz="2700" dirty="0" err="1" smtClean="0"/>
              <a:t>maupun</a:t>
            </a:r>
            <a:r>
              <a:rPr lang="en-US" sz="2700" dirty="0" smtClean="0"/>
              <a:t> </a:t>
            </a:r>
            <a:r>
              <a:rPr lang="en-US" sz="2700" dirty="0" err="1" smtClean="0"/>
              <a:t>organisasi</a:t>
            </a:r>
            <a:r>
              <a:rPr lang="en-US" sz="2700" dirty="0" smtClean="0"/>
              <a:t> </a:t>
            </a:r>
            <a:r>
              <a:rPr lang="en-US" sz="2700" dirty="0" err="1" smtClean="0"/>
              <a:t>warga</a:t>
            </a:r>
            <a:r>
              <a:rPr lang="en-US" sz="2700" dirty="0" smtClean="0"/>
              <a:t> </a:t>
            </a:r>
            <a:r>
              <a:rPr lang="en-US" sz="2700" dirty="0" err="1" smtClean="0"/>
              <a:t>desa</a:t>
            </a:r>
            <a:r>
              <a:rPr lang="en-US" sz="2700" dirty="0" smtClean="0"/>
              <a:t>, </a:t>
            </a:r>
            <a:r>
              <a:rPr lang="en-US" sz="2700" dirty="0" err="1" smtClean="0"/>
              <a:t>serta</a:t>
            </a:r>
            <a:r>
              <a:rPr lang="en-US" sz="2700" dirty="0" smtClean="0"/>
              <a:t> </a:t>
            </a:r>
            <a:r>
              <a:rPr lang="en-US" sz="2700" dirty="0" err="1" smtClean="0"/>
              <a:t>kemandirian</a:t>
            </a:r>
            <a:r>
              <a:rPr lang="en-US" sz="2700" dirty="0" smtClean="0"/>
              <a:t> </a:t>
            </a:r>
            <a:r>
              <a:rPr lang="en-US" sz="2700" dirty="0" err="1" smtClean="0"/>
              <a:t>pengelolaan</a:t>
            </a:r>
            <a:r>
              <a:rPr lang="en-US" sz="2700" dirty="0" smtClean="0"/>
              <a:t> </a:t>
            </a:r>
            <a:r>
              <a:rPr lang="en-US" sz="2700" dirty="0" err="1" smtClean="0"/>
              <a:t>keuangan</a:t>
            </a:r>
            <a:r>
              <a:rPr lang="en-US" sz="2700" dirty="0" smtClean="0"/>
              <a:t> </a:t>
            </a:r>
            <a:r>
              <a:rPr lang="en-US" sz="2700" dirty="0" err="1" smtClean="0"/>
              <a:t>desa</a:t>
            </a:r>
            <a:r>
              <a:rPr lang="en-US" sz="2700" dirty="0" smtClean="0"/>
              <a:t>.</a:t>
            </a:r>
            <a:r>
              <a:rPr lang="en-US" dirty="0" smtClean="0"/>
              <a:t/>
            </a:r>
            <a:br>
              <a:rPr lang="en-US" dirty="0" smtClean="0"/>
            </a:br>
            <a:endParaRPr lang="en-US" dirty="0"/>
          </a:p>
        </p:txBody>
      </p:sp>
      <p:sp>
        <p:nvSpPr>
          <p:cNvPr id="3" name="Content Placeholder 2"/>
          <p:cNvSpPr>
            <a:spLocks noGrp="1"/>
          </p:cNvSpPr>
          <p:nvPr>
            <p:ph idx="1"/>
          </p:nvPr>
        </p:nvSpPr>
        <p:spPr>
          <a:xfrm flipV="1">
            <a:off x="457200" y="6857999"/>
            <a:ext cx="8229600" cy="45719"/>
          </a:xfrm>
        </p:spPr>
        <p:txBody>
          <a:bodyPr>
            <a:normAutofit fontScale="25000" lnSpcReduction="20000"/>
          </a:bodyPr>
          <a:lstStyle/>
          <a:p>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829</TotalTime>
  <Words>3117</Words>
  <Application>Microsoft Office PowerPoint</Application>
  <PresentationFormat>On-screen Show (4:3)</PresentationFormat>
  <Paragraphs>327</Paragraphs>
  <Slides>60</Slides>
  <Notes>1</Notes>
  <HiddenSlides>0</HiddenSlides>
  <MMClips>0</MMClips>
  <ScaleCrop>false</ScaleCrop>
  <HeadingPairs>
    <vt:vector size="4" baseType="variant">
      <vt:variant>
        <vt:lpstr>Theme</vt:lpstr>
      </vt:variant>
      <vt:variant>
        <vt:i4>1</vt:i4>
      </vt:variant>
      <vt:variant>
        <vt:lpstr>Slide Titles</vt:lpstr>
      </vt:variant>
      <vt:variant>
        <vt:i4>60</vt:i4>
      </vt:variant>
    </vt:vector>
  </HeadingPairs>
  <TitlesOfParts>
    <vt:vector size="61" baseType="lpstr">
      <vt:lpstr>Office Theme</vt:lpstr>
      <vt:lpstr>PERENCANAAN PEMBANGUNAN DESA II   Oleh  Dra. Sri Suminar, MP</vt:lpstr>
      <vt:lpstr>    BAB I    PENDAHULUAN  Pembangunan Desa bertujuan meningkatkan kesejahteraan masyarakat desa dan kualitas hidup menusia serta penanggulangan kemiskinan melalui, penyediaan pemenuhan kebutuhan dasar, pembangunan sarana dan prasarana, pengembangan potensi ekonomi local, serta pemanfaatan sumber daya alam dan lingkungan secara berkelanjutan. Untuk itu, UU Desa menggunakan 2 (dua) pendekatan, yaitu “desa membangun” dan “membangun desa” yang diintergrasikan dalam perencanaan pembangunan desa. </vt:lpstr>
      <vt:lpstr>Pembangunan desa dilaksanakan oleh pemerintah desa dan masyarakat desa dengan semangat gotong royong serta memanfaatkan kearifan local dan sumber daya alam desa. Pelaksanaan program sector masuk ke desa diinformasikan kepada pemerintah desa dan diintegrasikan dengan rencana pembangunan desa. Masyarakat desa berhak mendapatkan informasi dan  melakukan pemantauan mengenai rencana dan pelaksanaan pembangunan desa. </vt:lpstr>
      <vt:lpstr>Pembangunan desa dilakukan pada wilayah desa itu sendiri, secara singkat disebut pembangunan desa, maupun antar wilayah desa yang berdekatan atau disebut pembangunan kawasan  pedesaan. Pembangunan kawasan pedesaan merupakan perpaduan pembangunan antar desa dalam satu kabupaten sebagai upaya mempercepat dan meningkatkan kualitas pelayanan, pembangunan dan pemberdayaan masyarakat desa di kawasan perdesaan melalui pendekatan pendekatan pembangunan partisipatif. Oleh karena itu, rancangan pembangunan kawasan perdesaan dibahas bersama oleh pemerintah, pemerintah provinsi, kabupaten, kecamatan dan desa. </vt:lpstr>
      <vt:lpstr>UU Desa membedakan dengan tegas antara konsep pembangunan perdesaan (membangun desa) dan pembangunan desa (desa membangun). Pembangunan desa sangat dekat dengan konsep “membangun desa” dan “desa membangun” Secara umum beberapa perbedaan kedua konsep tersebut ” antara lain : </vt:lpstr>
      <vt:lpstr>Slide 6</vt:lpstr>
      <vt:lpstr>Konsep pembangunan desa ala Orde baru, strategi pembangunan desa dilakukan dengan memadukan berbagai sector ke dalam pembangunan desa terpadu, yang berupaya membuat semacam standarisasi tatanan kehidupan desa..Implementasi strategi pembangunan desa ini secara signifikan telah membawa perubahan, terutama dalam mobilitas fisik dan social orang desa. Tetapi konsep pembangunan desa semacam ini jelas-jelas tidak bermuara pada transformasi social desa. Mengapa tidak membawa transformasi desa ?  Karena dalam strategi pembanguna desa tersebut   Orde Baru justru tidak memperkuat institusi desa dan otonomi desa, melainkan justru melemahkan, meminggirkan dan bahkan menghancurkan otonomi desa. </vt:lpstr>
      <vt:lpstr>Eksperimentasi pembangunan desa dengan model yang sama juga masih muncul secara jamak di era reformasi. Pemerintah pusat, melalui Kementrian/lembaga ramai-ramai membuat program di desa yang identik dengan sebutan Program Bantuan Langsung Masyarakat. Program-program yang masuk desa tersebut bersifat fragmented tidak hanya dalam kerangka acuan kerjanya tapi sumber pendanaannya. Sekali lagi, dalam konteks ini, desa hanya sekedar sebagai lokasi bukan arena bagi keikutsertaan sumber daya dan kelembagaan local dalam  pembangunan. </vt:lpstr>
      <vt:lpstr>Masing-masing program memiliki court of conduct, aturan main dan pelembagaan project berbeda, tapi bermuara pada lokus yang sama yaitu desa sebagai lokasi. Akibatnya, skema pengelolaan programnya bersifat intervensionis. Skema program mengemudikan model pemenuhan kebutuhan prioritas hidup masyarakat. Jawaban atas peta persoalan local hingga pilihan pengelolaan sumber daya local. Secara skematik, posisi program-program seperti ini berada di luar sistem desa, namun  memiliki pengaruh intervensionis yang kuat. Tambahan pula, program-program dengan skema BLM tidak mampu menyediakan  jawaban yang memadai atas kebutuhan desa seperti menguatnya kapasitas pemerintahan desa, menguatnya partisipasi, emansipasi warga maupun organisasi warga desa, serta kemandirian pengelolaan keuangan desa. </vt:lpstr>
      <vt:lpstr>Di satu sisi, menguatnya model “desa membangun” dimana inovasi, partisipasi hingga emansipasi transformasi social tumbuh dari bawah dan dalam desa (endogenous) adalah bagian dari ketidak berhasilan model pembangunan yang dikemudikan dari luar desa (exogenous).Tapi  pada sisi yang lain, pembangunan desa yang tumbuh dari dalam menjadi pilar penting pembangunan  nasional yang harus direkognisi oleh Negara. Bahkan dengan Negara merekognisi prakarsa dan emansipasi local akan menyatukan seluruh entitas Negara bangsa dalam satu konsep dan implementasi pembangunan nasional menuju kemandirian nasional. Jadi kemandirian Negara Indonesia sejatinya terletak pada kemandirian desa-desanya sebagai entitas penyusun dan penyangga nama besar Negara Kesatuan Republik Indonesia. </vt:lpstr>
      <vt:lpstr>Tahun 2015 adalah tahun  pertama dilaksanakannya UU No 6 Tahun 2014 tentang Desa. Kewenangan  Desa akan diberlakukan berbeda dari sebelumnya. Kedudukan desa tidak lagi bersifat subnasional, melainkan  berkedudukan di wilayah kabupaten/kota. Desa juga tidak lagi berada di bawah struktur administrasi terbawah apalagi perpanjangan tangan dari pemerintah daerah. Desa juga mendapat rekognisi dan subsidiaritas kewenangan yaitu  kewenangan berdasarkan hak asal usul dan kewenangan local berskala desa. Di samping itu desa akan menerima transfer keuangan dari APBN dan APBD yang disebut Dana Desa (DD) dan Alokasi Dana Desa (ADD) untuk memenuhi kebutuhan belanja dalam skope desa kewenangan tadi. menuju sebuah desa mandiri dan berdaulat tentu membutuhkan system perencanaan yang terarah di topang partisipasi warga yang baik. Sebelum UU No.6 tahun 2014 tentang Desa lahir, desa telah mengenal system perencanaan pembangunan partisipatif. Acuan atau landasan hukumnya waktu itu adalah UU No32 Tahun 2004 tentang Pemerintahan Daerah. Kewajiban desa membuat perencanaan pembangunan dipertegas melalui PP No. 72 Tahun 2005 tentang Pemerintahan Desa sebagai regulasi teknis turunan UU No32 Tahun 2004 tersebut. </vt:lpstr>
      <vt:lpstr>Pada prakteknya, meskipun desa telah diwajibkan  membuat perencanaan, usulan program yang digagas masyarakat dan pemerintah desa jarang sekali terakomodir dalam kebijakan perencanaan pembangunan tingkat daerah. Tidak sedikit pemerintah desa yang mengeluh karena daftar usulan  prioritas dalam RKP Desa pada akhirnya terbengkelai menjadi daftar usulan saja. Meski telah berkali-kali diperjuangkan melalui forum  musrenbangcam, forum SKPD dan  murenbangkab, usulan program prioritas dari desa itupun harus kandas karena kuatnya kepentingan pihak di luar desa dalam mempengaruhi kebijakan pembangunan daerah. Pada akhirnya, kue APBD lebih banyak terserap untuk membiayai program-program daerah. Kalau toh ada proyek pembangunan di desa, desa hanya menjadi lokus proyek saja, bukan pelaksana apalagi penanggung jawab proyek. </vt:lpstr>
      <vt:lpstr>Sebelum UU No 6 Tahun 2014 tentang Desa membuka kran  transfer fiscal dari APBN ke desa melalui kabupaten dalam bentuk DD, tidak sedikit kabupaten yang telah memberlakukan kebijakan ADD. Meski secara nominal kecil, bahkan sangat tergantung pada kebaikan penguasa kabupaten, desa tetap berjuang mengalokasikan dana tersebut secara baik sehingga dapat memperkecil derita warga miskin di desa. Dalam membangun system belanja desa, pemerintah-pemerintah desa penerima ADD tetap berupaya melandasinya dengan membangun system perencanaan desa yang partisipatif dan responsif terhadap warga miskin..  </vt:lpstr>
      <vt:lpstr>Kepekaan desa-desa dalam system pembelanjaan anggaran desa yang responsive terhadap kemiskinan tersebut, tidak lepas dari etos desa untuk belajar baik secara otodidak maupun berguru kepada pihak lain yang peduli desa. Misalnya belajar mengenai analisi kemiskinan partisipatif. Dengan metode ini, desa-desa di Kabupaten Sumba barat, berhasil mengalokasikan ADD sesuai dengan  indicator kemiskinan local yang dirumuskan dan disepakati sendiri oleh masyarakat. Hal ini tentu menggembirakan karena indicator nasional yang diterapkan oleh pemerintah acapkali kontras dengan kenyataan local. Karenanya, kepercayaan UU Desa kepada desa untuk membuat Rencana Pembangunan jangka Menengah Desa (RPJM Desa) hendaknya digunakan secara benar-benar demi mengakomodasi kebutuhan prioritas terutama masyarakat miskin. </vt:lpstr>
      <vt:lpstr>UU No6 Tahun 2014 Tentang Desa yang memiliki sinergi dengan Nawa Cita sebagai pandom kebijakan pembangunan nasional memberi peluang bagi bekerjanya prakarsa-prakarsa local menuju desa mandiri. Maka dari itu langkah bijaksana untuk membangun desa mandiri adalah dengan melaksanakan peta jalan “desa membangun” sebagaimana telah terstruktur dalam UU Desa dan nawa cita  tersebut. Langkah  sederhananya : pertama, mendorong lahirnya warga dan organisasi warga desa yang kritis, peduli, dan berinteraksi dinamis dengan proses-proses pengambilan kebijaksaan pembangunan desa. Kedua, menjalankan system perencanaan dan penganggaran desa yang partisipatif, akuntabel, dan tramsparan sesuai dengan batas kewenangan yang dimiliki. Ketiga, memberdayakan lembaga dan  kelembagaan ekonomi desa yang inklusif. Tambahan  pula, kesuksessn pencapaian desa mandiri di lain pihak juga ditopang oleh implementasi system perencanaan, , penganggaran dan pelaksanaan anggaran desa yang partisipatif, tertib, efektif, efisien dan disertai monitoring yang baik. </vt:lpstr>
      <vt:lpstr>BAB II PENYUSUNAN RPJM Desa</vt:lpstr>
      <vt:lpstr>Slide 17</vt:lpstr>
      <vt:lpstr>MUATAN RPJM  Desa</vt:lpstr>
      <vt:lpstr>HAL-HAL YANG PERLU DIPERHATIKAN DALAM MERUMUSKAN VISI DAN MISI KEPALA DESA </vt:lpstr>
      <vt:lpstr>Slide 20</vt:lpstr>
      <vt:lpstr>JENIS KEGIATAN YANG DIMUAT DALAM RPJM Desa</vt:lpstr>
      <vt:lpstr>Slide 22</vt:lpstr>
      <vt:lpstr>Slide 23</vt:lpstr>
      <vt:lpstr>Slide 24</vt:lpstr>
      <vt:lpstr>Slide 25</vt:lpstr>
      <vt:lpstr>PRINSIP PENYUSUNAN RPJM DESA</vt:lpstr>
      <vt:lpstr>TAHAP PENYUSUNAN RPJM DESA</vt:lpstr>
      <vt:lpstr>PEMBENTUKAN TIM PENYUSUN RPJMDesa </vt:lpstr>
      <vt:lpstr>TUGAS TIM PENYUSUN RPJM DESA</vt:lpstr>
      <vt:lpstr>Slide 30</vt:lpstr>
      <vt:lpstr>PENGKAJIAN KEADAAN DESA</vt:lpstr>
      <vt:lpstr>Slide 32</vt:lpstr>
      <vt:lpstr>MUSDES PERENCANAAN PEMBANGUNAN DESA</vt:lpstr>
      <vt:lpstr>Slide 34</vt:lpstr>
      <vt:lpstr>PENYUSUNAN RANCANGAN RPJM DESA</vt:lpstr>
      <vt:lpstr>Slide 36</vt:lpstr>
      <vt:lpstr>MUSRENBANG PENYUSUNAN RPJM DESA</vt:lpstr>
      <vt:lpstr>PENETAPAN RPJM DESA</vt:lpstr>
      <vt:lpstr>PERUBAHAN RPJM DESA</vt:lpstr>
      <vt:lpstr>BAB III PENYUSUNAN RENCANA KERJA  PEMERINTAH DESA (RKP DESA)</vt:lpstr>
      <vt:lpstr>KETENTUAN   PENYUSUNAN   RKP   DESA</vt:lpstr>
      <vt:lpstr>GARIS   BESAR   KEGIATAN   DALAM   RANGKA   PENYUSUNAN RKP DESA</vt:lpstr>
      <vt:lpstr>MUSYAWARAH DESA (MUSDES)  </vt:lpstr>
      <vt:lpstr>Pembentukan  Tim  Penyusun  RKP  Desa </vt:lpstr>
      <vt:lpstr>Tugas   Tim   Penyusun   RKP   Desa: </vt:lpstr>
      <vt:lpstr>Pencermatan   Pagu   Indikatif   Desa   dan  Penyelarasan   Program/Kegiatan   Masuk ke   Desa</vt:lpstr>
      <vt:lpstr>Lanjutan..</vt:lpstr>
      <vt:lpstr>Slide 48</vt:lpstr>
      <vt:lpstr>Pencermatan   Ulang   RPJM   Desa</vt:lpstr>
      <vt:lpstr>Penyusunan   Rancangan   RKP   Desa </vt:lpstr>
      <vt:lpstr>MUATAN   RKP   DESA </vt:lpstr>
      <vt:lpstr>Rancangan RKP Desa memuat rencana penyelenggaraan Pemerintahan Desa, pelaksanaan pembangunan, pembinaan kemasyarakatan, dan pemberdayaan masyarakat Desa.  </vt:lpstr>
      <vt:lpstr>Pemerintah Desa dapat merencanakan pembangunan infrastruktur untuk dimasukkan ke dalam rancangan RKP Desa  Rancangan RKP Desa dituangkan dalam format rancangan RKP Desa.  Rancangan RKP Desa dilampiri rencana kegiatan dan Rencana Anggaran Biaya.  Rencana kegiatan dan Rencana Anggaran Biaya untuk kegiatan kerjasama antar Desa desa yang melakukan kerja sama antar Desa.  Rencana kegiatan dan Rencana Anggaran Biaya diverifikasi oleh tim verifikasi.  Pemerintah Desa dapat mengusulkan prioritas program dan kegiatan pembangunan Desa dan pembangunan kawasan perdesaan  kepada Pemerintah, pemerintah daerah provinsi, dan/atau pemerintah daerah  kabupaten/kota.  </vt:lpstr>
      <vt:lpstr>    Usulan prioritas program dan kegiatan kepada supra desa dituangkan dalam rancangan daftar usulan RKP Desa, dan menjadi lampiran berita acara laporan Tim Penyusun RKP Desa.  Tim penyusun RKP Desa membuat berita acara tentang hasil penyusunan rancangan RKP Desa yang dilampiri dokumen rancangan  RKP Desa dan rancangan daftar usulan RKP Desa.  Berita acara tersebut disampaikan oleh Tim Penyusun RKP Desa kepada Kepala Desa.  Kepala Desa memeriksa dokumen rancangan RKP Desa yang disusun oleh Tim Penyusun RKP Desa  Kepala Desa mengarahkan Tim Penyusun RKP Desa (jika ada kekurangan) untuk melakukan perbaikan dokumen rancangan RKP Desa  Apabila Kepala Desa telah menyetujui rancangan RKP Desa, kemudian Kepala Desa menyelenggarakan musyawarah perencanaan pembangunan Desa (Musrenbang Desa).  </vt:lpstr>
      <vt:lpstr>Musyawarah Perencanaan Pembangnan Desa  </vt:lpstr>
      <vt:lpstr>   Hasil kesepakatan Musrenbang Desa dituangkan dalam berita acara.  Kepala Desa mengarahkan Tim penyusun RPJM Desa melakukan perbaikan dokumen rancangan RKP Desa berdasarkan hasil kesepakatan Musrenbang Desa  Rancangan RKP Desa menjadi lampiran rancangan peraturan Desa tentang RKP Desa.  Kepala Desa menyusun rancangan peraturan Desa tentang RPJM Desa  Rancangan peraturan Desa tentang RKP Desa dibahas dan disepakati bersama oleh kepala Desa dan Badan Permusyawaratan Desa untuk ditetapkan menjadi peraturan Desa tentang RKP Desa   </vt:lpstr>
      <vt:lpstr>Perubahan RKP Desa </vt:lpstr>
      <vt:lpstr>Dalam hal terjadi perubahan RKP Desa, kepala Desa melaksanakan kegiatan sebagai berikut:  1. Mengumpulkan dokumen perubahan mendasar       atas kebijakan pemerintah, pemerintah daerah provinsi,         dan/atau pemerintah daerah kabupaten/ kota;  2. Mengkaji ulang kegiatan pembangunan dalam RKP desa yang      terkena dampak terjadinya perubahan mendasar atas kebijakan      pemerintah, pemerintah daerah provinsi, dan/atau pemerintah      daerah kabupaten/kota;  3. Menyusun rancangan kegiatan yang disertai rencana kegiatan       dan RAB;  4. Menyusun rancangan RKP Desa perubahan.      </vt:lpstr>
      <vt:lpstr>   Rancangan RKP Desa Perubahan lebih lanjut dibahas dan disepakati oleh Kepala Desa bersama BPD.  Rancangan RKP Desa Perubahan yang telah disepakati Kepala Desa dan BPD selanjutnya  ditetapkan dengan Peraturan Desa tentang RKP Desa Perubahan.   </vt:lpstr>
      <vt:lpstr>PENUTUP</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BU HARI</dc:creator>
  <cp:lastModifiedBy>BU MINAR</cp:lastModifiedBy>
  <cp:revision>22</cp:revision>
  <cp:lastPrinted>2018-09-04T05:47:50Z</cp:lastPrinted>
  <dcterms:created xsi:type="dcterms:W3CDTF">2016-01-24T22:51:52Z</dcterms:created>
  <dcterms:modified xsi:type="dcterms:W3CDTF">2019-10-24T10:15:49Z</dcterms:modified>
</cp:coreProperties>
</file>