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sldIdLst>
    <p:sldId id="257" r:id="rId2"/>
    <p:sldId id="258" r:id="rId3"/>
    <p:sldId id="268" r:id="rId4"/>
    <p:sldId id="267" r:id="rId5"/>
    <p:sldId id="259" r:id="rId6"/>
    <p:sldId id="269" r:id="rId7"/>
    <p:sldId id="270" r:id="rId8"/>
    <p:sldId id="271" r:id="rId9"/>
    <p:sldId id="272" r:id="rId10"/>
    <p:sldId id="273" r:id="rId11"/>
    <p:sldId id="260" r:id="rId12"/>
    <p:sldId id="261" r:id="rId13"/>
    <p:sldId id="262" r:id="rId14"/>
    <p:sldId id="263" r:id="rId15"/>
    <p:sldId id="264" r:id="rId16"/>
    <p:sldId id="265" r:id="rId17"/>
    <p:sldId id="266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98" d="100"/>
          <a:sy n="98" d="100"/>
        </p:scale>
        <p:origin x="-576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9644B2-CC7A-499C-9B63-C5449E6EC3D5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3077DD-5E3F-45CD-A471-80C3765EE22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89143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2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32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46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046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9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149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9251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2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432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077DD-5E3F-45CD-A471-80C3765EE22D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346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5347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3077DD-5E3F-45CD-A471-80C3765EE22D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370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6371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394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7395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dirty="0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41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841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442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95325"/>
            <a:ext cx="4572000" cy="3429000"/>
          </a:xfrm>
          <a:solidFill>
            <a:srgbClr val="FFFFFF"/>
          </a:solidFill>
          <a:ln>
            <a:solidFill>
              <a:srgbClr val="000000"/>
            </a:solidFill>
            <a:miter lim="800000"/>
          </a:ln>
        </p:spPr>
      </p:sp>
      <p:sp>
        <p:nvSpPr>
          <p:cNvPr id="189443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noFill/>
          <a:ln/>
        </p:spPr>
        <p:txBody>
          <a:bodyPr wrap="none" anchor="ctr"/>
          <a:lstStyle/>
          <a:p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D9D3F2-14B3-421F-8113-9A11C336A763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D9D3F2-14B3-421F-8113-9A11C336A763}" type="datetimeFigureOut">
              <a:rPr lang="en-US" smtClean="0"/>
              <a:pPr/>
              <a:t>10/15/2021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2F3734-DE18-414D-93DE-320DC677F37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8" name="Text Box 3"/>
          <p:cNvSpPr txBox="1">
            <a:spLocks noChangeArrowheads="1"/>
          </p:cNvSpPr>
          <p:nvPr/>
        </p:nvSpPr>
        <p:spPr bwMode="auto">
          <a:xfrm>
            <a:off x="762000" y="1371600"/>
            <a:ext cx="7924800" cy="2185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2099" name="TextBox 4"/>
          <p:cNvSpPr txBox="1">
            <a:spLocks noChangeArrowheads="1"/>
          </p:cNvSpPr>
          <p:nvPr/>
        </p:nvSpPr>
        <p:spPr bwMode="auto">
          <a:xfrm>
            <a:off x="1143000" y="1676400"/>
            <a:ext cx="6477000" cy="17541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5400" dirty="0">
                <a:solidFill>
                  <a:schemeClr val="tx1"/>
                </a:solidFill>
              </a:rPr>
              <a:t>SISTEM EKONOMI INDONESIA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0"/>
            <a:ext cx="8358245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b="1" dirty="0" smtClean="0">
                <a:solidFill>
                  <a:srgbClr val="000000"/>
                </a:solidFill>
              </a:rPr>
              <a:t>Kebutuhan individual dan kebutuhan bersama.</a:t>
            </a:r>
          </a:p>
          <a:p>
            <a:r>
              <a:rPr lang="id-ID" sz="3600" b="1" dirty="0" smtClean="0">
                <a:solidFill>
                  <a:srgbClr val="000000"/>
                </a:solidFill>
              </a:rPr>
              <a:t>Kebutuhan individual </a:t>
            </a:r>
            <a:r>
              <a:rPr lang="id-ID" sz="3600" dirty="0" smtClean="0">
                <a:solidFill>
                  <a:srgbClr val="000000"/>
                </a:solidFill>
              </a:rPr>
              <a:t>mencakup hal-hal untuk perorangan: makanan/minuman, </a:t>
            </a:r>
          </a:p>
          <a:p>
            <a:r>
              <a:rPr lang="id-ID" sz="3600" dirty="0" smtClean="0">
                <a:solidFill>
                  <a:srgbClr val="000000"/>
                </a:solidFill>
              </a:rPr>
              <a:t>pakaian, kendaraan dsb</a:t>
            </a:r>
          </a:p>
          <a:p>
            <a:r>
              <a:rPr lang="id-ID" sz="3600" b="1" dirty="0" smtClean="0">
                <a:solidFill>
                  <a:srgbClr val="000000"/>
                </a:solidFill>
              </a:rPr>
              <a:t>Kebutuhan bersama</a:t>
            </a:r>
            <a:r>
              <a:rPr lang="id-ID" sz="3600" dirty="0" smtClean="0">
                <a:solidFill>
                  <a:srgbClr val="000000"/>
                </a:solidFill>
              </a:rPr>
              <a:t>: jalan, angkutan umum, pengairan, kebersihan umum dsb</a:t>
            </a:r>
          </a:p>
          <a:p>
            <a:r>
              <a:rPr lang="id-ID" sz="3600" b="1" dirty="0" smtClean="0">
                <a:solidFill>
                  <a:srgbClr val="000000"/>
                </a:solidFill>
              </a:rPr>
              <a:t>Kebutuhan saat sekarang dan masa depan.</a:t>
            </a:r>
          </a:p>
          <a:p>
            <a:r>
              <a:rPr lang="id-ID" sz="3600" dirty="0" smtClean="0">
                <a:solidFill>
                  <a:srgbClr val="000000"/>
                </a:solidFill>
              </a:rPr>
              <a:t>Berdasarkan waktu, ada kebutuhan yang tidak dapat ditunda misalnya pengobatan.</a:t>
            </a:r>
          </a:p>
          <a:p>
            <a:r>
              <a:rPr lang="id-ID" sz="3600" dirty="0" smtClean="0">
                <a:solidFill>
                  <a:srgbClr val="000000"/>
                </a:solidFill>
              </a:rPr>
              <a:t>Ada kebutuhan  untuk waktu yad baik jangka pendek, menengah&amp; jangka panjang</a:t>
            </a:r>
          </a:p>
          <a:p>
            <a:r>
              <a:rPr lang="id-ID" sz="3600" dirty="0" smtClean="0">
                <a:solidFill>
                  <a:srgbClr val="000000"/>
                </a:solidFill>
              </a:rPr>
              <a:t> </a:t>
            </a:r>
            <a:endParaRPr lang="id-ID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261938"/>
            <a:ext cx="8240713" cy="1406525"/>
            <a:chOff x="284" y="165"/>
            <a:chExt cx="5191" cy="886"/>
          </a:xfrm>
        </p:grpSpPr>
        <p:pic>
          <p:nvPicPr>
            <p:cNvPr id="135172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65"/>
              <a:ext cx="5192" cy="8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35173" name="Text Box 3"/>
            <p:cNvSpPr txBox="1">
              <a:spLocks noChangeArrowheads="1"/>
            </p:cNvSpPr>
            <p:nvPr/>
          </p:nvSpPr>
          <p:spPr bwMode="auto">
            <a:xfrm>
              <a:off x="284" y="165"/>
              <a:ext cx="5192" cy="8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5171" name="Text Box 4"/>
          <p:cNvSpPr txBox="1">
            <a:spLocks noChangeArrowheads="1"/>
          </p:cNvSpPr>
          <p:nvPr/>
        </p:nvSpPr>
        <p:spPr bwMode="auto">
          <a:xfrm>
            <a:off x="457200" y="1882775"/>
            <a:ext cx="8229600" cy="4572000"/>
          </a:xfrm>
          <a:prstGeom prst="rect">
            <a:avLst/>
          </a:prstGeom>
          <a:solidFill>
            <a:srgbClr val="17BBFD"/>
          </a:soli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000" dirty="0">
              <a:solidFill>
                <a:srgbClr val="FFFFFF"/>
              </a:solidFill>
              <a:latin typeface="Century Gothic" pitchFamily="32" charset="0"/>
            </a:endParaRPr>
          </a:p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solidFill>
                  <a:srgbClr val="FFFFFF"/>
                </a:solidFill>
                <a:latin typeface="Century Gothic" pitchFamily="32" charset="0"/>
              </a:rPr>
              <a:t>Dengan pengorbanan yg sekecil-kecilnya diharapkan</a:t>
            </a:r>
            <a:r>
              <a:rPr lang="en-US" sz="3000" dirty="0">
                <a:solidFill>
                  <a:srgbClr val="FFFFFF"/>
                </a:solidFill>
                <a:latin typeface="Century Gothic" pitchFamily="32" charset="0"/>
              </a:rPr>
              <a:t> </a:t>
            </a:r>
            <a:r>
              <a:rPr lang="en-US" sz="3000" dirty="0" err="1">
                <a:solidFill>
                  <a:srgbClr val="FFFFFF"/>
                </a:solidFill>
                <a:latin typeface="Century Gothic" pitchFamily="32" charset="0"/>
              </a:rPr>
              <a:t>bisa</a:t>
            </a:r>
            <a:r>
              <a:rPr lang="id-ID" sz="3000" dirty="0">
                <a:solidFill>
                  <a:srgbClr val="FFFFFF"/>
                </a:solidFill>
                <a:latin typeface="Century Gothic" pitchFamily="32" charset="0"/>
              </a:rPr>
              <a:t> mendapatkan hasil yg maksimal</a:t>
            </a:r>
            <a:r>
              <a:rPr lang="en-US" sz="3000" dirty="0">
                <a:solidFill>
                  <a:srgbClr val="FFFFFF"/>
                </a:solidFill>
                <a:latin typeface="Century Gothic" pitchFamily="32" charset="0"/>
              </a:rPr>
              <a:t> </a:t>
            </a:r>
            <a:r>
              <a:rPr lang="en-US" sz="3000" dirty="0" err="1">
                <a:solidFill>
                  <a:srgbClr val="FFFFFF"/>
                </a:solidFill>
                <a:latin typeface="Century Gothic" pitchFamily="32" charset="0"/>
              </a:rPr>
              <a:t>atau</a:t>
            </a:r>
            <a:r>
              <a:rPr lang="en-US" sz="3000" dirty="0">
                <a:solidFill>
                  <a:srgbClr val="FFFFFF"/>
                </a:solidFill>
                <a:latin typeface="Century Gothic" pitchFamily="32" charset="0"/>
              </a:rPr>
              <a:t>,</a:t>
            </a:r>
          </a:p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solidFill>
                  <a:srgbClr val="FFFFFF"/>
                </a:solidFill>
                <a:latin typeface="Century Gothic" pitchFamily="32" charset="0"/>
              </a:rPr>
              <a:t>Dengan pengorbanan tertentu diharapkan mendapat hasil yg sebesar-besarnya</a:t>
            </a:r>
            <a:r>
              <a:rPr lang="id-ID" sz="3000" dirty="0" smtClean="0">
                <a:solidFill>
                  <a:srgbClr val="FFFFFF"/>
                </a:solidFill>
                <a:latin typeface="Century Gothic" pitchFamily="32" charset="0"/>
              </a:rPr>
              <a:t>. </a:t>
            </a:r>
            <a:endParaRPr lang="id-ID" sz="3000" dirty="0">
              <a:solidFill>
                <a:srgbClr val="FFFFFF"/>
              </a:solidFill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450850" y="261938"/>
            <a:ext cx="8240713" cy="1406525"/>
            <a:chOff x="284" y="165"/>
            <a:chExt cx="5191" cy="886"/>
          </a:xfrm>
        </p:grpSpPr>
        <p:pic>
          <p:nvPicPr>
            <p:cNvPr id="13619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284" y="165"/>
              <a:ext cx="5192" cy="8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36197" name="Text Box 3"/>
            <p:cNvSpPr txBox="1">
              <a:spLocks noChangeArrowheads="1"/>
            </p:cNvSpPr>
            <p:nvPr/>
          </p:nvSpPr>
          <p:spPr bwMode="auto">
            <a:xfrm>
              <a:off x="284" y="165"/>
              <a:ext cx="5192" cy="8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36195" name="Text Box 4"/>
          <p:cNvSpPr txBox="1">
            <a:spLocks noChangeArrowheads="1"/>
          </p:cNvSpPr>
          <p:nvPr/>
        </p:nvSpPr>
        <p:spPr bwMode="auto">
          <a:xfrm>
            <a:off x="457200" y="1882775"/>
            <a:ext cx="8229600" cy="4572000"/>
          </a:xfrm>
          <a:prstGeom prst="rect">
            <a:avLst/>
          </a:prstGeom>
          <a:gradFill rotWithShape="0">
            <a:gsLst>
              <a:gs pos="0">
                <a:srgbClr val="E40059"/>
              </a:gs>
              <a:gs pos="100000">
                <a:srgbClr val="17BBFD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820738" lvl="1" indent="-285750" algn="l" eaLnBrk="1" hangingPunct="1">
              <a:lnSpc>
                <a:spcPct val="90000"/>
              </a:lnSpc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solidFill>
                  <a:srgbClr val="FFFFFF"/>
                </a:solidFill>
                <a:latin typeface="Century Gothic" pitchFamily="32" charset="0"/>
              </a:rPr>
              <a:t>Kegiatan ekonomi</a:t>
            </a:r>
          </a:p>
          <a:p>
            <a:pPr marL="1103313" lvl="2" indent="-228600" algn="l" eaLnBrk="1" hangingPunct="1">
              <a:lnSpc>
                <a:spcPct val="90000"/>
              </a:lnSpc>
              <a:spcBef>
                <a:spcPts val="600"/>
              </a:spcBef>
              <a:buClr>
                <a:srgbClr val="FF388C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yaitu usaha-usaha individu/ perusahaan dan perekonomian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secara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keseluruhan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untuk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memproduksi barang dan jasa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yang dibutuhkan.</a:t>
            </a:r>
            <a:endParaRPr lang="id-ID" sz="2400" dirty="0">
              <a:solidFill>
                <a:srgbClr val="FFFFFF"/>
              </a:solidFill>
              <a:latin typeface="Century Gothic" pitchFamily="32" charset="0"/>
            </a:endParaRPr>
          </a:p>
          <a:p>
            <a:pPr marL="1103313" lvl="2" indent="-228600" algn="l" eaLnBrk="1" hangingPunct="1">
              <a:lnSpc>
                <a:spcPct val="90000"/>
              </a:lnSpc>
              <a:spcBef>
                <a:spcPts val="600"/>
              </a:spcBef>
              <a:buClr>
                <a:srgbClr val="FF388C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yaitu kegiat</a:t>
            </a:r>
            <a:r>
              <a:rPr lang="en-US" sz="2400" dirty="0">
                <a:solidFill>
                  <a:srgbClr val="FFFFFF"/>
                </a:solidFill>
                <a:latin typeface="Century Gothic" pitchFamily="32" charset="0"/>
              </a:rPr>
              <a:t>a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n ekonomi meliputi kegiatan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untuk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menggunakan barang dan jasa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yang  diproduksikan dalam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perekonomian.</a:t>
            </a:r>
          </a:p>
          <a:p>
            <a:pPr marL="1103313" lvl="2" indent="-228600" algn="l" eaLnBrk="1" hangingPunct="1">
              <a:lnSpc>
                <a:spcPct val="90000"/>
              </a:lnSpc>
              <a:spcBef>
                <a:spcPts val="600"/>
              </a:spcBef>
              <a:buClr>
                <a:srgbClr val="FF388C"/>
              </a:buClr>
              <a:buFont typeface="Wingdings 2" pitchFamily="16" charset="2"/>
              <a:buChar char="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Jadi kegiatan ekonomi adalah kegiatan seseorang, perusahaan, atau masyarakat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untuk </a:t>
            </a:r>
            <a:r>
              <a:rPr lang="id-ID" sz="2400" dirty="0">
                <a:solidFill>
                  <a:srgbClr val="FFFFFF"/>
                </a:solidFill>
                <a:latin typeface="Century Gothic" pitchFamily="32" charset="0"/>
              </a:rPr>
              <a:t>memproduksi barang dan jasa maupun mengkonsumsi barang dan jasa </a:t>
            </a:r>
            <a:r>
              <a:rPr lang="id-ID" sz="2400" dirty="0" smtClean="0">
                <a:solidFill>
                  <a:srgbClr val="FFFFFF"/>
                </a:solidFill>
                <a:latin typeface="Century Gothic" pitchFamily="32" charset="0"/>
              </a:rPr>
              <a:t>tersebut.</a:t>
            </a:r>
            <a:endParaRPr lang="id-ID" sz="2400" dirty="0">
              <a:solidFill>
                <a:srgbClr val="FFFFFF"/>
              </a:solidFill>
              <a:latin typeface="Century Gothic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218" name="Text Box 1"/>
          <p:cNvSpPr txBox="1">
            <a:spLocks noChangeArrowheads="1"/>
          </p:cNvSpPr>
          <p:nvPr/>
        </p:nvSpPr>
        <p:spPr bwMode="auto">
          <a:xfrm>
            <a:off x="304800" y="457200"/>
            <a:ext cx="8686800" cy="8382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4E3B30"/>
              </a:buClr>
              <a:buFont typeface="Franklin Gothic Medium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>
                <a:solidFill>
                  <a:srgbClr val="4E3B30"/>
                </a:solidFill>
                <a:latin typeface="Franklin Gothic Medium" pitchFamily="32" charset="0"/>
              </a:rPr>
              <a:t>MACAM KEGIATAN EKONOMI</a:t>
            </a:r>
          </a:p>
        </p:txBody>
      </p:sp>
      <p:sp>
        <p:nvSpPr>
          <p:cNvPr id="137219" name="Text Box 2"/>
          <p:cNvSpPr txBox="1">
            <a:spLocks noChangeArrowheads="1"/>
          </p:cNvSpPr>
          <p:nvPr/>
        </p:nvSpPr>
        <p:spPr bwMode="auto">
          <a:xfrm>
            <a:off x="0" y="2514600"/>
            <a:ext cx="8229600" cy="3581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2057400" lvl="4" indent="-228600" algn="l" eaLnBrk="1" hangingPunct="1">
              <a:spcBef>
                <a:spcPts val="900"/>
              </a:spcBef>
              <a:buClr>
                <a:srgbClr val="F0A22E"/>
              </a:buClr>
              <a:buSzPct val="60000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 dirty="0" smtClean="0">
                <a:solidFill>
                  <a:srgbClr val="4E3B30"/>
                </a:solidFill>
                <a:latin typeface="Franklin Gothic Book" pitchFamily="32" charset="0"/>
              </a:rPr>
              <a:t>1. KEGIATAN </a:t>
            </a:r>
            <a:r>
              <a:rPr lang="id-ID" sz="3600" dirty="0">
                <a:solidFill>
                  <a:srgbClr val="4E3B30"/>
                </a:solidFill>
                <a:latin typeface="Franklin Gothic Book" pitchFamily="32" charset="0"/>
              </a:rPr>
              <a:t>PRODUKSI</a:t>
            </a:r>
          </a:p>
          <a:p>
            <a:pPr marL="2057400" lvl="4" indent="-228600" algn="l" eaLnBrk="1" hangingPunct="1">
              <a:spcBef>
                <a:spcPts val="900"/>
              </a:spcBef>
              <a:buClr>
                <a:srgbClr val="F0A22E"/>
              </a:buClr>
              <a:buSzPct val="60000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 dirty="0" smtClean="0">
                <a:solidFill>
                  <a:srgbClr val="4E3B30"/>
                </a:solidFill>
                <a:latin typeface="Franklin Gothic Book" pitchFamily="32" charset="0"/>
              </a:rPr>
              <a:t>2. KEGIATAN </a:t>
            </a:r>
            <a:r>
              <a:rPr lang="id-ID" sz="3600" dirty="0">
                <a:solidFill>
                  <a:srgbClr val="4E3B30"/>
                </a:solidFill>
                <a:latin typeface="Franklin Gothic Book" pitchFamily="32" charset="0"/>
              </a:rPr>
              <a:t>KONSUMSI</a:t>
            </a:r>
          </a:p>
          <a:p>
            <a:pPr marL="2057400" lvl="4" indent="-228600" algn="l" eaLnBrk="1" hangingPunct="1">
              <a:spcBef>
                <a:spcPts val="900"/>
              </a:spcBef>
              <a:buClr>
                <a:srgbClr val="F0A22E"/>
              </a:buClr>
              <a:buSzPct val="60000"/>
              <a:tabLst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id-ID" sz="3600" dirty="0" smtClean="0">
                <a:solidFill>
                  <a:srgbClr val="4E3B30"/>
                </a:solidFill>
                <a:latin typeface="Franklin Gothic Book" pitchFamily="32" charset="0"/>
              </a:rPr>
              <a:t>3. KEGIATAN </a:t>
            </a:r>
            <a:r>
              <a:rPr lang="id-ID" sz="3600" dirty="0">
                <a:solidFill>
                  <a:srgbClr val="4E3B30"/>
                </a:solidFill>
                <a:latin typeface="Franklin Gothic Book" pitchFamily="32" charset="0"/>
              </a:rPr>
              <a:t>DISTRIBUSI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3" name="Text Box 4"/>
          <p:cNvSpPr txBox="1">
            <a:spLocks noChangeArrowheads="1"/>
          </p:cNvSpPr>
          <p:nvPr/>
        </p:nvSpPr>
        <p:spPr bwMode="auto">
          <a:xfrm>
            <a:off x="214282" y="1500174"/>
            <a:ext cx="8715436" cy="4745051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Faktor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penggerak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s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</a:t>
            </a:r>
            <a:r>
              <a:rPr lang="id-ID" sz="2800" dirty="0" smtClean="0">
                <a:latin typeface="Century Gothic" pitchFamily="32" charset="0"/>
              </a:rPr>
              <a:t>a</a:t>
            </a:r>
            <a:r>
              <a:rPr lang="en-US" sz="2800" dirty="0" smtClean="0">
                <a:latin typeface="Century Gothic" pitchFamily="32" charset="0"/>
              </a:rPr>
              <a:t>t </a:t>
            </a:r>
            <a:r>
              <a:rPr lang="en-US" sz="2800" dirty="0" err="1">
                <a:latin typeface="Century Gothic" pitchFamily="32" charset="0"/>
              </a:rPr>
              <a:t>dasar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adalah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manusia</a:t>
            </a:r>
            <a:r>
              <a:rPr lang="en-US" sz="2800" dirty="0">
                <a:latin typeface="Century Gothic" pitchFamily="32" charset="0"/>
              </a:rPr>
              <a:t>.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manusia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ad</a:t>
            </a:r>
            <a:r>
              <a:rPr lang="id-ID" sz="2800" dirty="0" smtClean="0">
                <a:latin typeface="Century Gothic" pitchFamily="32" charset="0"/>
              </a:rPr>
              <a:t>a</a:t>
            </a:r>
            <a:r>
              <a:rPr lang="en-US" sz="2800" dirty="0" smtClean="0">
                <a:latin typeface="Century Gothic" pitchFamily="32" charset="0"/>
              </a:rPr>
              <a:t>l</a:t>
            </a:r>
            <a:r>
              <a:rPr lang="id-ID" sz="2800" dirty="0" smtClean="0">
                <a:latin typeface="Century Gothic" pitchFamily="32" charset="0"/>
              </a:rPr>
              <a:t>ah</a:t>
            </a:r>
            <a:r>
              <a:rPr lang="en-US" sz="2800" dirty="0" smtClean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tujuan</a:t>
            </a:r>
            <a:r>
              <a:rPr lang="en-US" sz="2800" dirty="0">
                <a:latin typeface="Century Gothic" pitchFamily="32" charset="0"/>
              </a:rPr>
              <a:t> &amp; </a:t>
            </a:r>
            <a:r>
              <a:rPr lang="en-US" sz="2800" dirty="0" err="1">
                <a:latin typeface="Century Gothic" pitchFamily="32" charset="0"/>
              </a:rPr>
              <a:t>sekaligus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motivasi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kegiatan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berproduksi</a:t>
            </a:r>
            <a:r>
              <a:rPr lang="en-US" sz="2800" dirty="0">
                <a:latin typeface="Century Gothic" pitchFamily="32" charset="0"/>
              </a:rPr>
              <a:t>, </a:t>
            </a:r>
            <a:r>
              <a:rPr lang="en-US" sz="2800" dirty="0" err="1">
                <a:latin typeface="Century Gothic" pitchFamily="32" charset="0"/>
              </a:rPr>
              <a:t>konsumsi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tukar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menukar</a:t>
            </a:r>
            <a:r>
              <a:rPr lang="en-US" sz="2800" dirty="0">
                <a:latin typeface="Century Gothic" pitchFamily="32" charset="0"/>
              </a:rPr>
              <a:t>.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manusia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timbul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dari</a:t>
            </a:r>
            <a:r>
              <a:rPr lang="en-US" sz="2800" dirty="0">
                <a:latin typeface="Century Gothic" pitchFamily="32" charset="0"/>
              </a:rPr>
              <a:t> :</a:t>
            </a:r>
          </a:p>
          <a:p>
            <a:pPr marL="446088" indent="-382588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biologis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untuk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hidup</a:t>
            </a:r>
            <a:r>
              <a:rPr lang="en-US" sz="2800" dirty="0">
                <a:latin typeface="Century Gothic" pitchFamily="32" charset="0"/>
              </a:rPr>
              <a:t> </a:t>
            </a:r>
          </a:p>
          <a:p>
            <a:pPr marL="446088" indent="-382588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akibat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peradaban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dan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id-ID" sz="2800" dirty="0" smtClean="0">
                <a:latin typeface="Century Gothic" pitchFamily="32" charset="0"/>
              </a:rPr>
              <a:t>    k</a:t>
            </a:r>
            <a:r>
              <a:rPr lang="en-US" sz="2800" dirty="0" err="1" smtClean="0">
                <a:latin typeface="Century Gothic" pitchFamily="32" charset="0"/>
              </a:rPr>
              <a:t>ebudayaan</a:t>
            </a:r>
            <a:r>
              <a:rPr lang="en-US" sz="2800" dirty="0" smtClean="0">
                <a:latin typeface="Century Gothic" pitchFamily="32" charset="0"/>
              </a:rPr>
              <a:t> </a:t>
            </a:r>
            <a:r>
              <a:rPr lang="en-US" sz="2800" dirty="0" err="1" smtClean="0">
                <a:latin typeface="Century Gothic" pitchFamily="32" charset="0"/>
              </a:rPr>
              <a:t>manusia</a:t>
            </a:r>
            <a:r>
              <a:rPr lang="id-ID" sz="2800" dirty="0" smtClean="0">
                <a:latin typeface="Century Gothic" pitchFamily="32" charset="0"/>
              </a:rPr>
              <a:t>  </a:t>
            </a:r>
            <a:endParaRPr lang="en-US" sz="2800" dirty="0">
              <a:latin typeface="Century Gothic" pitchFamily="32" charset="0"/>
            </a:endParaRPr>
          </a:p>
          <a:p>
            <a:pPr marL="446088" indent="-382588" algn="l" eaLnBrk="1" hangingPunct="1">
              <a:lnSpc>
                <a:spcPct val="80000"/>
              </a:lnSpc>
              <a:spcBef>
                <a:spcPts val="70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>
                <a:latin typeface="Century Gothic" pitchFamily="32" charset="0"/>
              </a:rPr>
              <a:t>Lain–lain </a:t>
            </a:r>
            <a:r>
              <a:rPr lang="en-US" sz="2800" dirty="0" err="1">
                <a:latin typeface="Century Gothic" pitchFamily="32" charset="0"/>
              </a:rPr>
              <a:t>kebutuhan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y</a:t>
            </a:r>
            <a:r>
              <a:rPr lang="id-ID" sz="2800" dirty="0" smtClean="0">
                <a:latin typeface="Century Gothic" pitchFamily="32" charset="0"/>
              </a:rPr>
              <a:t>an</a:t>
            </a:r>
            <a:r>
              <a:rPr lang="en-US" sz="2800" dirty="0" smtClean="0">
                <a:latin typeface="Century Gothic" pitchFamily="32" charset="0"/>
              </a:rPr>
              <a:t>g </a:t>
            </a:r>
            <a:r>
              <a:rPr lang="en-US" sz="2800" dirty="0" err="1">
                <a:latin typeface="Century Gothic" pitchFamily="32" charset="0"/>
              </a:rPr>
              <a:t>khas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smtClean="0">
                <a:latin typeface="Century Gothic" pitchFamily="32" charset="0"/>
              </a:rPr>
              <a:t>d</a:t>
            </a:r>
            <a:r>
              <a:rPr lang="id-ID" sz="2800" dirty="0" smtClean="0">
                <a:latin typeface="Century Gothic" pitchFamily="32" charset="0"/>
              </a:rPr>
              <a:t>a</a:t>
            </a:r>
            <a:r>
              <a:rPr lang="en-US" sz="2800" dirty="0" smtClean="0">
                <a:latin typeface="Century Gothic" pitchFamily="32" charset="0"/>
              </a:rPr>
              <a:t>r</a:t>
            </a:r>
            <a:r>
              <a:rPr lang="id-ID" sz="2800" dirty="0" smtClean="0">
                <a:latin typeface="Century Gothic" pitchFamily="32" charset="0"/>
              </a:rPr>
              <a:t>i</a:t>
            </a:r>
            <a:r>
              <a:rPr lang="en-US" sz="2800" dirty="0" smtClean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masing-masing</a:t>
            </a:r>
            <a:r>
              <a:rPr lang="en-US" sz="2800" dirty="0">
                <a:latin typeface="Century Gothic" pitchFamily="32" charset="0"/>
              </a:rPr>
              <a:t> </a:t>
            </a:r>
            <a:r>
              <a:rPr lang="en-US" sz="2800" dirty="0" err="1">
                <a:latin typeface="Century Gothic" pitchFamily="32" charset="0"/>
              </a:rPr>
              <a:t>perorangan</a:t>
            </a:r>
            <a:endParaRPr lang="en-US" sz="2800" dirty="0">
              <a:latin typeface="Century Gothic" pitchFamily="32" charset="0"/>
            </a:endParaRPr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357166"/>
            <a:ext cx="7286676" cy="857256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</p:pic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7" name="Text Box 4"/>
          <p:cNvSpPr txBox="1">
            <a:spLocks noChangeArrowheads="1"/>
          </p:cNvSpPr>
          <p:nvPr/>
        </p:nvSpPr>
        <p:spPr bwMode="auto">
          <a:xfrm>
            <a:off x="381000" y="1905000"/>
            <a:ext cx="8229600" cy="43434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Wingdings 2" pitchFamily="16" charset="2"/>
              <a:buChar char="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000" dirty="0">
                <a:latin typeface="Century Gothic" pitchFamily="32" charset="0"/>
              </a:rPr>
              <a:t>Masalah pokok perekonomian adlh </a:t>
            </a:r>
            <a:r>
              <a:rPr lang="id-ID" sz="3000" u="sng" dirty="0">
                <a:latin typeface="Century Gothic" pitchFamily="32" charset="0"/>
              </a:rPr>
              <a:t>kekurangan</a:t>
            </a:r>
            <a:r>
              <a:rPr lang="id-ID" sz="3000" dirty="0">
                <a:latin typeface="Century Gothic" pitchFamily="32" charset="0"/>
              </a:rPr>
              <a:t> (kelangkaan/scarcity)</a:t>
            </a:r>
            <a:r>
              <a:rPr lang="ar-SA" sz="3000" dirty="0">
                <a:latin typeface="Century Gothic" pitchFamily="32" charset="0"/>
                <a:cs typeface="Arial" charset="0"/>
              </a:rPr>
              <a:t>‏</a:t>
            </a:r>
            <a:endParaRPr lang="id-ID" sz="3000" dirty="0">
              <a:latin typeface="Century Gothic" pitchFamily="32" charset="0"/>
            </a:endParaRPr>
          </a:p>
          <a:p>
            <a:pPr marL="446088" indent="-382588" algn="l" eaLnBrk="1" hangingPunct="1">
              <a:spcBef>
                <a:spcPts val="750"/>
              </a:spcBef>
              <a:buClr>
                <a:srgbClr val="FF388C"/>
              </a:buClr>
              <a:buSzPct val="80000"/>
              <a:buFont typeface="Century Gothic" pitchFamily="32" charset="0"/>
              <a:buNone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000" dirty="0">
                <a:latin typeface="Century Gothic" pitchFamily="32" charset="0"/>
              </a:rPr>
              <a:t>   </a:t>
            </a:r>
            <a:r>
              <a:rPr lang="id-ID" sz="3000" dirty="0">
                <a:latin typeface="Century Gothic" pitchFamily="32" charset="0"/>
              </a:rPr>
              <a:t>→ </a:t>
            </a:r>
            <a:r>
              <a:rPr lang="id-ID" sz="3000" dirty="0" smtClean="0">
                <a:latin typeface="Century Gothic" pitchFamily="32" charset="0"/>
              </a:rPr>
              <a:t>sebagai </a:t>
            </a:r>
            <a:r>
              <a:rPr lang="id-ID" sz="3000" dirty="0">
                <a:latin typeface="Century Gothic" pitchFamily="32" charset="0"/>
              </a:rPr>
              <a:t>akibat dari ketidak seimbangan </a:t>
            </a:r>
            <a:r>
              <a:rPr lang="id-ID" sz="3000" dirty="0" smtClean="0">
                <a:latin typeface="Century Gothic" pitchFamily="32" charset="0"/>
              </a:rPr>
              <a:t>antara </a:t>
            </a:r>
            <a:r>
              <a:rPr lang="id-ID" sz="3000" dirty="0">
                <a:latin typeface="Century Gothic" pitchFamily="32" charset="0"/>
              </a:rPr>
              <a:t>: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latin typeface="Century Gothic" pitchFamily="32" charset="0"/>
              </a:rPr>
              <a:t>kebutuhan masyarakat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>
                <a:latin typeface="Century Gothic" pitchFamily="32" charset="0"/>
              </a:rPr>
              <a:t>faktor-faktor produksi </a:t>
            </a:r>
            <a:r>
              <a:rPr lang="id-ID" sz="2600" dirty="0" smtClean="0">
                <a:latin typeface="Century Gothic" pitchFamily="32" charset="0"/>
              </a:rPr>
              <a:t>yang </a:t>
            </a:r>
            <a:r>
              <a:rPr lang="id-ID" sz="2600" dirty="0">
                <a:latin typeface="Century Gothic" pitchFamily="32" charset="0"/>
              </a:rPr>
              <a:t>tersedia </a:t>
            </a:r>
            <a:r>
              <a:rPr lang="id-ID" sz="2600" dirty="0" smtClean="0">
                <a:latin typeface="Century Gothic" pitchFamily="32" charset="0"/>
              </a:rPr>
              <a:t>dalam </a:t>
            </a:r>
            <a:r>
              <a:rPr lang="id-ID" sz="2600" dirty="0">
                <a:latin typeface="Century Gothic" pitchFamily="32" charset="0"/>
              </a:rPr>
              <a:t>masyarakat</a:t>
            </a:r>
            <a:r>
              <a:rPr lang="id-ID" sz="2600" dirty="0" smtClean="0">
                <a:latin typeface="Century Gothic" pitchFamily="32" charset="0"/>
              </a:rPr>
              <a:t>,.</a:t>
            </a:r>
          </a:p>
          <a:p>
            <a:pPr marL="820738" lvl="1" indent="-285750" algn="l" eaLnBrk="1" hangingPunct="1">
              <a:spcBef>
                <a:spcPts val="650"/>
              </a:spcBef>
              <a:buClr>
                <a:srgbClr val="FF388C"/>
              </a:buClr>
              <a:buSzPct val="95000"/>
              <a:buFont typeface="Verdana" pitchFamily="32" charset="0"/>
              <a:buChar char="›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600" dirty="0" smtClean="0">
                <a:latin typeface="Century Gothic" pitchFamily="32" charset="0"/>
              </a:rPr>
              <a:t>Oleh karena itu orang  </a:t>
            </a:r>
            <a:r>
              <a:rPr lang="id-ID" sz="2600" dirty="0">
                <a:latin typeface="Century Gothic" pitchFamily="32" charset="0"/>
              </a:rPr>
              <a:t>perlu membuat </a:t>
            </a:r>
            <a:r>
              <a:rPr lang="id-ID" sz="2600" dirty="0" smtClean="0">
                <a:latin typeface="Century Gothic" pitchFamily="32" charset="0"/>
              </a:rPr>
              <a:t>pilihan.</a:t>
            </a:r>
            <a:r>
              <a:rPr lang="id-ID" sz="2600" dirty="0" smtClean="0">
                <a:solidFill>
                  <a:srgbClr val="FFFFFF"/>
                </a:solidFill>
                <a:latin typeface="Century Gothic" pitchFamily="32" charset="0"/>
              </a:rPr>
              <a:t>pilihan</a:t>
            </a:r>
            <a:endParaRPr lang="id-ID" sz="2600" dirty="0">
              <a:solidFill>
                <a:srgbClr val="FFFFFF"/>
              </a:solidFill>
              <a:latin typeface="Century Gothic" pitchFamily="3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58" y="357166"/>
            <a:ext cx="814393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 smtClean="0"/>
              <a:t>MASALAH </a:t>
            </a:r>
            <a:r>
              <a:rPr lang="en-US" sz="3600" b="1" dirty="0" smtClean="0">
                <a:latin typeface="Century Gothic" pitchFamily="34" charset="0"/>
              </a:rPr>
              <a:t>POKOK</a:t>
            </a:r>
            <a:r>
              <a:rPr lang="en-US" sz="3600" b="1" dirty="0" smtClean="0"/>
              <a:t> DALAM PEREKONOMIAN</a:t>
            </a:r>
            <a:endParaRPr lang="en-US" sz="3600" b="1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Text Box 1"/>
          <p:cNvSpPr txBox="1">
            <a:spLocks noChangeArrowheads="1"/>
          </p:cNvSpPr>
          <p:nvPr/>
        </p:nvSpPr>
        <p:spPr bwMode="auto">
          <a:xfrm>
            <a:off x="381000" y="1371600"/>
            <a:ext cx="8229600" cy="5105400"/>
          </a:xfrm>
          <a:prstGeom prst="rect">
            <a:avLst/>
          </a:prstGeom>
          <a:gradFill rotWithShape="0">
            <a:gsLst>
              <a:gs pos="0">
                <a:srgbClr val="F3A447"/>
              </a:gs>
              <a:gs pos="100000">
                <a:srgbClr val="A5B592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1003300" lvl="2" indent="-228600" algn="l" eaLnBrk="1" hangingPunct="1">
              <a:spcBef>
                <a:spcPts val="300"/>
              </a:spcBef>
              <a:buClr>
                <a:srgbClr val="B37732"/>
              </a:buClr>
              <a:buSzPct val="85000"/>
              <a:buFont typeface="Constantia" pitchFamily="16" charset="0"/>
              <a:buNone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100" dirty="0">
              <a:solidFill>
                <a:srgbClr val="FFFFFF"/>
              </a:solidFill>
              <a:latin typeface="Constantia" pitchFamily="16" charset="0"/>
            </a:endParaRPr>
          </a:p>
          <a:p>
            <a:pPr marL="1003300" lvl="2" indent="-228600" algn="l" eaLnBrk="1" hangingPunct="1">
              <a:spcBef>
                <a:spcPts val="300"/>
              </a:spcBef>
              <a:buClr>
                <a:srgbClr val="B37732"/>
              </a:buClr>
              <a:buSzPct val="85000"/>
              <a:buFont typeface="Constantia" pitchFamily="16" charset="0"/>
              <a:buNone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Adalah benda-benda </a:t>
            </a:r>
            <a:r>
              <a:rPr lang="id-ID" sz="2100" dirty="0" smtClean="0">
                <a:solidFill>
                  <a:srgbClr val="FFFFFF"/>
                </a:solidFill>
                <a:latin typeface="Constantia" pitchFamily="16" charset="0"/>
              </a:rPr>
              <a:t>yang 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disediak</a:t>
            </a:r>
            <a:r>
              <a:rPr lang="en-US" sz="2100" dirty="0">
                <a:solidFill>
                  <a:srgbClr val="FFFFFF"/>
                </a:solidFill>
                <a:latin typeface="Constantia" pitchFamily="16" charset="0"/>
              </a:rPr>
              <a:t>a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n oleh alam atau diciptakan oleh manusia </a:t>
            </a:r>
            <a:r>
              <a:rPr lang="id-ID" sz="2100" dirty="0" smtClean="0">
                <a:solidFill>
                  <a:srgbClr val="FFFFFF"/>
                </a:solidFill>
                <a:latin typeface="Constantia" pitchFamily="16" charset="0"/>
              </a:rPr>
              <a:t>yang dapat 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digunakan </a:t>
            </a:r>
            <a:r>
              <a:rPr lang="id-ID" sz="2100" dirty="0" smtClean="0">
                <a:solidFill>
                  <a:srgbClr val="FFFFFF"/>
                </a:solidFill>
                <a:latin typeface="Constantia" pitchFamily="16" charset="0"/>
              </a:rPr>
              <a:t>untuk 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memproduksi barang dan jasa.</a:t>
            </a:r>
          </a:p>
          <a:p>
            <a:pPr marL="271463" indent="-271463" algn="l" eaLnBrk="1" hangingPunct="1">
              <a:spcBef>
                <a:spcPts val="600"/>
              </a:spcBef>
              <a:buClr>
                <a:srgbClr val="F3A447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(faktor-faktor produksi yg tersedia </a:t>
            </a:r>
            <a:r>
              <a:rPr lang="id-ID" sz="2400" dirty="0" smtClean="0">
                <a:solidFill>
                  <a:srgbClr val="FFFFFF"/>
                </a:solidFill>
                <a:latin typeface="Constantia" pitchFamily="16" charset="0"/>
              </a:rPr>
              <a:t>dalam </a:t>
            </a: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perekonomian akan menentukan </a:t>
            </a:r>
            <a:r>
              <a:rPr lang="id-ID" sz="2400" dirty="0" smtClean="0">
                <a:solidFill>
                  <a:srgbClr val="FFFFFF"/>
                </a:solidFill>
                <a:latin typeface="Constantia" pitchFamily="16" charset="0"/>
              </a:rPr>
              <a:t>kemampuan suatu </a:t>
            </a: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negara </a:t>
            </a:r>
            <a:r>
              <a:rPr lang="id-ID" sz="2400" dirty="0" smtClean="0">
                <a:solidFill>
                  <a:srgbClr val="FFFFFF"/>
                </a:solidFill>
                <a:latin typeface="Constantia" pitchFamily="16" charset="0"/>
              </a:rPr>
              <a:t>dalam </a:t>
            </a: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menghasilkan barang dan jasa).</a:t>
            </a:r>
          </a:p>
          <a:p>
            <a:pPr marL="1003300" lvl="2" indent="-228600" algn="l" eaLnBrk="1" hangingPunct="1">
              <a:spcBef>
                <a:spcPts val="300"/>
              </a:spcBef>
              <a:buClr>
                <a:srgbClr val="B37732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Faktor-faktor produksi </a:t>
            </a:r>
            <a:r>
              <a:rPr lang="id-ID" sz="2100" dirty="0" smtClean="0">
                <a:solidFill>
                  <a:srgbClr val="FFFFFF"/>
                </a:solidFill>
                <a:latin typeface="Constantia" pitchFamily="16" charset="0"/>
              </a:rPr>
              <a:t>dapat </a:t>
            </a:r>
            <a:r>
              <a:rPr lang="id-ID" sz="2100" dirty="0">
                <a:solidFill>
                  <a:srgbClr val="FFFFFF"/>
                </a:solidFill>
                <a:latin typeface="Constantia" pitchFamily="16" charset="0"/>
              </a:rPr>
              <a:t>dibedakan :</a:t>
            </a:r>
          </a:p>
          <a:p>
            <a:pPr marL="1277938" lvl="3" indent="-228600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Tanah dan sumber alam</a:t>
            </a:r>
          </a:p>
          <a:p>
            <a:pPr marL="1277938" lvl="3" indent="-228600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Tenaga kerja (kasar, terampil, terdidik)</a:t>
            </a:r>
            <a:r>
              <a:rPr lang="ar-SA" sz="2400" dirty="0">
                <a:solidFill>
                  <a:srgbClr val="FFFFFF"/>
                </a:solidFill>
                <a:latin typeface="Constantia" pitchFamily="16" charset="0"/>
                <a:cs typeface="Arial" charset="0"/>
              </a:rPr>
              <a:t>‏</a:t>
            </a:r>
            <a:endParaRPr lang="id-ID" sz="2400" dirty="0">
              <a:solidFill>
                <a:srgbClr val="FFFFFF"/>
              </a:solidFill>
              <a:latin typeface="Constantia" pitchFamily="16" charset="0"/>
            </a:endParaRPr>
          </a:p>
          <a:p>
            <a:pPr marL="1277938" lvl="3" indent="-228600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>
                <a:solidFill>
                  <a:srgbClr val="FFFFFF"/>
                </a:solidFill>
                <a:latin typeface="Constantia" pitchFamily="16" charset="0"/>
              </a:rPr>
              <a:t>Modal (finansial)</a:t>
            </a:r>
            <a:r>
              <a:rPr lang="ar-SA" sz="2400" dirty="0">
                <a:solidFill>
                  <a:srgbClr val="FFFFFF"/>
                </a:solidFill>
                <a:latin typeface="Constantia" pitchFamily="16" charset="0"/>
                <a:cs typeface="Arial" charset="0"/>
              </a:rPr>
              <a:t>‏</a:t>
            </a:r>
            <a:endParaRPr lang="id-ID" sz="2400" dirty="0">
              <a:solidFill>
                <a:srgbClr val="FFFFFF"/>
              </a:solidFill>
              <a:latin typeface="Constantia" pitchFamily="16" charset="0"/>
            </a:endParaRPr>
          </a:p>
          <a:p>
            <a:pPr marL="1277938" lvl="3" indent="-228600" algn="l" eaLnBrk="1" hangingPunct="1">
              <a:spcBef>
                <a:spcPts val="300"/>
              </a:spcBef>
              <a:buClr>
                <a:srgbClr val="D6903D"/>
              </a:buClr>
              <a:buSzPct val="85000"/>
              <a:buFont typeface="Wingdings 2" pitchFamily="16" charset="2"/>
              <a:buChar char=""/>
              <a:tabLst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2400" dirty="0" smtClean="0">
                <a:solidFill>
                  <a:srgbClr val="FFFFFF"/>
                </a:solidFill>
                <a:latin typeface="Constantia" pitchFamily="16" charset="0"/>
              </a:rPr>
              <a:t>Keahlian/Kewirausahaan</a:t>
            </a:r>
            <a:r>
              <a:rPr lang="en-US" sz="2400" dirty="0">
                <a:solidFill>
                  <a:srgbClr val="FFFFFF"/>
                </a:solidFill>
                <a:latin typeface="Constantia" pitchFamily="16" charset="0"/>
              </a:rPr>
              <a:t>(</a:t>
            </a:r>
            <a:r>
              <a:rPr lang="en-US" sz="2400" dirty="0" err="1">
                <a:solidFill>
                  <a:srgbClr val="FFFFFF"/>
                </a:solidFill>
                <a:latin typeface="Constantia" pitchFamily="16" charset="0"/>
              </a:rPr>
              <a:t>entrepreunership</a:t>
            </a:r>
            <a:r>
              <a:rPr lang="en-US" sz="1900" dirty="0">
                <a:solidFill>
                  <a:srgbClr val="FFFFFF"/>
                </a:solidFill>
                <a:latin typeface="Constantia" pitchFamily="16" charset="0"/>
              </a:rPr>
              <a:t>)</a:t>
            </a:r>
            <a:r>
              <a:rPr lang="ar-SA" sz="1900" dirty="0" smtClean="0">
                <a:solidFill>
                  <a:srgbClr val="FFFFFF"/>
                </a:solidFill>
                <a:latin typeface="Constantia" pitchFamily="16" charset="0"/>
                <a:cs typeface="Arial" charset="0"/>
              </a:rPr>
              <a:t>‏</a:t>
            </a:r>
            <a:endParaRPr lang="en-US" sz="1900" dirty="0">
              <a:solidFill>
                <a:srgbClr val="FFFFFF"/>
              </a:solidFill>
              <a:latin typeface="Constantia" pitchFamily="16" charset="0"/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219075" y="146050"/>
            <a:ext cx="8472488" cy="1230313"/>
            <a:chOff x="138" y="92"/>
            <a:chExt cx="5337" cy="775"/>
          </a:xfrm>
        </p:grpSpPr>
        <p:pic>
          <p:nvPicPr>
            <p:cNvPr id="140292" name="Picture 3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38" y="92"/>
              <a:ext cx="5338" cy="7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0293" name="Text Box 4"/>
            <p:cNvSpPr txBox="1">
              <a:spLocks noChangeArrowheads="1"/>
            </p:cNvSpPr>
            <p:nvPr/>
          </p:nvSpPr>
          <p:spPr bwMode="auto">
            <a:xfrm>
              <a:off x="138" y="92"/>
              <a:ext cx="5338" cy="776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>
            <a:grpSpLocks/>
          </p:cNvGrpSpPr>
          <p:nvPr/>
        </p:nvGrpSpPr>
        <p:grpSpPr bwMode="auto">
          <a:xfrm>
            <a:off x="225425" y="231775"/>
            <a:ext cx="7478713" cy="1235075"/>
            <a:chOff x="142" y="146"/>
            <a:chExt cx="4711" cy="778"/>
          </a:xfrm>
        </p:grpSpPr>
        <p:pic>
          <p:nvPicPr>
            <p:cNvPr id="141316" name="Picture 2"/>
            <p:cNvPicPr>
              <a:picLocks noChangeAspect="1"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142" y="146"/>
              <a:ext cx="4712" cy="77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</p:pic>
        <p:sp>
          <p:nvSpPr>
            <p:cNvPr id="141317" name="Text Box 3"/>
            <p:cNvSpPr txBox="1">
              <a:spLocks noChangeArrowheads="1"/>
            </p:cNvSpPr>
            <p:nvPr/>
          </p:nvSpPr>
          <p:spPr bwMode="auto">
            <a:xfrm>
              <a:off x="142" y="146"/>
              <a:ext cx="4712" cy="779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141315" name="Text Box 4"/>
          <p:cNvSpPr txBox="1">
            <a:spLocks noChangeArrowheads="1"/>
          </p:cNvSpPr>
          <p:nvPr/>
        </p:nvSpPr>
        <p:spPr bwMode="auto">
          <a:xfrm>
            <a:off x="457200" y="1609725"/>
            <a:ext cx="7239000" cy="4846638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608013" indent="-608013" algn="l" eaLnBrk="1" hangingPunct="1">
              <a:lnSpc>
                <a:spcPct val="80000"/>
              </a:lnSpc>
              <a:spcBef>
                <a:spcPts val="600"/>
              </a:spcBef>
              <a:buClr>
                <a:srgbClr val="B13F9A"/>
              </a:buClr>
              <a:buSzPct val="73000"/>
              <a:buFont typeface="Wingdings 2" pitchFamily="16" charset="2"/>
              <a:buChar char="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en-US" sz="2800" dirty="0">
                <a:solidFill>
                  <a:srgbClr val="000000"/>
                </a:solidFill>
                <a:latin typeface="Trebuchet MS" pitchFamily="32" charset="0"/>
              </a:rPr>
              <a:t>3 MASALAH POKOK :</a:t>
            </a:r>
          </a:p>
          <a:p>
            <a:pPr marL="989013" lvl="1" indent="-531813" algn="l" eaLnBrk="1" hangingPunct="1">
              <a:lnSpc>
                <a:spcPct val="80000"/>
              </a:lnSpc>
              <a:spcBef>
                <a:spcPts val="500"/>
              </a:spcBef>
              <a:buClr>
                <a:srgbClr val="F9B639"/>
              </a:buClr>
              <a:buSzPct val="80000"/>
              <a:buFont typeface="Trebuchet MS" pitchFamily="32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en-US" sz="2300" b="1" dirty="0">
                <a:solidFill>
                  <a:srgbClr val="6C6C6C"/>
                </a:solidFill>
                <a:latin typeface="Trebuchet MS" pitchFamily="32" charset="0"/>
              </a:rPr>
              <a:t>APA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yg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harus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diproduksikan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 smtClean="0">
                <a:solidFill>
                  <a:srgbClr val="6C6C6C"/>
                </a:solidFill>
                <a:latin typeface="Trebuchet MS" pitchFamily="32" charset="0"/>
              </a:rPr>
              <a:t>dala</a:t>
            </a:r>
            <a:r>
              <a:rPr lang="id-ID" sz="2300" dirty="0" smtClean="0">
                <a:solidFill>
                  <a:srgbClr val="6C6C6C"/>
                </a:solidFill>
                <a:latin typeface="Trebuchet MS" pitchFamily="32" charset="0"/>
              </a:rPr>
              <a:t>m</a:t>
            </a:r>
            <a:r>
              <a:rPr lang="en-US" sz="2300" dirty="0" smtClean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jumlah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berapa</a:t>
            </a:r>
            <a:endParaRPr lang="en-US" sz="2300" dirty="0">
              <a:solidFill>
                <a:srgbClr val="6C6C6C"/>
              </a:solidFill>
              <a:latin typeface="Trebuchet MS" pitchFamily="32" charset="0"/>
            </a:endParaRPr>
          </a:p>
          <a:p>
            <a:pPr marL="989013" lvl="1" indent="-531813" algn="l" eaLnBrk="1" hangingPunct="1">
              <a:lnSpc>
                <a:spcPct val="80000"/>
              </a:lnSpc>
              <a:spcBef>
                <a:spcPts val="500"/>
              </a:spcBef>
              <a:buClr>
                <a:srgbClr val="F9B639"/>
              </a:buClr>
              <a:buSzPct val="80000"/>
              <a:buFont typeface="Trebuchet MS" pitchFamily="32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en-US" sz="2300" b="1" dirty="0">
                <a:solidFill>
                  <a:srgbClr val="6C6C6C"/>
                </a:solidFill>
                <a:latin typeface="Trebuchet MS" pitchFamily="32" charset="0"/>
              </a:rPr>
              <a:t>BAGAIMANA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sumber-sumber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ekonomi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/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faktor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produksi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yg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tersedia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harus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dipergunakan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untuk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memproduksikan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barang-barang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tsb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(How)‏</a:t>
            </a:r>
          </a:p>
          <a:p>
            <a:pPr marL="989013" lvl="1" indent="-531813" algn="l" eaLnBrk="1" hangingPunct="1">
              <a:lnSpc>
                <a:spcPct val="80000"/>
              </a:lnSpc>
              <a:spcBef>
                <a:spcPts val="500"/>
              </a:spcBef>
              <a:buClr>
                <a:srgbClr val="F9B639"/>
              </a:buClr>
              <a:buSzPct val="80000"/>
              <a:buFont typeface="Trebuchet MS" pitchFamily="32" charset="0"/>
              <a:buAutoNum type="arabicPeriod"/>
              <a:tabLst>
                <a:tab pos="1247775" algn="l"/>
                <a:tab pos="2162175" algn="l"/>
                <a:tab pos="3076575" algn="l"/>
                <a:tab pos="3990975" algn="l"/>
                <a:tab pos="4905375" algn="l"/>
                <a:tab pos="5819775" algn="l"/>
                <a:tab pos="6734175" algn="l"/>
                <a:tab pos="7648575" algn="l"/>
                <a:tab pos="8562975" algn="l"/>
                <a:tab pos="9477375" algn="l"/>
                <a:tab pos="10391775" algn="l"/>
              </a:tabLst>
            </a:pPr>
            <a:r>
              <a:rPr lang="en-US" sz="2300" b="1" dirty="0">
                <a:solidFill>
                  <a:srgbClr val="6C6C6C"/>
                </a:solidFill>
                <a:latin typeface="Trebuchet MS" pitchFamily="32" charset="0"/>
              </a:rPr>
              <a:t>UNTUK SIAPA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barang-barang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tsb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diproduksikan,atau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bgm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barang-barang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tsb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dibagikan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diantara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warga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</a:t>
            </a:r>
            <a:r>
              <a:rPr lang="en-US" sz="2300" dirty="0" err="1">
                <a:solidFill>
                  <a:srgbClr val="6C6C6C"/>
                </a:solidFill>
                <a:latin typeface="Trebuchet MS" pitchFamily="32" charset="0"/>
              </a:rPr>
              <a:t>masyarakat</a:t>
            </a:r>
            <a:r>
              <a:rPr lang="en-US" sz="2300" dirty="0">
                <a:solidFill>
                  <a:srgbClr val="6C6C6C"/>
                </a:solidFill>
                <a:latin typeface="Trebuchet MS" pitchFamily="32" charset="0"/>
              </a:rPr>
              <a:t> (For Whom)</a:t>
            </a:r>
            <a:r>
              <a:rPr lang="en-US" sz="2300" dirty="0" smtClean="0">
                <a:solidFill>
                  <a:srgbClr val="6C6C6C"/>
                </a:solidFill>
                <a:latin typeface="Trebuchet MS" pitchFamily="32" charset="0"/>
              </a:rPr>
              <a:t>‏</a:t>
            </a:r>
            <a:r>
              <a:rPr lang="id-ID" sz="2300" dirty="0" smtClean="0">
                <a:solidFill>
                  <a:srgbClr val="6C6C6C"/>
                </a:solidFill>
                <a:latin typeface="Trebuchet MS" pitchFamily="32" charset="0"/>
              </a:rPr>
              <a:t> </a:t>
            </a:r>
            <a:endParaRPr lang="en-US" sz="2300" dirty="0">
              <a:solidFill>
                <a:srgbClr val="6C6C6C"/>
              </a:solidFill>
              <a:latin typeface="Trebuchet MS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5" name="Text Box 1"/>
          <p:cNvSpPr txBox="1">
            <a:spLocks noChangeArrowheads="1"/>
          </p:cNvSpPr>
          <p:nvPr/>
        </p:nvSpPr>
        <p:spPr bwMode="auto">
          <a:xfrm>
            <a:off x="500034" y="285728"/>
            <a:ext cx="8229600" cy="11731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l" eaLnBrk="1" hangingPunct="1">
              <a:buClr>
                <a:srgbClr val="572314"/>
              </a:buClr>
              <a:buFont typeface="Gill Sans MT" pitchFamily="32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2" charset="0"/>
              </a:rPr>
              <a:t>Definisi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2" charset="0"/>
              </a:rPr>
              <a:t>Ilmu</a:t>
            </a:r>
            <a:r>
              <a:rPr lang="en-US" sz="4300" dirty="0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2" charset="0"/>
              </a:rPr>
              <a:t> </a:t>
            </a:r>
            <a:r>
              <a:rPr lang="en-US" sz="4300" dirty="0" err="1">
                <a:solidFill>
                  <a:srgbClr val="572314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ill Sans MT" pitchFamily="32" charset="0"/>
              </a:rPr>
              <a:t>Ekonomi</a:t>
            </a:r>
            <a:endParaRPr lang="en-US" sz="4300" dirty="0">
              <a:solidFill>
                <a:srgbClr val="572314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Gill Sans MT" pitchFamily="32" charset="0"/>
            </a:endParaRPr>
          </a:p>
        </p:txBody>
      </p:sp>
      <p:sp>
        <p:nvSpPr>
          <p:cNvPr id="133123" name="Text Box 2"/>
          <p:cNvSpPr txBox="1">
            <a:spLocks noChangeArrowheads="1"/>
          </p:cNvSpPr>
          <p:nvPr/>
        </p:nvSpPr>
        <p:spPr bwMode="auto">
          <a:xfrm>
            <a:off x="1066800" y="1500174"/>
            <a:ext cx="7696200" cy="5219714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lIns="90000" tIns="46800" rIns="90000" bIns="46800"/>
          <a:lstStyle/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200" dirty="0" smtClean="0">
              <a:solidFill>
                <a:srgbClr val="000000"/>
              </a:solidFill>
              <a:latin typeface="Gill Sans MT" pitchFamily="32" charset="0"/>
            </a:endParaRP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 smtClean="0">
                <a:solidFill>
                  <a:srgbClr val="000000"/>
                </a:solidFill>
                <a:latin typeface="Gill Sans MT" pitchFamily="32" charset="0"/>
              </a:rPr>
              <a:t>Menurut L. Robbins (1952) dalam  Poli, 2002: 20-22),  Ilmu Ekonomi adalah ilmu yang mempelajari tingkah laku manusia dalam hubungan dengan tujuan yang ingin dicapai dan sumber daya langka yang mempunyai berbagai kemungkinan penggunaan.  </a:t>
            </a:r>
          </a:p>
          <a:p>
            <a:pPr marL="363538" indent="-282575" algn="l" eaLnBrk="1" hangingPunct="1">
              <a:spcBef>
                <a:spcPts val="600"/>
              </a:spcBef>
              <a:buClr>
                <a:srgbClr val="3891A7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6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endParaRPr lang="en-US" sz="36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428604"/>
            <a:ext cx="8143932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3538" indent="-282575">
              <a:spcBef>
                <a:spcPts val="600"/>
              </a:spcBef>
              <a:buClr>
                <a:srgbClr val="3891A7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Ilmu Ekonomi adalah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ilmu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yang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mempelajari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kegiatan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manusia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dalam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usahanya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untuk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memenuhi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kebutuhannya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dengan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alat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yang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terbatas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. 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</a:p>
          <a:p>
            <a:pPr marL="363538" indent="-282575">
              <a:spcBef>
                <a:spcPts val="600"/>
              </a:spcBef>
              <a:buClr>
                <a:srgbClr val="3891A7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Ilmu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ekonomi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membicarakan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mengenai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produksi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,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konsumsi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&amp;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pertukaran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dari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barang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ekonomis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. </a:t>
            </a:r>
          </a:p>
          <a:p>
            <a:pPr marL="363538" indent="-282575">
              <a:spcBef>
                <a:spcPts val="600"/>
              </a:spcBef>
              <a:buClr>
                <a:srgbClr val="3891A7"/>
              </a:buClr>
              <a:buSzPct val="80000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B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arang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bebas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diabaikan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sebab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tidak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ada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“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problema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r>
              <a:rPr lang="en-US" sz="3200" dirty="0" err="1" smtClean="0">
                <a:solidFill>
                  <a:srgbClr val="000000"/>
                </a:solidFill>
                <a:latin typeface="Gill Sans MT" pitchFamily="32" charset="0"/>
              </a:rPr>
              <a:t>ekonomi</a:t>
            </a:r>
            <a:r>
              <a:rPr lang="en-US" sz="3200" dirty="0" smtClean="0">
                <a:solidFill>
                  <a:srgbClr val="000000"/>
                </a:solidFill>
                <a:latin typeface="Gill Sans MT" pitchFamily="32" charset="0"/>
              </a:rPr>
              <a:t>”</a:t>
            </a:r>
            <a:r>
              <a:rPr lang="id-ID" sz="3200" dirty="0" smtClean="0">
                <a:solidFill>
                  <a:srgbClr val="000000"/>
                </a:solidFill>
                <a:latin typeface="Gill Sans MT" pitchFamily="32" charset="0"/>
              </a:rPr>
              <a:t> </a:t>
            </a:r>
            <a:endParaRPr lang="en-US" sz="3200" dirty="0">
              <a:solidFill>
                <a:srgbClr val="000000"/>
              </a:solidFill>
              <a:latin typeface="Gill Sans MT" pitchFamily="32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428604"/>
            <a:ext cx="7715304" cy="52137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3200" dirty="0" err="1" smtClean="0"/>
              <a:t>Ekonomi</a:t>
            </a:r>
            <a:r>
              <a:rPr lang="en-US" sz="3200" dirty="0" smtClean="0"/>
              <a:t> (</a:t>
            </a:r>
            <a:r>
              <a:rPr lang="en-US" sz="3200" dirty="0" err="1" smtClean="0"/>
              <a:t>J.L.Mey</a:t>
            </a:r>
            <a:r>
              <a:rPr lang="en-US" sz="3200" dirty="0" smtClean="0"/>
              <a:t> </a:t>
            </a:r>
            <a:r>
              <a:rPr lang="en-US" sz="3200" dirty="0" err="1" smtClean="0"/>
              <a:t>Jr</a:t>
            </a:r>
            <a:r>
              <a:rPr lang="en-US" sz="3200" dirty="0" smtClean="0"/>
              <a:t> 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Winardi</a:t>
            </a:r>
            <a:r>
              <a:rPr lang="en-US" sz="3200" dirty="0" smtClean="0"/>
              <a:t>, 1975:6) </a:t>
            </a:r>
            <a:r>
              <a:rPr lang="en-US" sz="3200" dirty="0" err="1" smtClean="0"/>
              <a:t>adalah</a:t>
            </a:r>
            <a:r>
              <a:rPr lang="en-US" sz="3200" dirty="0" smtClean="0"/>
              <a:t> </a:t>
            </a:r>
            <a:r>
              <a:rPr lang="en-US" sz="3200" dirty="0" err="1" smtClean="0"/>
              <a:t>ilmu</a:t>
            </a:r>
            <a:r>
              <a:rPr lang="en-US" sz="3200" dirty="0" smtClean="0"/>
              <a:t> </a:t>
            </a:r>
            <a:r>
              <a:rPr lang="en-US" sz="3200" dirty="0" err="1" smtClean="0"/>
              <a:t>pengetahuan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mempelajari</a:t>
            </a:r>
            <a:r>
              <a:rPr lang="en-US" sz="3200" dirty="0" smtClean="0"/>
              <a:t> </a:t>
            </a:r>
            <a:r>
              <a:rPr lang="en-US" sz="3200" dirty="0" err="1" smtClean="0"/>
              <a:t>usaha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ke</a:t>
            </a:r>
            <a:r>
              <a:rPr lang="en-US" sz="3200" dirty="0" smtClean="0"/>
              <a:t> </a:t>
            </a:r>
            <a:r>
              <a:rPr lang="en-US" sz="3200" dirty="0" err="1" smtClean="0"/>
              <a:t>arah</a:t>
            </a:r>
            <a:r>
              <a:rPr lang="en-US" sz="3200" dirty="0" smtClean="0"/>
              <a:t>  </a:t>
            </a:r>
            <a:r>
              <a:rPr lang="en-US" sz="3200" dirty="0" err="1" smtClean="0"/>
              <a:t>kemakmuran</a:t>
            </a:r>
            <a:endParaRPr lang="en-US" sz="3200" dirty="0" smtClean="0"/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id-ID" sz="3200" dirty="0" smtClean="0"/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id-ID" sz="3200" dirty="0" smtClean="0"/>
              <a:t>Menurut  Albert L. Meyers:  Ilmu ekonomi adalah ilmu pengetahuan yang mempersoalkan kebutuhan dan pemuasan kebutuhan manusia.</a:t>
            </a:r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endParaRPr lang="en-US" sz="3200" dirty="0" smtClean="0"/>
          </a:p>
          <a:p>
            <a:pPr algn="ctr">
              <a:lnSpc>
                <a:spcPct val="80000"/>
              </a:lnSpc>
              <a:spcBef>
                <a:spcPct val="20000"/>
              </a:spcBef>
            </a:pPr>
            <a:r>
              <a:rPr lang="en-US" sz="3200" dirty="0" err="1" smtClean="0"/>
              <a:t>Ekonomi</a:t>
            </a:r>
            <a:r>
              <a:rPr lang="en-US" sz="3200" dirty="0" smtClean="0"/>
              <a:t> </a:t>
            </a:r>
            <a:r>
              <a:rPr lang="en-US" sz="3200" dirty="0" err="1" smtClean="0"/>
              <a:t>merupakan</a:t>
            </a:r>
            <a:r>
              <a:rPr lang="en-US" sz="3200" dirty="0" smtClean="0"/>
              <a:t> </a:t>
            </a:r>
            <a:r>
              <a:rPr lang="en-US" sz="3200" dirty="0" err="1" smtClean="0"/>
              <a:t>ilmu</a:t>
            </a:r>
            <a:r>
              <a:rPr lang="en-US" sz="3200" dirty="0" smtClean="0"/>
              <a:t> yang </a:t>
            </a:r>
            <a:r>
              <a:rPr lang="en-US" sz="3200" dirty="0" err="1" smtClean="0"/>
              <a:t>mempelajari</a:t>
            </a:r>
            <a:r>
              <a:rPr lang="en-US" sz="3200" dirty="0" smtClean="0"/>
              <a:t> </a:t>
            </a:r>
            <a:r>
              <a:rPr lang="en-US" sz="3200" dirty="0" err="1" smtClean="0"/>
              <a:t>cara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tingkah</a:t>
            </a:r>
            <a:r>
              <a:rPr lang="en-US" sz="3200" dirty="0" smtClean="0"/>
              <a:t> </a:t>
            </a:r>
            <a:r>
              <a:rPr lang="en-US" sz="3200" dirty="0" err="1" smtClean="0"/>
              <a:t>laku</a:t>
            </a:r>
            <a:r>
              <a:rPr lang="en-US" sz="3200" dirty="0" smtClean="0"/>
              <a:t> </a:t>
            </a:r>
            <a:r>
              <a:rPr lang="en-US" sz="3200" dirty="0" err="1" smtClean="0"/>
              <a:t>manusia</a:t>
            </a:r>
            <a:r>
              <a:rPr lang="en-US" sz="3200" dirty="0" smtClean="0"/>
              <a:t> </a:t>
            </a:r>
            <a:r>
              <a:rPr lang="en-US" sz="3200" dirty="0" err="1" smtClean="0"/>
              <a:t>dalam</a:t>
            </a:r>
            <a:r>
              <a:rPr lang="en-US" sz="3200" dirty="0" smtClean="0"/>
              <a:t> </a:t>
            </a:r>
            <a:r>
              <a:rPr lang="en-US" sz="3200" dirty="0" err="1" smtClean="0"/>
              <a:t>menggunakan</a:t>
            </a:r>
            <a:r>
              <a:rPr lang="en-US" sz="3200" dirty="0" smtClean="0"/>
              <a:t> </a:t>
            </a:r>
            <a:r>
              <a:rPr lang="en-US" sz="3200" dirty="0" err="1" smtClean="0"/>
              <a:t>sumber</a:t>
            </a:r>
            <a:r>
              <a:rPr lang="en-US" sz="3200" dirty="0" smtClean="0"/>
              <a:t> </a:t>
            </a:r>
            <a:r>
              <a:rPr lang="en-US" sz="3200" dirty="0" err="1" smtClean="0"/>
              <a:t>produksi</a:t>
            </a:r>
            <a:r>
              <a:rPr lang="en-US" sz="3200" dirty="0" smtClean="0"/>
              <a:t> </a:t>
            </a:r>
            <a:r>
              <a:rPr lang="en-US" sz="3200" dirty="0" err="1" smtClean="0"/>
              <a:t>di</a:t>
            </a:r>
            <a:r>
              <a:rPr lang="en-US" sz="3200" dirty="0" smtClean="0"/>
              <a:t> </a:t>
            </a:r>
            <a:r>
              <a:rPr lang="en-US" sz="3200" dirty="0" err="1" smtClean="0"/>
              <a:t>dunia</a:t>
            </a:r>
            <a:r>
              <a:rPr lang="en-US" sz="3200" dirty="0" smtClean="0"/>
              <a:t>.</a:t>
            </a:r>
            <a:endParaRPr lang="id-ID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Text Box 1"/>
          <p:cNvSpPr txBox="1"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</p:spPr>
        <p:txBody>
          <a:bodyPr anchor="ctr"/>
          <a:lstStyle/>
          <a:p>
            <a:pPr algn="l" eaLnBrk="1" hangingPunct="1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3800">
                <a:solidFill>
                  <a:srgbClr val="000000"/>
                </a:solidFill>
              </a:rPr>
              <a:t>Definisi Manusia Ekonomi</a:t>
            </a:r>
          </a:p>
        </p:txBody>
      </p:sp>
      <p:sp>
        <p:nvSpPr>
          <p:cNvPr id="134147" name="Text Box 2"/>
          <p:cNvSpPr txBox="1">
            <a:spLocks noChangeArrowheads="1"/>
          </p:cNvSpPr>
          <p:nvPr/>
        </p:nvSpPr>
        <p:spPr bwMode="auto">
          <a:xfrm>
            <a:off x="457200" y="1600200"/>
            <a:ext cx="8229600" cy="4900634"/>
          </a:xfrm>
          <a:prstGeom prst="rect">
            <a:avLst/>
          </a:prstGeom>
          <a:gradFill rotWithShape="0">
            <a:gsLst>
              <a:gs pos="0">
                <a:srgbClr val="6767FF"/>
              </a:gs>
              <a:gs pos="100000">
                <a:srgbClr val="CCCCFF"/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 marL="341313" indent="-341313" algn="l" eaLnBrk="1" hangingPunct="1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>
                <a:solidFill>
                  <a:srgbClr val="000000"/>
                </a:solidFill>
              </a:rPr>
              <a:t>Manusia Ekonomi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merupakan</a:t>
            </a:r>
            <a:r>
              <a:rPr lang="en-US" sz="3200" dirty="0">
                <a:solidFill>
                  <a:srgbClr val="000000"/>
                </a:solidFill>
              </a:rPr>
              <a:t>    </a:t>
            </a:r>
            <a:r>
              <a:rPr lang="en-US" sz="3200" dirty="0" err="1">
                <a:solidFill>
                  <a:srgbClr val="000000"/>
                </a:solidFill>
              </a:rPr>
              <a:t>pencerminan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langsung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dari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falsafah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individualisme</a:t>
            </a:r>
            <a:r>
              <a:rPr lang="en-US" sz="3200" dirty="0">
                <a:solidFill>
                  <a:srgbClr val="000000"/>
                </a:solidFill>
              </a:rPr>
              <a:t> </a:t>
            </a:r>
            <a:r>
              <a:rPr lang="en-US" sz="3200" dirty="0" err="1">
                <a:solidFill>
                  <a:srgbClr val="000000"/>
                </a:solidFill>
              </a:rPr>
              <a:t>dan</a:t>
            </a:r>
            <a:r>
              <a:rPr lang="en-US" sz="3200" dirty="0">
                <a:solidFill>
                  <a:srgbClr val="000000"/>
                </a:solidFill>
              </a:rPr>
              <a:t>  </a:t>
            </a:r>
            <a:r>
              <a:rPr lang="en-US" sz="3200" dirty="0" err="1" smtClean="0">
                <a:solidFill>
                  <a:srgbClr val="000000"/>
                </a:solidFill>
              </a:rPr>
              <a:t>rasionalisme</a:t>
            </a:r>
            <a:endParaRPr lang="id-ID" sz="3200" dirty="0" smtClean="0">
              <a:solidFill>
                <a:srgbClr val="000000"/>
              </a:solidFill>
            </a:endParaRPr>
          </a:p>
          <a:p>
            <a:pPr marL="341313" indent="-341313" algn="l" eaLnBrk="1" hangingPunct="1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Sebagai makhluk </a:t>
            </a:r>
            <a:r>
              <a:rPr lang="id-ID" sz="3200" b="1" dirty="0" smtClean="0">
                <a:solidFill>
                  <a:srgbClr val="000000"/>
                </a:solidFill>
              </a:rPr>
              <a:t>ekonomi</a:t>
            </a:r>
            <a:r>
              <a:rPr lang="id-ID" sz="3200" dirty="0" smtClean="0">
                <a:solidFill>
                  <a:srgbClr val="000000"/>
                </a:solidFill>
              </a:rPr>
              <a:t>, </a:t>
            </a:r>
            <a:r>
              <a:rPr lang="id-ID" sz="3200" b="1" dirty="0" smtClean="0">
                <a:solidFill>
                  <a:srgbClr val="000000"/>
                </a:solidFill>
              </a:rPr>
              <a:t>manusia</a:t>
            </a:r>
            <a:r>
              <a:rPr lang="id-ID" sz="3200" dirty="0" smtClean="0">
                <a:solidFill>
                  <a:srgbClr val="000000"/>
                </a:solidFill>
              </a:rPr>
              <a:t> juga memiliki akal dan pikiran untuk menciptakan barang-barang dan jasa dalam memenuhi kebutuhan.</a:t>
            </a:r>
          </a:p>
          <a:p>
            <a:pPr marL="341313" indent="-341313" algn="l" eaLnBrk="1" hangingPunct="1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Manusia selalu memikirkan upaya untuk memenuhi kebutuhannya sesuai dengan prinsip-prinsip ekonomi.</a:t>
            </a:r>
          </a:p>
          <a:p>
            <a:pPr marL="341313" indent="-341313" algn="l" eaLnBrk="1" hangingPunct="1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8596" y="214290"/>
            <a:ext cx="8286808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Dalam membuat pilihan manusia selalu mempertimbangkan secara rasional,maka dalam menggunakan sumber daya, </a:t>
            </a:r>
            <a:r>
              <a:rPr lang="en-US" sz="3200" dirty="0" smtClean="0">
                <a:solidFill>
                  <a:srgbClr val="000000"/>
                </a:solidFill>
              </a:rPr>
              <a:t>ma</a:t>
            </a:r>
            <a:r>
              <a:rPr lang="id-ID" sz="3200" dirty="0" smtClean="0">
                <a:solidFill>
                  <a:srgbClr val="000000"/>
                </a:solidFill>
              </a:rPr>
              <a:t>syarakat/individu berusaha memaksimalkan kepuasan dan kemakmuran.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Cara manusia  bertindak ekonomis yaitu dengan memanfaatkan sumber-sumber ekonomi yang langka untuk memenuhi kebutuhan hidup yang banyak dan beraneka ragam sebaik mungkin. 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Manusia berpikir ekonomis: mempertimbangkan pengorbanan &amp; hasil.</a:t>
            </a: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Font typeface="Wingdings" charset="2"/>
              <a:buChar char="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6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28662" y="428605"/>
            <a:ext cx="7572428" cy="691266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1313" indent="-341313" algn="ctr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 </a:t>
            </a:r>
            <a:r>
              <a:rPr lang="id-ID" sz="3200" b="1" dirty="0" smtClean="0">
                <a:solidFill>
                  <a:srgbClr val="000000"/>
                </a:solidFill>
              </a:rPr>
              <a:t>Kebutuhan Manusia</a:t>
            </a:r>
          </a:p>
          <a:p>
            <a:pPr marL="341313" indent="-341313" algn="ctr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200" b="1" dirty="0" smtClean="0">
              <a:solidFill>
                <a:srgbClr val="000000"/>
              </a:solidFill>
            </a:endParaRPr>
          </a:p>
          <a:p>
            <a:pPr marL="341313" indent="-341313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Kebutuhan Pokok dan Kebutuhan Sosio-Budaya</a:t>
            </a:r>
          </a:p>
          <a:p>
            <a:pPr marL="514350" indent="-514350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a. Kebutuhan pokok ; Makanan, minuman, pakaian, perumahan, pengodatan dan pemeliharaan diri, istirahat, dsb (Poli, 2002: 11) termsuk pendidikan.</a:t>
            </a:r>
          </a:p>
          <a:p>
            <a:pPr marL="514350" indent="-514350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b. Kebutuhan Sosio –Budaya</a:t>
            </a:r>
          </a:p>
          <a:p>
            <a:pPr marL="514350" indent="-514350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id-ID" sz="3200" dirty="0" smtClean="0">
                <a:solidFill>
                  <a:srgbClr val="000000"/>
                </a:solidFill>
              </a:rPr>
              <a:t>      Manusia yang bebudaya yang hidup bermasyrakat memerlukan berbagai hal yang bervariasi meliputi jenis, jumlah dan mutu/kualitas. Berbagai kebutuhan:</a:t>
            </a:r>
          </a:p>
          <a:p>
            <a:pPr marL="514350" indent="-514350">
              <a:lnSpc>
                <a:spcPct val="90000"/>
              </a:lnSpc>
              <a:spcBef>
                <a:spcPts val="800"/>
              </a:spcBef>
              <a:buClr>
                <a:srgbClr val="CCCCFF"/>
              </a:buClr>
              <a:buAutoNum type="alphaLcPeriod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id-ID" sz="3200" dirty="0">
              <a:solidFill>
                <a:srgbClr val="00000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57158" y="500042"/>
            <a:ext cx="850112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200" dirty="0" smtClean="0">
                <a:solidFill>
                  <a:srgbClr val="000000"/>
                </a:solidFill>
              </a:rPr>
              <a:t>Berbagai kebutuhan: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1).Makan: lebih banyak, enak, bergizi, bervariasi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2).Pakaian:  lebih bagus, modern, mengikuti mode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3).Perumahan: lebih bagus, luas, mewah dengan     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    berbagai perabot yang mewah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4).Transport: dari sepeda hingga pesawat terbang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5). Pendidikan: buku,alat tulis, komputer/ 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      laptop,jaringan internet, dsb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6).Istirahat: tidak sekedar tidur tetapi juga 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     rekreasi, film,majalah, mendengar musik, radio, </a:t>
            </a:r>
          </a:p>
          <a:p>
            <a:r>
              <a:rPr lang="id-ID" sz="3200" dirty="0" smtClean="0">
                <a:solidFill>
                  <a:srgbClr val="000000"/>
                </a:solidFill>
              </a:rPr>
              <a:t>     televisi, bertamasya, dll.</a:t>
            </a:r>
          </a:p>
          <a:p>
            <a:endParaRPr lang="id-ID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00034" y="285728"/>
            <a:ext cx="7643865" cy="72943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d-ID" sz="3600" dirty="0" smtClean="0">
                <a:solidFill>
                  <a:srgbClr val="000000"/>
                </a:solidFill>
              </a:rPr>
              <a:t>Kebutuhan Sosio-Budaya mencakup banyak hal:</a:t>
            </a:r>
          </a:p>
          <a:p>
            <a:r>
              <a:rPr lang="id-ID" sz="3600" dirty="0" smtClean="0">
                <a:solidFill>
                  <a:srgbClr val="000000"/>
                </a:solidFill>
              </a:rPr>
              <a:t>1). Kebutuhan sosial: kebutuhan yang timbul karena tuntutan hidup bersama dalam masyarakat. Kedudukan tertentu mengharuskan orang mempunyai berbagai hal supaya layak: pakaian tertentu,  sumbangan, sedekah, dll</a:t>
            </a:r>
          </a:p>
          <a:p>
            <a:r>
              <a:rPr lang="id-ID" sz="3600" dirty="0" smtClean="0">
                <a:solidFill>
                  <a:srgbClr val="000000"/>
                </a:solidFill>
              </a:rPr>
              <a:t>2) Kebutuhan psikologis: terkait sifat rohani manusia, misal: rasa aman, rasa dihargai oleh sesama, ketenteraman hati, dll.</a:t>
            </a:r>
          </a:p>
          <a:p>
            <a:endParaRPr lang="id-ID" sz="36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743</TotalTime>
  <Words>838</Words>
  <Application>Microsoft Office PowerPoint</Application>
  <PresentationFormat>On-screen Show (4:3)</PresentationFormat>
  <Paragraphs>83</Paragraphs>
  <Slides>17</Slides>
  <Notes>12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P3M</dc:creator>
  <cp:lastModifiedBy>Acer_PC</cp:lastModifiedBy>
  <cp:revision>36</cp:revision>
  <dcterms:created xsi:type="dcterms:W3CDTF">2016-10-13T04:04:19Z</dcterms:created>
  <dcterms:modified xsi:type="dcterms:W3CDTF">2021-10-15T08:07:31Z</dcterms:modified>
</cp:coreProperties>
</file>