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2" r:id="rId4"/>
    <p:sldId id="276" r:id="rId5"/>
    <p:sldId id="270" r:id="rId6"/>
    <p:sldId id="271" r:id="rId7"/>
    <p:sldId id="273" r:id="rId8"/>
    <p:sldId id="269" r:id="rId9"/>
    <p:sldId id="274" r:id="rId10"/>
    <p:sldId id="275" r:id="rId11"/>
    <p:sldId id="277" r:id="rId12"/>
    <p:sldId id="278" r:id="rId13"/>
    <p:sldId id="279" r:id="rId14"/>
    <p:sldId id="280" r:id="rId15"/>
    <p:sldId id="282" r:id="rId16"/>
    <p:sldId id="284" r:id="rId17"/>
    <p:sldId id="28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E3A3-9810-40BC-B772-00821A2E80BC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494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E3A3-9810-40BC-B772-00821A2E80BC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796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E3A3-9810-40BC-B772-00821A2E80BC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290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E3A3-9810-40BC-B772-00821A2E80BC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198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E3A3-9810-40BC-B772-00821A2E80BC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48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E3A3-9810-40BC-B772-00821A2E80BC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05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E3A3-9810-40BC-B772-00821A2E80BC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598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E3A3-9810-40BC-B772-00821A2E80BC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40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E3A3-9810-40BC-B772-00821A2E80BC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26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E3A3-9810-40BC-B772-00821A2E80BC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427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E3A3-9810-40BC-B772-00821A2E80BC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5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4E3A3-9810-40BC-B772-00821A2E80BC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00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868362"/>
          </a:xfrm>
        </p:spPr>
        <p:txBody>
          <a:bodyPr>
            <a:noAutofit/>
          </a:bodyPr>
          <a:lstStyle/>
          <a:p>
            <a:r>
              <a:rPr lang="es-ES" sz="2800" b="1" dirty="0" smtClean="0">
                <a:cs typeface="Arial" pitchFamily="34" charset="0"/>
              </a:rPr>
              <a:t>ROAD MAP REFORMASI BIROKRASI  </a:t>
            </a:r>
            <a:br>
              <a:rPr lang="es-ES" sz="2800" b="1" dirty="0" smtClean="0">
                <a:cs typeface="Arial" pitchFamily="34" charset="0"/>
              </a:rPr>
            </a:br>
            <a:r>
              <a:rPr lang="es-ES" sz="2800" b="1" dirty="0" smtClean="0">
                <a:cs typeface="Arial" pitchFamily="34" charset="0"/>
              </a:rPr>
              <a:t>KEMEN PAN – RB TAHUN 2015-2019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+mj-lt"/>
              </a:rPr>
              <a:t>Birokrasi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merupakan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satu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elemen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penting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upaya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mencapai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tujuan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nasional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baik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secara</a:t>
            </a:r>
            <a:r>
              <a:rPr lang="en-US" dirty="0">
                <a:latin typeface="+mj-lt"/>
              </a:rPr>
              <a:t> fundamental </a:t>
            </a:r>
            <a:r>
              <a:rPr lang="en-US" dirty="0" err="1">
                <a:latin typeface="+mj-lt"/>
              </a:rPr>
              <a:t>telah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dinyatakan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Pembukaan </a:t>
            </a:r>
            <a:r>
              <a:rPr lang="en-US" dirty="0" smtClean="0">
                <a:latin typeface="+mj-lt"/>
              </a:rPr>
              <a:t>UUD 1945 </a:t>
            </a:r>
            <a:r>
              <a:rPr lang="en-US" dirty="0" err="1" smtClean="0">
                <a:latin typeface="+mj-lt"/>
              </a:rPr>
              <a:t>maupun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yang </a:t>
            </a:r>
            <a:r>
              <a:rPr lang="en-US" dirty="0" err="1">
                <a:latin typeface="+mj-lt"/>
              </a:rPr>
              <a:t>secara</a:t>
            </a:r>
            <a:r>
              <a:rPr lang="en-US" dirty="0">
                <a:latin typeface="+mj-lt"/>
              </a:rPr>
              <a:t> instrumental </a:t>
            </a:r>
            <a:r>
              <a:rPr lang="en-US" dirty="0" err="1">
                <a:latin typeface="+mj-lt"/>
              </a:rPr>
              <a:t>dinyatakan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Rencana Pembangunan </a:t>
            </a:r>
            <a:r>
              <a:rPr lang="en-US" dirty="0" err="1">
                <a:latin typeface="+mj-lt"/>
              </a:rPr>
              <a:t>Jangka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Panjang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Nasional</a:t>
            </a:r>
            <a:r>
              <a:rPr lang="en-US" dirty="0">
                <a:latin typeface="+mj-lt"/>
              </a:rPr>
              <a:t> (RPJPN) </a:t>
            </a:r>
            <a:r>
              <a:rPr lang="en-US" dirty="0" err="1">
                <a:latin typeface="+mj-lt"/>
              </a:rPr>
              <a:t>Tahun</a:t>
            </a:r>
            <a:r>
              <a:rPr lang="en-US" dirty="0">
                <a:latin typeface="+mj-lt"/>
              </a:rPr>
              <a:t> 2005-2025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Rencana Pembangunan </a:t>
            </a:r>
            <a:r>
              <a:rPr lang="en-US" dirty="0" err="1">
                <a:latin typeface="+mj-lt"/>
              </a:rPr>
              <a:t>Jangka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Menengah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Nasional</a:t>
            </a:r>
            <a:r>
              <a:rPr lang="en-US" dirty="0">
                <a:latin typeface="+mj-lt"/>
              </a:rPr>
              <a:t> (RPJMN) </a:t>
            </a:r>
            <a:r>
              <a:rPr lang="en-US" dirty="0" err="1">
                <a:latin typeface="+mj-lt"/>
              </a:rPr>
              <a:t>Tahun</a:t>
            </a:r>
            <a:r>
              <a:rPr lang="en-US" dirty="0">
                <a:latin typeface="+mj-lt"/>
              </a:rPr>
              <a:t> 2015-2019. </a:t>
            </a:r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Birokrasi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menjalankan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regulasi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stabilisasi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distribusi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kekayaan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negara</a:t>
            </a:r>
            <a:r>
              <a:rPr lang="en-US" dirty="0">
                <a:latin typeface="+mj-lt"/>
              </a:rPr>
              <a:t>. </a:t>
            </a:r>
            <a:r>
              <a:rPr lang="fi-FI" dirty="0" smtClean="0">
                <a:solidFill>
                  <a:schemeClr val="tx1"/>
                </a:solidFill>
                <a:latin typeface="+mj-lt"/>
              </a:rPr>
              <a:t>Berdasarkan Keputusan Menteri PAN-RB No.137 Tahun 2013).</a:t>
            </a:r>
          </a:p>
          <a:p>
            <a:pPr marL="457200" indent="-457200"/>
            <a:r>
              <a:rPr lang="fi-FI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Pelaksanaan </a:t>
            </a:r>
            <a:r>
              <a:rPr lang="fi-FI" dirty="0" smtClean="0">
                <a:solidFill>
                  <a:schemeClr val="tx1"/>
                </a:solidFill>
                <a:latin typeface="+mj-lt"/>
              </a:rPr>
              <a:t>Reformasi birokrasi di Kementerian PAN-RB adalah ditetapkannya budaya unggul IPA. </a:t>
            </a:r>
          </a:p>
          <a:p>
            <a:pPr marL="457200" indent="-457200"/>
            <a:r>
              <a:rPr lang="fi-FI" b="1" dirty="0" smtClean="0">
                <a:solidFill>
                  <a:schemeClr val="tx1"/>
                </a:solidFill>
                <a:latin typeface="+mj-lt"/>
              </a:rPr>
              <a:t>IPA</a:t>
            </a:r>
            <a:r>
              <a:rPr lang="fi-FI" dirty="0" smtClean="0">
                <a:solidFill>
                  <a:schemeClr val="tx1"/>
                </a:solidFill>
                <a:latin typeface="+mj-lt"/>
              </a:rPr>
              <a:t> adalah singkatan dari </a:t>
            </a:r>
            <a:r>
              <a:rPr lang="fi-FI" b="1" dirty="0" smtClean="0">
                <a:solidFill>
                  <a:schemeClr val="tx1"/>
                </a:solidFill>
                <a:latin typeface="+mj-lt"/>
              </a:rPr>
              <a:t>Integritas, Profesional dan Akuntabel</a:t>
            </a:r>
            <a:r>
              <a:rPr lang="en-US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menjadi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dasar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bagi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seluruh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jajaran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di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Kementerian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PAN-RB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melaksanakan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tugas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perannya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.</a:t>
            </a:r>
            <a:r>
              <a:rPr lang="fi-FI" dirty="0" smtClean="0">
                <a:solidFill>
                  <a:schemeClr val="tx1"/>
                </a:solidFill>
                <a:latin typeface="+mj-lt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092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9. </a:t>
            </a:r>
            <a:r>
              <a:rPr lang="en-US" sz="3000" b="1" dirty="0" smtClean="0">
                <a:latin typeface="+mj-lt"/>
              </a:rPr>
              <a:t>Peningkatan </a:t>
            </a:r>
            <a:r>
              <a:rPr lang="en-US" sz="3000" b="1" dirty="0" err="1">
                <a:latin typeface="+mj-lt"/>
              </a:rPr>
              <a:t>Kualitas</a:t>
            </a:r>
            <a:r>
              <a:rPr lang="en-US" sz="3000" b="1" dirty="0">
                <a:latin typeface="+mj-lt"/>
              </a:rPr>
              <a:t> Pelayanan </a:t>
            </a:r>
            <a:r>
              <a:rPr lang="en-US" sz="3000" b="1" dirty="0" err="1" smtClean="0">
                <a:latin typeface="+mj-lt"/>
              </a:rPr>
              <a:t>Publik</a:t>
            </a:r>
            <a:endParaRPr lang="en-US" sz="3000" b="1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000" dirty="0" err="1">
                <a:latin typeface="+mj-lt"/>
              </a:rPr>
              <a:t>Penerapan</a:t>
            </a:r>
            <a:r>
              <a:rPr lang="en-US" sz="3000" dirty="0">
                <a:latin typeface="+mj-lt"/>
              </a:rPr>
              <a:t> SOP (Standar </a:t>
            </a:r>
            <a:r>
              <a:rPr lang="en-US" sz="3000" dirty="0" err="1">
                <a:latin typeface="+mj-lt"/>
              </a:rPr>
              <a:t>Operasional</a:t>
            </a:r>
            <a:r>
              <a:rPr lang="en-US" sz="3000" dirty="0">
                <a:latin typeface="+mj-lt"/>
              </a:rPr>
              <a:t> Prosedur</a:t>
            </a:r>
            <a:r>
              <a:rPr lang="en-US" sz="3000" dirty="0" smtClean="0">
                <a:latin typeface="+mj-lt"/>
              </a:rPr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000" dirty="0" err="1">
                <a:latin typeface="+mj-lt"/>
              </a:rPr>
              <a:t>Penetapan</a:t>
            </a:r>
            <a:r>
              <a:rPr lang="en-US" sz="3000" dirty="0">
                <a:latin typeface="+mj-lt"/>
              </a:rPr>
              <a:t> Standar </a:t>
            </a:r>
            <a:r>
              <a:rPr lang="en-US" sz="3000" dirty="0" smtClean="0">
                <a:latin typeface="+mj-lt"/>
              </a:rPr>
              <a:t>Pelayanan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000" dirty="0">
                <a:latin typeface="+mj-lt"/>
              </a:rPr>
              <a:t>Survey </a:t>
            </a:r>
            <a:r>
              <a:rPr lang="en-US" sz="3000" dirty="0" err="1">
                <a:latin typeface="+mj-lt"/>
              </a:rPr>
              <a:t>Kepuasan</a:t>
            </a:r>
            <a:r>
              <a:rPr lang="en-US" sz="3000" dirty="0">
                <a:latin typeface="+mj-lt"/>
              </a:rPr>
              <a:t> Masyarakat </a:t>
            </a:r>
            <a:r>
              <a:rPr lang="en-US" sz="3000" dirty="0" err="1">
                <a:latin typeface="+mj-lt"/>
              </a:rPr>
              <a:t>terhadap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layanan</a:t>
            </a:r>
            <a:endParaRPr lang="en-US" sz="3000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000" dirty="0" err="1">
                <a:latin typeface="+mj-lt"/>
              </a:rPr>
              <a:t>Diseminasi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Kinerja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Kementerian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lembaga</a:t>
            </a:r>
            <a:r>
              <a:rPr lang="en-US" sz="3000" dirty="0" smtClean="0">
                <a:latin typeface="+mj-lt"/>
              </a:rPr>
              <a:t> (K/L) </a:t>
            </a:r>
            <a:r>
              <a:rPr lang="en-US" sz="3000" dirty="0" err="1" smtClean="0">
                <a:latin typeface="+mj-lt"/>
              </a:rPr>
              <a:t>dan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pemda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kepada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masyarakat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melalui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berbagai</a:t>
            </a:r>
            <a:r>
              <a:rPr lang="en-US" sz="3000" dirty="0">
                <a:latin typeface="+mj-lt"/>
              </a:rPr>
              <a:t> media </a:t>
            </a:r>
            <a:r>
              <a:rPr lang="en-US" sz="3000" dirty="0" err="1">
                <a:latin typeface="+mj-lt"/>
              </a:rPr>
              <a:t>massa</a:t>
            </a:r>
            <a:r>
              <a:rPr lang="en-US" sz="3000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000" dirty="0">
                <a:latin typeface="+mj-lt"/>
              </a:rPr>
              <a:t>Peningkatan </a:t>
            </a:r>
            <a:r>
              <a:rPr lang="en-US" sz="3000" dirty="0" err="1">
                <a:latin typeface="+mj-lt"/>
              </a:rPr>
              <a:t>Kualitas</a:t>
            </a:r>
            <a:r>
              <a:rPr lang="en-US" sz="3000" dirty="0">
                <a:latin typeface="+mj-lt"/>
              </a:rPr>
              <a:t> Pelayanan (</a:t>
            </a:r>
            <a:r>
              <a:rPr lang="en-US" sz="3000" dirty="0" err="1">
                <a:latin typeface="+mj-lt"/>
              </a:rPr>
              <a:t>sarana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prasarana</a:t>
            </a:r>
            <a:r>
              <a:rPr lang="en-US" sz="3000" dirty="0">
                <a:latin typeface="+mj-lt"/>
              </a:rPr>
              <a:t>) </a:t>
            </a:r>
            <a:r>
              <a:rPr lang="en-US" sz="3000" dirty="0" err="1" smtClean="0">
                <a:latin typeface="+mj-lt"/>
              </a:rPr>
              <a:t>terkait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dengan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pelayanan</a:t>
            </a:r>
            <a:r>
              <a:rPr lang="en-US" sz="3000" dirty="0">
                <a:latin typeface="+mj-lt"/>
              </a:rPr>
              <a:t> stakeholders. </a:t>
            </a:r>
            <a:r>
              <a:rPr lang="fi-FI" sz="3000" dirty="0">
                <a:latin typeface="+mj-lt"/>
              </a:rPr>
              <a:t>Salah satu penyediaan sarana dan prasarana </a:t>
            </a:r>
            <a:r>
              <a:rPr lang="fi-FI" sz="3000" dirty="0" smtClean="0">
                <a:latin typeface="+mj-lt"/>
              </a:rPr>
              <a:t>yang </a:t>
            </a:r>
            <a:r>
              <a:rPr lang="en-US" sz="3000" dirty="0" err="1" smtClean="0">
                <a:latin typeface="+mj-lt"/>
              </a:rPr>
              <a:t>dibangun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>
                <a:latin typeface="+mj-lt"/>
              </a:rPr>
              <a:t>adalah </a:t>
            </a:r>
            <a:r>
              <a:rPr lang="en-US" sz="3000" i="1" dirty="0">
                <a:latin typeface="+mj-lt"/>
              </a:rPr>
              <a:t>media center</a:t>
            </a:r>
            <a:r>
              <a:rPr lang="en-US" sz="3000" dirty="0">
                <a:latin typeface="+mj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07560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868362"/>
          </a:xfrm>
        </p:spPr>
        <p:txBody>
          <a:bodyPr>
            <a:normAutofit/>
          </a:bodyPr>
          <a:lstStyle/>
          <a:p>
            <a:r>
              <a:rPr lang="en-AU" sz="3600" b="1" dirty="0" err="1"/>
              <a:t>Reformasi</a:t>
            </a:r>
            <a:r>
              <a:rPr lang="en-AU" sz="3600" b="1" dirty="0"/>
              <a:t> SDM </a:t>
            </a:r>
            <a:r>
              <a:rPr lang="en-AU" sz="3600" b="1" dirty="0" err="1"/>
              <a:t>Pem</a:t>
            </a:r>
            <a:r>
              <a:rPr lang="id-ID" sz="3600" b="1" dirty="0"/>
              <a:t>erintah D</a:t>
            </a:r>
            <a:r>
              <a:rPr lang="en-AU" sz="3600" b="1" dirty="0"/>
              <a:t>a</a:t>
            </a:r>
            <a:r>
              <a:rPr lang="id-ID" sz="3600" b="1" dirty="0"/>
              <a:t>erah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153400" cy="4830763"/>
          </a:xfrm>
        </p:spPr>
        <p:txBody>
          <a:bodyPr>
            <a:normAutofit fontScale="85000" lnSpcReduction="10000"/>
          </a:bodyPr>
          <a:lstStyle/>
          <a:p>
            <a:r>
              <a:rPr lang="id-ID" dirty="0" smtClean="0">
                <a:latin typeface="+mj-lt"/>
              </a:rPr>
              <a:t>A</a:t>
            </a:r>
            <a:r>
              <a:rPr lang="en-US" dirty="0" err="1" smtClean="0">
                <a:latin typeface="+mj-lt"/>
              </a:rPr>
              <a:t>danya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“</a:t>
            </a:r>
            <a:r>
              <a:rPr lang="en-US" dirty="0" err="1">
                <a:latin typeface="+mj-lt"/>
              </a:rPr>
              <a:t>otonomi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” </a:t>
            </a:r>
            <a:r>
              <a:rPr lang="en-US" dirty="0" err="1">
                <a:latin typeface="+mj-lt"/>
              </a:rPr>
              <a:t>telah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mendorong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melakukan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inovasi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perubahan</a:t>
            </a:r>
            <a:r>
              <a:rPr lang="en-US" dirty="0">
                <a:latin typeface="+mj-lt"/>
              </a:rPr>
              <a:t>  </a:t>
            </a:r>
            <a:r>
              <a:rPr lang="en-US" dirty="0" err="1">
                <a:latin typeface="+mj-lt"/>
              </a:rPr>
              <a:t>pengelolaan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kepegawaian</a:t>
            </a:r>
            <a:r>
              <a:rPr lang="en-US" dirty="0">
                <a:latin typeface="+mj-lt"/>
              </a:rPr>
              <a:t> di </a:t>
            </a:r>
            <a:r>
              <a:rPr lang="en-US" dirty="0" err="1">
                <a:latin typeface="+mj-lt"/>
              </a:rPr>
              <a:t>daerahnya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arah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yg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lebih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profesional</a:t>
            </a:r>
            <a:r>
              <a:rPr lang="en-US" dirty="0">
                <a:latin typeface="+mj-lt"/>
              </a:rPr>
              <a:t>, modern</a:t>
            </a:r>
            <a:r>
              <a:rPr lang="id-ID" dirty="0">
                <a:latin typeface="+mj-lt"/>
              </a:rPr>
              <a:t> &amp;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sejahtera</a:t>
            </a:r>
            <a:r>
              <a:rPr lang="en-US" dirty="0">
                <a:latin typeface="+mj-lt"/>
              </a:rPr>
              <a:t>.</a:t>
            </a:r>
            <a:endParaRPr lang="id-ID" dirty="0">
              <a:latin typeface="+mj-lt"/>
            </a:endParaRPr>
          </a:p>
          <a:p>
            <a:r>
              <a:rPr lang="id-ID" dirty="0">
                <a:latin typeface="+mj-lt"/>
              </a:rPr>
              <a:t>I</a:t>
            </a:r>
            <a:r>
              <a:rPr lang="en-US" dirty="0" err="1">
                <a:latin typeface="+mj-lt"/>
              </a:rPr>
              <a:t>novasi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tersebut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didasari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pada</a:t>
            </a:r>
            <a:r>
              <a:rPr lang="en-US" dirty="0">
                <a:latin typeface="+mj-lt"/>
              </a:rPr>
              <a:t> UU No. 43 T</a:t>
            </a:r>
            <a:r>
              <a:rPr lang="id-ID" dirty="0">
                <a:latin typeface="+mj-lt"/>
              </a:rPr>
              <a:t>h</a:t>
            </a:r>
            <a:r>
              <a:rPr lang="en-US" dirty="0">
                <a:latin typeface="+mj-lt"/>
              </a:rPr>
              <a:t> 1999 </a:t>
            </a:r>
            <a:r>
              <a:rPr lang="id-ID" dirty="0">
                <a:latin typeface="+mj-lt"/>
              </a:rPr>
              <a:t>T</a:t>
            </a:r>
            <a:r>
              <a:rPr lang="en-US" dirty="0" err="1">
                <a:latin typeface="+mj-lt"/>
              </a:rPr>
              <a:t>tng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Pokok</a:t>
            </a:r>
            <a:r>
              <a:rPr lang="en-US" dirty="0">
                <a:latin typeface="+mj-lt"/>
              </a:rPr>
              <a:t>-</a:t>
            </a:r>
            <a:r>
              <a:rPr lang="id-ID" dirty="0">
                <a:latin typeface="+mj-lt"/>
              </a:rPr>
              <a:t>2 </a:t>
            </a:r>
            <a:r>
              <a:rPr lang="en-US" dirty="0" err="1">
                <a:latin typeface="+mj-lt"/>
              </a:rPr>
              <a:t>Kepegawaian</a:t>
            </a:r>
            <a:r>
              <a:rPr lang="en-US" dirty="0">
                <a:latin typeface="+mj-lt"/>
              </a:rPr>
              <a:t>, yang </a:t>
            </a:r>
            <a:r>
              <a:rPr lang="en-US" dirty="0" err="1">
                <a:latin typeface="+mj-lt"/>
              </a:rPr>
              <a:t>menyatakan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bhw</a:t>
            </a:r>
            <a:r>
              <a:rPr lang="id-ID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Manajemen</a:t>
            </a:r>
            <a:r>
              <a:rPr lang="en-US" dirty="0">
                <a:latin typeface="+mj-lt"/>
              </a:rPr>
              <a:t> </a:t>
            </a:r>
            <a:r>
              <a:rPr lang="id-ID" dirty="0">
                <a:latin typeface="+mj-lt"/>
              </a:rPr>
              <a:t>PNS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keseluruhan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upaya</a:t>
            </a:r>
            <a:r>
              <a:rPr lang="en-US" dirty="0">
                <a:latin typeface="+mj-lt"/>
              </a:rPr>
              <a:t>-</a:t>
            </a:r>
            <a:r>
              <a:rPr lang="id-ID" dirty="0">
                <a:latin typeface="+mj-lt"/>
              </a:rPr>
              <a:t>2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meningkatkan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efisiensi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efektivitas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derajat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profesionalisme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penyelenggaraan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tugas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fungsi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kewajiban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kepegawaian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yg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meliputi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perencanaan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pengadaan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pengembangan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kualitas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penempatan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promosi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penggajian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ksejahteraan</a:t>
            </a:r>
            <a:r>
              <a:rPr lang="id-ID" dirty="0">
                <a:latin typeface="+mj-lt"/>
              </a:rPr>
              <a:t> &amp;</a:t>
            </a:r>
            <a:r>
              <a:rPr lang="en-US" dirty="0" err="1">
                <a:latin typeface="+mj-lt"/>
              </a:rPr>
              <a:t>pemberhentian</a:t>
            </a:r>
            <a:endParaRPr lang="id-ID" dirty="0">
              <a:latin typeface="+mj-lt"/>
            </a:endParaRPr>
          </a:p>
          <a:p>
            <a:endParaRPr lang="id-ID" dirty="0">
              <a:latin typeface="+mj-lt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69406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7912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d-ID" b="1" dirty="0"/>
              <a:t>S</a:t>
            </a:r>
            <a:r>
              <a:rPr lang="en-US" sz="3400" b="1" dirty="0" err="1">
                <a:latin typeface="+mj-lt"/>
              </a:rPr>
              <a:t>asaran</a:t>
            </a:r>
            <a:r>
              <a:rPr lang="en-US" sz="3400" b="1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manajemen</a:t>
            </a:r>
            <a:r>
              <a:rPr lang="en-US" sz="3400" dirty="0">
                <a:latin typeface="+mj-lt"/>
              </a:rPr>
              <a:t> </a:t>
            </a:r>
            <a:r>
              <a:rPr lang="id-ID" sz="3400" dirty="0" smtClean="0">
                <a:latin typeface="+mj-lt"/>
              </a:rPr>
              <a:t> SDM </a:t>
            </a:r>
            <a:r>
              <a:rPr lang="en-AU" sz="3400" dirty="0" err="1" smtClean="0">
                <a:latin typeface="+mj-lt"/>
              </a:rPr>
              <a:t>Pemda</a:t>
            </a:r>
            <a:r>
              <a:rPr lang="id-ID" sz="3400" dirty="0" smtClean="0">
                <a:latin typeface="+mj-lt"/>
              </a:rPr>
              <a:t> </a:t>
            </a:r>
            <a:r>
              <a:rPr lang="id-ID" sz="3400" dirty="0">
                <a:latin typeface="+mj-lt"/>
              </a:rPr>
              <a:t> </a:t>
            </a:r>
            <a:r>
              <a:rPr lang="id-ID" sz="3400" dirty="0" smtClean="0">
                <a:latin typeface="+mj-lt"/>
              </a:rPr>
              <a:t>a</a:t>
            </a:r>
            <a:r>
              <a:rPr lang="en-US" sz="3400" dirty="0" err="1">
                <a:latin typeface="+mj-lt"/>
              </a:rPr>
              <a:t>dalah</a:t>
            </a:r>
            <a:r>
              <a:rPr lang="id-ID" sz="3400" dirty="0">
                <a:latin typeface="+mj-lt"/>
              </a:rPr>
              <a:t>: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400" dirty="0" err="1">
                <a:latin typeface="+mj-lt"/>
              </a:rPr>
              <a:t>terciptanya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suatu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kondisi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dimana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pegawai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dapat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mencapai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produktivitas</a:t>
            </a:r>
            <a:r>
              <a:rPr lang="en-US" sz="3400" dirty="0">
                <a:latin typeface="+mj-lt"/>
              </a:rPr>
              <a:t> yang </a:t>
            </a:r>
            <a:r>
              <a:rPr lang="en-US" sz="3400" dirty="0" err="1">
                <a:latin typeface="+mj-lt"/>
              </a:rPr>
              <a:t>tinggi</a:t>
            </a:r>
            <a:r>
              <a:rPr lang="en-US" sz="3400" dirty="0">
                <a:latin typeface="+mj-lt"/>
              </a:rPr>
              <a:t>,</a:t>
            </a:r>
            <a:endParaRPr lang="id-ID" sz="3400" dirty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400" dirty="0" err="1">
                <a:latin typeface="+mj-lt"/>
              </a:rPr>
              <a:t>pegawai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mampu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bertahan</a:t>
            </a:r>
            <a:r>
              <a:rPr lang="en-US" sz="3400" dirty="0">
                <a:latin typeface="+mj-lt"/>
              </a:rPr>
              <a:t> (</a:t>
            </a:r>
            <a:r>
              <a:rPr lang="en-US" sz="3400" dirty="0" err="1">
                <a:latin typeface="+mj-lt"/>
              </a:rPr>
              <a:t>tetap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bekerja</a:t>
            </a:r>
            <a:r>
              <a:rPr lang="en-US" sz="3400" dirty="0">
                <a:latin typeface="+mj-lt"/>
              </a:rPr>
              <a:t>) </a:t>
            </a:r>
            <a:r>
              <a:rPr lang="en-US" sz="3400" dirty="0" err="1">
                <a:latin typeface="+mj-lt"/>
              </a:rPr>
              <a:t>dalam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organisasi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dalam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waktu</a:t>
            </a:r>
            <a:r>
              <a:rPr lang="en-US" sz="3400" dirty="0">
                <a:latin typeface="+mj-lt"/>
              </a:rPr>
              <a:t> yang </a:t>
            </a:r>
            <a:r>
              <a:rPr lang="en-US" sz="3400" dirty="0" err="1">
                <a:latin typeface="+mj-lt"/>
              </a:rPr>
              <a:t>relatif</a:t>
            </a:r>
            <a:r>
              <a:rPr lang="en-US" sz="3400" dirty="0">
                <a:latin typeface="+mj-lt"/>
              </a:rPr>
              <a:t> lama,</a:t>
            </a:r>
            <a:endParaRPr lang="id-ID" sz="3400" dirty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rendahnya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tingkat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ketidakhadiran</a:t>
            </a:r>
            <a:r>
              <a:rPr lang="en-US" sz="3400" dirty="0">
                <a:latin typeface="+mj-lt"/>
              </a:rPr>
              <a:t>, </a:t>
            </a:r>
            <a:endParaRPr lang="id-ID" sz="3400" dirty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400" dirty="0" err="1">
                <a:latin typeface="+mj-lt"/>
              </a:rPr>
              <a:t>pegawai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merasa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puas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smtClean="0">
                <a:latin typeface="+mj-lt"/>
              </a:rPr>
              <a:t>d</a:t>
            </a:r>
            <a:r>
              <a:rPr lang="id-ID" sz="3400" dirty="0" smtClean="0">
                <a:latin typeface="+mj-lt"/>
              </a:rPr>
              <a:t>a</a:t>
            </a:r>
            <a:r>
              <a:rPr lang="en-US" sz="3400" dirty="0" smtClean="0">
                <a:latin typeface="+mj-lt"/>
              </a:rPr>
              <a:t>l</a:t>
            </a:r>
            <a:r>
              <a:rPr lang="id-ID" sz="3400" dirty="0" smtClean="0">
                <a:latin typeface="+mj-lt"/>
              </a:rPr>
              <a:t>a</a:t>
            </a:r>
            <a:r>
              <a:rPr lang="en-US" sz="3400" dirty="0" smtClean="0">
                <a:latin typeface="+mj-lt"/>
              </a:rPr>
              <a:t>m </a:t>
            </a:r>
            <a:r>
              <a:rPr lang="en-US" sz="3400" dirty="0" err="1">
                <a:latin typeface="+mj-lt"/>
              </a:rPr>
              <a:t>menjalankan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tugasnya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smtClean="0">
                <a:latin typeface="+mj-lt"/>
              </a:rPr>
              <a:t>di</a:t>
            </a:r>
            <a:r>
              <a:rPr lang="id-ID" sz="3400" dirty="0" smtClean="0">
                <a:latin typeface="+mj-lt"/>
              </a:rPr>
              <a:t> </a:t>
            </a:r>
            <a:r>
              <a:rPr lang="en-US" sz="3400" dirty="0" err="1" smtClean="0">
                <a:latin typeface="+mj-lt"/>
              </a:rPr>
              <a:t>organisasi</a:t>
            </a:r>
            <a:r>
              <a:rPr lang="en-US" sz="3400" dirty="0">
                <a:latin typeface="+mj-lt"/>
              </a:rPr>
              <a:t>. </a:t>
            </a:r>
            <a:endParaRPr lang="id-ID" sz="3400" dirty="0">
              <a:latin typeface="+mj-lt"/>
            </a:endParaRPr>
          </a:p>
          <a:p>
            <a:pPr marL="0" indent="0">
              <a:buNone/>
            </a:pPr>
            <a:r>
              <a:rPr lang="en-US" sz="3400" dirty="0" err="1">
                <a:latin typeface="+mj-lt"/>
              </a:rPr>
              <a:t>Apabila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hal</a:t>
            </a:r>
            <a:r>
              <a:rPr lang="en-US" sz="3400" dirty="0">
                <a:latin typeface="+mj-lt"/>
              </a:rPr>
              <a:t> </a:t>
            </a:r>
            <a:r>
              <a:rPr lang="id-ID" sz="3400" dirty="0" smtClean="0">
                <a:latin typeface="+mj-lt"/>
              </a:rPr>
              <a:t>tersebut diatas </a:t>
            </a:r>
            <a:r>
              <a:rPr lang="en-US" sz="3400" dirty="0" smtClean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tercipta</a:t>
            </a:r>
            <a:r>
              <a:rPr lang="en-US" sz="3400" dirty="0">
                <a:latin typeface="+mj-lt"/>
              </a:rPr>
              <a:t>, </a:t>
            </a:r>
            <a:r>
              <a:rPr lang="en-US" sz="3400" dirty="0" err="1">
                <a:latin typeface="+mj-lt"/>
              </a:rPr>
              <a:t>maka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dapat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dikatakan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manajemen</a:t>
            </a:r>
            <a:r>
              <a:rPr lang="en-US" sz="3400" dirty="0">
                <a:latin typeface="+mj-lt"/>
              </a:rPr>
              <a:t> </a:t>
            </a:r>
            <a:r>
              <a:rPr lang="id-ID" sz="3400" dirty="0">
                <a:latin typeface="+mj-lt"/>
              </a:rPr>
              <a:t> </a:t>
            </a:r>
            <a:r>
              <a:rPr lang="id-ID" sz="3400" dirty="0" smtClean="0">
                <a:latin typeface="+mj-lt"/>
              </a:rPr>
              <a:t>SDM </a:t>
            </a:r>
            <a:r>
              <a:rPr lang="en-US" sz="3400" dirty="0" smtClean="0">
                <a:latin typeface="+mj-lt"/>
              </a:rPr>
              <a:t>yang </a:t>
            </a:r>
            <a:r>
              <a:rPr lang="en-US" sz="3400" dirty="0" err="1">
                <a:latin typeface="+mj-lt"/>
              </a:rPr>
              <a:t>dilakukan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adalah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efektif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>
                <a:latin typeface="+mj-lt"/>
              </a:rPr>
              <a:t>atau</a:t>
            </a:r>
            <a:r>
              <a:rPr lang="en-US" sz="3400" dirty="0">
                <a:latin typeface="+mj-lt"/>
              </a:rPr>
              <a:t> </a:t>
            </a:r>
            <a:r>
              <a:rPr lang="en-US" sz="3400" dirty="0" err="1" smtClean="0">
                <a:latin typeface="+mj-lt"/>
              </a:rPr>
              <a:t>berhasil</a:t>
            </a:r>
            <a:endParaRPr lang="id-ID" sz="3400" dirty="0" smtClean="0">
              <a:latin typeface="+mj-lt"/>
            </a:endParaRPr>
          </a:p>
          <a:p>
            <a:pPr marL="0" indent="0">
              <a:buNone/>
            </a:pPr>
            <a:endParaRPr lang="id-ID" sz="3400" dirty="0" smtClean="0">
              <a:latin typeface="+mj-lt"/>
            </a:endParaRPr>
          </a:p>
          <a:p>
            <a:pPr marL="0" indent="0">
              <a:buNone/>
            </a:pPr>
            <a:r>
              <a:rPr lang="id-ID" sz="3400" b="1" dirty="0">
                <a:latin typeface="+mj-lt"/>
              </a:rPr>
              <a:t>Peran</a:t>
            </a:r>
            <a:r>
              <a:rPr lang="en-US" sz="3400" b="1" dirty="0">
                <a:latin typeface="+mj-lt"/>
              </a:rPr>
              <a:t> Pegawai </a:t>
            </a:r>
            <a:r>
              <a:rPr lang="en-US" sz="3400" b="1" dirty="0" err="1">
                <a:latin typeface="+mj-lt"/>
              </a:rPr>
              <a:t>Negeri</a:t>
            </a:r>
            <a:r>
              <a:rPr lang="en-US" sz="3400" b="1" dirty="0">
                <a:latin typeface="+mj-lt"/>
              </a:rPr>
              <a:t> </a:t>
            </a:r>
            <a:r>
              <a:rPr lang="en-US" sz="3400" b="1" dirty="0" err="1">
                <a:latin typeface="+mj-lt"/>
              </a:rPr>
              <a:t>Sipil</a:t>
            </a:r>
            <a:r>
              <a:rPr lang="id-ID" sz="3400" b="1" dirty="0">
                <a:latin typeface="+mj-lt"/>
              </a:rPr>
              <a:t> </a:t>
            </a:r>
            <a:r>
              <a:rPr lang="id-ID" sz="3400" b="1" dirty="0" smtClean="0">
                <a:latin typeface="+mj-lt"/>
              </a:rPr>
              <a:t>/ Aparat Sipil Negara / ASN</a:t>
            </a:r>
            <a:endParaRPr lang="id-ID" sz="3400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3400" dirty="0" smtClean="0">
                <a:latin typeface="+mj-lt"/>
              </a:rPr>
              <a:t>Pelaksana </a:t>
            </a:r>
            <a:r>
              <a:rPr lang="id-ID" sz="3400" dirty="0">
                <a:latin typeface="+mj-lt"/>
              </a:rPr>
              <a:t>peraturan perundang-undangan;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3400" dirty="0">
                <a:latin typeface="+mj-lt"/>
              </a:rPr>
              <a:t>Menjalankan fungsi manajemen pelayanan publik;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3400" dirty="0">
                <a:latin typeface="+mj-lt"/>
              </a:rPr>
              <a:t> Pengelola pemerintahan; manager/ corporate leader;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3400" dirty="0" smtClean="0">
                <a:latin typeface="+mj-lt"/>
              </a:rPr>
              <a:t>Administrator </a:t>
            </a:r>
            <a:r>
              <a:rPr lang="id-ID" sz="3400" dirty="0">
                <a:latin typeface="+mj-lt"/>
              </a:rPr>
              <a:t>(pengelola aset dan keuangan negara/ daerah).</a:t>
            </a:r>
          </a:p>
          <a:p>
            <a:pPr marL="514350" indent="-514350">
              <a:buFont typeface="+mj-lt"/>
              <a:buAutoNum type="arabicPeriod"/>
            </a:pPr>
            <a:endParaRPr lang="id-ID" sz="3400" dirty="0">
              <a:latin typeface="+mj-lt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115774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563562"/>
          </a:xfrm>
        </p:spPr>
        <p:txBody>
          <a:bodyPr>
            <a:noAutofit/>
          </a:bodyPr>
          <a:lstStyle/>
          <a:p>
            <a:r>
              <a:rPr lang="id-ID" sz="3200" b="1" dirty="0"/>
              <a:t>R</a:t>
            </a:r>
            <a:r>
              <a:rPr lang="en-US" sz="3200" b="1" dirty="0" err="1"/>
              <a:t>eformulasi</a:t>
            </a:r>
            <a:r>
              <a:rPr lang="en-US" sz="3200" b="1" dirty="0"/>
              <a:t> </a:t>
            </a:r>
            <a:r>
              <a:rPr lang="id-ID" sz="3200" b="1" dirty="0"/>
              <a:t>SDM A</a:t>
            </a:r>
            <a:r>
              <a:rPr lang="en-US" sz="3200" b="1" dirty="0" err="1"/>
              <a:t>paratur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14400"/>
            <a:ext cx="7924800" cy="5791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2400" dirty="0">
                <a:latin typeface="+mj-lt"/>
              </a:rPr>
              <a:t>Upaya  </a:t>
            </a:r>
            <a:r>
              <a:rPr lang="en-US" sz="2400" dirty="0" err="1">
                <a:latin typeface="+mj-lt"/>
              </a:rPr>
              <a:t>membangun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birokrasi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>
                <a:latin typeface="+mj-lt"/>
              </a:rPr>
              <a:t> untuk </a:t>
            </a:r>
            <a:r>
              <a:rPr lang="en-US" sz="2400" dirty="0" err="1">
                <a:latin typeface="+mj-lt"/>
              </a:rPr>
              <a:t>peningkatan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kapasitas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aparatur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>
                <a:latin typeface="+mj-lt"/>
              </a:rPr>
              <a:t> yaitu :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2400" dirty="0">
                <a:latin typeface="+mj-lt"/>
              </a:rPr>
              <a:t>P</a:t>
            </a:r>
            <a:r>
              <a:rPr lang="en-US" sz="2400" dirty="0" err="1">
                <a:latin typeface="+mj-lt"/>
              </a:rPr>
              <a:t>enerapan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kompetensi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profesionalisme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budaya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kerja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secara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berdisiplin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mempunyai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kemampuan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teknis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tinggi</a:t>
            </a:r>
            <a:r>
              <a:rPr lang="en-US" sz="2400" dirty="0">
                <a:latin typeface="+mj-lt"/>
              </a:rPr>
              <a:t>  </a:t>
            </a:r>
            <a:r>
              <a:rPr lang="en-US" sz="2400" dirty="0" err="1">
                <a:latin typeface="+mj-lt"/>
              </a:rPr>
              <a:t>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tingkat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tertentu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diserta</a:t>
            </a:r>
            <a:r>
              <a:rPr lang="id-ID" sz="2400" dirty="0">
                <a:latin typeface="+mj-lt"/>
              </a:rPr>
              <a:t>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manajerial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budaya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kerja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keras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prestasi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tinggi</a:t>
            </a:r>
            <a:r>
              <a:rPr lang="en-US" sz="2400" dirty="0">
                <a:latin typeface="+mj-lt"/>
              </a:rPr>
              <a:t>. </a:t>
            </a:r>
            <a:endParaRPr lang="id-ID" sz="2400" dirty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>
                <a:latin typeface="+mj-lt"/>
              </a:rPr>
              <a:t>Bangga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pekerjaannya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menunjukkan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komitmen</a:t>
            </a:r>
            <a:endParaRPr lang="id-ID" sz="2400" dirty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id-ID" sz="2400" dirty="0">
                <a:latin typeface="+mj-lt"/>
              </a:rPr>
              <a:t>B</a:t>
            </a:r>
            <a:r>
              <a:rPr lang="en-US" sz="2400" dirty="0" err="1">
                <a:latin typeface="+mj-lt"/>
              </a:rPr>
              <a:t>ertanggungjawab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antisipatif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penuh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inisiatif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tidak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menunggu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perintah</a:t>
            </a:r>
            <a:r>
              <a:rPr lang="en-US" sz="2400" dirty="0">
                <a:latin typeface="+mj-lt"/>
              </a:rPr>
              <a:t>,</a:t>
            </a:r>
            <a:endParaRPr lang="id-ID" sz="2400" dirty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id-ID" sz="2400" dirty="0">
                <a:latin typeface="+mj-lt"/>
              </a:rPr>
              <a:t>A</a:t>
            </a:r>
            <a:r>
              <a:rPr lang="en-US" sz="2400" dirty="0" err="1">
                <a:latin typeface="+mj-lt"/>
              </a:rPr>
              <a:t>ktif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selalu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belajar</a:t>
            </a:r>
            <a:r>
              <a:rPr lang="id-ID" sz="2400" dirty="0">
                <a:latin typeface="+mj-lt"/>
              </a:rPr>
              <a:t> untuk </a:t>
            </a:r>
            <a:r>
              <a:rPr lang="en-US" sz="2400" dirty="0" err="1">
                <a:latin typeface="+mj-lt"/>
              </a:rPr>
              <a:t>meningkatkan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kemampuan</a:t>
            </a:r>
            <a:r>
              <a:rPr lang="en-US" sz="2400" dirty="0">
                <a:latin typeface="+mj-lt"/>
              </a:rPr>
              <a:t> </a:t>
            </a:r>
            <a:endParaRPr lang="id-ID" sz="2400" dirty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id-ID" sz="2400" dirty="0">
                <a:latin typeface="+mj-lt"/>
              </a:rPr>
              <a:t>M</a:t>
            </a:r>
            <a:r>
              <a:rPr lang="en-US" sz="2400" dirty="0" err="1">
                <a:latin typeface="+mj-lt"/>
              </a:rPr>
              <a:t>endengarkan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kebutuhan</a:t>
            </a:r>
            <a:r>
              <a:rPr lang="en-US" sz="2400" dirty="0">
                <a:latin typeface="+mj-lt"/>
              </a:rPr>
              <a:t> orang yang </a:t>
            </a:r>
            <a:r>
              <a:rPr lang="en-US" sz="2400" dirty="0" err="1">
                <a:latin typeface="+mj-lt"/>
              </a:rPr>
              <a:t>dilayani</a:t>
            </a:r>
            <a:r>
              <a:rPr lang="en-US" sz="2400" dirty="0">
                <a:latin typeface="+mj-lt"/>
              </a:rPr>
              <a:t>, </a:t>
            </a:r>
            <a:endParaRPr lang="id-ID" sz="2400" dirty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id-ID" sz="2400" dirty="0">
                <a:latin typeface="+mj-lt"/>
              </a:rPr>
              <a:t>M</a:t>
            </a:r>
            <a:r>
              <a:rPr lang="en-US" sz="2400" dirty="0">
                <a:latin typeface="+mj-lt"/>
              </a:rPr>
              <a:t>e</a:t>
            </a:r>
            <a:r>
              <a:rPr lang="id-ID" sz="2400" dirty="0">
                <a:latin typeface="+mj-lt"/>
              </a:rPr>
              <a:t>miliki </a:t>
            </a:r>
            <a:r>
              <a:rPr lang="en-US" sz="2400" dirty="0" err="1">
                <a:latin typeface="+mj-lt"/>
              </a:rPr>
              <a:t>empati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jujur</a:t>
            </a:r>
            <a:r>
              <a:rPr lang="en-US" sz="2400" dirty="0">
                <a:latin typeface="+mj-lt"/>
              </a:rPr>
              <a:t>, </a:t>
            </a:r>
            <a:r>
              <a:rPr lang="id-ID" sz="2400" dirty="0">
                <a:latin typeface="+mj-lt"/>
              </a:rPr>
              <a:t>dpt </a:t>
            </a:r>
            <a:r>
              <a:rPr lang="en-US" sz="2400" dirty="0" err="1" smtClean="0">
                <a:latin typeface="+mj-lt"/>
              </a:rPr>
              <a:t>dipercaya</a:t>
            </a:r>
            <a:r>
              <a:rPr lang="en-US" sz="2400" dirty="0" smtClean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&amp; </a:t>
            </a:r>
            <a:r>
              <a:rPr lang="en-US" sz="2400" dirty="0" err="1" smtClean="0">
                <a:latin typeface="+mj-lt"/>
              </a:rPr>
              <a:t>mmegang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rahasia</a:t>
            </a:r>
            <a:r>
              <a:rPr lang="en-US" sz="2400" dirty="0">
                <a:latin typeface="+mj-lt"/>
              </a:rPr>
              <a:t>, </a:t>
            </a:r>
            <a:endParaRPr lang="id-ID" sz="2400" dirty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id-ID" sz="2400" dirty="0">
                <a:latin typeface="+mj-lt"/>
              </a:rPr>
              <a:t>T</a:t>
            </a:r>
            <a:r>
              <a:rPr lang="en-US" sz="2400" dirty="0" err="1">
                <a:latin typeface="+mj-lt"/>
              </a:rPr>
              <a:t>erbuka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pada</a:t>
            </a:r>
            <a:r>
              <a:rPr lang="en-US" sz="2400" dirty="0">
                <a:latin typeface="+mj-lt"/>
              </a:rPr>
              <a:t> saran </a:t>
            </a:r>
            <a:r>
              <a:rPr lang="id-ID" sz="2400" dirty="0">
                <a:latin typeface="+mj-lt"/>
              </a:rPr>
              <a:t> &amp;</a:t>
            </a:r>
            <a:r>
              <a:rPr lang="en-US" sz="2400" dirty="0" err="1">
                <a:latin typeface="+mj-lt"/>
              </a:rPr>
              <a:t>kritik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mmiliki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komitmen</a:t>
            </a:r>
            <a:r>
              <a:rPr lang="en-US" sz="2400" dirty="0">
                <a:latin typeface="+mj-lt"/>
              </a:rPr>
              <a:t> </a:t>
            </a:r>
            <a:r>
              <a:rPr lang="en-US" sz="2400" b="1" dirty="0">
                <a:latin typeface="+mj-lt"/>
              </a:rPr>
              <a:t>“moral” </a:t>
            </a:r>
            <a:r>
              <a:rPr lang="en-US" sz="2400" dirty="0" err="1">
                <a:latin typeface="+mj-lt"/>
              </a:rPr>
              <a:t>tinggi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>
                <a:latin typeface="+mj-lt"/>
              </a:rPr>
              <a:t>&amp;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sanggup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mempertanggungjawabka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Tuhan</a:t>
            </a:r>
            <a:endParaRPr lang="id-ID" sz="2400" dirty="0">
              <a:latin typeface="+mj-lt"/>
            </a:endParaRPr>
          </a:p>
          <a:p>
            <a:pPr marL="0" indent="0">
              <a:buNone/>
            </a:pPr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530623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792162"/>
          </a:xfrm>
        </p:spPr>
        <p:txBody>
          <a:bodyPr>
            <a:noAutofit/>
          </a:bodyPr>
          <a:lstStyle/>
          <a:p>
            <a:r>
              <a:rPr lang="id-ID" sz="3200" b="1" dirty="0"/>
              <a:t>P</a:t>
            </a:r>
            <a:r>
              <a:rPr lang="en-US" sz="3200" b="1" dirty="0" err="1"/>
              <a:t>embinaan</a:t>
            </a:r>
            <a:r>
              <a:rPr lang="en-US" sz="3200" b="1" dirty="0"/>
              <a:t> </a:t>
            </a:r>
            <a:r>
              <a:rPr lang="id-ID" sz="3200" b="1" dirty="0" smtClean="0"/>
              <a:t>&amp; </a:t>
            </a:r>
            <a:r>
              <a:rPr lang="en-US" sz="3200" b="1" dirty="0" smtClean="0"/>
              <a:t> </a:t>
            </a:r>
            <a:r>
              <a:rPr lang="en-US" sz="3200" b="1" dirty="0" err="1"/>
              <a:t>pengembangan</a:t>
            </a:r>
            <a:r>
              <a:rPr lang="en-US" sz="3200" b="1" dirty="0"/>
              <a:t> PNS </a:t>
            </a:r>
            <a:r>
              <a:rPr lang="id-ID" sz="3200" b="1" dirty="0"/>
              <a:t/>
            </a:r>
            <a:br>
              <a:rPr lang="id-ID" sz="3200" b="1" dirty="0"/>
            </a:br>
            <a:r>
              <a:rPr lang="id-ID" sz="3200" b="1" dirty="0"/>
              <a:t>menurut </a:t>
            </a:r>
            <a:r>
              <a:rPr lang="en-US" sz="3200" b="1" dirty="0"/>
              <a:t>U</a:t>
            </a:r>
            <a:r>
              <a:rPr lang="id-ID" sz="3200" b="1" dirty="0"/>
              <a:t>U</a:t>
            </a:r>
            <a:r>
              <a:rPr lang="en-US" sz="3200" b="1" dirty="0"/>
              <a:t> No. 43 </a:t>
            </a:r>
            <a:r>
              <a:rPr lang="en-US" sz="3200" b="1" dirty="0" err="1"/>
              <a:t>Tahun</a:t>
            </a:r>
            <a:r>
              <a:rPr lang="en-US" sz="3200" b="1" dirty="0"/>
              <a:t> 1999 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54864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 err="1">
                <a:latin typeface="+mj-lt"/>
              </a:rPr>
              <a:t>Sistem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mnajemen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kpegawaian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brdasa</a:t>
            </a:r>
            <a:r>
              <a:rPr lang="id-ID" sz="2400" dirty="0">
                <a:latin typeface="+mj-lt"/>
              </a:rPr>
              <a:t>r </a:t>
            </a:r>
            <a:r>
              <a:rPr lang="en-US" sz="2400" dirty="0" err="1" smtClean="0">
                <a:latin typeface="+mj-lt"/>
              </a:rPr>
              <a:t>penghargaan</a:t>
            </a:r>
            <a:r>
              <a:rPr lang="id-ID" sz="2400" dirty="0" smtClean="0">
                <a:latin typeface="+mj-lt"/>
              </a:rPr>
              <a:t> /</a:t>
            </a:r>
            <a:r>
              <a:rPr lang="en-US" sz="2400" dirty="0" smtClean="0">
                <a:latin typeface="+mj-lt"/>
              </a:rPr>
              <a:t>merit</a:t>
            </a:r>
            <a:endParaRPr lang="id-ID" sz="2400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>
                <a:latin typeface="+mj-lt"/>
              </a:rPr>
              <a:t>Sistem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penggajian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adil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layak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>
                <a:latin typeface="+mj-lt"/>
              </a:rPr>
              <a:t>berdasar </a:t>
            </a:r>
            <a:r>
              <a:rPr lang="en-US" sz="2400" dirty="0" err="1">
                <a:latin typeface="+mj-lt"/>
              </a:rPr>
              <a:t>kinerja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pegawai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beban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kerja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tanggung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jawab</a:t>
            </a:r>
            <a:endParaRPr lang="id-ID" sz="2400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>
                <a:latin typeface="+mj-lt"/>
              </a:rPr>
              <a:t>Menciptakan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persamaan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persepsi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tentang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operasionalisasi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manajemen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kepegawaian</a:t>
            </a:r>
            <a:r>
              <a:rPr lang="id-ID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tidak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terkotak</a:t>
            </a:r>
            <a:r>
              <a:rPr lang="en-US" sz="2400" dirty="0">
                <a:latin typeface="+mj-lt"/>
              </a:rPr>
              <a:t>-</a:t>
            </a:r>
            <a:r>
              <a:rPr lang="id-ID" sz="2400" dirty="0">
                <a:latin typeface="+mj-lt"/>
              </a:rPr>
              <a:t>2</a:t>
            </a:r>
            <a:r>
              <a:rPr lang="en-US" sz="2400" dirty="0">
                <a:latin typeface="+mj-lt"/>
              </a:rPr>
              <a:t>, </a:t>
            </a:r>
            <a:r>
              <a:rPr lang="id-ID" sz="2400" dirty="0">
                <a:latin typeface="+mj-lt"/>
              </a:rPr>
              <a:t>shg </a:t>
            </a:r>
            <a:r>
              <a:rPr lang="en-US" sz="2400" dirty="0" err="1">
                <a:latin typeface="+mj-lt"/>
              </a:rPr>
              <a:t>tdk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menyulitkan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mutasi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>
                <a:latin typeface="+mj-lt"/>
              </a:rPr>
              <a:t>&amp;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karir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pegawai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. </a:t>
            </a:r>
            <a:r>
              <a:rPr lang="id-ID" sz="2400" dirty="0">
                <a:latin typeface="+mj-lt"/>
              </a:rPr>
              <a:t>P</a:t>
            </a:r>
            <a:r>
              <a:rPr lang="en-US" sz="2400" dirty="0" err="1">
                <a:latin typeface="+mj-lt"/>
              </a:rPr>
              <a:t>engembangan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karir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pegawai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tidak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terbatas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pd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tingkat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kab</a:t>
            </a:r>
            <a:r>
              <a:rPr lang="en-US" sz="2400" dirty="0">
                <a:latin typeface="+mj-lt"/>
              </a:rPr>
              <a:t>/ </a:t>
            </a:r>
            <a:r>
              <a:rPr lang="en-US" sz="2400" dirty="0" err="1">
                <a:latin typeface="+mj-lt"/>
              </a:rPr>
              <a:t>kota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>
                <a:latin typeface="+mj-lt"/>
              </a:rPr>
              <a:t>&amp;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provinsi</a:t>
            </a:r>
            <a:r>
              <a:rPr lang="en-US" sz="2400" dirty="0">
                <a:latin typeface="+mj-lt"/>
              </a:rPr>
              <a:t>.</a:t>
            </a:r>
            <a:endParaRPr lang="id-ID" sz="2400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>
                <a:latin typeface="+mj-lt"/>
              </a:rPr>
              <a:t>Mendorong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netralitas</a:t>
            </a:r>
            <a:r>
              <a:rPr lang="en-US" sz="2400" dirty="0">
                <a:latin typeface="+mj-lt"/>
              </a:rPr>
              <a:t> PNS </a:t>
            </a:r>
            <a:r>
              <a:rPr lang="en-US" sz="2400" dirty="0" err="1">
                <a:latin typeface="+mj-lt"/>
              </a:rPr>
              <a:t>dari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pengaruh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golongan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>
                <a:latin typeface="+mj-lt"/>
              </a:rPr>
              <a:t>&amp;</a:t>
            </a:r>
            <a:r>
              <a:rPr lang="en-US" sz="2400" dirty="0">
                <a:latin typeface="+mj-lt"/>
              </a:rPr>
              <a:t> par</a:t>
            </a:r>
            <a:r>
              <a:rPr lang="id-ID" sz="2400" dirty="0">
                <a:latin typeface="+mj-lt"/>
              </a:rPr>
              <a:t>pol </a:t>
            </a:r>
            <a:r>
              <a:rPr lang="en-US" sz="2400" dirty="0" err="1">
                <a:latin typeface="+mj-lt"/>
              </a:rPr>
              <a:t>tdk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diskriminatif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dlm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memberi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pelayanan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kpd</a:t>
            </a:r>
            <a:r>
              <a:rPr lang="id-ID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masy</a:t>
            </a:r>
            <a:r>
              <a:rPr lang="id-ID" sz="2400" dirty="0">
                <a:latin typeface="+mj-lt"/>
              </a:rPr>
              <a:t>arakat 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latin typeface="+mj-lt"/>
              </a:rPr>
              <a:t>Mengembangkan </a:t>
            </a:r>
            <a:r>
              <a:rPr lang="en-US" sz="2400" dirty="0" err="1">
                <a:latin typeface="+mj-lt"/>
              </a:rPr>
              <a:t>kapasitas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kompetensi</a:t>
            </a:r>
            <a:r>
              <a:rPr lang="en-US" sz="2400" dirty="0">
                <a:latin typeface="+mj-lt"/>
              </a:rPr>
              <a:t> PSN </a:t>
            </a:r>
            <a:r>
              <a:rPr lang="en-US" sz="2400" dirty="0" err="1">
                <a:latin typeface="+mj-lt"/>
              </a:rPr>
              <a:t>melalui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pendidikan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pelatihan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untuk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meningkatkan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pengabdian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keahlian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kemampuan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keterampilan</a:t>
            </a:r>
            <a:endParaRPr lang="id-ID" sz="2400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>
                <a:latin typeface="+mj-lt"/>
              </a:rPr>
              <a:t>Mengupayakan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usaha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peningkatan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kesejahteraan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PNS</a:t>
            </a:r>
            <a:r>
              <a:rPr lang="id-ID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rangka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meningkatkan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gairah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kerja</a:t>
            </a:r>
            <a:r>
              <a:rPr lang="en-US" sz="2400" dirty="0">
                <a:latin typeface="+mj-lt"/>
              </a:rPr>
              <a:t>.</a:t>
            </a:r>
            <a:endParaRPr lang="id-ID" sz="2400" dirty="0">
              <a:latin typeface="+mj-lt"/>
            </a:endParaRPr>
          </a:p>
          <a:p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601012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96962"/>
          </a:xfrm>
        </p:spPr>
        <p:txBody>
          <a:bodyPr>
            <a:normAutofit/>
          </a:bodyPr>
          <a:lstStyle/>
          <a:p>
            <a:r>
              <a:rPr lang="id-ID" sz="3600" b="1" dirty="0" smtClean="0"/>
              <a:t>Pengembangan Budaya Kerja Aparatur 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r>
              <a:rPr lang="id-ID" sz="2800" dirty="0"/>
              <a:t>Pengembangan budaya kerja organisasi dalam </a:t>
            </a:r>
            <a:r>
              <a:rPr lang="id-ID" sz="2800" dirty="0" smtClean="0"/>
              <a:t>pemerintahan berdasar </a:t>
            </a:r>
            <a:r>
              <a:rPr lang="id-ID" sz="2800" dirty="0"/>
              <a:t>Keputusan MENPAN No. 25/ Kep/ M.PAN/ 4/ 2004 bertujuan untuk </a:t>
            </a:r>
            <a:r>
              <a:rPr lang="id-ID" sz="2800" dirty="0" smtClean="0"/>
              <a:t>menumbuh kembangkan </a:t>
            </a:r>
            <a:r>
              <a:rPr lang="id-ID" sz="2800" dirty="0"/>
              <a:t>semangat/ etos kerja, disiplin, dan tanggung jawab moral individu aparatur, sehingga diharapkan dapat meningkatkan produktivitas dan kinerja organisasi pemerintah dalam fungsi pelayanan kepada masyarakat</a:t>
            </a:r>
          </a:p>
        </p:txBody>
      </p:sp>
    </p:spTree>
    <p:extLst>
      <p:ext uri="{BB962C8B-B14F-4D97-AF65-F5344CB8AC3E}">
        <p14:creationId xmlns:p14="http://schemas.microsoft.com/office/powerpoint/2010/main" val="3769582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38336"/>
          </a:xfrm>
        </p:spPr>
        <p:txBody>
          <a:bodyPr>
            <a:noAutofit/>
          </a:bodyPr>
          <a:lstStyle/>
          <a:p>
            <a:r>
              <a:rPr lang="id-ID" sz="3600" b="1" dirty="0"/>
              <a:t>Nilai-nilai </a:t>
            </a:r>
            <a:r>
              <a:rPr lang="id-ID" sz="3600" b="1" dirty="0" smtClean="0"/>
              <a:t>Budaya Kerja Aparatur 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5256584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+mj-lt"/>
              </a:rPr>
              <a:t>Komitmen terhadap visi, misi, organisasi, dan tujuan </a:t>
            </a:r>
            <a:r>
              <a:rPr lang="id-ID" sz="2800" dirty="0" smtClean="0">
                <a:latin typeface="+mj-lt"/>
              </a:rPr>
              <a:t>organisasi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>
                <a:latin typeface="+mj-lt"/>
              </a:rPr>
              <a:t>Wewenang </a:t>
            </a:r>
            <a:r>
              <a:rPr lang="id-ID" sz="2800" dirty="0">
                <a:latin typeface="+mj-lt"/>
              </a:rPr>
              <a:t>dan tanggung </a:t>
            </a:r>
            <a:r>
              <a:rPr lang="id-ID" sz="2800" dirty="0" smtClean="0">
                <a:latin typeface="+mj-lt"/>
              </a:rPr>
              <a:t>jawab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>
                <a:latin typeface="+mj-lt"/>
              </a:rPr>
              <a:t>Keikhlasan </a:t>
            </a:r>
            <a:r>
              <a:rPr lang="id-ID" sz="2800" dirty="0">
                <a:latin typeface="+mj-lt"/>
              </a:rPr>
              <a:t>dan </a:t>
            </a:r>
            <a:r>
              <a:rPr lang="id-ID" sz="2800" dirty="0" smtClean="0">
                <a:latin typeface="+mj-lt"/>
              </a:rPr>
              <a:t>kejujuran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>
                <a:latin typeface="+mj-lt"/>
              </a:rPr>
              <a:t>Integritas </a:t>
            </a:r>
            <a:r>
              <a:rPr lang="id-ID" sz="2800" dirty="0">
                <a:latin typeface="+mj-lt"/>
              </a:rPr>
              <a:t>dan </a:t>
            </a:r>
            <a:r>
              <a:rPr lang="id-ID" sz="2800" dirty="0" smtClean="0">
                <a:latin typeface="+mj-lt"/>
              </a:rPr>
              <a:t>profesionalisme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+mj-lt"/>
              </a:rPr>
              <a:t>Kreativitas dan kepekaan (sensivitas) terhadap lingkungan </a:t>
            </a:r>
            <a:r>
              <a:rPr lang="id-ID" sz="2800" dirty="0" smtClean="0">
                <a:latin typeface="+mj-lt"/>
              </a:rPr>
              <a:t>tugas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>
                <a:latin typeface="+mj-lt"/>
              </a:rPr>
              <a:t>Kepemimpinan </a:t>
            </a:r>
            <a:r>
              <a:rPr lang="id-ID" sz="2800" dirty="0">
                <a:latin typeface="+mj-lt"/>
              </a:rPr>
              <a:t>dan </a:t>
            </a:r>
            <a:r>
              <a:rPr lang="id-ID" sz="2800" dirty="0" smtClean="0">
                <a:latin typeface="+mj-lt"/>
              </a:rPr>
              <a:t>keteladanan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>
                <a:latin typeface="+mj-lt"/>
              </a:rPr>
              <a:t>Kebersamaan </a:t>
            </a:r>
            <a:r>
              <a:rPr lang="id-ID" sz="2800" dirty="0">
                <a:latin typeface="+mj-lt"/>
              </a:rPr>
              <a:t>dan dinamika kelompok/ </a:t>
            </a:r>
            <a:r>
              <a:rPr lang="id-ID" sz="2800" dirty="0" smtClean="0">
                <a:latin typeface="+mj-lt"/>
              </a:rPr>
              <a:t>organisasi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>
                <a:latin typeface="+mj-lt"/>
              </a:rPr>
              <a:t>Ketepatan </a:t>
            </a:r>
            <a:r>
              <a:rPr lang="id-ID" sz="2800" dirty="0">
                <a:latin typeface="+mj-lt"/>
              </a:rPr>
              <a:t>(keakurasian) dan kecep</a:t>
            </a:r>
          </a:p>
        </p:txBody>
      </p:sp>
    </p:spTree>
    <p:extLst>
      <p:ext uri="{BB962C8B-B14F-4D97-AF65-F5344CB8AC3E}">
        <p14:creationId xmlns:p14="http://schemas.microsoft.com/office/powerpoint/2010/main" val="22363744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53400" cy="53340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9"/>
            </a:pPr>
            <a:r>
              <a:rPr lang="id-ID" sz="3000" dirty="0"/>
              <a:t>Rasionalitas dan emosi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id-ID" sz="3000" dirty="0"/>
              <a:t>Keteguhan dan ketegasan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id-ID" sz="3000" dirty="0"/>
              <a:t>Disiplin dan keteraturan kerja’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id-ID" sz="3000" dirty="0"/>
              <a:t>Keberanian dan kearifan dalam mengambil keputusan/ menangani konflik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id-ID" sz="3000" dirty="0"/>
              <a:t>Dedikasi dan loyalitas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id-ID" sz="3000" dirty="0"/>
              <a:t>Semangat dan motivasi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id-ID" sz="3000" dirty="0"/>
              <a:t>Ketekunan dan kesabaran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id-ID" sz="3000" dirty="0"/>
              <a:t>Keadilan dan keterbukaan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id-ID" sz="3000" dirty="0"/>
              <a:t>Penguasaan IPTEK yang diperlukan dalam rangka pelaksanaan tugas/ </a:t>
            </a:r>
            <a:r>
              <a:rPr lang="id-ID" sz="3000" dirty="0" smtClean="0"/>
              <a:t>pekerjaan</a:t>
            </a:r>
            <a:endParaRPr lang="id-ID" sz="3000" dirty="0"/>
          </a:p>
        </p:txBody>
      </p:sp>
    </p:spTree>
    <p:extLst>
      <p:ext uri="{BB962C8B-B14F-4D97-AF65-F5344CB8AC3E}">
        <p14:creationId xmlns:p14="http://schemas.microsoft.com/office/powerpoint/2010/main" val="2797207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868362"/>
          </a:xfrm>
        </p:spPr>
        <p:txBody>
          <a:bodyPr>
            <a:normAutofit fontScale="90000"/>
          </a:bodyPr>
          <a:lstStyle/>
          <a:p>
            <a:r>
              <a:rPr lang="es-ES" sz="2800" b="1" dirty="0" smtClean="0"/>
              <a:t>RENCANA AKSI DAN PRIORITAS  REFORMASI BIROKRASI INTERNAL TAHUN 2015-2019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+mj-lt"/>
              </a:rPr>
              <a:t>Program </a:t>
            </a:r>
            <a:r>
              <a:rPr lang="en-US" sz="2400" dirty="0" err="1" smtClean="0">
                <a:latin typeface="+mj-lt"/>
              </a:rPr>
              <a:t>Mikro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Reformasi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Birokrasi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berdasa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PerMen</a:t>
            </a:r>
            <a:r>
              <a:rPr lang="en-US" sz="2400" dirty="0" smtClean="0">
                <a:latin typeface="+mj-lt"/>
              </a:rPr>
              <a:t> PAN-RB No. 11 </a:t>
            </a:r>
            <a:r>
              <a:rPr lang="en-US" sz="2400" dirty="0" err="1" smtClean="0">
                <a:latin typeface="+mj-lt"/>
              </a:rPr>
              <a:t>Th</a:t>
            </a:r>
            <a:r>
              <a:rPr lang="en-US" sz="2400" dirty="0" smtClean="0">
                <a:latin typeface="+mj-lt"/>
              </a:rPr>
              <a:t> 2015 ttg </a:t>
            </a:r>
            <a:r>
              <a:rPr lang="en-US" sz="2400" b="1" dirty="0" smtClean="0">
                <a:latin typeface="+mj-lt"/>
              </a:rPr>
              <a:t>Road Map </a:t>
            </a:r>
            <a:r>
              <a:rPr lang="en-US" sz="2400" dirty="0" err="1" smtClean="0">
                <a:latin typeface="+mj-lt"/>
              </a:rPr>
              <a:t>Reformasi</a:t>
            </a:r>
            <a:r>
              <a:rPr lang="en-US" sz="2400" dirty="0" smtClean="0">
                <a:latin typeface="+mj-lt"/>
              </a:rPr>
              <a:t> Birokrasi  2015-2019.</a:t>
            </a:r>
          </a:p>
          <a:p>
            <a:pPr marL="0" indent="0">
              <a:buNone/>
            </a:pPr>
            <a:r>
              <a:rPr lang="en-US" sz="2400" b="1" dirty="0" smtClean="0">
                <a:latin typeface="+mj-lt"/>
                <a:cs typeface="Arial" pitchFamily="34" charset="0"/>
              </a:rPr>
              <a:t>Program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mikro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Reformasi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Birokrasi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terdiri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dari</a:t>
            </a:r>
            <a:r>
              <a:rPr lang="en-US" sz="2400" b="1" dirty="0" smtClean="0">
                <a:latin typeface="+mj-lt"/>
                <a:cs typeface="Arial" pitchFamily="34" charset="0"/>
              </a:rPr>
              <a:t>: </a:t>
            </a:r>
            <a:endParaRPr lang="en-US" sz="2400" b="1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>
                <a:latin typeface="+mj-lt"/>
              </a:rPr>
              <a:t>Quick Wins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+mj-lt"/>
              </a:rPr>
              <a:t>Manajemen Perubahan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>
                <a:latin typeface="+mj-lt"/>
              </a:rPr>
              <a:t>Penguatan </a:t>
            </a:r>
            <a:r>
              <a:rPr lang="en-US" sz="2400" dirty="0" err="1">
                <a:latin typeface="+mj-lt"/>
              </a:rPr>
              <a:t>Peraturan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Perundang-undangan</a:t>
            </a:r>
            <a:endParaRPr lang="en-US" sz="2400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+mj-lt"/>
              </a:rPr>
              <a:t>Penataan organisasi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>
                <a:latin typeface="+mj-lt"/>
              </a:rPr>
              <a:t>Penataan Tata </a:t>
            </a:r>
            <a:r>
              <a:rPr lang="en-US" sz="2400" dirty="0" err="1">
                <a:latin typeface="+mj-lt"/>
              </a:rPr>
              <a:t>Laksana</a:t>
            </a:r>
            <a:endParaRPr lang="en-US" sz="2400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>
                <a:latin typeface="+mj-lt"/>
              </a:rPr>
              <a:t> Penguatan Sistem Manajemen SDM </a:t>
            </a:r>
            <a:r>
              <a:rPr lang="en-US" sz="2400" dirty="0" smtClean="0">
                <a:latin typeface="+mj-lt"/>
              </a:rPr>
              <a:t>ASN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+mj-lt"/>
              </a:rPr>
              <a:t>Penguatan Sistem Pengawasan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+mj-lt"/>
              </a:rPr>
              <a:t> Penguatan </a:t>
            </a:r>
            <a:r>
              <a:rPr lang="en-US" sz="2400" dirty="0" err="1" smtClean="0">
                <a:latin typeface="+mj-lt"/>
              </a:rPr>
              <a:t>Akuntabilitas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Kinerja</a:t>
            </a:r>
            <a:endParaRPr lang="en-US" sz="2400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+mj-lt"/>
              </a:rPr>
              <a:t>Peningkatan </a:t>
            </a:r>
            <a:r>
              <a:rPr lang="en-US" sz="2400" dirty="0" err="1" smtClean="0">
                <a:latin typeface="+mj-lt"/>
              </a:rPr>
              <a:t>Kualitas</a:t>
            </a:r>
            <a:r>
              <a:rPr lang="en-US" sz="2400" dirty="0" smtClean="0">
                <a:latin typeface="+mj-lt"/>
              </a:rPr>
              <a:t> Pelayanan </a:t>
            </a:r>
            <a:r>
              <a:rPr lang="en-US" sz="2400" dirty="0" err="1" smtClean="0">
                <a:latin typeface="+mj-lt"/>
              </a:rPr>
              <a:t>Publik</a:t>
            </a:r>
            <a:r>
              <a:rPr lang="en-US" sz="2400" dirty="0" smtClean="0"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865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cs typeface="Arial" pitchFamily="34" charset="0"/>
              </a:rPr>
              <a:t>KEGIATAN YANG DILAKUKAN DALAM PROGRAM MIKRO </a:t>
            </a:r>
            <a:r>
              <a:rPr lang="en-US" sz="2400" b="1" dirty="0" smtClean="0"/>
              <a:t>REFORMASI BIROKRASI INTERNAL (RBI)</a:t>
            </a:r>
            <a:endParaRPr lang="en-US" sz="2400" b="1" dirty="0"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5626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b="1" dirty="0">
                <a:latin typeface="+mj-lt"/>
              </a:rPr>
              <a:t>Quick Wins</a:t>
            </a:r>
            <a:r>
              <a:rPr lang="en-US" sz="2400" dirty="0">
                <a:latin typeface="+mj-lt"/>
              </a:rPr>
              <a:t> adalah </a:t>
            </a:r>
            <a:r>
              <a:rPr lang="en-US" sz="2400" dirty="0" err="1">
                <a:latin typeface="+mj-lt"/>
              </a:rPr>
              <a:t>suatu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langkah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inisiatif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mudah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cepat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dicapai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waktu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satu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tahun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mengawali</a:t>
            </a:r>
            <a:r>
              <a:rPr lang="en-US" sz="2400" dirty="0">
                <a:latin typeface="+mj-lt"/>
              </a:rPr>
              <a:t> pelaksanaan </a:t>
            </a:r>
            <a:r>
              <a:rPr lang="en-US" sz="2400" dirty="0" err="1">
                <a:latin typeface="+mj-lt"/>
              </a:rPr>
              <a:t>suatu</a:t>
            </a:r>
            <a:r>
              <a:rPr lang="en-US" sz="2400" dirty="0">
                <a:latin typeface="+mj-lt"/>
              </a:rPr>
              <a:t> program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reformasi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birokrasi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terutama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berkaitan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pemberantasan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korupsi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kolusi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nepotisme</a:t>
            </a:r>
            <a:r>
              <a:rPr lang="en-US" sz="2400" dirty="0">
                <a:latin typeface="+mj-lt"/>
              </a:rPr>
              <a:t> (KKN) </a:t>
            </a:r>
            <a:r>
              <a:rPr lang="en-US" sz="2400" dirty="0" err="1">
                <a:latin typeface="+mj-lt"/>
              </a:rPr>
              <a:t>serta</a:t>
            </a:r>
            <a:r>
              <a:rPr lang="en-US" sz="2400" dirty="0">
                <a:latin typeface="+mj-lt"/>
              </a:rPr>
              <a:t> peningkatan </a:t>
            </a:r>
            <a:r>
              <a:rPr lang="en-US" sz="2400" dirty="0" err="1">
                <a:latin typeface="+mj-lt"/>
              </a:rPr>
              <a:t>kualitas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pelayanan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publik</a:t>
            </a:r>
            <a:r>
              <a:rPr lang="en-US" sz="2400" dirty="0">
                <a:latin typeface="+mj-lt"/>
              </a:rPr>
              <a:t>. </a:t>
            </a:r>
            <a:endParaRPr lang="en-US" sz="2400" dirty="0" smtClean="0">
              <a:latin typeface="+mj-lt"/>
            </a:endParaRPr>
          </a:p>
          <a:p>
            <a:pPr marL="0" indent="0">
              <a:buNone/>
            </a:pP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      </a:t>
            </a:r>
            <a:r>
              <a:rPr lang="en-US" sz="2400" dirty="0" err="1" smtClean="0">
                <a:latin typeface="+mj-lt"/>
              </a:rPr>
              <a:t>Keempat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quick wins </a:t>
            </a:r>
            <a:r>
              <a:rPr lang="en-US" sz="2400" dirty="0" err="1">
                <a:latin typeface="+mj-lt"/>
              </a:rPr>
              <a:t>dikemas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Penerapan</a:t>
            </a:r>
            <a:r>
              <a:rPr lang="en-US" sz="2400" dirty="0">
                <a:latin typeface="+mj-lt"/>
              </a:rPr>
              <a:t> Sistem </a:t>
            </a:r>
            <a:r>
              <a:rPr lang="en-US" sz="2400" dirty="0" smtClean="0">
                <a:latin typeface="+mj-lt"/>
              </a:rPr>
              <a:t>  </a:t>
            </a:r>
          </a:p>
          <a:p>
            <a:pPr marL="0" indent="0">
              <a:buNone/>
            </a:pP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        </a:t>
            </a:r>
            <a:r>
              <a:rPr lang="en-US" sz="2400" dirty="0" err="1" smtClean="0">
                <a:latin typeface="+mj-lt"/>
              </a:rPr>
              <a:t>Informasi</a:t>
            </a:r>
            <a:r>
              <a:rPr lang="en-US" sz="2400" dirty="0" smtClean="0">
                <a:latin typeface="+mj-lt"/>
              </a:rPr>
              <a:t>  PANRB </a:t>
            </a:r>
            <a:r>
              <a:rPr lang="en-US" sz="2400" dirty="0">
                <a:latin typeface="+mj-lt"/>
              </a:rPr>
              <a:t>yang </a:t>
            </a:r>
            <a:r>
              <a:rPr lang="en-US" sz="2400" dirty="0" err="1">
                <a:latin typeface="+mj-lt"/>
              </a:rPr>
              <a:t>melingkupi</a:t>
            </a:r>
            <a:r>
              <a:rPr lang="en-US" sz="2400" dirty="0">
                <a:latin typeface="+mj-lt"/>
              </a:rPr>
              <a:t> 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+mj-lt"/>
              </a:rPr>
              <a:t> Sistem </a:t>
            </a:r>
            <a:r>
              <a:rPr lang="en-US" sz="2400" dirty="0" err="1">
                <a:latin typeface="+mj-lt"/>
              </a:rPr>
              <a:t>Informasi</a:t>
            </a:r>
            <a:r>
              <a:rPr lang="en-US" sz="2400" dirty="0">
                <a:latin typeface="+mj-lt"/>
              </a:rPr>
              <a:t> Tata Cara </a:t>
            </a:r>
            <a:r>
              <a:rPr lang="en-US" sz="2400" dirty="0" err="1">
                <a:latin typeface="+mj-lt"/>
              </a:rPr>
              <a:t>Penetapan</a:t>
            </a:r>
            <a:r>
              <a:rPr lang="en-US" sz="2400" dirty="0">
                <a:latin typeface="+mj-lt"/>
              </a:rPr>
              <a:t> Organisasi; </a:t>
            </a:r>
            <a:endParaRPr lang="en-US" sz="2400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+mj-lt"/>
              </a:rPr>
              <a:t>Sistem </a:t>
            </a:r>
            <a:r>
              <a:rPr lang="en-US" sz="2400" dirty="0" err="1">
                <a:latin typeface="+mj-lt"/>
              </a:rPr>
              <a:t>Informasi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Pengadaan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CPNS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+mj-lt"/>
              </a:rPr>
              <a:t> Sistem </a:t>
            </a:r>
            <a:r>
              <a:rPr lang="en-US" sz="2400" dirty="0" err="1">
                <a:latin typeface="+mj-lt"/>
              </a:rPr>
              <a:t>Informasi</a:t>
            </a:r>
            <a:r>
              <a:rPr lang="en-US" sz="2400" dirty="0">
                <a:latin typeface="+mj-lt"/>
              </a:rPr>
              <a:t> Pelaksanaan PMPRB (</a:t>
            </a:r>
            <a:r>
              <a:rPr lang="en-US" sz="2400" dirty="0" err="1">
                <a:latin typeface="+mj-lt"/>
              </a:rPr>
              <a:t>Penilaian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Mandiri</a:t>
            </a:r>
            <a:r>
              <a:rPr lang="en-US" sz="2400" dirty="0">
                <a:latin typeface="+mj-lt"/>
              </a:rPr>
              <a:t> Pelaksanaan </a:t>
            </a:r>
            <a:r>
              <a:rPr lang="en-US" sz="2400" dirty="0" err="1">
                <a:latin typeface="+mj-lt"/>
              </a:rPr>
              <a:t>Reformasi</a:t>
            </a:r>
            <a:r>
              <a:rPr lang="en-US" sz="2400" dirty="0">
                <a:latin typeface="+mj-lt"/>
              </a:rPr>
              <a:t> Birokrasi) online; d. Sistem </a:t>
            </a:r>
            <a:r>
              <a:rPr lang="en-US" sz="2400" dirty="0" err="1">
                <a:latin typeface="+mj-lt"/>
              </a:rPr>
              <a:t>Informasi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Penanganan</a:t>
            </a:r>
            <a:r>
              <a:rPr lang="en-US" sz="2400" dirty="0">
                <a:latin typeface="+mj-lt"/>
              </a:rPr>
              <a:t> Pengaduan Secara </a:t>
            </a:r>
            <a:r>
              <a:rPr lang="en-US" sz="2400" dirty="0" err="1">
                <a:latin typeface="+mj-lt"/>
              </a:rPr>
              <a:t>Elektronik</a:t>
            </a:r>
            <a:r>
              <a:rPr lang="en-US" sz="2400" dirty="0">
                <a:latin typeface="+mj-lt"/>
              </a:rPr>
              <a:t> (</a:t>
            </a:r>
            <a:r>
              <a:rPr lang="en-US" sz="2400" dirty="0" err="1">
                <a:latin typeface="+mj-lt"/>
              </a:rPr>
              <a:t>EComplaint</a:t>
            </a:r>
            <a:r>
              <a:rPr lang="en-US" sz="2400" dirty="0">
                <a:latin typeface="+mj-lt"/>
              </a:rPr>
              <a:t> Handling System</a:t>
            </a:r>
            <a:r>
              <a:rPr lang="en-US" sz="2400" dirty="0" smtClean="0">
                <a:latin typeface="+mj-lt"/>
              </a:rPr>
              <a:t>)</a:t>
            </a:r>
          </a:p>
          <a:p>
            <a:pPr marL="0" indent="0">
              <a:buNone/>
            </a:pPr>
            <a:endParaRPr lang="en-US" sz="2400" dirty="0">
              <a:latin typeface="+mj-lt"/>
            </a:endParaRPr>
          </a:p>
          <a:p>
            <a:pPr marL="0" indent="0">
              <a:buNone/>
            </a:pPr>
            <a:endParaRPr lang="en-US" sz="24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227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cs typeface="Arial" pitchFamily="34" charset="0"/>
              </a:rPr>
              <a:t>2. </a:t>
            </a:r>
            <a:r>
              <a:rPr lang="en-US" sz="3300" b="1" dirty="0" smtClean="0">
                <a:latin typeface="+mj-lt"/>
                <a:cs typeface="Arial" pitchFamily="34" charset="0"/>
              </a:rPr>
              <a:t>Manajemen </a:t>
            </a:r>
            <a:r>
              <a:rPr lang="en-US" sz="3300" b="1" dirty="0">
                <a:latin typeface="+mj-lt"/>
                <a:cs typeface="Arial" pitchFamily="34" charset="0"/>
              </a:rPr>
              <a:t>Perubahan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300" dirty="0">
                <a:latin typeface="+mj-lt"/>
                <a:cs typeface="Arial" pitchFamily="34" charset="0"/>
              </a:rPr>
              <a:t> Pengembangan </a:t>
            </a:r>
            <a:r>
              <a:rPr lang="en-US" sz="3300" dirty="0" err="1">
                <a:latin typeface="+mj-lt"/>
                <a:cs typeface="Arial" pitchFamily="34" charset="0"/>
              </a:rPr>
              <a:t>nilai-nilai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untuk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menegakan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integritas</a:t>
            </a:r>
            <a:r>
              <a:rPr lang="en-US" sz="3300" dirty="0" smtClean="0">
                <a:latin typeface="+mj-lt"/>
                <a:cs typeface="Arial" pitchFamily="34" charset="0"/>
              </a:rPr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300" dirty="0" err="1" smtClean="0">
                <a:latin typeface="+mj-lt"/>
              </a:rPr>
              <a:t>Membentuk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>
                <a:latin typeface="+mj-lt"/>
              </a:rPr>
              <a:t>Tim </a:t>
            </a:r>
            <a:r>
              <a:rPr lang="en-US" sz="3300" dirty="0" err="1">
                <a:latin typeface="+mj-lt"/>
              </a:rPr>
              <a:t>Reformasi</a:t>
            </a:r>
            <a:r>
              <a:rPr lang="en-US" sz="3300" dirty="0">
                <a:latin typeface="+mj-lt"/>
              </a:rPr>
              <a:t> Birokrasi Internal (Tim RBI), Tim </a:t>
            </a:r>
            <a:r>
              <a:rPr lang="en-US" sz="3300" dirty="0" err="1">
                <a:latin typeface="+mj-lt"/>
              </a:rPr>
              <a:t>tersebut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terus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mengalami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perubahan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sesuai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dengan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perkembangan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kebutuhan</a:t>
            </a:r>
            <a:r>
              <a:rPr lang="en-US" sz="3300" dirty="0">
                <a:latin typeface="+mj-lt"/>
              </a:rPr>
              <a:t> pelaksanaan </a:t>
            </a:r>
            <a:r>
              <a:rPr lang="en-US" sz="3300" dirty="0" err="1">
                <a:latin typeface="+mj-lt"/>
              </a:rPr>
              <a:t>reformasi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birokrasi</a:t>
            </a:r>
            <a:r>
              <a:rPr lang="en-US" sz="3300" dirty="0">
                <a:latin typeface="+mj-lt"/>
              </a:rPr>
              <a:t>.</a:t>
            </a:r>
            <a:endParaRPr lang="en-US" sz="33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300" dirty="0" err="1">
                <a:latin typeface="+mj-lt"/>
                <a:cs typeface="Arial" pitchFamily="34" charset="0"/>
              </a:rPr>
              <a:t>Pembentukan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agen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perubahan</a:t>
            </a:r>
            <a:r>
              <a:rPr lang="en-US" sz="3300" dirty="0">
                <a:latin typeface="+mj-lt"/>
                <a:cs typeface="Arial" pitchFamily="34" charset="0"/>
              </a:rPr>
              <a:t> yang </a:t>
            </a:r>
            <a:r>
              <a:rPr lang="en-US" sz="3300" dirty="0" err="1">
                <a:latin typeface="+mj-lt"/>
                <a:cs typeface="Arial" pitchFamily="34" charset="0"/>
              </a:rPr>
              <a:t>dapat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mendorong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terjadinya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perubahan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pola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pikir</a:t>
            </a:r>
            <a:endParaRPr lang="en-US" sz="3300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300" dirty="0" err="1">
                <a:latin typeface="+mj-lt"/>
              </a:rPr>
              <a:t>D</a:t>
            </a:r>
            <a:r>
              <a:rPr lang="en-US" sz="3300" dirty="0" err="1" smtClean="0">
                <a:latin typeface="+mj-lt"/>
              </a:rPr>
              <a:t>itetapkannya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budaya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unggul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b="1" dirty="0" smtClean="0">
                <a:latin typeface="+mj-lt"/>
              </a:rPr>
              <a:t>IPA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>
                <a:latin typeface="+mj-lt"/>
              </a:rPr>
              <a:t>adalah </a:t>
            </a:r>
            <a:r>
              <a:rPr lang="en-US" sz="3300" dirty="0" err="1">
                <a:latin typeface="+mj-lt"/>
              </a:rPr>
              <a:t>singkatan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dari</a:t>
            </a:r>
            <a:r>
              <a:rPr lang="en-US" sz="3300" dirty="0">
                <a:latin typeface="+mj-lt"/>
              </a:rPr>
              <a:t> </a:t>
            </a:r>
            <a:r>
              <a:rPr lang="en-US" sz="3300" b="1" dirty="0">
                <a:latin typeface="+mj-lt"/>
              </a:rPr>
              <a:t>Integritas, Profesional </a:t>
            </a:r>
            <a:r>
              <a:rPr lang="en-US" sz="3300" b="1" dirty="0" err="1">
                <a:latin typeface="+mj-lt"/>
              </a:rPr>
              <a:t>dan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Akuntabel</a:t>
            </a:r>
            <a:r>
              <a:rPr lang="en-US" sz="3300" b="1" dirty="0">
                <a:latin typeface="+mj-lt"/>
              </a:rPr>
              <a:t>,</a:t>
            </a:r>
            <a:r>
              <a:rPr lang="en-US" sz="3300" dirty="0">
                <a:latin typeface="+mj-lt"/>
              </a:rPr>
              <a:t> yang </a:t>
            </a:r>
            <a:r>
              <a:rPr lang="en-US" sz="3300" dirty="0" err="1">
                <a:latin typeface="+mj-lt"/>
              </a:rPr>
              <a:t>menjadi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nilai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dasar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dalam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melaksanakan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tugas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perannya</a:t>
            </a:r>
            <a:r>
              <a:rPr lang="en-US" sz="3300" dirty="0">
                <a:latin typeface="+mj-lt"/>
              </a:rPr>
              <a:t>. </a:t>
            </a:r>
            <a:endParaRPr lang="en-US" sz="3300" dirty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endParaRPr lang="en-US" sz="33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96744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287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b="1" dirty="0">
                <a:latin typeface="+mj-lt"/>
              </a:rPr>
              <a:t>Penataan </a:t>
            </a:r>
            <a:r>
              <a:rPr lang="en-US" b="1" dirty="0" err="1">
                <a:latin typeface="+mj-lt"/>
              </a:rPr>
              <a:t>Peraturan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Perundang-undangan</a:t>
            </a:r>
            <a:r>
              <a:rPr lang="en-US" b="1" dirty="0">
                <a:latin typeface="+mj-lt"/>
              </a:rPr>
              <a:t> </a:t>
            </a:r>
            <a:endParaRPr lang="en-US" b="1" dirty="0" smtClean="0">
              <a:latin typeface="+mj-lt"/>
            </a:endParaRP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Penyusunan </a:t>
            </a:r>
            <a:r>
              <a:rPr lang="en-US" dirty="0" err="1" smtClean="0">
                <a:latin typeface="+mj-lt"/>
              </a:rPr>
              <a:t>Permen</a:t>
            </a:r>
            <a:r>
              <a:rPr lang="en-US" dirty="0" smtClean="0">
                <a:latin typeface="+mj-lt"/>
              </a:rPr>
              <a:t> PANRB </a:t>
            </a:r>
            <a:r>
              <a:rPr lang="en-US" dirty="0" err="1">
                <a:latin typeface="+mj-lt"/>
              </a:rPr>
              <a:t>tentang</a:t>
            </a:r>
            <a:r>
              <a:rPr lang="en-US" dirty="0">
                <a:latin typeface="+mj-lt"/>
              </a:rPr>
              <a:t> Tata Cara Penyusunan </a:t>
            </a:r>
            <a:r>
              <a:rPr lang="en-US" dirty="0" err="1">
                <a:latin typeface="+mj-lt"/>
              </a:rPr>
              <a:t>Rancangan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Peraturan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Perundang-undangan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telah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ditetapkan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Permen</a:t>
            </a:r>
            <a:r>
              <a:rPr lang="en-US" dirty="0" smtClean="0">
                <a:latin typeface="+mj-lt"/>
              </a:rPr>
              <a:t> PANRB </a:t>
            </a:r>
            <a:r>
              <a:rPr lang="en-US" dirty="0">
                <a:latin typeface="+mj-lt"/>
              </a:rPr>
              <a:t>No. 33/2013. </a:t>
            </a:r>
            <a:r>
              <a:rPr lang="en-US" dirty="0" err="1">
                <a:latin typeface="+mj-lt"/>
              </a:rPr>
              <a:t>Penetapan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bertujuan</a:t>
            </a:r>
            <a:r>
              <a:rPr lang="en-US" dirty="0">
                <a:latin typeface="+mj-lt"/>
              </a:rPr>
              <a:t> agar penyusunan </a:t>
            </a:r>
            <a:r>
              <a:rPr lang="en-US" dirty="0" err="1">
                <a:latin typeface="+mj-lt"/>
              </a:rPr>
              <a:t>berbagai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peraturan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perundang-undangan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dilakukan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unit-unit </a:t>
            </a:r>
            <a:r>
              <a:rPr lang="en-US" dirty="0" err="1">
                <a:latin typeface="+mj-lt"/>
              </a:rPr>
              <a:t>kerja</a:t>
            </a:r>
            <a:r>
              <a:rPr lang="en-US" dirty="0">
                <a:latin typeface="+mj-lt"/>
              </a:rPr>
              <a:t> di </a:t>
            </a:r>
            <a:r>
              <a:rPr lang="en-US" dirty="0" err="1">
                <a:latin typeface="+mj-lt"/>
              </a:rPr>
              <a:t>lingkungan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Kementerian</a:t>
            </a:r>
            <a:r>
              <a:rPr lang="en-US" dirty="0">
                <a:latin typeface="+mj-lt"/>
              </a:rPr>
              <a:t> PANRB </a:t>
            </a:r>
            <a:r>
              <a:rPr lang="en-US" dirty="0" err="1">
                <a:latin typeface="+mj-lt"/>
              </a:rPr>
              <a:t>memenuhi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kaidah-kaidah</a:t>
            </a:r>
            <a:r>
              <a:rPr lang="en-US" dirty="0">
                <a:latin typeface="+mj-lt"/>
              </a:rPr>
              <a:t> penyusunan </a:t>
            </a:r>
            <a:r>
              <a:rPr lang="en-US" dirty="0" err="1">
                <a:latin typeface="+mj-lt"/>
              </a:rPr>
              <a:t>peraturan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perundangundangan</a:t>
            </a:r>
            <a:r>
              <a:rPr lang="en-US" dirty="0" smtClean="0">
                <a:latin typeface="+mj-lt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4. </a:t>
            </a:r>
            <a:r>
              <a:rPr lang="en-US" b="1" dirty="0">
                <a:latin typeface="+mj-lt"/>
              </a:rPr>
              <a:t>Penataan Organisasi </a:t>
            </a:r>
            <a:endParaRPr lang="en-US" b="1" dirty="0" smtClean="0">
              <a:latin typeface="+mj-lt"/>
            </a:endParaRP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Penataan </a:t>
            </a:r>
            <a:r>
              <a:rPr lang="en-US" dirty="0">
                <a:latin typeface="+mj-lt"/>
              </a:rPr>
              <a:t>organisasi </a:t>
            </a:r>
            <a:r>
              <a:rPr lang="en-US" dirty="0" err="1">
                <a:latin typeface="+mj-lt"/>
              </a:rPr>
              <a:t>dilakukan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mempertimbangkan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perubahan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lingkungan</a:t>
            </a:r>
            <a:r>
              <a:rPr lang="en-US" dirty="0">
                <a:latin typeface="+mj-lt"/>
              </a:rPr>
              <a:t> organisasi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rencana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strategis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Kementerian</a:t>
            </a:r>
            <a:r>
              <a:rPr lang="en-US" dirty="0">
                <a:latin typeface="+mj-lt"/>
              </a:rPr>
              <a:t> PANRB. Struktur organisasi yang </a:t>
            </a:r>
            <a:r>
              <a:rPr lang="en-US" dirty="0" err="1">
                <a:latin typeface="+mj-lt"/>
              </a:rPr>
              <a:t>baru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diharapkan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dapat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memudahkan</a:t>
            </a:r>
            <a:r>
              <a:rPr lang="en-US" dirty="0">
                <a:latin typeface="+mj-lt"/>
              </a:rPr>
              <a:t> pelaksanaan </a:t>
            </a:r>
            <a:r>
              <a:rPr lang="en-US" dirty="0" err="1">
                <a:latin typeface="+mj-lt"/>
              </a:rPr>
              <a:t>strategi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guna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pencapaian</a:t>
            </a:r>
            <a:r>
              <a:rPr lang="en-US" dirty="0">
                <a:latin typeface="+mj-lt"/>
              </a:rPr>
              <a:t> target </a:t>
            </a:r>
            <a:r>
              <a:rPr lang="en-US" dirty="0" err="1">
                <a:latin typeface="+mj-lt"/>
              </a:rPr>
              <a:t>kinerja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telah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ditetapkan</a:t>
            </a:r>
            <a:r>
              <a:rPr lang="en-US" dirty="0">
                <a:latin typeface="+mj-lt"/>
              </a:rPr>
              <a:t>. Perubahan </a:t>
            </a:r>
            <a:r>
              <a:rPr lang="en-US" dirty="0" err="1">
                <a:latin typeface="+mj-lt"/>
              </a:rPr>
              <a:t>struktur</a:t>
            </a:r>
            <a:r>
              <a:rPr lang="en-US" dirty="0">
                <a:latin typeface="+mj-lt"/>
              </a:rPr>
              <a:t> organisasi 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menurut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Peraturan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Menteri PANRB No. 31 </a:t>
            </a:r>
            <a:r>
              <a:rPr lang="en-US" dirty="0" err="1">
                <a:latin typeface="+mj-lt"/>
              </a:rPr>
              <a:t>Tahun</a:t>
            </a:r>
            <a:r>
              <a:rPr lang="en-US" dirty="0">
                <a:latin typeface="+mj-lt"/>
              </a:rPr>
              <a:t> 2013.</a:t>
            </a:r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09923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211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sz="2800" b="1" dirty="0" smtClean="0">
                <a:latin typeface="+mj-lt"/>
                <a:cs typeface="Arial" pitchFamily="34" charset="0"/>
              </a:rPr>
              <a:t>Penataan  </a:t>
            </a:r>
            <a:r>
              <a:rPr lang="en-US" sz="2800" b="1" dirty="0" err="1">
                <a:latin typeface="+mj-lt"/>
                <a:cs typeface="Arial" pitchFamily="34" charset="0"/>
              </a:rPr>
              <a:t>Tatalaksana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>
                <a:latin typeface="+mj-lt"/>
                <a:cs typeface="Arial" pitchFamily="34" charset="0"/>
              </a:rPr>
              <a:t>Penyempurnaan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i="1" dirty="0">
                <a:latin typeface="+mj-lt"/>
              </a:rPr>
              <a:t>standard operating procedures (</a:t>
            </a:r>
            <a:r>
              <a:rPr lang="en-US" sz="2800" i="1" dirty="0" smtClean="0">
                <a:latin typeface="+mj-lt"/>
              </a:rPr>
              <a:t>SOP)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>
                <a:latin typeface="+mj-lt"/>
                <a:cs typeface="Arial" pitchFamily="34" charset="0"/>
              </a:rPr>
              <a:t>P</a:t>
            </a:r>
            <a:r>
              <a:rPr lang="en-US" sz="2800" dirty="0" err="1" smtClean="0">
                <a:latin typeface="+mj-lt"/>
                <a:cs typeface="Arial" pitchFamily="34" charset="0"/>
              </a:rPr>
              <a:t>enerapan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i="1" dirty="0">
                <a:latin typeface="+mj-lt"/>
                <a:cs typeface="Arial" pitchFamily="34" charset="0"/>
              </a:rPr>
              <a:t>e-government</a:t>
            </a:r>
            <a:r>
              <a:rPr lang="en-US" sz="2800" dirty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terintegrasi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Implementasi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>
                <a:latin typeface="+mj-lt"/>
                <a:cs typeface="Arial" pitchFamily="34" charset="0"/>
              </a:rPr>
              <a:t>Undang-Undang </a:t>
            </a:r>
            <a:r>
              <a:rPr lang="en-US" sz="2800" dirty="0" err="1">
                <a:latin typeface="+mj-lt"/>
                <a:cs typeface="Arial" pitchFamily="34" charset="0"/>
              </a:rPr>
              <a:t>Keterbukaan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Informasi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dalam</a:t>
            </a:r>
            <a:r>
              <a:rPr lang="en-US" sz="2800" dirty="0">
                <a:latin typeface="+mj-lt"/>
                <a:cs typeface="Arial" pitchFamily="34" charset="0"/>
              </a:rPr>
              <a:t> penyelenggaraan </a:t>
            </a:r>
            <a:r>
              <a:rPr lang="en-US" sz="2800" dirty="0" err="1">
                <a:latin typeface="+mj-lt"/>
                <a:cs typeface="Arial" pitchFamily="34" charset="0"/>
              </a:rPr>
              <a:t>pemerintahan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pembangunan di </a:t>
            </a:r>
            <a:r>
              <a:rPr lang="en-US" sz="2800" dirty="0" err="1">
                <a:latin typeface="+mj-lt"/>
                <a:cs typeface="Arial" pitchFamily="34" charset="0"/>
              </a:rPr>
              <a:t>masing-masing</a:t>
            </a:r>
            <a:r>
              <a:rPr lang="en-US" sz="2800" dirty="0">
                <a:latin typeface="+mj-lt"/>
                <a:cs typeface="Arial" pitchFamily="34" charset="0"/>
              </a:rPr>
              <a:t> K/L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Pemda</a:t>
            </a:r>
            <a:r>
              <a:rPr lang="en-US" sz="2800" dirty="0">
                <a:latin typeface="+mj-lt"/>
                <a:cs typeface="Arial" pitchFamily="34" charset="0"/>
              </a:rPr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>
                <a:latin typeface="+mj-lt"/>
                <a:cs typeface="Arial" pitchFamily="34" charset="0"/>
              </a:rPr>
              <a:t>Penerapan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sistem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kearsipan</a:t>
            </a:r>
            <a:r>
              <a:rPr lang="en-US" sz="2800" dirty="0">
                <a:latin typeface="+mj-lt"/>
                <a:cs typeface="Arial" pitchFamily="34" charset="0"/>
              </a:rPr>
              <a:t> yang </a:t>
            </a:r>
            <a:r>
              <a:rPr lang="en-US" sz="2800" dirty="0" err="1">
                <a:latin typeface="+mj-lt"/>
                <a:cs typeface="Arial" pitchFamily="34" charset="0"/>
              </a:rPr>
              <a:t>handal</a:t>
            </a:r>
            <a:r>
              <a:rPr lang="en-US" sz="2800" dirty="0">
                <a:latin typeface="+mj-lt"/>
                <a:cs typeface="Arial" pitchFamily="34" charset="0"/>
              </a:rPr>
              <a:t> di </a:t>
            </a:r>
            <a:r>
              <a:rPr lang="en-US" sz="2800" dirty="0" err="1">
                <a:latin typeface="+mj-lt"/>
                <a:cs typeface="Arial" pitchFamily="34" charset="0"/>
              </a:rPr>
              <a:t>masing-masing</a:t>
            </a:r>
            <a:r>
              <a:rPr lang="en-US" sz="2800" dirty="0">
                <a:latin typeface="+mj-lt"/>
                <a:cs typeface="Arial" pitchFamily="34" charset="0"/>
              </a:rPr>
              <a:t> K/L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Pemda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59502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287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6</a:t>
            </a:r>
            <a:r>
              <a:rPr lang="en-US" b="1" dirty="0" smtClean="0"/>
              <a:t>. </a:t>
            </a:r>
            <a:r>
              <a:rPr lang="en-US" b="1" dirty="0" smtClean="0">
                <a:latin typeface="+mj-lt"/>
              </a:rPr>
              <a:t>Penataan </a:t>
            </a:r>
            <a:r>
              <a:rPr lang="en-US" b="1" dirty="0">
                <a:latin typeface="+mj-lt"/>
              </a:rPr>
              <a:t>Sistem Manajemen SDM </a:t>
            </a:r>
            <a:r>
              <a:rPr lang="en-US" b="1" dirty="0" err="1" smtClean="0">
                <a:latin typeface="+mj-lt"/>
              </a:rPr>
              <a:t>Aparatur</a:t>
            </a:r>
            <a:endParaRPr lang="en-US" b="1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i="1" dirty="0">
                <a:latin typeface="+mj-lt"/>
              </a:rPr>
              <a:t>Talent Mapping</a:t>
            </a:r>
            <a:r>
              <a:rPr lang="en-US" dirty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memperoleh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gambaran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minat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bakat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serta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kompetensi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guna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mengetahui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sebaran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kuantitas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kualitas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. </a:t>
            </a: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i="1" dirty="0">
                <a:latin typeface="+mj-lt"/>
              </a:rPr>
              <a:t>Talent Pool</a:t>
            </a:r>
            <a:r>
              <a:rPr lang="en-US" dirty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memperoleh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gambaran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kompetensi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tertentu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terkait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Kemampuan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Pengambilan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Keputusan</a:t>
            </a: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latin typeface="+mj-lt"/>
              </a:rPr>
              <a:t>Sasaran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Kerja</a:t>
            </a:r>
            <a:r>
              <a:rPr lang="en-US" dirty="0">
                <a:latin typeface="+mj-lt"/>
              </a:rPr>
              <a:t> Pegawai (SKP). Untuk </a:t>
            </a:r>
            <a:r>
              <a:rPr lang="en-US" dirty="0" err="1" smtClean="0">
                <a:latin typeface="+mj-lt"/>
              </a:rPr>
              <a:t>Penilaian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Prestasi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Kerja</a:t>
            </a:r>
            <a:r>
              <a:rPr lang="en-US" dirty="0">
                <a:latin typeface="+mj-lt"/>
              </a:rPr>
              <a:t> Pegawai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Sipil</a:t>
            </a: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latin typeface="+mj-lt"/>
              </a:rPr>
              <a:t>Promosi</a:t>
            </a:r>
            <a:r>
              <a:rPr lang="en-US" dirty="0">
                <a:latin typeface="+mj-lt"/>
              </a:rPr>
              <a:t> Terbuka. </a:t>
            </a:r>
            <a:r>
              <a:rPr lang="en-US" dirty="0" err="1">
                <a:latin typeface="+mj-lt"/>
              </a:rPr>
              <a:t>Promosi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terbuka</a:t>
            </a:r>
            <a:r>
              <a:rPr lang="en-US" dirty="0">
                <a:latin typeface="+mj-lt"/>
              </a:rPr>
              <a:t> (open promotion) </a:t>
            </a:r>
            <a:r>
              <a:rPr lang="en-US" dirty="0" err="1">
                <a:latin typeface="+mj-lt"/>
              </a:rPr>
              <a:t>jabatan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struktural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merupakan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satu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kebijakan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strategis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mengurangi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praktek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KKN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latin typeface="+mj-lt"/>
              </a:rPr>
              <a:t>Rekrutmen</a:t>
            </a:r>
            <a:r>
              <a:rPr lang="en-US" dirty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Transparan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dilakukan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menggunakan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sistem</a:t>
            </a:r>
            <a:r>
              <a:rPr lang="en-US" dirty="0">
                <a:latin typeface="+mj-lt"/>
              </a:rPr>
              <a:t> CAT (Computer </a:t>
            </a:r>
            <a:r>
              <a:rPr lang="en-US" dirty="0" err="1">
                <a:latin typeface="+mj-lt"/>
              </a:rPr>
              <a:t>Asissted</a:t>
            </a:r>
            <a:r>
              <a:rPr lang="en-US" dirty="0">
                <a:latin typeface="+mj-lt"/>
              </a:rPr>
              <a:t> Test) </a:t>
            </a:r>
          </a:p>
        </p:txBody>
      </p:sp>
    </p:spTree>
    <p:extLst>
      <p:ext uri="{BB962C8B-B14F-4D97-AF65-F5344CB8AC3E}">
        <p14:creationId xmlns:p14="http://schemas.microsoft.com/office/powerpoint/2010/main" val="1706230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912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7.  </a:t>
            </a:r>
            <a:r>
              <a:rPr lang="en-US" b="1" dirty="0" smtClean="0">
                <a:latin typeface="+mj-lt"/>
                <a:cs typeface="Arial" pitchFamily="34" charset="0"/>
              </a:rPr>
              <a:t>Penguatan </a:t>
            </a:r>
            <a:r>
              <a:rPr lang="en-US" b="1" dirty="0">
                <a:latin typeface="+mj-lt"/>
                <a:cs typeface="Arial" pitchFamily="34" charset="0"/>
              </a:rPr>
              <a:t>Pengawasan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+mj-lt"/>
                <a:cs typeface="Arial" pitchFamily="34" charset="0"/>
              </a:rPr>
              <a:t>Pelaksanaan </a:t>
            </a:r>
            <a:r>
              <a:rPr lang="en-US" dirty="0" err="1">
                <a:latin typeface="+mj-lt"/>
                <a:cs typeface="Arial" pitchFamily="34" charset="0"/>
              </a:rPr>
              <a:t>pengendalian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Gratifikasi</a:t>
            </a:r>
            <a:r>
              <a:rPr lang="en-US" dirty="0">
                <a:latin typeface="+mj-lt"/>
                <a:cs typeface="Arial" pitchFamily="34" charset="0"/>
              </a:rPr>
              <a:t> di </a:t>
            </a:r>
            <a:r>
              <a:rPr lang="en-US" dirty="0" err="1">
                <a:latin typeface="+mj-lt"/>
                <a:cs typeface="Arial" pitchFamily="34" charset="0"/>
              </a:rPr>
              <a:t>masing-masing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kementerian</a:t>
            </a:r>
            <a:r>
              <a:rPr lang="en-US" dirty="0">
                <a:latin typeface="+mj-lt"/>
                <a:cs typeface="Arial" pitchFamily="34" charset="0"/>
              </a:rPr>
              <a:t>/</a:t>
            </a:r>
            <a:r>
              <a:rPr lang="en-US" dirty="0" err="1">
                <a:latin typeface="+mj-lt"/>
                <a:cs typeface="Arial" pitchFamily="34" charset="0"/>
              </a:rPr>
              <a:t>lembaga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pemda</a:t>
            </a:r>
            <a:r>
              <a:rPr lang="en-US" dirty="0" smtClean="0">
                <a:latin typeface="+mj-lt"/>
                <a:cs typeface="Arial" pitchFamily="34" charset="0"/>
              </a:rPr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latin typeface="+mj-lt"/>
              </a:rPr>
              <a:t>Menerapkan</a:t>
            </a:r>
            <a:r>
              <a:rPr lang="en-US" dirty="0">
                <a:latin typeface="+mj-lt"/>
              </a:rPr>
              <a:t> e-performance, </a:t>
            </a:r>
            <a:r>
              <a:rPr lang="en-US" dirty="0" err="1">
                <a:latin typeface="+mj-lt"/>
              </a:rPr>
              <a:t>yaitu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sistem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penilaian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kinerja</a:t>
            </a:r>
            <a:r>
              <a:rPr lang="en-US" dirty="0">
                <a:latin typeface="+mj-lt"/>
              </a:rPr>
              <a:t> unit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monitoring </a:t>
            </a:r>
            <a:r>
              <a:rPr lang="en-US" dirty="0" err="1">
                <a:latin typeface="+mj-lt"/>
              </a:rPr>
              <a:t>realisasi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anggaran</a:t>
            </a:r>
            <a:r>
              <a:rPr lang="en-US" dirty="0">
                <a:latin typeface="+mj-lt"/>
              </a:rPr>
              <a:t> per </a:t>
            </a:r>
            <a:r>
              <a:rPr lang="en-US" dirty="0" err="1">
                <a:latin typeface="+mj-lt"/>
              </a:rPr>
              <a:t>triwulanan</a:t>
            </a:r>
            <a:r>
              <a:rPr lang="en-US" dirty="0">
                <a:latin typeface="+mj-lt"/>
              </a:rPr>
              <a:t>; 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latin typeface="+mj-lt"/>
                <a:cs typeface="Arial" pitchFamily="34" charset="0"/>
              </a:rPr>
              <a:t>Pelaksanaan whistle blowing system di masing-2 </a:t>
            </a:r>
            <a:r>
              <a:rPr lang="en-US" dirty="0" err="1">
                <a:latin typeface="+mj-lt"/>
                <a:cs typeface="Arial" pitchFamily="34" charset="0"/>
              </a:rPr>
              <a:t>kementerian</a:t>
            </a:r>
            <a:r>
              <a:rPr lang="en-US" dirty="0">
                <a:latin typeface="+mj-lt"/>
                <a:cs typeface="Arial" pitchFamily="34" charset="0"/>
              </a:rPr>
              <a:t>/</a:t>
            </a:r>
            <a:r>
              <a:rPr lang="en-US" dirty="0" err="1">
                <a:latin typeface="+mj-lt"/>
                <a:cs typeface="Arial" pitchFamily="34" charset="0"/>
              </a:rPr>
              <a:t>lembaga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pemda</a:t>
            </a:r>
            <a:r>
              <a:rPr lang="en-US" dirty="0">
                <a:latin typeface="+mj-lt"/>
                <a:cs typeface="Arial" pitchFamily="34" charset="0"/>
              </a:rPr>
              <a:t>) </a:t>
            </a:r>
            <a:endParaRPr lang="en-US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latin typeface="+mj-lt"/>
              </a:rPr>
              <a:t>Membuka</a:t>
            </a:r>
            <a:r>
              <a:rPr lang="en-US" dirty="0">
                <a:latin typeface="+mj-lt"/>
              </a:rPr>
              <a:t> forum </a:t>
            </a:r>
            <a:r>
              <a:rPr lang="en-US" dirty="0" err="1">
                <a:latin typeface="+mj-lt"/>
              </a:rPr>
              <a:t>konsultasi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pengawasan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menjamin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mengenali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kemungkinan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kesalahan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sejak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awal</a:t>
            </a:r>
            <a:r>
              <a:rPr lang="en-US" dirty="0">
                <a:latin typeface="+mj-lt"/>
              </a:rPr>
              <a:t>; </a:t>
            </a:r>
            <a:r>
              <a:rPr lang="en-US" dirty="0" smtClean="0">
                <a:latin typeface="+mj-lt"/>
              </a:rPr>
              <a:t>g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Menerapkan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kewajiban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mengisi</a:t>
            </a:r>
            <a:r>
              <a:rPr lang="en-US" dirty="0">
                <a:latin typeface="+mj-lt"/>
              </a:rPr>
              <a:t> LHKPN </a:t>
            </a:r>
            <a:r>
              <a:rPr lang="en-US" dirty="0" err="1">
                <a:latin typeface="+mj-lt"/>
              </a:rPr>
              <a:t>kepada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pejabat</a:t>
            </a:r>
            <a:r>
              <a:rPr lang="en-US" dirty="0">
                <a:latin typeface="+mj-lt"/>
              </a:rPr>
              <a:t> di </a:t>
            </a:r>
            <a:r>
              <a:rPr lang="en-US" dirty="0" err="1">
                <a:latin typeface="+mj-lt"/>
              </a:rPr>
              <a:t>lingkungan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Kementerian</a:t>
            </a:r>
            <a:r>
              <a:rPr lang="en-US" dirty="0">
                <a:latin typeface="+mj-lt"/>
              </a:rPr>
              <a:t> PANRB. 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  <a:cs typeface="Arial" pitchFamily="34" charset="0"/>
              </a:rPr>
              <a:t>Penanganan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pengaduan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masyarakat</a:t>
            </a:r>
            <a:r>
              <a:rPr lang="en-US" dirty="0">
                <a:latin typeface="+mj-lt"/>
                <a:cs typeface="Arial" pitchFamily="34" charset="0"/>
              </a:rPr>
              <a:t> di masing-2 </a:t>
            </a:r>
            <a:r>
              <a:rPr lang="en-US" dirty="0" err="1">
                <a:latin typeface="+mj-lt"/>
                <a:cs typeface="Arial" pitchFamily="34" charset="0"/>
              </a:rPr>
              <a:t>kementerian</a:t>
            </a:r>
            <a:r>
              <a:rPr lang="en-US" dirty="0">
                <a:latin typeface="+mj-lt"/>
                <a:cs typeface="Arial" pitchFamily="34" charset="0"/>
              </a:rPr>
              <a:t>/</a:t>
            </a:r>
            <a:r>
              <a:rPr lang="en-US" dirty="0" err="1">
                <a:latin typeface="+mj-lt"/>
                <a:cs typeface="Arial" pitchFamily="34" charset="0"/>
              </a:rPr>
              <a:t>lembaga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pemda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88911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0" indent="0">
              <a:buNone/>
            </a:pPr>
            <a:r>
              <a:rPr lang="sv-SE" dirty="0" smtClean="0"/>
              <a:t>8. </a:t>
            </a:r>
            <a:r>
              <a:rPr lang="sv-SE" sz="2800" b="1" dirty="0" smtClean="0">
                <a:latin typeface="+mj-lt"/>
              </a:rPr>
              <a:t>Penguatan </a:t>
            </a:r>
            <a:r>
              <a:rPr lang="sv-SE" sz="2800" b="1" dirty="0">
                <a:latin typeface="+mj-lt"/>
              </a:rPr>
              <a:t>Akuntabilitas Kinerja </a:t>
            </a:r>
            <a:endParaRPr lang="sv-SE" sz="2800" b="1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sv-SE" sz="2800" dirty="0" smtClean="0">
                <a:latin typeface="+mj-lt"/>
              </a:rPr>
              <a:t>Penguatan </a:t>
            </a:r>
            <a:r>
              <a:rPr lang="sv-SE" sz="2800" dirty="0">
                <a:latin typeface="+mj-lt"/>
              </a:rPr>
              <a:t>akuntabilitas kinerja di </a:t>
            </a:r>
            <a:r>
              <a:rPr lang="sv-SE" sz="2800" dirty="0" smtClean="0">
                <a:latin typeface="+mj-lt"/>
              </a:rPr>
              <a:t>dilakukan </a:t>
            </a:r>
            <a:r>
              <a:rPr lang="sv-SE" sz="2800" dirty="0">
                <a:latin typeface="+mj-lt"/>
              </a:rPr>
              <a:t>melalui upaya penyempurnaan Rencana Strategis (Renstra) dan perbaikan Indikator Kinerja Utama (IKU</a:t>
            </a:r>
            <a:r>
              <a:rPr lang="sv-SE" sz="2800" dirty="0" smtClean="0">
                <a:latin typeface="+mj-lt"/>
              </a:rPr>
              <a:t>) di Kementerian, Lembaga (K/L) dan Pemda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>
                <a:latin typeface="+mj-lt"/>
                <a:cs typeface="Arial" pitchFamily="34" charset="0"/>
              </a:rPr>
              <a:t>Pembangunan/</a:t>
            </a:r>
            <a:r>
              <a:rPr lang="en-US" sz="2800" dirty="0" err="1" smtClean="0">
                <a:latin typeface="+mj-lt"/>
                <a:cs typeface="Arial" pitchFamily="34" charset="0"/>
              </a:rPr>
              <a:t>pengembangan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teknologi</a:t>
            </a:r>
            <a:r>
              <a:rPr lang="en-US" sz="2800" dirty="0">
                <a:latin typeface="+mj-lt"/>
                <a:cs typeface="Arial" pitchFamily="34" charset="0"/>
              </a:rPr>
              <a:t>   </a:t>
            </a:r>
            <a:r>
              <a:rPr lang="en-US" sz="2800" dirty="0" err="1">
                <a:latin typeface="+mj-lt"/>
                <a:cs typeface="Arial" pitchFamily="34" charset="0"/>
              </a:rPr>
              <a:t>informasi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dalam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>
                <a:latin typeface="+mj-lt"/>
                <a:cs typeface="Arial" pitchFamily="34" charset="0"/>
              </a:rPr>
              <a:t>manajemen </a:t>
            </a:r>
            <a:r>
              <a:rPr lang="en-US" sz="2800" dirty="0" err="1">
                <a:latin typeface="+mj-lt"/>
                <a:cs typeface="Arial" pitchFamily="34" charset="0"/>
              </a:rPr>
              <a:t>kinerja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05226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1226</Words>
  <Application>Microsoft Office PowerPoint</Application>
  <PresentationFormat>On-screen Show (4:3)</PresentationFormat>
  <Paragraphs>110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ROAD MAP REFORMASI BIROKRASI   KEMEN PAN – RB TAHUN 2015-2019 </vt:lpstr>
      <vt:lpstr>RENCANA AKSI DAN PRIORITAS  REFORMASI BIROKRASI INTERNAL TAHUN 2015-2019 </vt:lpstr>
      <vt:lpstr>KEGIATAN YANG DILAKUKAN DALAM PROGRAM MIKRO REFORMASI BIROKRASI INTERNAL (RBI)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Reformasi SDM Pemerintah Daerah</vt:lpstr>
      <vt:lpstr>PowerPoint Presentation</vt:lpstr>
      <vt:lpstr>Reformulasi SDM Aparatur</vt:lpstr>
      <vt:lpstr>Pembinaan &amp;  pengembangan PNS  menurut UU No. 43 Tahun 1999 </vt:lpstr>
      <vt:lpstr>Pengembangan Budaya Kerja Aparatur </vt:lpstr>
      <vt:lpstr>Nilai-nilai Budaya Kerja Aparatur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 MAP REFORMASI BIROKRASI  KEMEN PAN – RB TAHUN 2015-2019 </dc:title>
  <dc:creator>asus</dc:creator>
  <cp:lastModifiedBy>My PC</cp:lastModifiedBy>
  <cp:revision>19</cp:revision>
  <dcterms:created xsi:type="dcterms:W3CDTF">2021-04-01T06:08:41Z</dcterms:created>
  <dcterms:modified xsi:type="dcterms:W3CDTF">2021-08-23T07:26:21Z</dcterms:modified>
</cp:coreProperties>
</file>