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2" r:id="rId3"/>
    <p:sldId id="257" r:id="rId4"/>
    <p:sldId id="258" r:id="rId5"/>
    <p:sldId id="271" r:id="rId6"/>
    <p:sldId id="259" r:id="rId7"/>
    <p:sldId id="260" r:id="rId8"/>
    <p:sldId id="27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4190C59-6F1D-44E1-AD6F-2203FF9888DC}" type="datetimeFigureOut">
              <a:rPr lang="id-ID" smtClean="0"/>
              <a:pPr/>
              <a:t>29/11/2020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AD61848-A6BE-4B57-AF0C-29DD05B43CC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heel spokes="1"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0C59-6F1D-44E1-AD6F-2203FF9888DC}" type="datetimeFigureOut">
              <a:rPr lang="id-ID" smtClean="0"/>
              <a:pPr/>
              <a:t>29/11/2020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1848-A6BE-4B57-AF0C-29DD05B43CC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0C59-6F1D-44E1-AD6F-2203FF9888DC}" type="datetimeFigureOut">
              <a:rPr lang="id-ID" smtClean="0"/>
              <a:pPr/>
              <a:t>29/11/2020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1848-A6BE-4B57-AF0C-29DD05B43CC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4190C59-6F1D-44E1-AD6F-2203FF9888DC}" type="datetimeFigureOut">
              <a:rPr lang="id-ID" smtClean="0"/>
              <a:pPr/>
              <a:t>29/11/2020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AD61848-A6BE-4B57-AF0C-29DD05B43CC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4190C59-6F1D-44E1-AD6F-2203FF9888DC}" type="datetimeFigureOut">
              <a:rPr lang="id-ID" smtClean="0"/>
              <a:pPr/>
              <a:t>29/11/2020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AD61848-A6BE-4B57-AF0C-29DD05B43CC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 spokes="1"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0C59-6F1D-44E1-AD6F-2203FF9888DC}" type="datetimeFigureOut">
              <a:rPr lang="id-ID" smtClean="0"/>
              <a:pPr/>
              <a:t>29/11/2020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1848-A6BE-4B57-AF0C-29DD05B43CC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0C59-6F1D-44E1-AD6F-2203FF9888DC}" type="datetimeFigureOut">
              <a:rPr lang="id-ID" smtClean="0"/>
              <a:pPr/>
              <a:t>29/11/2020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1848-A6BE-4B57-AF0C-29DD05B43CC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190C59-6F1D-44E1-AD6F-2203FF9888DC}" type="datetimeFigureOut">
              <a:rPr lang="id-ID" smtClean="0"/>
              <a:pPr/>
              <a:t>29/11/2020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AD61848-A6BE-4B57-AF0C-29DD05B43CC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0C59-6F1D-44E1-AD6F-2203FF9888DC}" type="datetimeFigureOut">
              <a:rPr lang="id-ID" smtClean="0"/>
              <a:pPr/>
              <a:t>29/11/2020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1848-A6BE-4B57-AF0C-29DD05B43CC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4190C59-6F1D-44E1-AD6F-2203FF9888DC}" type="datetimeFigureOut">
              <a:rPr lang="id-ID" smtClean="0"/>
              <a:pPr/>
              <a:t>29/11/2020</a:t>
            </a:fld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AD61848-A6BE-4B57-AF0C-29DD05B43CC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heel spokes="1"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190C59-6F1D-44E1-AD6F-2203FF9888DC}" type="datetimeFigureOut">
              <a:rPr lang="id-ID" smtClean="0"/>
              <a:pPr/>
              <a:t>29/11/2020</a:t>
            </a:fld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AD61848-A6BE-4B57-AF0C-29DD05B43CC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4190C59-6F1D-44E1-AD6F-2203FF9888DC}" type="datetimeFigureOut">
              <a:rPr lang="id-ID" smtClean="0"/>
              <a:pPr/>
              <a:t>29/11/2020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AD61848-A6BE-4B57-AF0C-29DD05B43CC5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1"/>
    <p:sndAc>
      <p:stSnd>
        <p:snd r:embed="rId13" name="chimes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 panose="05000000000000000000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 panose="05020102010507070707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 panose="05000000000000000000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panose="05000000000000000000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 panose="05020102010507070707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panose="05000000000000000000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556792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</a:rPr>
              <a:t>UNSUR-UNSUR PENELITIAN </a:t>
            </a:r>
            <a:r>
              <a:rPr lang="en-US" altLang="en-GB" b="1" dirty="0">
                <a:solidFill>
                  <a:srgbClr val="002060"/>
                </a:solidFill>
              </a:rPr>
              <a:t>SURVEY</a:t>
            </a:r>
            <a:r>
              <a:rPr lang="en-GB" b="1" dirty="0">
                <a:solidFill>
                  <a:srgbClr val="002060"/>
                </a:solidFill>
              </a:rPr>
              <a:t> 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85786" y="642918"/>
            <a:ext cx="7467600" cy="508806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GB" dirty="0" err="1" smtClean="0"/>
              <a:t>Metode</a:t>
            </a:r>
            <a:r>
              <a:rPr lang="en-GB" dirty="0" smtClean="0"/>
              <a:t> </a:t>
            </a:r>
            <a:r>
              <a:rPr lang="en-GB" dirty="0" err="1"/>
              <a:t>deduksi</a:t>
            </a:r>
            <a:r>
              <a:rPr lang="en-GB" dirty="0"/>
              <a:t> </a:t>
            </a:r>
            <a:r>
              <a:rPr lang="en-GB" dirty="0" err="1"/>
              <a:t>dikemukakan</a:t>
            </a:r>
            <a:r>
              <a:rPr lang="en-GB" dirty="0"/>
              <a:t>  </a:t>
            </a:r>
            <a:r>
              <a:rPr lang="en-GB" dirty="0" err="1"/>
              <a:t>oleh</a:t>
            </a:r>
            <a:r>
              <a:rPr lang="en-GB" dirty="0"/>
              <a:t>  </a:t>
            </a:r>
            <a:r>
              <a:rPr lang="en-GB" dirty="0" err="1"/>
              <a:t>Ahli</a:t>
            </a:r>
            <a:r>
              <a:rPr lang="en-GB" dirty="0"/>
              <a:t> </a:t>
            </a:r>
            <a:r>
              <a:rPr lang="en-GB" dirty="0" err="1"/>
              <a:t>Ilmu</a:t>
            </a:r>
            <a:r>
              <a:rPr lang="en-GB" dirty="0"/>
              <a:t> </a:t>
            </a:r>
            <a:r>
              <a:rPr lang="en-GB" dirty="0" err="1"/>
              <a:t>Peng</a:t>
            </a:r>
            <a:r>
              <a:rPr lang="en-GB" dirty="0"/>
              <a:t> </a:t>
            </a:r>
            <a:r>
              <a:rPr lang="en-GB" dirty="0" err="1"/>
              <a:t>Yunani</a:t>
            </a:r>
            <a:r>
              <a:rPr lang="en-GB" dirty="0"/>
              <a:t> </a:t>
            </a:r>
            <a:r>
              <a:rPr lang="en-GB" dirty="0" err="1"/>
              <a:t>Kuno</a:t>
            </a:r>
            <a:r>
              <a:rPr lang="en-GB" dirty="0"/>
              <a:t> ARISTOTELES. </a:t>
            </a:r>
            <a:endParaRPr lang="id-ID" dirty="0"/>
          </a:p>
          <a:p>
            <a:pPr marL="0" indent="0">
              <a:lnSpc>
                <a:spcPct val="150000"/>
              </a:lnSpc>
              <a:buNone/>
            </a:pPr>
            <a:r>
              <a:rPr lang="en-GB" dirty="0"/>
              <a:t>Ada </a:t>
            </a:r>
            <a:r>
              <a:rPr lang="en-GB" dirty="0" err="1"/>
              <a:t>dua</a:t>
            </a:r>
            <a:r>
              <a:rPr lang="en-GB" dirty="0"/>
              <a:t> </a:t>
            </a:r>
            <a:r>
              <a:rPr lang="en-GB" dirty="0" err="1"/>
              <a:t>macam</a:t>
            </a:r>
            <a:r>
              <a:rPr lang="en-GB" dirty="0"/>
              <a:t> </a:t>
            </a:r>
            <a:r>
              <a:rPr lang="en-GB" dirty="0" err="1"/>
              <a:t>kesalahan</a:t>
            </a:r>
            <a:r>
              <a:rPr lang="en-GB" dirty="0"/>
              <a:t>  yang  </a:t>
            </a:r>
            <a:r>
              <a:rPr lang="en-GB" dirty="0" err="1"/>
              <a:t>mungkin</a:t>
            </a:r>
            <a:r>
              <a:rPr lang="en-GB" dirty="0"/>
              <a:t>  </a:t>
            </a:r>
            <a:r>
              <a:rPr lang="en-GB" dirty="0" err="1"/>
              <a:t>diperbuat</a:t>
            </a:r>
            <a:r>
              <a:rPr lang="en-GB" dirty="0"/>
              <a:t> 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penggunaan</a:t>
            </a:r>
            <a:r>
              <a:rPr lang="en-GB" dirty="0"/>
              <a:t>  </a:t>
            </a:r>
            <a:r>
              <a:rPr lang="en-GB" dirty="0" err="1"/>
              <a:t>deduksi</a:t>
            </a:r>
            <a:r>
              <a:rPr lang="en-GB" dirty="0"/>
              <a:t> </a:t>
            </a:r>
            <a:r>
              <a:rPr lang="en-GB" dirty="0" err="1"/>
              <a:t>kategorik</a:t>
            </a:r>
            <a:r>
              <a:rPr lang="en-GB" dirty="0"/>
              <a:t> : </a:t>
            </a:r>
            <a:endParaRPr lang="id-ID" dirty="0" smtClean="0"/>
          </a:p>
          <a:p>
            <a:pPr lvl="0">
              <a:lnSpc>
                <a:spcPct val="150000"/>
              </a:lnSpc>
            </a:pPr>
            <a:r>
              <a:rPr lang="en-GB" dirty="0"/>
              <a:t>KESALAHAN MATERIAL =&gt; </a:t>
            </a:r>
            <a:r>
              <a:rPr lang="en-GB" dirty="0" err="1"/>
              <a:t>Materi</a:t>
            </a:r>
            <a:r>
              <a:rPr lang="en-GB" dirty="0"/>
              <a:t>  </a:t>
            </a:r>
            <a:r>
              <a:rPr lang="en-GB" dirty="0" err="1"/>
              <a:t>premisnya</a:t>
            </a:r>
            <a:r>
              <a:rPr lang="en-GB" dirty="0"/>
              <a:t> </a:t>
            </a:r>
            <a:r>
              <a:rPr lang="en-GB" dirty="0" err="1"/>
              <a:t>sudah</a:t>
            </a:r>
            <a:r>
              <a:rPr lang="en-GB" dirty="0"/>
              <a:t>  </a:t>
            </a:r>
            <a:r>
              <a:rPr lang="en-GB" dirty="0" err="1"/>
              <a:t>salah</a:t>
            </a:r>
            <a:r>
              <a:rPr lang="en-GB" dirty="0"/>
              <a:t>  </a:t>
            </a:r>
            <a:endParaRPr lang="id-ID" dirty="0"/>
          </a:p>
          <a:p>
            <a:pPr lvl="0">
              <a:lnSpc>
                <a:spcPct val="150000"/>
              </a:lnSpc>
            </a:pPr>
            <a:r>
              <a:rPr lang="en-GB" dirty="0"/>
              <a:t>KESALAHAN  FORMAL =&gt; </a:t>
            </a:r>
            <a:r>
              <a:rPr lang="en-GB" dirty="0" err="1"/>
              <a:t>Jalan</a:t>
            </a:r>
            <a:r>
              <a:rPr lang="en-GB" dirty="0"/>
              <a:t> </a:t>
            </a:r>
            <a:r>
              <a:rPr lang="en-GB" dirty="0" err="1"/>
              <a:t>deduksinya</a:t>
            </a:r>
            <a:r>
              <a:rPr lang="en-GB" dirty="0"/>
              <a:t> </a:t>
            </a:r>
            <a:r>
              <a:rPr lang="en-GB" dirty="0" err="1"/>
              <a:t>tidak</a:t>
            </a:r>
            <a:r>
              <a:rPr lang="en-GB" dirty="0"/>
              <a:t> </a:t>
            </a:r>
            <a:r>
              <a:rPr lang="en-GB" dirty="0" err="1"/>
              <a:t>benar</a:t>
            </a:r>
            <a:r>
              <a:rPr lang="en-GB" dirty="0"/>
              <a:t>. </a:t>
            </a:r>
            <a:endParaRPr lang="id-ID" dirty="0"/>
          </a:p>
          <a:p>
            <a:pPr marL="0" indent="0">
              <a:lnSpc>
                <a:spcPct val="150000"/>
              </a:lnSpc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/>
              <a:t> </a:t>
            </a:r>
            <a:r>
              <a:rPr lang="id-ID" dirty="0"/>
              <a:t/>
            </a:r>
            <a:br>
              <a:rPr lang="id-ID" dirty="0"/>
            </a:br>
            <a:r>
              <a:rPr lang="en-GB" dirty="0">
                <a:solidFill>
                  <a:srgbClr val="FF0000"/>
                </a:solidFill>
              </a:rPr>
              <a:t>CARA BERPIKIR INDUKTIF 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57224" y="1785926"/>
            <a:ext cx="7467600" cy="4516562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en-GB" dirty="0" err="1"/>
              <a:t>Berpikir</a:t>
            </a:r>
            <a:r>
              <a:rPr lang="en-GB" dirty="0"/>
              <a:t> </a:t>
            </a:r>
            <a:r>
              <a:rPr lang="en-GB" dirty="0" err="1"/>
              <a:t>induktif</a:t>
            </a:r>
            <a:r>
              <a:rPr lang="en-GB" dirty="0"/>
              <a:t> </a:t>
            </a:r>
            <a:r>
              <a:rPr lang="en-GB" dirty="0" err="1"/>
              <a:t>berangkat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 </a:t>
            </a:r>
            <a:r>
              <a:rPr lang="en-GB" dirty="0" err="1"/>
              <a:t>fakta-fakta</a:t>
            </a:r>
            <a:r>
              <a:rPr lang="en-GB" dirty="0"/>
              <a:t> yang  </a:t>
            </a:r>
            <a:r>
              <a:rPr lang="en-GB" dirty="0" err="1"/>
              <a:t>khusus</a:t>
            </a:r>
            <a:r>
              <a:rPr lang="en-GB" dirty="0"/>
              <a:t>, </a:t>
            </a:r>
            <a:r>
              <a:rPr lang="en-GB" dirty="0" err="1"/>
              <a:t>peristiwa-peristiwa</a:t>
            </a:r>
            <a:r>
              <a:rPr lang="en-GB" dirty="0"/>
              <a:t> yang  </a:t>
            </a:r>
            <a:r>
              <a:rPr lang="en-GB" dirty="0" err="1"/>
              <a:t>konkret</a:t>
            </a:r>
            <a:r>
              <a:rPr lang="en-GB" dirty="0"/>
              <a:t>, </a:t>
            </a:r>
            <a:r>
              <a:rPr lang="en-GB" dirty="0" err="1"/>
              <a:t>kemudian</a:t>
            </a:r>
            <a:r>
              <a:rPr lang="en-GB" dirty="0"/>
              <a:t>  </a:t>
            </a:r>
            <a:r>
              <a:rPr lang="en-GB" dirty="0" err="1"/>
              <a:t>dari</a:t>
            </a:r>
            <a:r>
              <a:rPr lang="en-GB" dirty="0"/>
              <a:t>  </a:t>
            </a:r>
            <a:r>
              <a:rPr lang="en-GB" dirty="0" err="1"/>
              <a:t>fakta-fakta</a:t>
            </a:r>
            <a:r>
              <a:rPr lang="en-GB" dirty="0"/>
              <a:t> / </a:t>
            </a:r>
            <a:r>
              <a:rPr lang="en-GB" dirty="0" err="1"/>
              <a:t>peristiwa-peristiwa</a:t>
            </a:r>
            <a:r>
              <a:rPr lang="en-GB" dirty="0"/>
              <a:t> </a:t>
            </a:r>
            <a:r>
              <a:rPr lang="en-GB" dirty="0" err="1"/>
              <a:t>khusus</a:t>
            </a:r>
            <a:r>
              <a:rPr lang="en-GB" dirty="0"/>
              <a:t> </a:t>
            </a:r>
            <a:r>
              <a:rPr lang="en-GB" dirty="0" err="1"/>
              <a:t>konkret</a:t>
            </a:r>
            <a:r>
              <a:rPr lang="en-GB" dirty="0"/>
              <a:t> </a:t>
            </a:r>
            <a:r>
              <a:rPr lang="en-GB" dirty="0" err="1"/>
              <a:t>itu</a:t>
            </a:r>
            <a:r>
              <a:rPr lang="en-GB" dirty="0"/>
              <a:t>  </a:t>
            </a:r>
            <a:r>
              <a:rPr lang="en-GB" dirty="0" err="1"/>
              <a:t>ditarik</a:t>
            </a:r>
            <a:r>
              <a:rPr lang="en-GB" dirty="0"/>
              <a:t>  </a:t>
            </a:r>
            <a:r>
              <a:rPr lang="en-GB" dirty="0" err="1"/>
              <a:t>generalisasi</a:t>
            </a:r>
            <a:r>
              <a:rPr lang="en-GB" dirty="0"/>
              <a:t>- </a:t>
            </a:r>
            <a:r>
              <a:rPr lang="en-GB" dirty="0" err="1"/>
              <a:t>generalisasi</a:t>
            </a:r>
            <a:r>
              <a:rPr lang="en-GB" dirty="0"/>
              <a:t> yang  </a:t>
            </a:r>
            <a:r>
              <a:rPr lang="en-GB" dirty="0" err="1"/>
              <a:t>mempunyai</a:t>
            </a:r>
            <a:r>
              <a:rPr lang="en-GB" dirty="0"/>
              <a:t>  </a:t>
            </a:r>
            <a:r>
              <a:rPr lang="en-GB" dirty="0" err="1"/>
              <a:t>sifat</a:t>
            </a:r>
            <a:r>
              <a:rPr lang="en-GB" dirty="0"/>
              <a:t> </a:t>
            </a:r>
            <a:r>
              <a:rPr lang="en-GB" dirty="0" err="1"/>
              <a:t>umum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57224" y="1071546"/>
            <a:ext cx="7467600" cy="4873752"/>
          </a:xfrm>
        </p:spPr>
        <p:txBody>
          <a:bodyPr>
            <a:normAutofit fontScale="92500"/>
          </a:bodyPr>
          <a:lstStyle/>
          <a:p>
            <a:pPr marL="0" lvl="0" indent="0">
              <a:lnSpc>
                <a:spcPct val="150000"/>
              </a:lnSpc>
              <a:buNone/>
            </a:pPr>
            <a:r>
              <a:rPr lang="en-GB" dirty="0"/>
              <a:t>Hal-</a:t>
            </a:r>
            <a:r>
              <a:rPr lang="en-GB" dirty="0" err="1"/>
              <a:t>hal</a:t>
            </a:r>
            <a:r>
              <a:rPr lang="en-GB" dirty="0"/>
              <a:t> / </a:t>
            </a:r>
            <a:r>
              <a:rPr lang="en-GB" dirty="0" err="1"/>
              <a:t>peristiwa-peristiwa</a:t>
            </a:r>
            <a:r>
              <a:rPr lang="en-GB" dirty="0"/>
              <a:t> </a:t>
            </a:r>
            <a:r>
              <a:rPr lang="en-GB" dirty="0" err="1"/>
              <a:t>khusus</a:t>
            </a:r>
            <a:r>
              <a:rPr lang="en-GB" dirty="0"/>
              <a:t> yang  </a:t>
            </a:r>
            <a:r>
              <a:rPr lang="en-GB" dirty="0" err="1"/>
              <a:t>dijadikan</a:t>
            </a:r>
            <a:r>
              <a:rPr lang="en-GB" dirty="0"/>
              <a:t> </a:t>
            </a:r>
            <a:r>
              <a:rPr lang="en-GB" dirty="0" err="1"/>
              <a:t>dasar</a:t>
            </a:r>
            <a:r>
              <a:rPr lang="en-GB" dirty="0"/>
              <a:t> </a:t>
            </a:r>
            <a:r>
              <a:rPr lang="en-GB" dirty="0" err="1"/>
              <a:t>generalisasi</a:t>
            </a:r>
            <a:r>
              <a:rPr lang="en-GB" dirty="0"/>
              <a:t> </a:t>
            </a:r>
            <a:r>
              <a:rPr lang="en-GB" dirty="0" err="1"/>
              <a:t>itu</a:t>
            </a:r>
            <a:r>
              <a:rPr lang="en-GB" dirty="0"/>
              <a:t> </a:t>
            </a:r>
            <a:r>
              <a:rPr lang="en-GB" dirty="0" err="1"/>
              <a:t>masih</a:t>
            </a:r>
            <a:r>
              <a:rPr lang="en-GB" dirty="0"/>
              <a:t> </a:t>
            </a:r>
            <a:r>
              <a:rPr lang="en-GB" dirty="0" err="1"/>
              <a:t>termasuk</a:t>
            </a:r>
            <a:r>
              <a:rPr lang="en-GB" dirty="0"/>
              <a:t> 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daerah</a:t>
            </a:r>
            <a:r>
              <a:rPr lang="en-GB" dirty="0"/>
              <a:t>  </a:t>
            </a:r>
            <a:r>
              <a:rPr lang="en-GB" dirty="0" err="1"/>
              <a:t>generalisasi</a:t>
            </a:r>
            <a:r>
              <a:rPr lang="en-GB" dirty="0"/>
              <a:t> yang  </a:t>
            </a:r>
            <a:r>
              <a:rPr lang="en-GB" dirty="0" err="1"/>
              <a:t>dianggap</a:t>
            </a:r>
            <a:r>
              <a:rPr lang="en-GB" dirty="0"/>
              <a:t>  </a:t>
            </a:r>
            <a:r>
              <a:rPr lang="en-GB" dirty="0" err="1"/>
              <a:t>benar</a:t>
            </a:r>
            <a:r>
              <a:rPr lang="en-GB" dirty="0"/>
              <a:t>. </a:t>
            </a:r>
            <a:r>
              <a:rPr lang="en-GB" dirty="0" err="1"/>
              <a:t>Artinya</a:t>
            </a:r>
            <a:r>
              <a:rPr lang="en-GB" dirty="0"/>
              <a:t> </a:t>
            </a:r>
            <a:r>
              <a:rPr lang="en-GB" dirty="0" err="1"/>
              <a:t>jika</a:t>
            </a:r>
            <a:r>
              <a:rPr lang="en-GB" dirty="0"/>
              <a:t> </a:t>
            </a:r>
            <a:r>
              <a:rPr lang="en-GB" dirty="0" err="1"/>
              <a:t>suatu</a:t>
            </a:r>
            <a:r>
              <a:rPr lang="en-GB" dirty="0"/>
              <a:t>  </a:t>
            </a:r>
            <a:r>
              <a:rPr lang="en-GB" dirty="0" err="1"/>
              <a:t>generalisasi</a:t>
            </a:r>
            <a:r>
              <a:rPr lang="en-GB" dirty="0"/>
              <a:t> </a:t>
            </a:r>
            <a:r>
              <a:rPr lang="en-GB" dirty="0" err="1"/>
              <a:t>dikenakan</a:t>
            </a:r>
            <a:r>
              <a:rPr lang="en-GB" dirty="0"/>
              <a:t>  </a:t>
            </a:r>
            <a:r>
              <a:rPr lang="en-GB" dirty="0" err="1"/>
              <a:t>pada</a:t>
            </a:r>
            <a:r>
              <a:rPr lang="en-GB" dirty="0"/>
              <a:t> </a:t>
            </a:r>
            <a:r>
              <a:rPr lang="en-GB" dirty="0" err="1"/>
              <a:t>peristiwa-peristiwa</a:t>
            </a:r>
            <a:r>
              <a:rPr lang="en-GB" dirty="0"/>
              <a:t> </a:t>
            </a:r>
            <a:r>
              <a:rPr lang="en-GB" dirty="0" err="1"/>
              <a:t>khusus</a:t>
            </a:r>
            <a:r>
              <a:rPr lang="en-GB" dirty="0"/>
              <a:t> </a:t>
            </a:r>
            <a:r>
              <a:rPr lang="en-GB" dirty="0" err="1"/>
              <a:t>asal</a:t>
            </a:r>
            <a:r>
              <a:rPr lang="en-GB" dirty="0"/>
              <a:t>  </a:t>
            </a:r>
            <a:r>
              <a:rPr lang="en-GB" dirty="0" err="1"/>
              <a:t>generalisasi</a:t>
            </a:r>
            <a:r>
              <a:rPr lang="en-GB" dirty="0"/>
              <a:t>  </a:t>
            </a:r>
            <a:r>
              <a:rPr lang="en-GB" dirty="0" err="1"/>
              <a:t>itu</a:t>
            </a:r>
            <a:r>
              <a:rPr lang="en-GB" dirty="0"/>
              <a:t>  </a:t>
            </a:r>
            <a:r>
              <a:rPr lang="en-GB" dirty="0" err="1"/>
              <a:t>diambil</a:t>
            </a:r>
            <a:r>
              <a:rPr lang="en-GB" dirty="0"/>
              <a:t> </a:t>
            </a:r>
            <a:r>
              <a:rPr lang="en-GB" dirty="0" err="1"/>
              <a:t>ada</a:t>
            </a:r>
            <a:r>
              <a:rPr lang="en-GB" dirty="0"/>
              <a:t> 3 </a:t>
            </a:r>
            <a:r>
              <a:rPr lang="en-GB" dirty="0" err="1"/>
              <a:t>jenis</a:t>
            </a:r>
            <a:r>
              <a:rPr lang="en-GB" dirty="0"/>
              <a:t> </a:t>
            </a:r>
            <a:r>
              <a:rPr lang="en-GB" dirty="0" err="1"/>
              <a:t>induksi</a:t>
            </a:r>
            <a:r>
              <a:rPr lang="en-GB" dirty="0"/>
              <a:t>. </a:t>
            </a:r>
            <a:endParaRPr lang="id-ID" dirty="0"/>
          </a:p>
          <a:p>
            <a:pPr lvl="0">
              <a:lnSpc>
                <a:spcPct val="150000"/>
              </a:lnSpc>
            </a:pPr>
            <a:r>
              <a:rPr lang="en-GB" dirty="0" err="1"/>
              <a:t>Induksi</a:t>
            </a:r>
            <a:r>
              <a:rPr lang="en-GB" dirty="0"/>
              <a:t> </a:t>
            </a:r>
            <a:r>
              <a:rPr lang="en-GB" dirty="0" err="1"/>
              <a:t>komplet</a:t>
            </a:r>
            <a:r>
              <a:rPr lang="en-GB" dirty="0"/>
              <a:t> </a:t>
            </a:r>
            <a:endParaRPr lang="id-ID" dirty="0"/>
          </a:p>
          <a:p>
            <a:pPr lvl="0">
              <a:lnSpc>
                <a:spcPct val="150000"/>
              </a:lnSpc>
            </a:pPr>
            <a:r>
              <a:rPr lang="en-GB" dirty="0" err="1"/>
              <a:t>Induksi</a:t>
            </a:r>
            <a:r>
              <a:rPr lang="en-GB" dirty="0"/>
              <a:t>  bacon </a:t>
            </a:r>
            <a:endParaRPr lang="id-ID" dirty="0"/>
          </a:p>
          <a:p>
            <a:pPr lvl="0">
              <a:lnSpc>
                <a:spcPct val="150000"/>
              </a:lnSpc>
            </a:pPr>
            <a:r>
              <a:rPr lang="en-GB" dirty="0" err="1"/>
              <a:t>Induksi</a:t>
            </a:r>
            <a:r>
              <a:rPr lang="en-GB" dirty="0"/>
              <a:t>  </a:t>
            </a:r>
            <a:r>
              <a:rPr lang="en-GB" dirty="0" err="1"/>
              <a:t>tida</a:t>
            </a:r>
            <a:r>
              <a:rPr lang="id-ID" dirty="0"/>
              <a:t>k</a:t>
            </a:r>
            <a:r>
              <a:rPr lang="en-GB" dirty="0"/>
              <a:t>  </a:t>
            </a:r>
            <a:r>
              <a:rPr lang="en-GB" dirty="0" err="1"/>
              <a:t>komplet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471874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ClrTx/>
              <a:buFont typeface="+mj-lt"/>
              <a:buAutoNum type="arabicPeriod"/>
            </a:pPr>
            <a:r>
              <a:rPr lang="en-GB" dirty="0" err="1"/>
              <a:t>Induksi</a:t>
            </a:r>
            <a:r>
              <a:rPr lang="en-GB" dirty="0"/>
              <a:t> </a:t>
            </a:r>
            <a:r>
              <a:rPr lang="en-GB" dirty="0" err="1"/>
              <a:t>Komplet</a:t>
            </a:r>
            <a:r>
              <a:rPr lang="en-GB" dirty="0"/>
              <a:t> : Yang </a:t>
            </a:r>
            <a:r>
              <a:rPr lang="en-GB" dirty="0" err="1"/>
              <a:t>dilakukan</a:t>
            </a:r>
            <a:r>
              <a:rPr lang="en-GB" dirty="0"/>
              <a:t>  </a:t>
            </a:r>
            <a:r>
              <a:rPr lang="en-GB" dirty="0" err="1"/>
              <a:t>penyelidik</a:t>
            </a:r>
            <a:r>
              <a:rPr lang="en-GB" dirty="0"/>
              <a:t> </a:t>
            </a:r>
            <a:r>
              <a:rPr lang="en-GB" dirty="0" err="1"/>
              <a:t>semata-mata</a:t>
            </a:r>
            <a:r>
              <a:rPr lang="en-GB" dirty="0"/>
              <a:t> </a:t>
            </a:r>
            <a:r>
              <a:rPr lang="en-GB" dirty="0" err="1"/>
              <a:t>menghitung-hitung</a:t>
            </a:r>
            <a:r>
              <a:rPr lang="en-GB" dirty="0"/>
              <a:t>  </a:t>
            </a:r>
            <a:r>
              <a:rPr lang="en-GB" dirty="0" err="1"/>
              <a:t>ciri-ciri</a:t>
            </a:r>
            <a:r>
              <a:rPr lang="en-GB" dirty="0"/>
              <a:t>  </a:t>
            </a:r>
            <a:r>
              <a:rPr lang="en-GB" dirty="0" err="1"/>
              <a:t>subyek</a:t>
            </a:r>
            <a:r>
              <a:rPr lang="en-GB" dirty="0"/>
              <a:t> , </a:t>
            </a:r>
            <a:r>
              <a:rPr lang="en-GB" dirty="0" err="1"/>
              <a:t>individu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peristiwa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kelas</a:t>
            </a:r>
            <a:r>
              <a:rPr lang="en-GB" dirty="0"/>
              <a:t>, </a:t>
            </a:r>
            <a:r>
              <a:rPr lang="en-GB" dirty="0" err="1"/>
              <a:t>kemudian</a:t>
            </a:r>
            <a:r>
              <a:rPr lang="en-GB" dirty="0"/>
              <a:t>  </a:t>
            </a:r>
            <a:r>
              <a:rPr lang="en-GB" dirty="0" err="1"/>
              <a:t>menyimpulkan</a:t>
            </a:r>
            <a:r>
              <a:rPr lang="en-GB" dirty="0"/>
              <a:t> </a:t>
            </a:r>
            <a:r>
              <a:rPr lang="en-GB" dirty="0" err="1"/>
              <a:t>hasil</a:t>
            </a:r>
            <a:r>
              <a:rPr lang="en-GB" dirty="0"/>
              <a:t>  </a:t>
            </a:r>
            <a:r>
              <a:rPr lang="en-GB" dirty="0" err="1"/>
              <a:t>penghitungan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suatu</a:t>
            </a:r>
            <a:r>
              <a:rPr lang="en-GB" dirty="0"/>
              <a:t> </a:t>
            </a:r>
            <a:r>
              <a:rPr lang="en-GB" dirty="0" err="1"/>
              <a:t>konklusi</a:t>
            </a:r>
            <a:r>
              <a:rPr lang="en-GB" dirty="0"/>
              <a:t> yang  </a:t>
            </a:r>
            <a:r>
              <a:rPr lang="en-GB" dirty="0" err="1"/>
              <a:t>bersifat</a:t>
            </a:r>
            <a:r>
              <a:rPr lang="en-GB" dirty="0"/>
              <a:t> </a:t>
            </a:r>
            <a:r>
              <a:rPr lang="en-GB" dirty="0" err="1" smtClean="0"/>
              <a:t>umum</a:t>
            </a:r>
            <a:r>
              <a:rPr lang="id-ID" dirty="0" smtClean="0"/>
              <a:t>.</a:t>
            </a: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14348" y="642918"/>
            <a:ext cx="7467600" cy="5616720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id-ID" dirty="0" smtClean="0"/>
              <a:t>2. </a:t>
            </a:r>
            <a:r>
              <a:rPr lang="en-GB" dirty="0" err="1"/>
              <a:t>Induksi</a:t>
            </a:r>
            <a:r>
              <a:rPr lang="en-GB" dirty="0"/>
              <a:t> </a:t>
            </a:r>
            <a:r>
              <a:rPr lang="en-GB" dirty="0" err="1"/>
              <a:t>Sistem</a:t>
            </a:r>
            <a:r>
              <a:rPr lang="en-GB" dirty="0"/>
              <a:t> Bacon (</a:t>
            </a:r>
            <a:r>
              <a:rPr lang="en-GB" dirty="0" err="1"/>
              <a:t>Tokoh</a:t>
            </a:r>
            <a:r>
              <a:rPr lang="en-GB" dirty="0"/>
              <a:t> </a:t>
            </a:r>
            <a:r>
              <a:rPr lang="en-GB" dirty="0" err="1"/>
              <a:t>Empirisme</a:t>
            </a:r>
            <a:r>
              <a:rPr lang="en-GB" dirty="0"/>
              <a:t>) </a:t>
            </a:r>
            <a:endParaRPr lang="id-ID" dirty="0"/>
          </a:p>
          <a:p>
            <a:pPr marL="0" indent="0">
              <a:buNone/>
            </a:pPr>
            <a:r>
              <a:rPr lang="en-GB" dirty="0"/>
              <a:t>Francis Bacon </a:t>
            </a:r>
            <a:r>
              <a:rPr lang="en-GB" dirty="0" err="1"/>
              <a:t>menganjurkan</a:t>
            </a:r>
            <a:r>
              <a:rPr lang="en-GB" dirty="0"/>
              <a:t>  agar orang </a:t>
            </a:r>
            <a:r>
              <a:rPr lang="en-GB" dirty="0" err="1"/>
              <a:t>mengadakan</a:t>
            </a:r>
            <a:r>
              <a:rPr lang="en-GB" dirty="0"/>
              <a:t>  </a:t>
            </a:r>
            <a:r>
              <a:rPr lang="en-GB" dirty="0" err="1"/>
              <a:t>observasi</a:t>
            </a:r>
            <a:r>
              <a:rPr lang="en-GB" dirty="0"/>
              <a:t>  </a:t>
            </a:r>
            <a:r>
              <a:rPr lang="en-GB" dirty="0" err="1"/>
              <a:t>sendiri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memperoleh</a:t>
            </a:r>
            <a:r>
              <a:rPr lang="en-GB" dirty="0"/>
              <a:t>  </a:t>
            </a:r>
            <a:r>
              <a:rPr lang="en-GB" dirty="0" err="1"/>
              <a:t>konklusi</a:t>
            </a:r>
            <a:r>
              <a:rPr lang="en-GB" dirty="0"/>
              <a:t> </a:t>
            </a:r>
            <a:r>
              <a:rPr lang="en-GB" dirty="0" err="1"/>
              <a:t>umum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 </a:t>
            </a:r>
            <a:r>
              <a:rPr lang="en-GB" dirty="0" err="1"/>
              <a:t>mencatat</a:t>
            </a:r>
            <a:r>
              <a:rPr lang="en-GB" dirty="0"/>
              <a:t> </a:t>
            </a:r>
            <a:r>
              <a:rPr lang="en-GB" dirty="0" err="1"/>
              <a:t>hakekat</a:t>
            </a:r>
            <a:r>
              <a:rPr lang="en-GB" dirty="0"/>
              <a:t> </a:t>
            </a:r>
            <a:r>
              <a:rPr lang="en-GB" dirty="0" err="1"/>
              <a:t>suatu</a:t>
            </a:r>
            <a:r>
              <a:rPr lang="en-GB" dirty="0"/>
              <a:t>  </a:t>
            </a:r>
            <a:r>
              <a:rPr lang="en-GB" dirty="0" err="1"/>
              <a:t>gejala</a:t>
            </a:r>
            <a:r>
              <a:rPr lang="en-GB" dirty="0"/>
              <a:t>, </a:t>
            </a:r>
            <a:r>
              <a:rPr lang="en-GB" dirty="0" err="1"/>
              <a:t>ada</a:t>
            </a:r>
            <a:r>
              <a:rPr lang="en-GB" dirty="0"/>
              <a:t> 3 </a:t>
            </a:r>
            <a:r>
              <a:rPr lang="en-GB" dirty="0" err="1"/>
              <a:t>macam</a:t>
            </a:r>
            <a:r>
              <a:rPr lang="en-GB" dirty="0"/>
              <a:t> </a:t>
            </a:r>
            <a:r>
              <a:rPr lang="en-GB" dirty="0" err="1"/>
              <a:t>tabulasi</a:t>
            </a:r>
            <a:r>
              <a:rPr lang="en-GB" dirty="0"/>
              <a:t> (</a:t>
            </a:r>
            <a:r>
              <a:rPr lang="en-GB" dirty="0" err="1"/>
              <a:t>Pencatatan</a:t>
            </a:r>
            <a:r>
              <a:rPr lang="en-GB" dirty="0"/>
              <a:t>) </a:t>
            </a:r>
            <a:endParaRPr lang="id-ID" dirty="0"/>
          </a:p>
          <a:p>
            <a:pPr lvl="0"/>
            <a:r>
              <a:rPr lang="en-GB" dirty="0" err="1"/>
              <a:t>Tabulasi</a:t>
            </a:r>
            <a:r>
              <a:rPr lang="en-GB" dirty="0"/>
              <a:t>  </a:t>
            </a:r>
            <a:r>
              <a:rPr lang="en-GB" dirty="0" err="1"/>
              <a:t>ciri-ciri</a:t>
            </a:r>
            <a:r>
              <a:rPr lang="en-GB" dirty="0"/>
              <a:t>  </a:t>
            </a:r>
            <a:r>
              <a:rPr lang="en-GB" dirty="0" err="1"/>
              <a:t>positif</a:t>
            </a:r>
            <a:r>
              <a:rPr lang="en-GB" dirty="0"/>
              <a:t> : </a:t>
            </a:r>
            <a:r>
              <a:rPr lang="en-GB" dirty="0" err="1"/>
              <a:t>Kondisi-kondisi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peristiwa-peristiwa</a:t>
            </a:r>
            <a:r>
              <a:rPr lang="en-GB" dirty="0"/>
              <a:t> </a:t>
            </a:r>
            <a:r>
              <a:rPr lang="en-GB" dirty="0" err="1"/>
              <a:t>sesuatu</a:t>
            </a:r>
            <a:r>
              <a:rPr lang="en-GB" dirty="0"/>
              <a:t> </a:t>
            </a:r>
            <a:r>
              <a:rPr lang="en-GB" dirty="0" err="1"/>
              <a:t>gelaja</a:t>
            </a:r>
            <a:r>
              <a:rPr lang="en-GB" dirty="0"/>
              <a:t> </a:t>
            </a:r>
            <a:r>
              <a:rPr lang="en-GB" dirty="0" err="1"/>
              <a:t>pasti</a:t>
            </a:r>
            <a:r>
              <a:rPr lang="en-GB" dirty="0"/>
              <a:t>  </a:t>
            </a:r>
            <a:r>
              <a:rPr lang="en-GB" dirty="0" err="1"/>
              <a:t>timbul</a:t>
            </a:r>
            <a:r>
              <a:rPr lang="en-GB" dirty="0"/>
              <a:t>  </a:t>
            </a:r>
            <a:r>
              <a:rPr lang="en-GB" dirty="0" err="1"/>
              <a:t>jika</a:t>
            </a:r>
            <a:r>
              <a:rPr lang="en-GB" dirty="0"/>
              <a:t> </a:t>
            </a:r>
            <a:r>
              <a:rPr lang="en-GB" dirty="0" err="1"/>
              <a:t>kondisi-kondisi</a:t>
            </a:r>
            <a:r>
              <a:rPr lang="en-GB" dirty="0"/>
              <a:t>/ </a:t>
            </a:r>
            <a:r>
              <a:rPr lang="en-GB" dirty="0" err="1"/>
              <a:t>peristiwa-peristiwa</a:t>
            </a:r>
            <a:r>
              <a:rPr lang="en-GB" dirty="0"/>
              <a:t> </a:t>
            </a:r>
            <a:r>
              <a:rPr lang="en-GB" dirty="0" err="1"/>
              <a:t>itu</a:t>
            </a:r>
            <a:r>
              <a:rPr lang="en-GB" dirty="0"/>
              <a:t> </a:t>
            </a:r>
            <a:r>
              <a:rPr lang="en-GB" dirty="0" err="1"/>
              <a:t>ada</a:t>
            </a:r>
            <a:r>
              <a:rPr lang="en-GB" dirty="0"/>
              <a:t>. </a:t>
            </a:r>
            <a:endParaRPr lang="id-ID" dirty="0"/>
          </a:p>
          <a:p>
            <a:pPr lvl="0"/>
            <a:r>
              <a:rPr lang="en-GB" dirty="0" err="1"/>
              <a:t>Tabulasi</a:t>
            </a:r>
            <a:r>
              <a:rPr lang="en-GB" dirty="0"/>
              <a:t>  </a:t>
            </a:r>
            <a:r>
              <a:rPr lang="en-GB" dirty="0" err="1"/>
              <a:t>ciri-ciri</a:t>
            </a:r>
            <a:r>
              <a:rPr lang="en-GB" dirty="0"/>
              <a:t> </a:t>
            </a:r>
            <a:r>
              <a:rPr lang="en-GB" dirty="0" err="1"/>
              <a:t>negatif</a:t>
            </a:r>
            <a:r>
              <a:rPr lang="en-GB" dirty="0"/>
              <a:t> : </a:t>
            </a:r>
            <a:r>
              <a:rPr lang="en-GB" dirty="0" err="1"/>
              <a:t>Kondisi-kondisi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peristiwa-peristiwa</a:t>
            </a:r>
            <a:r>
              <a:rPr lang="en-GB" dirty="0"/>
              <a:t> </a:t>
            </a:r>
            <a:r>
              <a:rPr lang="en-GB" dirty="0" err="1"/>
              <a:t>sesuatu</a:t>
            </a:r>
            <a:r>
              <a:rPr lang="en-GB" dirty="0"/>
              <a:t> </a:t>
            </a:r>
            <a:r>
              <a:rPr lang="en-GB" dirty="0" err="1"/>
              <a:t>gejala</a:t>
            </a:r>
            <a:r>
              <a:rPr lang="en-GB" dirty="0"/>
              <a:t> </a:t>
            </a:r>
            <a:r>
              <a:rPr lang="en-GB" dirty="0" err="1"/>
              <a:t>tidak</a:t>
            </a:r>
            <a:r>
              <a:rPr lang="en-GB" dirty="0"/>
              <a:t>  </a:t>
            </a:r>
            <a:r>
              <a:rPr lang="en-GB" dirty="0" err="1"/>
              <a:t>timbul</a:t>
            </a:r>
            <a:r>
              <a:rPr lang="en-GB" dirty="0"/>
              <a:t> </a:t>
            </a:r>
            <a:r>
              <a:rPr lang="en-GB" dirty="0" err="1"/>
              <a:t>sungguhpun</a:t>
            </a:r>
            <a:r>
              <a:rPr lang="en-GB" dirty="0"/>
              <a:t> </a:t>
            </a:r>
            <a:r>
              <a:rPr lang="en-GB" dirty="0" err="1"/>
              <a:t>Kondisi-kondisi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peristiwa-peristiwa</a:t>
            </a:r>
            <a:r>
              <a:rPr lang="en-GB" dirty="0"/>
              <a:t> </a:t>
            </a:r>
            <a:r>
              <a:rPr lang="en-GB" dirty="0" err="1"/>
              <a:t>itu</a:t>
            </a:r>
            <a:r>
              <a:rPr lang="en-GB" dirty="0"/>
              <a:t> </a:t>
            </a:r>
            <a:r>
              <a:rPr lang="en-GB" dirty="0" err="1"/>
              <a:t>ada</a:t>
            </a:r>
            <a:r>
              <a:rPr lang="en-GB" dirty="0"/>
              <a:t>. </a:t>
            </a:r>
            <a:endParaRPr lang="id-ID" dirty="0"/>
          </a:p>
          <a:p>
            <a:pPr lvl="0"/>
            <a:r>
              <a:rPr lang="en-GB" dirty="0" err="1"/>
              <a:t>Tabulasi</a:t>
            </a:r>
            <a:r>
              <a:rPr lang="en-GB" dirty="0"/>
              <a:t> </a:t>
            </a:r>
            <a:r>
              <a:rPr lang="en-GB" dirty="0" err="1"/>
              <a:t>variasi</a:t>
            </a:r>
            <a:r>
              <a:rPr lang="en-GB" dirty="0"/>
              <a:t>  </a:t>
            </a:r>
            <a:r>
              <a:rPr lang="en-GB" dirty="0" err="1"/>
              <a:t>Kondisi</a:t>
            </a:r>
            <a:r>
              <a:rPr lang="en-GB" dirty="0"/>
              <a:t> : </a:t>
            </a:r>
            <a:r>
              <a:rPr lang="en-GB" dirty="0" err="1"/>
              <a:t>Pencatatan</a:t>
            </a:r>
            <a:r>
              <a:rPr lang="en-GB" dirty="0"/>
              <a:t> </a:t>
            </a:r>
            <a:r>
              <a:rPr lang="en-GB" dirty="0" err="1"/>
              <a:t>ada</a:t>
            </a:r>
            <a:r>
              <a:rPr lang="en-GB" dirty="0"/>
              <a:t> </a:t>
            </a:r>
            <a:r>
              <a:rPr lang="en-GB" dirty="0" err="1"/>
              <a:t>tidaknya</a:t>
            </a:r>
            <a:r>
              <a:rPr lang="en-GB" dirty="0"/>
              <a:t> </a:t>
            </a:r>
            <a:r>
              <a:rPr lang="en-GB" dirty="0" err="1"/>
              <a:t>perubahan</a:t>
            </a:r>
            <a:r>
              <a:rPr lang="en-GB" dirty="0"/>
              <a:t> </a:t>
            </a:r>
            <a:r>
              <a:rPr lang="en-GB" dirty="0" err="1"/>
              <a:t>ciri-ciri</a:t>
            </a:r>
            <a:r>
              <a:rPr lang="en-GB" dirty="0"/>
              <a:t> </a:t>
            </a:r>
            <a:r>
              <a:rPr lang="en-GB" dirty="0" err="1"/>
              <a:t>gejala</a:t>
            </a:r>
            <a:r>
              <a:rPr lang="en-GB" dirty="0"/>
              <a:t> </a:t>
            </a:r>
            <a:r>
              <a:rPr lang="en-GB" dirty="0" err="1"/>
              <a:t>pada</a:t>
            </a:r>
            <a:r>
              <a:rPr lang="en-GB" dirty="0"/>
              <a:t> </a:t>
            </a:r>
            <a:r>
              <a:rPr lang="en-GB" dirty="0" err="1"/>
              <a:t>kondisi</a:t>
            </a:r>
            <a:r>
              <a:rPr lang="en-GB" dirty="0"/>
              <a:t> yang  </a:t>
            </a:r>
            <a:r>
              <a:rPr lang="en-GB" dirty="0" err="1"/>
              <a:t>berubah-ubah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85786" y="1000108"/>
            <a:ext cx="7467600" cy="4873752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id-ID" dirty="0" smtClean="0"/>
              <a:t>3. </a:t>
            </a:r>
            <a:r>
              <a:rPr lang="en-GB" dirty="0" err="1"/>
              <a:t>Induksi</a:t>
            </a:r>
            <a:r>
              <a:rPr lang="en-GB" dirty="0"/>
              <a:t> </a:t>
            </a:r>
            <a:r>
              <a:rPr lang="en-GB" dirty="0" err="1"/>
              <a:t>Tidak</a:t>
            </a:r>
            <a:r>
              <a:rPr lang="en-GB" dirty="0"/>
              <a:t>  </a:t>
            </a:r>
            <a:r>
              <a:rPr lang="en-GB" dirty="0" err="1"/>
              <a:t>Komplet</a:t>
            </a:r>
            <a:r>
              <a:rPr lang="en-GB" dirty="0"/>
              <a:t> : </a:t>
            </a:r>
            <a:r>
              <a:rPr lang="en-GB" dirty="0" err="1"/>
              <a:t>Induksi</a:t>
            </a:r>
            <a:r>
              <a:rPr lang="en-GB" dirty="0"/>
              <a:t> </a:t>
            </a:r>
            <a:r>
              <a:rPr lang="en-GB" dirty="0" err="1"/>
              <a:t>tidak</a:t>
            </a:r>
            <a:r>
              <a:rPr lang="en-GB" dirty="0"/>
              <a:t>  </a:t>
            </a:r>
            <a:r>
              <a:rPr lang="en-GB" dirty="0" err="1"/>
              <a:t>meminta</a:t>
            </a:r>
            <a:r>
              <a:rPr lang="en-GB" dirty="0"/>
              <a:t> </a:t>
            </a:r>
            <a:r>
              <a:rPr lang="en-GB" dirty="0" err="1"/>
              <a:t>observasi</a:t>
            </a:r>
            <a:r>
              <a:rPr lang="en-GB" dirty="0"/>
              <a:t> </a:t>
            </a:r>
            <a:r>
              <a:rPr lang="en-GB" dirty="0" err="1"/>
              <a:t>terhadap</a:t>
            </a:r>
            <a:r>
              <a:rPr lang="en-GB" dirty="0"/>
              <a:t>  </a:t>
            </a:r>
            <a:r>
              <a:rPr lang="en-GB" dirty="0" err="1"/>
              <a:t>seluruh</a:t>
            </a:r>
            <a:r>
              <a:rPr lang="en-GB" dirty="0"/>
              <a:t> </a:t>
            </a:r>
            <a:r>
              <a:rPr lang="en-GB" dirty="0" err="1"/>
              <a:t>subyek</a:t>
            </a:r>
            <a:r>
              <a:rPr lang="en-GB" dirty="0"/>
              <a:t>, </a:t>
            </a:r>
            <a:r>
              <a:rPr lang="en-GB" dirty="0" err="1"/>
              <a:t>individu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peristiwa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suatu</a:t>
            </a:r>
            <a:r>
              <a:rPr lang="en-GB" dirty="0"/>
              <a:t>  </a:t>
            </a:r>
            <a:r>
              <a:rPr lang="en-GB" dirty="0" err="1"/>
              <a:t>kelas</a:t>
            </a:r>
            <a:r>
              <a:rPr lang="en-GB" dirty="0"/>
              <a:t>, </a:t>
            </a:r>
            <a:r>
              <a:rPr lang="en-GB" dirty="0" err="1"/>
              <a:t>melainkan</a:t>
            </a:r>
            <a:r>
              <a:rPr lang="en-GB" dirty="0"/>
              <a:t>  </a:t>
            </a:r>
            <a:r>
              <a:rPr lang="en-GB" dirty="0" err="1"/>
              <a:t>cukup</a:t>
            </a:r>
            <a:r>
              <a:rPr lang="en-GB" dirty="0"/>
              <a:t>  </a:t>
            </a:r>
            <a:r>
              <a:rPr lang="en-GB" dirty="0" err="1"/>
              <a:t>terhadap</a:t>
            </a:r>
            <a:r>
              <a:rPr lang="en-GB" dirty="0"/>
              <a:t>  yang  </a:t>
            </a:r>
            <a:r>
              <a:rPr lang="en-GB" dirty="0" err="1"/>
              <a:t>menjadi</a:t>
            </a:r>
            <a:r>
              <a:rPr lang="en-GB" dirty="0"/>
              <a:t>  </a:t>
            </a:r>
            <a:r>
              <a:rPr lang="en-GB" dirty="0" err="1"/>
              <a:t>bagian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 </a:t>
            </a:r>
            <a:r>
              <a:rPr lang="en-GB" dirty="0" err="1"/>
              <a:t>keals</a:t>
            </a:r>
            <a:r>
              <a:rPr lang="en-GB" dirty="0"/>
              <a:t>. </a:t>
            </a:r>
            <a:r>
              <a:rPr lang="en-GB" dirty="0" err="1"/>
              <a:t>Sebagian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 </a:t>
            </a:r>
            <a:r>
              <a:rPr lang="en-GB" dirty="0" err="1"/>
              <a:t>keseluruhan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  </a:t>
            </a:r>
            <a:r>
              <a:rPr lang="en-GB" dirty="0" err="1"/>
              <a:t>disebut</a:t>
            </a:r>
            <a:r>
              <a:rPr lang="en-GB" dirty="0"/>
              <a:t> </a:t>
            </a:r>
            <a:r>
              <a:rPr lang="en-GB" dirty="0" err="1"/>
              <a:t>sampel</a:t>
            </a:r>
            <a:r>
              <a:rPr lang="en-GB" dirty="0"/>
              <a:t> / </a:t>
            </a:r>
            <a:r>
              <a:rPr lang="en-GB" dirty="0" err="1"/>
              <a:t>contoh</a:t>
            </a:r>
            <a:r>
              <a:rPr lang="en-GB" dirty="0"/>
              <a:t>.</a:t>
            </a: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/>
          <a:lstStyle/>
          <a:p>
            <a:r>
              <a:rPr lang="en-GB" b="1" dirty="0"/>
              <a:t>TEORI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71472" y="1285860"/>
            <a:ext cx="7467600" cy="48737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err="1"/>
              <a:t>Teori</a:t>
            </a:r>
            <a:r>
              <a:rPr lang="en-GB" dirty="0"/>
              <a:t>  </a:t>
            </a:r>
            <a:r>
              <a:rPr lang="en-GB" dirty="0" err="1"/>
              <a:t>adalah</a:t>
            </a:r>
            <a:r>
              <a:rPr lang="en-GB" dirty="0"/>
              <a:t>  </a:t>
            </a:r>
            <a:r>
              <a:rPr lang="en-GB" dirty="0" err="1"/>
              <a:t>serangkai</a:t>
            </a:r>
            <a:r>
              <a:rPr lang="en-GB" dirty="0"/>
              <a:t>  </a:t>
            </a:r>
            <a:r>
              <a:rPr lang="en-GB" dirty="0" err="1"/>
              <a:t>asumsi</a:t>
            </a:r>
            <a:r>
              <a:rPr lang="en-GB" dirty="0"/>
              <a:t>, </a:t>
            </a:r>
            <a:r>
              <a:rPr lang="en-GB" dirty="0" err="1"/>
              <a:t>konsep</a:t>
            </a:r>
            <a:r>
              <a:rPr lang="en-GB" dirty="0"/>
              <a:t>, </a:t>
            </a:r>
            <a:r>
              <a:rPr lang="en-GB" dirty="0" err="1"/>
              <a:t>konstrak</a:t>
            </a:r>
            <a:r>
              <a:rPr lang="en-GB" dirty="0"/>
              <a:t>, </a:t>
            </a:r>
            <a:r>
              <a:rPr lang="en-GB" dirty="0" err="1"/>
              <a:t>definisi</a:t>
            </a:r>
            <a:r>
              <a:rPr lang="en-GB" dirty="0"/>
              <a:t>  </a:t>
            </a:r>
            <a:r>
              <a:rPr lang="en-GB" dirty="0" err="1"/>
              <a:t>dan</a:t>
            </a:r>
            <a:r>
              <a:rPr lang="en-GB" dirty="0"/>
              <a:t>  </a:t>
            </a:r>
            <a:r>
              <a:rPr lang="en-GB" dirty="0" err="1"/>
              <a:t>proposisi</a:t>
            </a:r>
            <a:r>
              <a:rPr lang="en-GB" dirty="0"/>
              <a:t>  </a:t>
            </a:r>
            <a:r>
              <a:rPr lang="en-GB" dirty="0" err="1"/>
              <a:t>untuk</a:t>
            </a:r>
            <a:r>
              <a:rPr lang="en-GB" dirty="0"/>
              <a:t>  </a:t>
            </a:r>
            <a:r>
              <a:rPr lang="en-GB" dirty="0" err="1"/>
              <a:t>menerangkan</a:t>
            </a:r>
            <a:r>
              <a:rPr lang="en-GB" dirty="0"/>
              <a:t>  </a:t>
            </a:r>
            <a:r>
              <a:rPr lang="en-GB" dirty="0" err="1"/>
              <a:t>suatu</a:t>
            </a:r>
            <a:r>
              <a:rPr lang="en-GB" dirty="0"/>
              <a:t> </a:t>
            </a:r>
            <a:r>
              <a:rPr lang="en-GB" dirty="0" err="1"/>
              <a:t>fenomena</a:t>
            </a:r>
            <a:r>
              <a:rPr lang="en-GB" dirty="0"/>
              <a:t> </a:t>
            </a:r>
            <a:r>
              <a:rPr lang="en-GB" dirty="0" err="1"/>
              <a:t>sosial</a:t>
            </a:r>
            <a:r>
              <a:rPr lang="en-GB" dirty="0"/>
              <a:t>  </a:t>
            </a:r>
            <a:r>
              <a:rPr lang="en-GB" dirty="0" err="1"/>
              <a:t>secara</a:t>
            </a:r>
            <a:r>
              <a:rPr lang="en-GB" dirty="0"/>
              <a:t> </a:t>
            </a:r>
            <a:r>
              <a:rPr lang="en-GB" dirty="0" err="1"/>
              <a:t>sistematis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 </a:t>
            </a:r>
            <a:r>
              <a:rPr lang="en-GB" dirty="0" err="1"/>
              <a:t>cara</a:t>
            </a:r>
            <a:r>
              <a:rPr lang="en-GB" dirty="0"/>
              <a:t> </a:t>
            </a:r>
            <a:r>
              <a:rPr lang="en-GB" dirty="0" err="1"/>
              <a:t>merumuskan</a:t>
            </a:r>
            <a:r>
              <a:rPr lang="en-GB" dirty="0"/>
              <a:t>  </a:t>
            </a:r>
            <a:r>
              <a:rPr lang="en-GB" dirty="0" err="1"/>
              <a:t>hubungan</a:t>
            </a:r>
            <a:r>
              <a:rPr lang="en-GB" dirty="0"/>
              <a:t>  </a:t>
            </a:r>
            <a:r>
              <a:rPr lang="en-GB" dirty="0" err="1"/>
              <a:t>antar</a:t>
            </a:r>
            <a:r>
              <a:rPr lang="en-GB" dirty="0"/>
              <a:t> </a:t>
            </a:r>
            <a:r>
              <a:rPr lang="en-GB" dirty="0" err="1"/>
              <a:t>konsep</a:t>
            </a:r>
            <a:r>
              <a:rPr lang="en-GB" dirty="0"/>
              <a:t>. </a:t>
            </a: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demikian</a:t>
            </a:r>
            <a:r>
              <a:rPr lang="en-GB" dirty="0"/>
              <a:t>  </a:t>
            </a:r>
            <a:r>
              <a:rPr lang="en-GB" dirty="0" err="1"/>
              <a:t>teori</a:t>
            </a:r>
            <a:r>
              <a:rPr lang="en-GB" dirty="0"/>
              <a:t>  </a:t>
            </a:r>
            <a:r>
              <a:rPr lang="en-GB" dirty="0" err="1"/>
              <a:t>mengandung</a:t>
            </a:r>
            <a:r>
              <a:rPr lang="en-GB" dirty="0"/>
              <a:t>  </a:t>
            </a:r>
            <a:r>
              <a:rPr lang="en-GB" dirty="0" err="1"/>
              <a:t>tiga</a:t>
            </a:r>
            <a:r>
              <a:rPr lang="en-GB" dirty="0"/>
              <a:t> </a:t>
            </a:r>
            <a:r>
              <a:rPr lang="en-GB" dirty="0" err="1"/>
              <a:t>hal</a:t>
            </a:r>
            <a:r>
              <a:rPr lang="en-GB" dirty="0"/>
              <a:t> : </a:t>
            </a:r>
            <a:endParaRPr lang="id-ID" dirty="0"/>
          </a:p>
          <a:p>
            <a:pPr lvl="0"/>
            <a:r>
              <a:rPr lang="en-GB" dirty="0" err="1"/>
              <a:t>Teori</a:t>
            </a:r>
            <a:r>
              <a:rPr lang="en-GB" dirty="0"/>
              <a:t> </a:t>
            </a:r>
            <a:r>
              <a:rPr lang="en-GB" dirty="0" err="1"/>
              <a:t>adalah</a:t>
            </a:r>
            <a:r>
              <a:rPr lang="en-GB" dirty="0"/>
              <a:t>  </a:t>
            </a:r>
            <a:r>
              <a:rPr lang="en-GB" dirty="0" err="1"/>
              <a:t>seragkaian</a:t>
            </a:r>
            <a:r>
              <a:rPr lang="en-GB" dirty="0"/>
              <a:t>  </a:t>
            </a:r>
            <a:r>
              <a:rPr lang="en-GB" dirty="0" err="1"/>
              <a:t>proposisi</a:t>
            </a:r>
            <a:r>
              <a:rPr lang="en-GB" dirty="0"/>
              <a:t> </a:t>
            </a:r>
            <a:r>
              <a:rPr lang="en-GB" dirty="0" err="1"/>
              <a:t>antar</a:t>
            </a:r>
            <a:r>
              <a:rPr lang="en-GB" dirty="0"/>
              <a:t> </a:t>
            </a:r>
            <a:r>
              <a:rPr lang="en-GB" dirty="0" err="1"/>
              <a:t>konsep</a:t>
            </a:r>
            <a:r>
              <a:rPr lang="en-GB" dirty="0"/>
              <a:t> yang  </a:t>
            </a:r>
            <a:r>
              <a:rPr lang="en-GB" dirty="0" err="1"/>
              <a:t>saling</a:t>
            </a:r>
            <a:r>
              <a:rPr lang="en-GB" dirty="0"/>
              <a:t> </a:t>
            </a:r>
            <a:r>
              <a:rPr lang="en-GB" dirty="0" err="1"/>
              <a:t>berhubungan</a:t>
            </a:r>
            <a:r>
              <a:rPr lang="en-GB" dirty="0"/>
              <a:t> </a:t>
            </a:r>
            <a:endParaRPr lang="id-ID" dirty="0"/>
          </a:p>
          <a:p>
            <a:pPr lvl="0"/>
            <a:r>
              <a:rPr lang="en-GB" dirty="0" err="1"/>
              <a:t>Teori</a:t>
            </a:r>
            <a:r>
              <a:rPr lang="en-GB" dirty="0"/>
              <a:t> </a:t>
            </a:r>
            <a:r>
              <a:rPr lang="en-GB" dirty="0" err="1"/>
              <a:t>menerangkan</a:t>
            </a:r>
            <a:r>
              <a:rPr lang="en-GB" dirty="0"/>
              <a:t> </a:t>
            </a:r>
            <a:r>
              <a:rPr lang="en-GB" dirty="0" err="1"/>
              <a:t>secara</a:t>
            </a:r>
            <a:r>
              <a:rPr lang="en-GB" dirty="0"/>
              <a:t> </a:t>
            </a:r>
            <a:r>
              <a:rPr lang="en-GB" dirty="0" err="1"/>
              <a:t>sistematis</a:t>
            </a:r>
            <a:r>
              <a:rPr lang="en-GB" dirty="0"/>
              <a:t> </a:t>
            </a:r>
            <a:r>
              <a:rPr lang="en-GB" dirty="0" err="1"/>
              <a:t>suatu</a:t>
            </a:r>
            <a:r>
              <a:rPr lang="en-GB" dirty="0"/>
              <a:t>  </a:t>
            </a:r>
            <a:r>
              <a:rPr lang="en-GB" dirty="0" err="1"/>
              <a:t>fenomena</a:t>
            </a:r>
            <a:r>
              <a:rPr lang="en-GB" dirty="0"/>
              <a:t> </a:t>
            </a:r>
            <a:r>
              <a:rPr lang="en-GB" dirty="0" err="1"/>
              <a:t>sosial</a:t>
            </a:r>
            <a:r>
              <a:rPr lang="en-GB" dirty="0"/>
              <a:t> 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cara</a:t>
            </a:r>
            <a:r>
              <a:rPr lang="en-GB" dirty="0"/>
              <a:t> </a:t>
            </a:r>
            <a:r>
              <a:rPr lang="en-GB" dirty="0" err="1"/>
              <a:t>menentukan</a:t>
            </a:r>
            <a:r>
              <a:rPr lang="en-GB" dirty="0"/>
              <a:t>  </a:t>
            </a:r>
            <a:r>
              <a:rPr lang="en-GB" dirty="0" err="1"/>
              <a:t>hubungan</a:t>
            </a:r>
            <a:r>
              <a:rPr lang="en-GB" dirty="0"/>
              <a:t>  </a:t>
            </a:r>
            <a:r>
              <a:rPr lang="en-GB" dirty="0" err="1"/>
              <a:t>konsep</a:t>
            </a:r>
            <a:r>
              <a:rPr lang="en-GB" dirty="0"/>
              <a:t>. </a:t>
            </a:r>
            <a:endParaRPr lang="id-ID" dirty="0"/>
          </a:p>
          <a:p>
            <a:pPr lvl="0"/>
            <a:r>
              <a:rPr lang="en-GB" dirty="0" err="1"/>
              <a:t>Teori</a:t>
            </a:r>
            <a:r>
              <a:rPr lang="en-GB" dirty="0"/>
              <a:t>  </a:t>
            </a:r>
            <a:r>
              <a:rPr lang="en-GB" dirty="0" err="1"/>
              <a:t>menerangkan</a:t>
            </a:r>
            <a:r>
              <a:rPr lang="en-GB" dirty="0"/>
              <a:t>  </a:t>
            </a:r>
            <a:r>
              <a:rPr lang="en-GB" dirty="0" err="1"/>
              <a:t>fenomena</a:t>
            </a:r>
            <a:r>
              <a:rPr lang="en-GB" dirty="0"/>
              <a:t> </a:t>
            </a:r>
            <a:r>
              <a:rPr lang="en-GB" dirty="0" err="1"/>
              <a:t>tertentu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 </a:t>
            </a:r>
            <a:r>
              <a:rPr lang="en-GB" dirty="0" err="1"/>
              <a:t>cara</a:t>
            </a:r>
            <a:r>
              <a:rPr lang="en-GB" dirty="0"/>
              <a:t> </a:t>
            </a:r>
            <a:r>
              <a:rPr lang="en-GB" dirty="0" err="1"/>
              <a:t>menentukan</a:t>
            </a:r>
            <a:r>
              <a:rPr lang="en-GB" dirty="0"/>
              <a:t>  </a:t>
            </a:r>
            <a:r>
              <a:rPr lang="en-GB" dirty="0" err="1"/>
              <a:t>konsep</a:t>
            </a:r>
            <a:r>
              <a:rPr lang="en-GB" dirty="0"/>
              <a:t>  yang  </a:t>
            </a:r>
            <a:r>
              <a:rPr lang="en-GB" dirty="0" err="1"/>
              <a:t>berhubungan</a:t>
            </a:r>
            <a:r>
              <a:rPr lang="en-GB" dirty="0"/>
              <a:t>  </a:t>
            </a:r>
            <a:r>
              <a:rPr lang="en-GB" dirty="0" err="1"/>
              <a:t>dengan</a:t>
            </a:r>
            <a:r>
              <a:rPr lang="en-GB" dirty="0"/>
              <a:t>  </a:t>
            </a:r>
            <a:r>
              <a:rPr lang="en-GB" dirty="0" err="1"/>
              <a:t>konsep</a:t>
            </a:r>
            <a:r>
              <a:rPr lang="en-GB" dirty="0"/>
              <a:t>  </a:t>
            </a:r>
            <a:r>
              <a:rPr lang="en-GB" dirty="0" err="1"/>
              <a:t>lainnya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 </a:t>
            </a:r>
            <a:r>
              <a:rPr lang="en-GB" dirty="0" err="1"/>
              <a:t>bentuk</a:t>
            </a:r>
            <a:r>
              <a:rPr lang="en-GB" dirty="0"/>
              <a:t>  </a:t>
            </a:r>
            <a:r>
              <a:rPr lang="en-GB" dirty="0" err="1"/>
              <a:t>hubungannya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85786" y="857232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KONSEP : </a:t>
            </a:r>
            <a:r>
              <a:rPr lang="en-GB" dirty="0" err="1"/>
              <a:t>Yakni</a:t>
            </a:r>
            <a:r>
              <a:rPr lang="en-GB" dirty="0"/>
              <a:t>  </a:t>
            </a:r>
            <a:r>
              <a:rPr lang="en-GB" dirty="0" err="1"/>
              <a:t>istilah</a:t>
            </a:r>
            <a:r>
              <a:rPr lang="en-GB" dirty="0"/>
              <a:t>  </a:t>
            </a:r>
            <a:r>
              <a:rPr lang="en-GB" dirty="0" err="1"/>
              <a:t>dan</a:t>
            </a:r>
            <a:r>
              <a:rPr lang="en-GB" dirty="0"/>
              <a:t>  </a:t>
            </a:r>
            <a:r>
              <a:rPr lang="en-GB" dirty="0" err="1"/>
              <a:t>definisi</a:t>
            </a:r>
            <a:r>
              <a:rPr lang="en-GB" dirty="0"/>
              <a:t>  yang  </a:t>
            </a:r>
            <a:r>
              <a:rPr lang="en-GB" dirty="0" err="1"/>
              <a:t>digunakan</a:t>
            </a:r>
            <a:r>
              <a:rPr lang="en-GB" dirty="0"/>
              <a:t>  </a:t>
            </a:r>
            <a:r>
              <a:rPr lang="en-GB" dirty="0" err="1"/>
              <a:t>untuk</a:t>
            </a:r>
            <a:r>
              <a:rPr lang="en-GB" dirty="0"/>
              <a:t>  </a:t>
            </a:r>
            <a:r>
              <a:rPr lang="en-GB" dirty="0" err="1"/>
              <a:t>menggambarkan</a:t>
            </a:r>
            <a:r>
              <a:rPr lang="en-GB" dirty="0"/>
              <a:t>  </a:t>
            </a:r>
            <a:r>
              <a:rPr lang="en-GB" dirty="0" err="1"/>
              <a:t>secara</a:t>
            </a:r>
            <a:r>
              <a:rPr lang="en-GB" dirty="0"/>
              <a:t> </a:t>
            </a:r>
            <a:r>
              <a:rPr lang="en-GB" dirty="0" err="1"/>
              <a:t>abstrak</a:t>
            </a:r>
            <a:r>
              <a:rPr lang="en-GB" dirty="0"/>
              <a:t> </a:t>
            </a:r>
            <a:r>
              <a:rPr lang="en-GB" dirty="0" err="1"/>
              <a:t>kejadian</a:t>
            </a:r>
            <a:r>
              <a:rPr lang="en-GB" dirty="0"/>
              <a:t>, </a:t>
            </a:r>
            <a:r>
              <a:rPr lang="en-GB" dirty="0" err="1"/>
              <a:t>keadaan</a:t>
            </a:r>
            <a:r>
              <a:rPr lang="en-GB" dirty="0"/>
              <a:t>, </a:t>
            </a:r>
            <a:r>
              <a:rPr lang="en-GB" dirty="0" err="1"/>
              <a:t>kelompok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individu</a:t>
            </a:r>
            <a:r>
              <a:rPr lang="en-GB" dirty="0"/>
              <a:t> yang  </a:t>
            </a:r>
            <a:r>
              <a:rPr lang="en-GB" dirty="0" err="1"/>
              <a:t>menjadi</a:t>
            </a:r>
            <a:r>
              <a:rPr lang="en-GB" dirty="0"/>
              <a:t>  </a:t>
            </a:r>
            <a:r>
              <a:rPr lang="en-GB" dirty="0" err="1"/>
              <a:t>pusat</a:t>
            </a:r>
            <a:r>
              <a:rPr lang="en-GB" dirty="0"/>
              <a:t> </a:t>
            </a:r>
            <a:r>
              <a:rPr lang="en-GB" dirty="0" err="1"/>
              <a:t>perhatian</a:t>
            </a:r>
            <a:r>
              <a:rPr lang="en-GB" dirty="0"/>
              <a:t>  </a:t>
            </a:r>
            <a:r>
              <a:rPr lang="en-GB" dirty="0" err="1"/>
              <a:t>ilmu</a:t>
            </a:r>
            <a:r>
              <a:rPr lang="en-GB" dirty="0"/>
              <a:t>  </a:t>
            </a:r>
            <a:r>
              <a:rPr lang="en-GB" dirty="0" err="1"/>
              <a:t>sosial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r>
              <a:rPr lang="en-GB" dirty="0" err="1"/>
              <a:t>Adalah</a:t>
            </a:r>
            <a:r>
              <a:rPr lang="en-GB" dirty="0"/>
              <a:t>  </a:t>
            </a:r>
            <a:r>
              <a:rPr lang="en-GB" dirty="0" err="1"/>
              <a:t>generalisasi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 </a:t>
            </a:r>
            <a:r>
              <a:rPr lang="en-GB" dirty="0" err="1"/>
              <a:t>sekelompok</a:t>
            </a:r>
            <a:r>
              <a:rPr lang="en-GB" dirty="0"/>
              <a:t> </a:t>
            </a:r>
            <a:r>
              <a:rPr lang="en-GB" dirty="0" err="1"/>
              <a:t>fenomena</a:t>
            </a:r>
            <a:r>
              <a:rPr lang="en-GB" dirty="0"/>
              <a:t> </a:t>
            </a:r>
            <a:r>
              <a:rPr lang="en-GB" dirty="0" err="1"/>
              <a:t>tertentu</a:t>
            </a:r>
            <a:r>
              <a:rPr lang="en-GB" dirty="0"/>
              <a:t>, </a:t>
            </a:r>
            <a:r>
              <a:rPr lang="en-GB" dirty="0" err="1"/>
              <a:t>sehingga</a:t>
            </a:r>
            <a:r>
              <a:rPr lang="en-GB" dirty="0"/>
              <a:t>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dipakai</a:t>
            </a:r>
            <a:r>
              <a:rPr lang="en-GB" dirty="0"/>
              <a:t>  </a:t>
            </a:r>
            <a:r>
              <a:rPr lang="en-GB" dirty="0" err="1"/>
              <a:t>untuk</a:t>
            </a:r>
            <a:r>
              <a:rPr lang="en-GB" dirty="0"/>
              <a:t>  </a:t>
            </a:r>
            <a:r>
              <a:rPr lang="en-GB" dirty="0" err="1"/>
              <a:t>menggambarkan</a:t>
            </a:r>
            <a:r>
              <a:rPr lang="en-GB" dirty="0"/>
              <a:t>  </a:t>
            </a:r>
            <a:r>
              <a:rPr lang="en-GB" dirty="0" err="1"/>
              <a:t>berbagai</a:t>
            </a:r>
            <a:r>
              <a:rPr lang="en-GB" dirty="0"/>
              <a:t>  </a:t>
            </a:r>
            <a:r>
              <a:rPr lang="en-GB" dirty="0" err="1"/>
              <a:t>fenomena</a:t>
            </a:r>
            <a:r>
              <a:rPr lang="en-GB" dirty="0"/>
              <a:t> yang  </a:t>
            </a:r>
            <a:r>
              <a:rPr lang="en-GB" dirty="0" err="1"/>
              <a:t>sama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r>
              <a:rPr lang="en-GB" dirty="0"/>
              <a:t> </a:t>
            </a:r>
            <a:endParaRPr lang="id-ID" dirty="0"/>
          </a:p>
          <a:p>
            <a:pPr marL="0" indent="0">
              <a:buNone/>
            </a:pPr>
            <a:r>
              <a:rPr lang="en-GB" dirty="0" err="1"/>
              <a:t>Konsep</a:t>
            </a:r>
            <a:r>
              <a:rPr lang="en-GB" dirty="0"/>
              <a:t> </a:t>
            </a:r>
            <a:r>
              <a:rPr lang="en-GB" dirty="0" err="1"/>
              <a:t>bersifat</a:t>
            </a:r>
            <a:r>
              <a:rPr lang="en-GB" dirty="0"/>
              <a:t> </a:t>
            </a:r>
            <a:r>
              <a:rPr lang="en-GB" dirty="0" err="1"/>
              <a:t>abstrak</a:t>
            </a:r>
            <a:r>
              <a:rPr lang="en-GB" dirty="0"/>
              <a:t>, </a:t>
            </a:r>
            <a:r>
              <a:rPr lang="en-GB" dirty="0" err="1"/>
              <a:t>untuk</a:t>
            </a:r>
            <a:r>
              <a:rPr lang="en-GB" dirty="0"/>
              <a:t>  </a:t>
            </a:r>
            <a:r>
              <a:rPr lang="en-GB" dirty="0" err="1"/>
              <a:t>memahami</a:t>
            </a:r>
            <a:r>
              <a:rPr lang="en-GB" dirty="0"/>
              <a:t> / </a:t>
            </a:r>
            <a:r>
              <a:rPr lang="en-GB" dirty="0" err="1"/>
              <a:t>menunjukkannya</a:t>
            </a:r>
            <a:r>
              <a:rPr lang="en-GB" dirty="0"/>
              <a:t>, </a:t>
            </a:r>
            <a:r>
              <a:rPr lang="en-GB" dirty="0" err="1"/>
              <a:t>konsep</a:t>
            </a:r>
            <a:r>
              <a:rPr lang="en-GB" dirty="0"/>
              <a:t>  </a:t>
            </a:r>
            <a:r>
              <a:rPr lang="en-GB" dirty="0" err="1"/>
              <a:t>diganti</a:t>
            </a:r>
            <a:r>
              <a:rPr lang="en-GB" dirty="0"/>
              <a:t> 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dinyatakan</a:t>
            </a:r>
            <a:r>
              <a:rPr lang="en-GB" dirty="0"/>
              <a:t>  </a:t>
            </a:r>
            <a:r>
              <a:rPr lang="en-GB" dirty="0" err="1"/>
              <a:t>dengan</a:t>
            </a:r>
            <a:r>
              <a:rPr lang="en-GB" dirty="0"/>
              <a:t>  LAMBANG.  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57224" y="571480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D</a:t>
            </a:r>
            <a:r>
              <a:rPr lang="id-ID" dirty="0" smtClean="0"/>
              <a:t>EFINISI</a:t>
            </a:r>
            <a:r>
              <a:rPr lang="en-GB" dirty="0" smtClean="0"/>
              <a:t> </a:t>
            </a:r>
            <a:r>
              <a:rPr lang="en-GB" dirty="0"/>
              <a:t>: </a:t>
            </a:r>
            <a:r>
              <a:rPr lang="en-GB" dirty="0" err="1"/>
              <a:t>Adalah</a:t>
            </a:r>
            <a:r>
              <a:rPr lang="en-GB" dirty="0"/>
              <a:t>  </a:t>
            </a:r>
            <a:r>
              <a:rPr lang="en-GB" dirty="0" err="1"/>
              <a:t>sebuah</a:t>
            </a:r>
            <a:r>
              <a:rPr lang="en-GB" dirty="0"/>
              <a:t>  </a:t>
            </a:r>
            <a:r>
              <a:rPr lang="en-GB" dirty="0" err="1"/>
              <a:t>susunan</a:t>
            </a:r>
            <a:r>
              <a:rPr lang="en-GB" dirty="0"/>
              <a:t>  kata yang  </a:t>
            </a:r>
            <a:r>
              <a:rPr lang="en-GB" dirty="0" err="1"/>
              <a:t>tepat</a:t>
            </a:r>
            <a:r>
              <a:rPr lang="en-GB" dirty="0"/>
              <a:t>, </a:t>
            </a:r>
            <a:r>
              <a:rPr lang="en-GB" dirty="0" err="1"/>
              <a:t>jelas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 </a:t>
            </a:r>
            <a:r>
              <a:rPr lang="en-GB" dirty="0" err="1"/>
              <a:t>singkat</a:t>
            </a:r>
            <a:r>
              <a:rPr lang="en-GB" dirty="0"/>
              <a:t>, </a:t>
            </a:r>
            <a:r>
              <a:rPr lang="en-GB" dirty="0" err="1"/>
              <a:t>untuk</a:t>
            </a:r>
            <a:r>
              <a:rPr lang="en-GB" dirty="0"/>
              <a:t>  </a:t>
            </a:r>
            <a:r>
              <a:rPr lang="en-GB" dirty="0" err="1"/>
              <a:t>menentukan</a:t>
            </a:r>
            <a:r>
              <a:rPr lang="en-GB" dirty="0"/>
              <a:t>  </a:t>
            </a:r>
            <a:r>
              <a:rPr lang="en-GB" dirty="0" err="1"/>
              <a:t>batas</a:t>
            </a:r>
            <a:r>
              <a:rPr lang="en-GB" dirty="0"/>
              <a:t> </a:t>
            </a:r>
            <a:r>
              <a:rPr lang="en-GB" dirty="0" err="1"/>
              <a:t>arti</a:t>
            </a:r>
            <a:r>
              <a:rPr lang="en-GB" dirty="0"/>
              <a:t>  (meaning) </a:t>
            </a:r>
            <a:r>
              <a:rPr lang="en-GB" dirty="0" err="1"/>
              <a:t>sebuah</a:t>
            </a:r>
            <a:r>
              <a:rPr lang="en-GB" dirty="0"/>
              <a:t>  </a:t>
            </a:r>
            <a:r>
              <a:rPr lang="en-GB" dirty="0" err="1"/>
              <a:t>konsep</a:t>
            </a:r>
            <a:r>
              <a:rPr lang="en-GB" dirty="0"/>
              <a:t>  </a:t>
            </a:r>
            <a:r>
              <a:rPr lang="en-GB" dirty="0" err="1"/>
              <a:t>tertentu</a:t>
            </a:r>
            <a:r>
              <a:rPr lang="en-GB" dirty="0" smtClean="0"/>
              <a:t>.</a:t>
            </a:r>
            <a:endParaRPr lang="id-ID" dirty="0" smtClean="0"/>
          </a:p>
          <a:p>
            <a:pPr marL="0" indent="0">
              <a:buNone/>
            </a:pPr>
            <a:r>
              <a:rPr lang="en-GB" dirty="0" smtClean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en-GB" dirty="0" smtClean="0"/>
              <a:t>PROPOSISI </a:t>
            </a:r>
            <a:r>
              <a:rPr lang="en-GB" dirty="0"/>
              <a:t>: </a:t>
            </a:r>
            <a:r>
              <a:rPr lang="en-GB" dirty="0" err="1"/>
              <a:t>Hubungan</a:t>
            </a:r>
            <a:r>
              <a:rPr lang="en-GB" dirty="0"/>
              <a:t>  yang  </a:t>
            </a:r>
            <a:r>
              <a:rPr lang="en-GB" dirty="0" err="1"/>
              <a:t>logis</a:t>
            </a:r>
            <a:r>
              <a:rPr lang="en-GB" dirty="0"/>
              <a:t> </a:t>
            </a:r>
            <a:r>
              <a:rPr lang="en-GB" dirty="0" err="1"/>
              <a:t>antara</a:t>
            </a:r>
            <a:r>
              <a:rPr lang="en-GB" dirty="0"/>
              <a:t> </a:t>
            </a:r>
            <a:r>
              <a:rPr lang="en-GB" dirty="0" err="1"/>
              <a:t>dua</a:t>
            </a:r>
            <a:r>
              <a:rPr lang="en-GB" dirty="0"/>
              <a:t> </a:t>
            </a:r>
            <a:r>
              <a:rPr lang="en-GB" dirty="0" err="1"/>
              <a:t>konsep</a:t>
            </a:r>
            <a:r>
              <a:rPr lang="en-GB" dirty="0"/>
              <a:t> : </a:t>
            </a:r>
            <a:endParaRPr lang="id-ID" dirty="0"/>
          </a:p>
          <a:p>
            <a:pPr lvl="0"/>
            <a:r>
              <a:rPr lang="en-GB" dirty="0" err="1"/>
              <a:t>Tidak</a:t>
            </a:r>
            <a:r>
              <a:rPr lang="en-GB" dirty="0"/>
              <a:t>  </a:t>
            </a:r>
            <a:r>
              <a:rPr lang="en-GB" dirty="0" err="1"/>
              <a:t>mempunyai</a:t>
            </a:r>
            <a:r>
              <a:rPr lang="en-GB" dirty="0"/>
              <a:t>  format </a:t>
            </a:r>
            <a:r>
              <a:rPr lang="en-GB" dirty="0" err="1"/>
              <a:t>tertentu</a:t>
            </a:r>
            <a:endParaRPr lang="id-ID" dirty="0"/>
          </a:p>
          <a:p>
            <a:pPr lvl="0"/>
            <a:r>
              <a:rPr lang="en-GB" dirty="0" err="1"/>
              <a:t>Disajikan</a:t>
            </a:r>
            <a:r>
              <a:rPr lang="en-GB" dirty="0"/>
              <a:t> 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kalimat</a:t>
            </a:r>
            <a:r>
              <a:rPr lang="en-GB" dirty="0"/>
              <a:t> </a:t>
            </a:r>
            <a:r>
              <a:rPr lang="en-GB" dirty="0" err="1"/>
              <a:t>pernyataan</a:t>
            </a:r>
            <a:r>
              <a:rPr lang="en-GB" dirty="0"/>
              <a:t> yang  </a:t>
            </a:r>
            <a:r>
              <a:rPr lang="en-GB" dirty="0" err="1"/>
              <a:t>menunjukkan</a:t>
            </a:r>
            <a:r>
              <a:rPr lang="en-GB" dirty="0"/>
              <a:t>  </a:t>
            </a:r>
            <a:r>
              <a:rPr lang="en-GB" dirty="0" err="1"/>
              <a:t>hubungan</a:t>
            </a:r>
            <a:r>
              <a:rPr lang="en-GB" dirty="0"/>
              <a:t>  </a:t>
            </a:r>
            <a:r>
              <a:rPr lang="en-GB" dirty="0" err="1"/>
              <a:t>antara</a:t>
            </a:r>
            <a:r>
              <a:rPr lang="en-GB" dirty="0"/>
              <a:t> </a:t>
            </a:r>
            <a:r>
              <a:rPr lang="en-GB" dirty="0" err="1"/>
              <a:t>dua</a:t>
            </a:r>
            <a:r>
              <a:rPr lang="en-GB" dirty="0"/>
              <a:t> </a:t>
            </a:r>
            <a:r>
              <a:rPr lang="en-GB" dirty="0" err="1"/>
              <a:t>konsep</a:t>
            </a:r>
            <a:r>
              <a:rPr lang="en-GB" dirty="0"/>
              <a:t>. </a:t>
            </a:r>
            <a:endParaRPr lang="id-ID" dirty="0"/>
          </a:p>
          <a:p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431032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penelitian</a:t>
            </a:r>
            <a:r>
              <a:rPr lang="en-GB" dirty="0"/>
              <a:t> </a:t>
            </a:r>
            <a:r>
              <a:rPr lang="en-GB" dirty="0" err="1"/>
              <a:t>sosial</a:t>
            </a:r>
            <a:r>
              <a:rPr lang="en-GB" dirty="0"/>
              <a:t>  </a:t>
            </a:r>
            <a:r>
              <a:rPr lang="en-GB" dirty="0" err="1"/>
              <a:t>dikenal</a:t>
            </a:r>
            <a:r>
              <a:rPr lang="en-GB" dirty="0"/>
              <a:t> </a:t>
            </a:r>
            <a:r>
              <a:rPr lang="en-GB" dirty="0" err="1"/>
              <a:t>dua</a:t>
            </a:r>
            <a:r>
              <a:rPr lang="en-GB" dirty="0"/>
              <a:t> </a:t>
            </a:r>
            <a:r>
              <a:rPr lang="en-GB" dirty="0" err="1"/>
              <a:t>tipe</a:t>
            </a:r>
            <a:r>
              <a:rPr lang="en-GB" dirty="0"/>
              <a:t> </a:t>
            </a:r>
            <a:r>
              <a:rPr lang="en-GB" dirty="0" err="1"/>
              <a:t>proposisi</a:t>
            </a:r>
            <a:r>
              <a:rPr lang="en-GB" dirty="0"/>
              <a:t> : 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b="1" dirty="0" err="1"/>
              <a:t>Aksioma</a:t>
            </a:r>
            <a:r>
              <a:rPr lang="en-GB" b="1" dirty="0"/>
              <a:t> </a:t>
            </a:r>
            <a:r>
              <a:rPr lang="en-GB" b="1" dirty="0" err="1"/>
              <a:t>atau</a:t>
            </a:r>
            <a:r>
              <a:rPr lang="en-GB" b="1" dirty="0"/>
              <a:t> </a:t>
            </a:r>
            <a:r>
              <a:rPr lang="en-GB" b="1" dirty="0" err="1"/>
              <a:t>Postulat</a:t>
            </a:r>
            <a:r>
              <a:rPr lang="en-GB" dirty="0"/>
              <a:t> : </a:t>
            </a:r>
            <a:r>
              <a:rPr lang="en-GB" dirty="0" err="1"/>
              <a:t>Proposisi</a:t>
            </a:r>
            <a:r>
              <a:rPr lang="en-GB" dirty="0"/>
              <a:t> yang  </a:t>
            </a:r>
            <a:r>
              <a:rPr lang="en-GB" dirty="0" err="1"/>
              <a:t>kebenarannya</a:t>
            </a:r>
            <a:r>
              <a:rPr lang="en-GB" dirty="0"/>
              <a:t> </a:t>
            </a:r>
            <a:r>
              <a:rPr lang="en-GB" dirty="0" err="1"/>
              <a:t>tidak</a:t>
            </a:r>
            <a:r>
              <a:rPr lang="en-GB" dirty="0"/>
              <a:t>  </a:t>
            </a:r>
            <a:r>
              <a:rPr lang="en-GB" dirty="0" err="1"/>
              <a:t>dipertanyakan</a:t>
            </a:r>
            <a:r>
              <a:rPr lang="en-GB" dirty="0"/>
              <a:t>  </a:t>
            </a:r>
            <a:r>
              <a:rPr lang="en-GB" dirty="0" err="1"/>
              <a:t>lagi</a:t>
            </a:r>
            <a:r>
              <a:rPr lang="en-GB" dirty="0"/>
              <a:t> </a:t>
            </a:r>
            <a:r>
              <a:rPr lang="en-GB" dirty="0" err="1"/>
              <a:t>kebenarannya</a:t>
            </a:r>
            <a:r>
              <a:rPr lang="en-GB" dirty="0"/>
              <a:t> </a:t>
            </a:r>
            <a:r>
              <a:rPr lang="en-GB" dirty="0" err="1"/>
              <a:t>oleh</a:t>
            </a:r>
            <a:r>
              <a:rPr lang="en-GB" dirty="0"/>
              <a:t>  </a:t>
            </a:r>
            <a:r>
              <a:rPr lang="en-GB" dirty="0" err="1"/>
              <a:t>peneliti</a:t>
            </a:r>
            <a:r>
              <a:rPr lang="en-GB" dirty="0"/>
              <a:t> </a:t>
            </a:r>
            <a:r>
              <a:rPr lang="en-GB" dirty="0" err="1"/>
              <a:t>sehingga</a:t>
            </a:r>
            <a:r>
              <a:rPr lang="en-GB" dirty="0"/>
              <a:t> </a:t>
            </a:r>
            <a:r>
              <a:rPr lang="en-GB" dirty="0" err="1"/>
              <a:t>tak</a:t>
            </a:r>
            <a:r>
              <a:rPr lang="en-GB" dirty="0"/>
              <a:t>  </a:t>
            </a:r>
            <a:r>
              <a:rPr lang="en-GB" dirty="0" err="1"/>
              <a:t>perlu</a:t>
            </a:r>
            <a:r>
              <a:rPr lang="en-GB" dirty="0"/>
              <a:t> </a:t>
            </a:r>
            <a:r>
              <a:rPr lang="en-GB" dirty="0" err="1"/>
              <a:t>diuji</a:t>
            </a:r>
            <a:r>
              <a:rPr lang="en-GB" dirty="0"/>
              <a:t> </a:t>
            </a:r>
            <a:r>
              <a:rPr lang="en-GB" dirty="0" err="1"/>
              <a:t>lagi</a:t>
            </a:r>
            <a:r>
              <a:rPr lang="en-GB" dirty="0"/>
              <a:t> </a:t>
            </a:r>
            <a:r>
              <a:rPr lang="en-GB" dirty="0" err="1" smtClean="0"/>
              <a:t>kebenarannya</a:t>
            </a:r>
            <a:r>
              <a:rPr lang="id-ID" dirty="0"/>
              <a:t>.</a:t>
            </a:r>
          </a:p>
          <a:p>
            <a:pPr lvl="0"/>
            <a:r>
              <a:rPr lang="en-GB" b="1" dirty="0" err="1"/>
              <a:t>Teorem</a:t>
            </a:r>
            <a:r>
              <a:rPr lang="en-GB" dirty="0"/>
              <a:t> : </a:t>
            </a:r>
            <a:r>
              <a:rPr lang="en-GB" dirty="0" err="1"/>
              <a:t>Proposisi</a:t>
            </a:r>
            <a:r>
              <a:rPr lang="en-GB" dirty="0"/>
              <a:t> yang  </a:t>
            </a:r>
            <a:r>
              <a:rPr lang="en-GB" dirty="0" err="1"/>
              <a:t>dideduksikan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 </a:t>
            </a:r>
            <a:r>
              <a:rPr lang="en-GB" dirty="0" err="1"/>
              <a:t>aksioma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r>
              <a:rPr lang="en-GB" dirty="0" err="1" smtClean="0"/>
              <a:t>Teorem</a:t>
            </a:r>
            <a:r>
              <a:rPr lang="en-GB" dirty="0" smtClean="0"/>
              <a:t> </a:t>
            </a:r>
            <a:r>
              <a:rPr lang="en-GB" dirty="0" err="1"/>
              <a:t>ini</a:t>
            </a:r>
            <a:r>
              <a:rPr lang="en-GB" dirty="0"/>
              <a:t>  yang  </a:t>
            </a:r>
            <a:r>
              <a:rPr lang="en-GB" dirty="0" err="1"/>
              <a:t>menjadi</a:t>
            </a:r>
            <a:r>
              <a:rPr lang="en-GB" dirty="0"/>
              <a:t> </a:t>
            </a:r>
            <a:r>
              <a:rPr lang="en-GB" dirty="0" err="1"/>
              <a:t>perhatian</a:t>
            </a:r>
            <a:r>
              <a:rPr lang="en-GB" dirty="0"/>
              <a:t>  </a:t>
            </a:r>
            <a:r>
              <a:rPr lang="en-GB" dirty="0" err="1"/>
              <a:t>peneliti</a:t>
            </a:r>
            <a:r>
              <a:rPr lang="en-GB" dirty="0"/>
              <a:t> di 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penelitian</a:t>
            </a:r>
            <a:r>
              <a:rPr lang="en-GB" dirty="0"/>
              <a:t> </a:t>
            </a:r>
            <a:r>
              <a:rPr lang="en-GB" dirty="0" err="1"/>
              <a:t>sosial</a:t>
            </a:r>
            <a:r>
              <a:rPr lang="en-GB" dirty="0"/>
              <a:t>. 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57224" y="500042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/>
              <a:t>Variabel</a:t>
            </a:r>
            <a:r>
              <a:rPr lang="en-GB" dirty="0"/>
              <a:t> : </a:t>
            </a:r>
            <a:r>
              <a:rPr lang="en-GB" dirty="0" err="1"/>
              <a:t>Sesuatu</a:t>
            </a:r>
            <a:r>
              <a:rPr lang="en-GB" dirty="0"/>
              <a:t> (</a:t>
            </a:r>
            <a:r>
              <a:rPr lang="en-GB" dirty="0" err="1"/>
              <a:t>konsep</a:t>
            </a:r>
            <a:r>
              <a:rPr lang="en-GB" dirty="0"/>
              <a:t>) yang </a:t>
            </a:r>
            <a:r>
              <a:rPr lang="en-GB" dirty="0" err="1"/>
              <a:t>memiliki</a:t>
            </a:r>
            <a:r>
              <a:rPr lang="en-GB" dirty="0"/>
              <a:t> </a:t>
            </a:r>
            <a:r>
              <a:rPr lang="en-GB" dirty="0" err="1"/>
              <a:t>variasi</a:t>
            </a:r>
            <a:r>
              <a:rPr lang="en-GB" dirty="0"/>
              <a:t>  </a:t>
            </a:r>
            <a:r>
              <a:rPr lang="en-GB" dirty="0" err="1"/>
              <a:t>nilai</a:t>
            </a:r>
            <a:r>
              <a:rPr lang="en-GB" dirty="0"/>
              <a:t> 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diberi</a:t>
            </a:r>
            <a:r>
              <a:rPr lang="en-GB" dirty="0"/>
              <a:t>  </a:t>
            </a:r>
            <a:r>
              <a:rPr lang="en-GB" dirty="0" err="1"/>
              <a:t>variasi</a:t>
            </a:r>
            <a:r>
              <a:rPr lang="en-GB" dirty="0"/>
              <a:t>  </a:t>
            </a:r>
            <a:r>
              <a:rPr lang="en-GB" dirty="0" err="1"/>
              <a:t>nilai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penelitian</a:t>
            </a:r>
            <a:r>
              <a:rPr lang="en-GB" dirty="0"/>
              <a:t>  </a:t>
            </a:r>
            <a:r>
              <a:rPr lang="en-GB" dirty="0" err="1"/>
              <a:t>sosial</a:t>
            </a:r>
            <a:r>
              <a:rPr lang="en-GB" dirty="0"/>
              <a:t>  </a:t>
            </a:r>
            <a:r>
              <a:rPr lang="en-GB" dirty="0" err="1"/>
              <a:t>dikenal</a:t>
            </a:r>
            <a:r>
              <a:rPr lang="en-GB" dirty="0"/>
              <a:t>  : </a:t>
            </a:r>
            <a:endParaRPr lang="id-ID" dirty="0"/>
          </a:p>
          <a:p>
            <a:pPr lvl="0"/>
            <a:r>
              <a:rPr lang="en-GB" dirty="0" err="1"/>
              <a:t>Variabel</a:t>
            </a:r>
            <a:r>
              <a:rPr lang="en-GB" dirty="0"/>
              <a:t>  </a:t>
            </a:r>
            <a:r>
              <a:rPr lang="en-GB" dirty="0" err="1"/>
              <a:t>kategorikan</a:t>
            </a:r>
            <a:r>
              <a:rPr lang="en-GB" dirty="0"/>
              <a:t> : </a:t>
            </a:r>
            <a:r>
              <a:rPr lang="en-GB" dirty="0" err="1"/>
              <a:t>Variabel</a:t>
            </a:r>
            <a:r>
              <a:rPr lang="en-GB" dirty="0"/>
              <a:t> yang  </a:t>
            </a:r>
            <a:r>
              <a:rPr lang="en-GB" dirty="0" err="1"/>
              <a:t>membagai</a:t>
            </a:r>
            <a:r>
              <a:rPr lang="en-GB" dirty="0"/>
              <a:t>  </a:t>
            </a:r>
            <a:r>
              <a:rPr lang="en-GB" dirty="0" err="1"/>
              <a:t>responden</a:t>
            </a:r>
            <a:r>
              <a:rPr lang="en-GB" dirty="0"/>
              <a:t>  </a:t>
            </a:r>
            <a:r>
              <a:rPr lang="en-GB" dirty="0" err="1"/>
              <a:t>menjadi</a:t>
            </a:r>
            <a:r>
              <a:rPr lang="en-GB" dirty="0"/>
              <a:t>  </a:t>
            </a:r>
            <a:r>
              <a:rPr lang="en-GB" dirty="0" err="1"/>
              <a:t>dua</a:t>
            </a:r>
            <a:r>
              <a:rPr lang="en-GB" dirty="0"/>
              <a:t> / </a:t>
            </a:r>
            <a:r>
              <a:rPr lang="en-GB" dirty="0" err="1"/>
              <a:t>beberapa</a:t>
            </a:r>
            <a:r>
              <a:rPr lang="en-GB" dirty="0"/>
              <a:t> </a:t>
            </a:r>
            <a:r>
              <a:rPr lang="en-GB" dirty="0" err="1"/>
              <a:t>kategori</a:t>
            </a:r>
            <a:r>
              <a:rPr lang="en-GB" dirty="0"/>
              <a:t> </a:t>
            </a:r>
            <a:endParaRPr lang="id-ID" dirty="0"/>
          </a:p>
          <a:p>
            <a:pPr marL="0" indent="0">
              <a:buNone/>
            </a:pPr>
            <a:r>
              <a:rPr lang="en-GB" dirty="0" err="1"/>
              <a:t>Variabel</a:t>
            </a:r>
            <a:r>
              <a:rPr lang="en-GB" dirty="0"/>
              <a:t>  </a:t>
            </a:r>
            <a:r>
              <a:rPr lang="en-GB" dirty="0" err="1"/>
              <a:t>dikotomi</a:t>
            </a:r>
            <a:r>
              <a:rPr lang="en-GB" dirty="0"/>
              <a:t> =&gt; </a:t>
            </a:r>
            <a:r>
              <a:rPr lang="en-GB" dirty="0" err="1"/>
              <a:t>Variabel</a:t>
            </a:r>
            <a:r>
              <a:rPr lang="en-GB" dirty="0"/>
              <a:t>  yang  </a:t>
            </a:r>
            <a:r>
              <a:rPr lang="en-GB" dirty="0" err="1"/>
              <a:t>terdiri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 2 </a:t>
            </a:r>
            <a:r>
              <a:rPr lang="en-GB" dirty="0" err="1"/>
              <a:t>kategori</a:t>
            </a:r>
            <a:r>
              <a:rPr lang="en-GB" dirty="0"/>
              <a:t> </a:t>
            </a:r>
            <a:endParaRPr lang="id-ID" dirty="0"/>
          </a:p>
          <a:p>
            <a:pPr marL="0" indent="0">
              <a:buNone/>
            </a:pPr>
            <a:r>
              <a:rPr lang="en-GB" dirty="0" err="1"/>
              <a:t>Variabel</a:t>
            </a:r>
            <a:r>
              <a:rPr lang="en-GB" dirty="0"/>
              <a:t> </a:t>
            </a:r>
            <a:r>
              <a:rPr lang="en-GB" dirty="0" err="1"/>
              <a:t>politomi</a:t>
            </a:r>
            <a:r>
              <a:rPr lang="en-GB" dirty="0"/>
              <a:t> =&gt; </a:t>
            </a:r>
            <a:r>
              <a:rPr lang="en-GB" dirty="0" err="1"/>
              <a:t>Variabel</a:t>
            </a:r>
            <a:r>
              <a:rPr lang="en-GB" dirty="0"/>
              <a:t>  yang </a:t>
            </a:r>
            <a:r>
              <a:rPr lang="en-GB" dirty="0" err="1"/>
              <a:t>memiliki</a:t>
            </a:r>
            <a:r>
              <a:rPr lang="en-GB" dirty="0"/>
              <a:t>  </a:t>
            </a:r>
            <a:r>
              <a:rPr lang="en-GB" dirty="0" err="1"/>
              <a:t>banyak</a:t>
            </a:r>
            <a:r>
              <a:rPr lang="en-GB" dirty="0"/>
              <a:t>  </a:t>
            </a:r>
            <a:r>
              <a:rPr lang="en-GB" dirty="0" err="1"/>
              <a:t>kategori</a:t>
            </a:r>
            <a:r>
              <a:rPr lang="en-GB" dirty="0"/>
              <a:t>, </a:t>
            </a:r>
            <a:endParaRPr lang="id-ID" dirty="0"/>
          </a:p>
          <a:p>
            <a:pPr lvl="0"/>
            <a:r>
              <a:rPr lang="en-GB" dirty="0"/>
              <a:t>Variable </a:t>
            </a:r>
            <a:r>
              <a:rPr lang="en-GB" dirty="0" err="1"/>
              <a:t>Bersambungan</a:t>
            </a:r>
            <a:r>
              <a:rPr lang="en-GB" dirty="0"/>
              <a:t> : </a:t>
            </a:r>
            <a:r>
              <a:rPr lang="en-GB" dirty="0" err="1"/>
              <a:t>Variabel</a:t>
            </a:r>
            <a:r>
              <a:rPr lang="en-GB" dirty="0"/>
              <a:t>  yang  </a:t>
            </a:r>
            <a:r>
              <a:rPr lang="en-GB" dirty="0" err="1"/>
              <a:t>nilai-nilainya</a:t>
            </a:r>
            <a:r>
              <a:rPr lang="en-GB" dirty="0"/>
              <a:t> </a:t>
            </a:r>
            <a:r>
              <a:rPr lang="en-GB" dirty="0" err="1"/>
              <a:t>meru</a:t>
            </a:r>
            <a:r>
              <a:rPr lang="id-ID" dirty="0"/>
              <a:t>P</a:t>
            </a:r>
            <a:r>
              <a:rPr lang="en-GB" dirty="0" err="1"/>
              <a:t>akan</a:t>
            </a:r>
            <a:r>
              <a:rPr lang="en-GB" dirty="0"/>
              <a:t>  </a:t>
            </a:r>
            <a:r>
              <a:rPr lang="en-GB" dirty="0" err="1"/>
              <a:t>suatu</a:t>
            </a:r>
            <a:r>
              <a:rPr lang="en-GB" dirty="0"/>
              <a:t>  </a:t>
            </a:r>
            <a:r>
              <a:rPr lang="en-GB" dirty="0" err="1"/>
              <a:t>skala</a:t>
            </a:r>
            <a:r>
              <a:rPr lang="en-GB" dirty="0"/>
              <a:t> </a:t>
            </a:r>
            <a:r>
              <a:rPr lang="en-GB" dirty="0" err="1"/>
              <a:t>baik</a:t>
            </a:r>
            <a:r>
              <a:rPr lang="en-GB" dirty="0"/>
              <a:t> ordinal </a:t>
            </a:r>
            <a:r>
              <a:rPr lang="en-GB" dirty="0" err="1"/>
              <a:t>maupun</a:t>
            </a:r>
            <a:r>
              <a:rPr lang="en-GB" dirty="0"/>
              <a:t>  </a:t>
            </a:r>
            <a:r>
              <a:rPr lang="en-GB" dirty="0" err="1"/>
              <a:t>rasio</a:t>
            </a:r>
            <a:r>
              <a:rPr lang="en-GB" dirty="0"/>
              <a:t>. </a:t>
            </a: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57224" y="642918"/>
            <a:ext cx="746760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 smtClean="0">
                <a:solidFill>
                  <a:srgbClr val="0000CC"/>
                </a:solidFill>
              </a:rPr>
              <a:t>Definisi</a:t>
            </a:r>
            <a:r>
              <a:rPr lang="en-US" b="1" dirty="0" smtClean="0">
                <a:solidFill>
                  <a:srgbClr val="0000CC"/>
                </a:solidFill>
              </a:rPr>
              <a:t> Dan </a:t>
            </a:r>
            <a:r>
              <a:rPr lang="en-US" b="1" dirty="0" err="1" smtClean="0">
                <a:solidFill>
                  <a:srgbClr val="0000CC"/>
                </a:solidFill>
              </a:rPr>
              <a:t>Pengukuran</a:t>
            </a:r>
            <a:r>
              <a:rPr lang="en-US" b="1" dirty="0" smtClean="0">
                <a:solidFill>
                  <a:srgbClr val="0000CC"/>
                </a:solidFill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</a:rPr>
              <a:t>Variabel</a:t>
            </a:r>
            <a:endParaRPr lang="en-US" b="1" dirty="0" smtClean="0">
              <a:solidFill>
                <a:srgbClr val="0000CC"/>
              </a:solidFill>
            </a:endParaRPr>
          </a:p>
          <a:p>
            <a:pPr>
              <a:buNone/>
            </a:pPr>
            <a:endParaRPr lang="en-GB" dirty="0" smtClean="0"/>
          </a:p>
          <a:p>
            <a:r>
              <a:rPr lang="en-GB" dirty="0" err="1" smtClean="0"/>
              <a:t>Definisi</a:t>
            </a:r>
            <a:r>
              <a:rPr lang="en-GB" dirty="0" smtClean="0"/>
              <a:t> </a:t>
            </a:r>
            <a:r>
              <a:rPr lang="en-GB" dirty="0" err="1"/>
              <a:t>Konsep</a:t>
            </a:r>
            <a:r>
              <a:rPr lang="en-GB" dirty="0"/>
              <a:t> : </a:t>
            </a:r>
            <a:r>
              <a:rPr lang="en-GB" dirty="0" err="1"/>
              <a:t>merupakan</a:t>
            </a:r>
            <a:r>
              <a:rPr lang="en-GB" dirty="0"/>
              <a:t>  </a:t>
            </a:r>
            <a:r>
              <a:rPr lang="en-GB" dirty="0" err="1"/>
              <a:t>batasan</a:t>
            </a:r>
            <a:r>
              <a:rPr lang="en-GB" dirty="0"/>
              <a:t>  (</a:t>
            </a:r>
            <a:r>
              <a:rPr lang="en-GB" dirty="0" err="1"/>
              <a:t>Definisi</a:t>
            </a:r>
            <a:r>
              <a:rPr lang="en-GB" dirty="0"/>
              <a:t>) </a:t>
            </a:r>
            <a:r>
              <a:rPr lang="en-GB" dirty="0" err="1"/>
              <a:t>tentang</a:t>
            </a:r>
            <a:r>
              <a:rPr lang="en-GB" dirty="0"/>
              <a:t>  </a:t>
            </a:r>
            <a:r>
              <a:rPr lang="en-GB" dirty="0" err="1"/>
              <a:t>istilah</a:t>
            </a:r>
            <a:r>
              <a:rPr lang="en-GB" dirty="0"/>
              <a:t>  (Term) yang  </a:t>
            </a:r>
            <a:r>
              <a:rPr lang="en-GB" dirty="0" err="1"/>
              <a:t>melambangkan</a:t>
            </a:r>
            <a:r>
              <a:rPr lang="en-GB" dirty="0"/>
              <a:t>  </a:t>
            </a:r>
            <a:r>
              <a:rPr lang="en-GB" dirty="0" err="1"/>
              <a:t>konsep</a:t>
            </a:r>
            <a:r>
              <a:rPr lang="en-GB" dirty="0"/>
              <a:t>, agar </a:t>
            </a:r>
            <a:r>
              <a:rPr lang="en-GB" dirty="0" err="1"/>
              <a:t>diketahui</a:t>
            </a:r>
            <a:r>
              <a:rPr lang="en-GB" dirty="0"/>
              <a:t> </a:t>
            </a:r>
            <a:r>
              <a:rPr lang="en-GB" dirty="0" err="1"/>
              <a:t>secara</a:t>
            </a:r>
            <a:r>
              <a:rPr lang="en-GB" dirty="0"/>
              <a:t> </a:t>
            </a:r>
            <a:r>
              <a:rPr lang="en-GB" dirty="0" err="1"/>
              <a:t>jeals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tegas</a:t>
            </a:r>
            <a:r>
              <a:rPr lang="en-GB" dirty="0"/>
              <a:t> </a:t>
            </a:r>
            <a:r>
              <a:rPr lang="en-GB" dirty="0" err="1"/>
              <a:t>maknanya</a:t>
            </a:r>
            <a:r>
              <a:rPr lang="en-GB" dirty="0"/>
              <a:t>. </a:t>
            </a:r>
            <a:endParaRPr lang="id-ID" dirty="0"/>
          </a:p>
          <a:p>
            <a:r>
              <a:rPr lang="en-GB" dirty="0" err="1"/>
              <a:t>Definisi</a:t>
            </a:r>
            <a:r>
              <a:rPr lang="en-GB" dirty="0"/>
              <a:t> </a:t>
            </a:r>
            <a:r>
              <a:rPr lang="en-GB" dirty="0" err="1"/>
              <a:t>Operasional</a:t>
            </a:r>
            <a:r>
              <a:rPr lang="en-GB" dirty="0"/>
              <a:t> : </a:t>
            </a:r>
            <a:r>
              <a:rPr lang="en-GB" dirty="0" err="1"/>
              <a:t>adalah</a:t>
            </a:r>
            <a:r>
              <a:rPr lang="en-GB" dirty="0"/>
              <a:t>  </a:t>
            </a:r>
            <a:r>
              <a:rPr lang="en-GB" dirty="0" err="1"/>
              <a:t>definisi</a:t>
            </a:r>
            <a:r>
              <a:rPr lang="en-GB" dirty="0"/>
              <a:t> yang  </a:t>
            </a:r>
            <a:r>
              <a:rPr lang="en-GB" dirty="0" err="1"/>
              <a:t>didasarkan</a:t>
            </a:r>
            <a:r>
              <a:rPr lang="en-GB" dirty="0"/>
              <a:t>  </a:t>
            </a:r>
            <a:r>
              <a:rPr lang="en-GB" dirty="0" err="1"/>
              <a:t>atas</a:t>
            </a:r>
            <a:r>
              <a:rPr lang="en-GB" dirty="0"/>
              <a:t> </a:t>
            </a:r>
            <a:r>
              <a:rPr lang="en-GB" dirty="0" err="1"/>
              <a:t>sifat-sifat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 </a:t>
            </a:r>
            <a:r>
              <a:rPr lang="en-GB" dirty="0" err="1"/>
              <a:t>sesuatu</a:t>
            </a:r>
            <a:r>
              <a:rPr lang="en-GB" dirty="0"/>
              <a:t>  yang  </a:t>
            </a:r>
            <a:r>
              <a:rPr lang="en-GB" dirty="0" err="1"/>
              <a:t>didefinisikan</a:t>
            </a:r>
            <a:r>
              <a:rPr lang="en-GB" dirty="0"/>
              <a:t> (</a:t>
            </a:r>
            <a:r>
              <a:rPr lang="en-GB" dirty="0" err="1"/>
              <a:t>konsep</a:t>
            </a:r>
            <a:r>
              <a:rPr lang="en-GB" dirty="0"/>
              <a:t>/</a:t>
            </a:r>
            <a:r>
              <a:rPr lang="en-GB" dirty="0" err="1"/>
              <a:t>variabel</a:t>
            </a:r>
            <a:r>
              <a:rPr lang="en-GB" dirty="0"/>
              <a:t>) yang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diobservasi</a:t>
            </a:r>
            <a:r>
              <a:rPr lang="en-GB" dirty="0"/>
              <a:t>. </a:t>
            </a:r>
            <a:r>
              <a:rPr lang="en-GB" dirty="0" err="1" smtClean="0"/>
              <a:t>Definisi</a:t>
            </a:r>
            <a:r>
              <a:rPr lang="en-GB" dirty="0" smtClean="0"/>
              <a:t> </a:t>
            </a:r>
            <a:r>
              <a:rPr lang="en-GB" dirty="0" err="1"/>
              <a:t>Operasional</a:t>
            </a:r>
            <a:r>
              <a:rPr lang="en-GB" dirty="0"/>
              <a:t>  </a:t>
            </a:r>
            <a:r>
              <a:rPr lang="en-GB" dirty="0" err="1"/>
              <a:t>a</a:t>
            </a:r>
            <a:r>
              <a:rPr lang="en-GB" dirty="0" err="1" smtClean="0"/>
              <a:t>dalah</a:t>
            </a:r>
            <a:r>
              <a:rPr lang="en-GB" dirty="0" smtClean="0"/>
              <a:t>  </a:t>
            </a:r>
            <a:r>
              <a:rPr lang="en-GB" dirty="0" err="1"/>
              <a:t>unsur</a:t>
            </a:r>
            <a:r>
              <a:rPr lang="en-GB" dirty="0"/>
              <a:t> </a:t>
            </a:r>
            <a:r>
              <a:rPr lang="en-GB" dirty="0" err="1"/>
              <a:t>penelitian</a:t>
            </a:r>
            <a:r>
              <a:rPr lang="en-GB" dirty="0"/>
              <a:t> yang  </a:t>
            </a:r>
            <a:r>
              <a:rPr lang="en-GB" dirty="0" err="1"/>
              <a:t>memberitahukan</a:t>
            </a:r>
            <a:r>
              <a:rPr lang="en-GB" dirty="0"/>
              <a:t> </a:t>
            </a:r>
            <a:r>
              <a:rPr lang="en-GB" dirty="0" err="1"/>
              <a:t>cara</a:t>
            </a:r>
            <a:r>
              <a:rPr lang="en-GB" dirty="0"/>
              <a:t> </a:t>
            </a:r>
            <a:r>
              <a:rPr lang="en-GB" dirty="0" err="1"/>
              <a:t>mengukur</a:t>
            </a:r>
            <a:r>
              <a:rPr lang="en-GB" dirty="0"/>
              <a:t> </a:t>
            </a:r>
            <a:r>
              <a:rPr lang="en-GB" dirty="0" err="1"/>
              <a:t>suatu</a:t>
            </a:r>
            <a:r>
              <a:rPr lang="en-GB" dirty="0"/>
              <a:t>  </a:t>
            </a:r>
            <a:r>
              <a:rPr lang="en-GB" dirty="0" err="1"/>
              <a:t>variabel</a:t>
            </a:r>
            <a:r>
              <a:rPr lang="en-GB" dirty="0"/>
              <a:t>. 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HIPOTESIS </a:t>
            </a:r>
            <a:r>
              <a:rPr lang="id-ID" dirty="0" smtClean="0"/>
              <a:t/>
            </a:r>
            <a:br>
              <a:rPr lang="id-ID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err="1" smtClean="0"/>
              <a:t>Menurut</a:t>
            </a:r>
            <a:r>
              <a:rPr lang="en-GB" dirty="0" smtClean="0"/>
              <a:t> </a:t>
            </a:r>
            <a:r>
              <a:rPr lang="en-GB" dirty="0" err="1" smtClean="0"/>
              <a:t>Hadi</a:t>
            </a:r>
            <a:r>
              <a:rPr lang="en-GB" dirty="0" smtClean="0"/>
              <a:t> (1984 : 63) </a:t>
            </a:r>
            <a:r>
              <a:rPr lang="en-GB" dirty="0" err="1" smtClean="0"/>
              <a:t>Hipotesis</a:t>
            </a:r>
            <a:r>
              <a:rPr lang="en-GB" dirty="0" smtClean="0"/>
              <a:t> </a:t>
            </a:r>
            <a:r>
              <a:rPr lang="en-GB" dirty="0" err="1" smtClean="0"/>
              <a:t>adalah</a:t>
            </a:r>
            <a:r>
              <a:rPr lang="en-GB" dirty="0" smtClean="0"/>
              <a:t>  </a:t>
            </a:r>
            <a:r>
              <a:rPr lang="en-GB" dirty="0" err="1" smtClean="0"/>
              <a:t>dugaan</a:t>
            </a:r>
            <a:r>
              <a:rPr lang="en-GB" dirty="0" smtClean="0"/>
              <a:t> yang  </a:t>
            </a:r>
            <a:r>
              <a:rPr lang="en-GB" dirty="0" err="1" smtClean="0"/>
              <a:t>mungkin</a:t>
            </a:r>
            <a:r>
              <a:rPr lang="en-GB" dirty="0" smtClean="0"/>
              <a:t>  </a:t>
            </a:r>
            <a:r>
              <a:rPr lang="en-GB" dirty="0" err="1" smtClean="0"/>
              <a:t>benar</a:t>
            </a:r>
            <a:r>
              <a:rPr lang="en-GB" dirty="0" smtClean="0"/>
              <a:t> </a:t>
            </a:r>
            <a:r>
              <a:rPr lang="en-GB" dirty="0" err="1" smtClean="0"/>
              <a:t>atau</a:t>
            </a:r>
            <a:r>
              <a:rPr lang="en-GB" dirty="0" smtClean="0"/>
              <a:t>  </a:t>
            </a:r>
            <a:r>
              <a:rPr lang="en-GB" dirty="0" err="1" smtClean="0"/>
              <a:t>mungkin</a:t>
            </a:r>
            <a:r>
              <a:rPr lang="en-GB" dirty="0" smtClean="0"/>
              <a:t>  </a:t>
            </a:r>
            <a:r>
              <a:rPr lang="en-GB" dirty="0" err="1" smtClean="0"/>
              <a:t>juga</a:t>
            </a:r>
            <a:r>
              <a:rPr lang="en-GB" dirty="0" smtClean="0"/>
              <a:t> </a:t>
            </a:r>
            <a:r>
              <a:rPr lang="en-GB" dirty="0" err="1" smtClean="0"/>
              <a:t>salah</a:t>
            </a:r>
            <a:r>
              <a:rPr lang="en-GB" dirty="0" smtClean="0"/>
              <a:t>, </a:t>
            </a:r>
            <a:r>
              <a:rPr lang="en-GB" dirty="0" err="1" smtClean="0"/>
              <a:t>dia</a:t>
            </a:r>
            <a:r>
              <a:rPr lang="en-GB" dirty="0" smtClean="0"/>
              <a:t> </a:t>
            </a:r>
            <a:r>
              <a:rPr lang="en-GB" dirty="0" err="1" smtClean="0"/>
              <a:t>akan</a:t>
            </a:r>
            <a:r>
              <a:rPr lang="en-GB" dirty="0" smtClean="0"/>
              <a:t>  </a:t>
            </a:r>
            <a:r>
              <a:rPr lang="en-GB" dirty="0" err="1" smtClean="0"/>
              <a:t>ditolak</a:t>
            </a:r>
            <a:r>
              <a:rPr lang="en-GB" dirty="0" smtClean="0"/>
              <a:t> </a:t>
            </a:r>
            <a:r>
              <a:rPr lang="en-GB" dirty="0" err="1" smtClean="0"/>
              <a:t>jika</a:t>
            </a:r>
            <a:r>
              <a:rPr lang="en-GB" dirty="0" smtClean="0"/>
              <a:t> </a:t>
            </a:r>
            <a:r>
              <a:rPr lang="en-GB" dirty="0" err="1" smtClean="0"/>
              <a:t>salah</a:t>
            </a:r>
            <a:r>
              <a:rPr lang="en-GB" dirty="0" smtClean="0"/>
              <a:t>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palsu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 </a:t>
            </a:r>
            <a:r>
              <a:rPr lang="en-GB" dirty="0" err="1" smtClean="0"/>
              <a:t>akan</a:t>
            </a:r>
            <a:r>
              <a:rPr lang="en-GB" dirty="0" smtClean="0"/>
              <a:t>  </a:t>
            </a:r>
            <a:r>
              <a:rPr lang="en-GB" dirty="0" err="1" smtClean="0"/>
              <a:t>diterima</a:t>
            </a:r>
            <a:r>
              <a:rPr lang="en-GB" dirty="0" smtClean="0"/>
              <a:t> </a:t>
            </a:r>
            <a:r>
              <a:rPr lang="en-GB" dirty="0" err="1" smtClean="0"/>
              <a:t>jika</a:t>
            </a:r>
            <a:r>
              <a:rPr lang="en-GB" dirty="0" smtClean="0"/>
              <a:t> </a:t>
            </a:r>
            <a:r>
              <a:rPr lang="en-GB" dirty="0" err="1" smtClean="0"/>
              <a:t>fakta-fakta</a:t>
            </a:r>
            <a:r>
              <a:rPr lang="en-GB" dirty="0" smtClean="0"/>
              <a:t> </a:t>
            </a:r>
            <a:r>
              <a:rPr lang="en-GB" dirty="0" err="1" smtClean="0"/>
              <a:t>membenarkannya</a:t>
            </a:r>
            <a:r>
              <a:rPr lang="en-GB" dirty="0" smtClean="0"/>
              <a:t>. </a:t>
            </a:r>
            <a:endParaRPr lang="id-ID" dirty="0" smtClean="0"/>
          </a:p>
          <a:p>
            <a:r>
              <a:rPr lang="en-GB" dirty="0" err="1" smtClean="0"/>
              <a:t>Hipotesis</a:t>
            </a:r>
            <a:r>
              <a:rPr lang="en-GB" dirty="0" smtClean="0"/>
              <a:t> </a:t>
            </a:r>
            <a:r>
              <a:rPr lang="en-GB" dirty="0" err="1" smtClean="0"/>
              <a:t>adalah</a:t>
            </a:r>
            <a:r>
              <a:rPr lang="en-GB" dirty="0" smtClean="0"/>
              <a:t>  </a:t>
            </a:r>
            <a:r>
              <a:rPr lang="en-GB" dirty="0" err="1" smtClean="0"/>
              <a:t>suatu</a:t>
            </a:r>
            <a:r>
              <a:rPr lang="en-GB" dirty="0" smtClean="0"/>
              <a:t>  </a:t>
            </a:r>
            <a:r>
              <a:rPr lang="en-GB" dirty="0" err="1" smtClean="0"/>
              <a:t>konklusi</a:t>
            </a:r>
            <a:r>
              <a:rPr lang="en-GB" dirty="0" smtClean="0"/>
              <a:t>  yang  </a:t>
            </a:r>
            <a:r>
              <a:rPr lang="en-GB" dirty="0" err="1" smtClean="0"/>
              <a:t>sifatnya</a:t>
            </a:r>
            <a:r>
              <a:rPr lang="en-GB" dirty="0" smtClean="0"/>
              <a:t> </a:t>
            </a:r>
            <a:r>
              <a:rPr lang="en-GB" dirty="0" err="1" smtClean="0"/>
              <a:t>sangat</a:t>
            </a:r>
            <a:r>
              <a:rPr lang="en-GB" dirty="0" smtClean="0"/>
              <a:t> </a:t>
            </a:r>
            <a:r>
              <a:rPr lang="en-GB" dirty="0" err="1" smtClean="0"/>
              <a:t>sementara</a:t>
            </a:r>
            <a:r>
              <a:rPr lang="en-GB" dirty="0" smtClean="0"/>
              <a:t>. </a:t>
            </a:r>
            <a:endParaRPr lang="id-ID" dirty="0" smtClean="0"/>
          </a:p>
          <a:p>
            <a:r>
              <a:rPr lang="en-GB" dirty="0" err="1" smtClean="0"/>
              <a:t>Hipotesis</a:t>
            </a:r>
            <a:r>
              <a:rPr lang="en-GB" dirty="0" smtClean="0"/>
              <a:t> </a:t>
            </a:r>
            <a:r>
              <a:rPr lang="en-GB" dirty="0" err="1" smtClean="0"/>
              <a:t>dapat</a:t>
            </a:r>
            <a:r>
              <a:rPr lang="en-GB" dirty="0" smtClean="0"/>
              <a:t> </a:t>
            </a:r>
            <a:r>
              <a:rPr lang="en-GB" dirty="0" err="1" smtClean="0"/>
              <a:t>dikatakan</a:t>
            </a:r>
            <a:r>
              <a:rPr lang="en-GB" dirty="0" smtClean="0"/>
              <a:t>  </a:t>
            </a:r>
            <a:r>
              <a:rPr lang="en-GB" dirty="0" err="1" smtClean="0"/>
              <a:t>sebagai</a:t>
            </a:r>
            <a:r>
              <a:rPr lang="en-GB" dirty="0" smtClean="0"/>
              <a:t>  </a:t>
            </a:r>
            <a:r>
              <a:rPr lang="en-GB" dirty="0" err="1" smtClean="0"/>
              <a:t>sesuatu</a:t>
            </a:r>
            <a:r>
              <a:rPr lang="en-GB" dirty="0" smtClean="0"/>
              <a:t>  </a:t>
            </a:r>
            <a:r>
              <a:rPr lang="en-GB" dirty="0" err="1" smtClean="0"/>
              <a:t>jawaban</a:t>
            </a:r>
            <a:r>
              <a:rPr lang="en-GB" dirty="0" smtClean="0"/>
              <a:t> </a:t>
            </a:r>
            <a:r>
              <a:rPr lang="en-GB" dirty="0" err="1" smtClean="0"/>
              <a:t>duga</a:t>
            </a:r>
            <a:r>
              <a:rPr lang="en-GB" dirty="0" smtClean="0"/>
              <a:t> yang  </a:t>
            </a:r>
            <a:r>
              <a:rPr lang="en-GB" dirty="0" err="1" smtClean="0"/>
              <a:t>dianggap</a:t>
            </a:r>
            <a:r>
              <a:rPr lang="en-GB" dirty="0" smtClean="0"/>
              <a:t> </a:t>
            </a:r>
            <a:r>
              <a:rPr lang="en-GB" dirty="0" err="1" smtClean="0"/>
              <a:t>besar</a:t>
            </a:r>
            <a:r>
              <a:rPr lang="en-GB" dirty="0" smtClean="0"/>
              <a:t> </a:t>
            </a:r>
            <a:r>
              <a:rPr lang="en-GB" dirty="0" err="1" smtClean="0"/>
              <a:t>kemungkinannya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 </a:t>
            </a:r>
            <a:r>
              <a:rPr lang="en-GB" dirty="0" err="1" smtClean="0"/>
              <a:t>menjadi</a:t>
            </a:r>
            <a:r>
              <a:rPr lang="en-GB" dirty="0" smtClean="0"/>
              <a:t>  </a:t>
            </a:r>
            <a:r>
              <a:rPr lang="en-GB" dirty="0" err="1" smtClean="0"/>
              <a:t>jawaban</a:t>
            </a:r>
            <a:r>
              <a:rPr lang="en-GB" dirty="0" smtClean="0"/>
              <a:t>  yang  </a:t>
            </a:r>
            <a:r>
              <a:rPr lang="en-GB" dirty="0" err="1" smtClean="0"/>
              <a:t>benar</a:t>
            </a:r>
            <a:r>
              <a:rPr lang="en-GB" dirty="0" smtClean="0"/>
              <a:t> (</a:t>
            </a:r>
            <a:r>
              <a:rPr lang="en-GB" dirty="0" err="1" smtClean="0"/>
              <a:t>Surakhmad</a:t>
            </a:r>
            <a:r>
              <a:rPr lang="en-GB" dirty="0" smtClean="0"/>
              <a:t>, 1994 : 68). </a:t>
            </a:r>
            <a:endParaRPr lang="id-ID" dirty="0" smtClean="0"/>
          </a:p>
          <a:p>
            <a:pPr lvl="0"/>
            <a:r>
              <a:rPr lang="en-GB" dirty="0" err="1" smtClean="0"/>
              <a:t>Hipotesis</a:t>
            </a:r>
            <a:r>
              <a:rPr lang="en-GB" dirty="0" smtClean="0"/>
              <a:t> </a:t>
            </a:r>
            <a:r>
              <a:rPr lang="en-GB" dirty="0" err="1" smtClean="0"/>
              <a:t>dirumuskan</a:t>
            </a:r>
            <a:r>
              <a:rPr lang="en-GB" dirty="0" smtClean="0"/>
              <a:t>  </a:t>
            </a:r>
            <a:r>
              <a:rPr lang="en-GB" dirty="0" err="1" smtClean="0"/>
              <a:t>secara</a:t>
            </a:r>
            <a:r>
              <a:rPr lang="en-GB" dirty="0" smtClean="0"/>
              <a:t> </a:t>
            </a:r>
            <a:r>
              <a:rPr lang="en-GB" dirty="0" err="1" smtClean="0"/>
              <a:t>dedukatif</a:t>
            </a:r>
            <a:r>
              <a:rPr lang="en-GB" dirty="0" smtClean="0"/>
              <a:t> </a:t>
            </a:r>
            <a:r>
              <a:rPr lang="en-GB" dirty="0" err="1" smtClean="0"/>
              <a:t>berdasarkan</a:t>
            </a:r>
            <a:r>
              <a:rPr lang="en-GB" dirty="0" smtClean="0"/>
              <a:t>  </a:t>
            </a:r>
            <a:r>
              <a:rPr lang="en-GB" dirty="0" err="1" smtClean="0"/>
              <a:t>teori</a:t>
            </a:r>
            <a:r>
              <a:rPr lang="en-GB" dirty="0" smtClean="0"/>
              <a:t> 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asumsi-asumsi</a:t>
            </a:r>
            <a:r>
              <a:rPr lang="en-GB" dirty="0" smtClean="0"/>
              <a:t> </a:t>
            </a:r>
            <a:r>
              <a:rPr lang="en-GB" dirty="0" err="1" smtClean="0"/>
              <a:t>atau</a:t>
            </a:r>
            <a:r>
              <a:rPr lang="en-GB" dirty="0" smtClean="0"/>
              <a:t>  </a:t>
            </a:r>
            <a:r>
              <a:rPr lang="en-GB" dirty="0" err="1" smtClean="0"/>
              <a:t>pengetahuan</a:t>
            </a:r>
            <a:r>
              <a:rPr lang="en-GB" dirty="0" smtClean="0"/>
              <a:t>  </a:t>
            </a:r>
            <a:r>
              <a:rPr lang="en-GB" dirty="0" err="1" smtClean="0"/>
              <a:t>tertentu</a:t>
            </a:r>
            <a:r>
              <a:rPr lang="en-GB" dirty="0" smtClean="0"/>
              <a:t>. </a:t>
            </a:r>
            <a:endParaRPr lang="id-ID" dirty="0" smtClean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GB" dirty="0" err="1" smtClean="0"/>
              <a:t>Hipotesis</a:t>
            </a:r>
            <a:r>
              <a:rPr lang="en-GB" dirty="0" smtClean="0"/>
              <a:t> </a:t>
            </a:r>
            <a:r>
              <a:rPr lang="en-GB" dirty="0" err="1" smtClean="0"/>
              <a:t>memuat</a:t>
            </a:r>
            <a:r>
              <a:rPr lang="en-GB" dirty="0" smtClean="0"/>
              <a:t> </a:t>
            </a:r>
            <a:r>
              <a:rPr lang="en-GB" dirty="0" err="1" smtClean="0"/>
              <a:t>variabel</a:t>
            </a:r>
            <a:r>
              <a:rPr lang="en-GB" dirty="0" smtClean="0"/>
              <a:t> </a:t>
            </a:r>
            <a:r>
              <a:rPr lang="en-GB" dirty="0" err="1" smtClean="0"/>
              <a:t>terikat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 </a:t>
            </a:r>
            <a:r>
              <a:rPr lang="en-GB" dirty="0" err="1" smtClean="0"/>
              <a:t>variabel</a:t>
            </a:r>
            <a:r>
              <a:rPr lang="en-GB" dirty="0" smtClean="0"/>
              <a:t>  </a:t>
            </a:r>
            <a:r>
              <a:rPr lang="en-GB" dirty="0" err="1" smtClean="0"/>
              <a:t>bebas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 </a:t>
            </a:r>
            <a:r>
              <a:rPr lang="en-GB" dirty="0" err="1" smtClean="0"/>
              <a:t>variabel</a:t>
            </a:r>
            <a:r>
              <a:rPr lang="en-GB" dirty="0" smtClean="0"/>
              <a:t>  </a:t>
            </a:r>
            <a:r>
              <a:rPr lang="en-GB" dirty="0" err="1" smtClean="0"/>
              <a:t>lainnya</a:t>
            </a:r>
            <a:r>
              <a:rPr lang="en-GB" dirty="0" smtClean="0"/>
              <a:t>. </a:t>
            </a:r>
            <a:endParaRPr lang="id-ID" dirty="0" smtClean="0"/>
          </a:p>
          <a:p>
            <a:pPr lvl="0"/>
            <a:r>
              <a:rPr lang="en-GB" dirty="0" err="1" smtClean="0"/>
              <a:t>Hipotesis</a:t>
            </a:r>
            <a:r>
              <a:rPr lang="en-GB" dirty="0" smtClean="0"/>
              <a:t> </a:t>
            </a:r>
            <a:r>
              <a:rPr lang="en-GB" dirty="0" err="1" smtClean="0"/>
              <a:t>disusun</a:t>
            </a:r>
            <a:r>
              <a:rPr lang="en-GB" dirty="0" smtClean="0"/>
              <a:t> </a:t>
            </a:r>
            <a:r>
              <a:rPr lang="en-GB" dirty="0" err="1" smtClean="0"/>
              <a:t>dalam</a:t>
            </a:r>
            <a:r>
              <a:rPr lang="en-GB" dirty="0" smtClean="0"/>
              <a:t> </a:t>
            </a:r>
            <a:r>
              <a:rPr lang="en-GB" dirty="0" err="1" smtClean="0"/>
              <a:t>bentuk</a:t>
            </a:r>
            <a:r>
              <a:rPr lang="en-GB" dirty="0" smtClean="0"/>
              <a:t>  </a:t>
            </a:r>
            <a:r>
              <a:rPr lang="en-GB" dirty="0" err="1" smtClean="0"/>
              <a:t>kalimat</a:t>
            </a:r>
            <a:r>
              <a:rPr lang="en-GB" dirty="0" smtClean="0"/>
              <a:t> </a:t>
            </a:r>
            <a:r>
              <a:rPr lang="en-GB" dirty="0" err="1" smtClean="0"/>
              <a:t>deklaratif</a:t>
            </a:r>
            <a:r>
              <a:rPr lang="en-GB" dirty="0" smtClean="0"/>
              <a:t> (</a:t>
            </a:r>
            <a:r>
              <a:rPr lang="en-GB" dirty="0" err="1" smtClean="0"/>
              <a:t>Pernyataan</a:t>
            </a:r>
            <a:r>
              <a:rPr lang="en-GB" dirty="0" smtClean="0"/>
              <a:t>) </a:t>
            </a:r>
            <a:r>
              <a:rPr lang="en-GB" dirty="0" err="1" smtClean="0"/>
              <a:t>singkat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jelas</a:t>
            </a:r>
            <a:r>
              <a:rPr lang="en-GB" dirty="0" smtClean="0"/>
              <a:t>, </a:t>
            </a:r>
            <a:r>
              <a:rPr lang="en-GB" dirty="0" err="1" smtClean="0"/>
              <a:t>tidak</a:t>
            </a:r>
            <a:r>
              <a:rPr lang="en-GB" dirty="0" smtClean="0"/>
              <a:t>  </a:t>
            </a:r>
            <a:r>
              <a:rPr lang="en-GB" dirty="0" err="1" smtClean="0"/>
              <a:t>boleh</a:t>
            </a:r>
            <a:r>
              <a:rPr lang="en-GB" dirty="0" smtClean="0"/>
              <a:t>  </a:t>
            </a:r>
            <a:r>
              <a:rPr lang="en-GB" dirty="0" err="1" smtClean="0"/>
              <a:t>dalam</a:t>
            </a:r>
            <a:r>
              <a:rPr lang="en-GB" dirty="0" smtClean="0"/>
              <a:t>  </a:t>
            </a:r>
            <a:r>
              <a:rPr lang="en-GB" dirty="0" err="1" smtClean="0"/>
              <a:t>kalimat</a:t>
            </a:r>
            <a:r>
              <a:rPr lang="en-GB" dirty="0" smtClean="0"/>
              <a:t> </a:t>
            </a:r>
            <a:r>
              <a:rPr lang="en-GB" dirty="0" err="1" smtClean="0"/>
              <a:t>interogatif</a:t>
            </a:r>
            <a:r>
              <a:rPr lang="en-GB" dirty="0" smtClean="0"/>
              <a:t> (</a:t>
            </a:r>
            <a:r>
              <a:rPr lang="en-GB" dirty="0" err="1" smtClean="0"/>
              <a:t>kalimat</a:t>
            </a:r>
            <a:r>
              <a:rPr lang="en-GB" dirty="0" smtClean="0"/>
              <a:t> </a:t>
            </a:r>
            <a:r>
              <a:rPr lang="en-GB" dirty="0" err="1" smtClean="0"/>
              <a:t>tanya</a:t>
            </a:r>
            <a:r>
              <a:rPr lang="en-GB" dirty="0" smtClean="0"/>
              <a:t>). </a:t>
            </a:r>
            <a:endParaRPr lang="id-ID" dirty="0" smtClean="0"/>
          </a:p>
          <a:p>
            <a:pPr lvl="0"/>
            <a:r>
              <a:rPr lang="en-GB" dirty="0" err="1" smtClean="0"/>
              <a:t>Hipotesis</a:t>
            </a:r>
            <a:r>
              <a:rPr lang="en-GB" dirty="0" smtClean="0"/>
              <a:t> </a:t>
            </a:r>
            <a:r>
              <a:rPr lang="en-GB" dirty="0" err="1" smtClean="0"/>
              <a:t>dapat</a:t>
            </a:r>
            <a:r>
              <a:rPr lang="en-GB" dirty="0" smtClean="0"/>
              <a:t> </a:t>
            </a:r>
            <a:r>
              <a:rPr lang="en-GB" dirty="0" err="1" smtClean="0"/>
              <a:t>disusun</a:t>
            </a:r>
            <a:r>
              <a:rPr lang="en-GB" dirty="0" smtClean="0"/>
              <a:t>  </a:t>
            </a:r>
            <a:r>
              <a:rPr lang="en-GB" dirty="0" err="1" smtClean="0"/>
              <a:t>dalam</a:t>
            </a:r>
            <a:r>
              <a:rPr lang="en-GB" dirty="0" smtClean="0"/>
              <a:t>  </a:t>
            </a:r>
            <a:r>
              <a:rPr lang="en-GB" dirty="0" err="1" smtClean="0"/>
              <a:t>bentuk</a:t>
            </a:r>
            <a:r>
              <a:rPr lang="en-GB" dirty="0" smtClean="0"/>
              <a:t>  </a:t>
            </a:r>
            <a:r>
              <a:rPr lang="en-GB" dirty="0" err="1" smtClean="0"/>
              <a:t>kalimat</a:t>
            </a:r>
            <a:r>
              <a:rPr lang="en-GB" dirty="0" smtClean="0"/>
              <a:t> </a:t>
            </a:r>
            <a:r>
              <a:rPr lang="en-GB" dirty="0" err="1" smtClean="0"/>
              <a:t>aktif</a:t>
            </a:r>
            <a:r>
              <a:rPr lang="en-GB" dirty="0" smtClean="0"/>
              <a:t> </a:t>
            </a:r>
            <a:r>
              <a:rPr lang="en-GB" dirty="0" err="1" smtClean="0"/>
              <a:t>maupun</a:t>
            </a:r>
            <a:r>
              <a:rPr lang="en-GB" dirty="0" smtClean="0"/>
              <a:t>  </a:t>
            </a:r>
            <a:r>
              <a:rPr lang="en-GB" dirty="0" err="1" smtClean="0"/>
              <a:t>pasif</a:t>
            </a:r>
            <a:r>
              <a:rPr lang="en-GB" dirty="0" smtClean="0"/>
              <a:t>. </a:t>
            </a:r>
            <a:endParaRPr lang="id-ID" dirty="0" smtClean="0"/>
          </a:p>
          <a:p>
            <a:pPr lvl="0"/>
            <a:r>
              <a:rPr lang="en-GB" dirty="0" err="1" smtClean="0"/>
              <a:t>Hipotesis</a:t>
            </a:r>
            <a:r>
              <a:rPr lang="en-GB" dirty="0" smtClean="0"/>
              <a:t> </a:t>
            </a:r>
            <a:r>
              <a:rPr lang="en-GB" dirty="0" err="1" smtClean="0"/>
              <a:t>harus</a:t>
            </a:r>
            <a:r>
              <a:rPr lang="en-GB" dirty="0" smtClean="0"/>
              <a:t> </a:t>
            </a:r>
            <a:r>
              <a:rPr lang="en-GB" dirty="0" err="1" smtClean="0"/>
              <a:t>dapat</a:t>
            </a:r>
            <a:r>
              <a:rPr lang="en-GB" dirty="0" smtClean="0"/>
              <a:t> </a:t>
            </a:r>
            <a:r>
              <a:rPr lang="en-GB" dirty="0" err="1" smtClean="0"/>
              <a:t>diteliti</a:t>
            </a:r>
            <a:r>
              <a:rPr lang="en-GB" dirty="0" smtClean="0"/>
              <a:t>  </a:t>
            </a:r>
            <a:r>
              <a:rPr lang="en-GB" dirty="0" err="1" smtClean="0"/>
              <a:t>dan</a:t>
            </a:r>
            <a:r>
              <a:rPr lang="en-GB" dirty="0" smtClean="0"/>
              <a:t>  </a:t>
            </a:r>
            <a:r>
              <a:rPr lang="en-GB" dirty="0" err="1" smtClean="0"/>
              <a:t>dapat</a:t>
            </a:r>
            <a:r>
              <a:rPr lang="en-GB" dirty="0" smtClean="0"/>
              <a:t> </a:t>
            </a:r>
            <a:r>
              <a:rPr lang="en-GB" dirty="0" err="1" smtClean="0"/>
              <a:t>dioperasionalkan</a:t>
            </a:r>
            <a:r>
              <a:rPr lang="en-GB" dirty="0" smtClean="0"/>
              <a:t>. </a:t>
            </a:r>
            <a:endParaRPr lang="id-ID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CARA BERPIKIR DEDUKTIF 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57224" y="1357298"/>
            <a:ext cx="7467600" cy="48737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b="1" dirty="0" err="1"/>
              <a:t>Prinsip</a:t>
            </a:r>
            <a:r>
              <a:rPr lang="en-GB" b="1" dirty="0"/>
              <a:t>  </a:t>
            </a:r>
            <a:r>
              <a:rPr lang="en-GB" b="1" dirty="0" err="1"/>
              <a:t>deduksi</a:t>
            </a:r>
            <a:r>
              <a:rPr lang="en-GB" dirty="0"/>
              <a:t> : </a:t>
            </a:r>
            <a:r>
              <a:rPr lang="en-GB" dirty="0" err="1"/>
              <a:t>Segala</a:t>
            </a:r>
            <a:r>
              <a:rPr lang="en-GB" dirty="0"/>
              <a:t> </a:t>
            </a:r>
            <a:r>
              <a:rPr lang="en-GB" dirty="0" err="1"/>
              <a:t>sesuatu</a:t>
            </a:r>
            <a:r>
              <a:rPr lang="en-GB" dirty="0"/>
              <a:t>  yang  </a:t>
            </a:r>
            <a:r>
              <a:rPr lang="en-GB" dirty="0" err="1"/>
              <a:t>dipandang</a:t>
            </a:r>
            <a:r>
              <a:rPr lang="en-GB" dirty="0"/>
              <a:t>  </a:t>
            </a:r>
            <a:r>
              <a:rPr lang="en-GB" dirty="0" err="1"/>
              <a:t>benar</a:t>
            </a:r>
            <a:r>
              <a:rPr lang="en-GB" dirty="0"/>
              <a:t> </a:t>
            </a:r>
            <a:r>
              <a:rPr lang="en-GB" dirty="0" err="1"/>
              <a:t>pada</a:t>
            </a:r>
            <a:r>
              <a:rPr lang="en-GB" dirty="0"/>
              <a:t> </a:t>
            </a:r>
            <a:r>
              <a:rPr lang="en-GB" dirty="0" err="1"/>
              <a:t>semua</a:t>
            </a:r>
            <a:r>
              <a:rPr lang="en-GB" dirty="0"/>
              <a:t> </a:t>
            </a:r>
            <a:r>
              <a:rPr lang="en-GB" dirty="0" err="1"/>
              <a:t>peristiwa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suatu</a:t>
            </a:r>
            <a:r>
              <a:rPr lang="en-GB" dirty="0"/>
              <a:t>  </a:t>
            </a:r>
            <a:r>
              <a:rPr lang="en-GB" dirty="0" err="1"/>
              <a:t>kelas</a:t>
            </a:r>
            <a:r>
              <a:rPr lang="en-GB" dirty="0"/>
              <a:t> / </a:t>
            </a:r>
            <a:r>
              <a:rPr lang="en-GB" dirty="0" err="1"/>
              <a:t>jenis</a:t>
            </a:r>
            <a:r>
              <a:rPr lang="en-GB" dirty="0"/>
              <a:t>, </a:t>
            </a:r>
            <a:r>
              <a:rPr lang="en-GB" dirty="0" err="1"/>
              <a:t>berlaku</a:t>
            </a:r>
            <a:r>
              <a:rPr lang="en-GB" dirty="0"/>
              <a:t>  pula </a:t>
            </a:r>
            <a:r>
              <a:rPr lang="en-GB" dirty="0" err="1"/>
              <a:t>sebagai</a:t>
            </a:r>
            <a:r>
              <a:rPr lang="en-GB" dirty="0"/>
              <a:t>  </a:t>
            </a:r>
            <a:r>
              <a:rPr lang="en-GB" dirty="0" err="1"/>
              <a:t>hal</a:t>
            </a:r>
            <a:r>
              <a:rPr lang="en-GB" dirty="0"/>
              <a:t>  yang </a:t>
            </a:r>
            <a:r>
              <a:rPr lang="en-GB" dirty="0" err="1"/>
              <a:t>benar</a:t>
            </a:r>
            <a:r>
              <a:rPr lang="en-GB" dirty="0"/>
              <a:t> </a:t>
            </a:r>
            <a:r>
              <a:rPr lang="en-GB" dirty="0" err="1"/>
              <a:t>pada</a:t>
            </a:r>
            <a:r>
              <a:rPr lang="en-GB" dirty="0"/>
              <a:t> </a:t>
            </a:r>
            <a:r>
              <a:rPr lang="en-GB" dirty="0" err="1"/>
              <a:t>semua</a:t>
            </a:r>
            <a:r>
              <a:rPr lang="en-GB" dirty="0"/>
              <a:t> </a:t>
            </a:r>
            <a:r>
              <a:rPr lang="en-GB" dirty="0" err="1"/>
              <a:t>peristiwa</a:t>
            </a:r>
            <a:r>
              <a:rPr lang="en-GB" dirty="0"/>
              <a:t> yang </a:t>
            </a:r>
            <a:r>
              <a:rPr lang="en-GB" dirty="0" err="1"/>
              <a:t>termasuk</a:t>
            </a:r>
            <a:r>
              <a:rPr lang="en-GB" dirty="0"/>
              <a:t> 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kelas</a:t>
            </a:r>
            <a:r>
              <a:rPr lang="en-GB" dirty="0"/>
              <a:t> / </a:t>
            </a:r>
            <a:r>
              <a:rPr lang="en-GB" dirty="0" err="1"/>
              <a:t>jenis</a:t>
            </a:r>
            <a:r>
              <a:rPr lang="en-GB" dirty="0"/>
              <a:t> </a:t>
            </a:r>
            <a:r>
              <a:rPr lang="en-GB" dirty="0" err="1"/>
              <a:t>itu</a:t>
            </a:r>
            <a:r>
              <a:rPr lang="en-GB" dirty="0"/>
              <a:t>. </a:t>
            </a:r>
            <a:endParaRPr lang="id-ID" dirty="0" smtClean="0"/>
          </a:p>
          <a:p>
            <a:pPr marL="0" indent="0" algn="just">
              <a:buNone/>
            </a:pPr>
            <a:endParaRPr lang="id-ID" dirty="0"/>
          </a:p>
          <a:p>
            <a:pPr marL="0" indent="0" algn="just">
              <a:buNone/>
            </a:pPr>
            <a:r>
              <a:rPr lang="en-GB" dirty="0" err="1"/>
              <a:t>Alat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 </a:t>
            </a:r>
            <a:r>
              <a:rPr lang="en-GB" dirty="0" err="1"/>
              <a:t>mencapai</a:t>
            </a:r>
            <a:r>
              <a:rPr lang="en-GB" dirty="0"/>
              <a:t>  </a:t>
            </a:r>
            <a:r>
              <a:rPr lang="en-GB" dirty="0" err="1"/>
              <a:t>pengetahuan</a:t>
            </a:r>
            <a:r>
              <a:rPr lang="en-GB" dirty="0"/>
              <a:t> 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cara</a:t>
            </a:r>
            <a:r>
              <a:rPr lang="en-GB" dirty="0"/>
              <a:t> </a:t>
            </a:r>
            <a:r>
              <a:rPr lang="en-GB" dirty="0" err="1"/>
              <a:t>deduksi</a:t>
            </a:r>
            <a:r>
              <a:rPr lang="en-GB" dirty="0"/>
              <a:t>  </a:t>
            </a:r>
            <a:r>
              <a:rPr lang="en-GB" dirty="0" err="1"/>
              <a:t>disebut</a:t>
            </a:r>
            <a:r>
              <a:rPr lang="en-GB" dirty="0"/>
              <a:t> SILOGISME  : </a:t>
            </a:r>
            <a:r>
              <a:rPr lang="en-GB" dirty="0" err="1"/>
              <a:t>suatu</a:t>
            </a:r>
            <a:r>
              <a:rPr lang="en-GB" dirty="0"/>
              <a:t>  </a:t>
            </a:r>
            <a:r>
              <a:rPr lang="en-GB" dirty="0" err="1"/>
              <a:t>argumen</a:t>
            </a:r>
            <a:r>
              <a:rPr lang="en-GB" dirty="0"/>
              <a:t> yang  </a:t>
            </a:r>
            <a:r>
              <a:rPr lang="en-GB" dirty="0" err="1"/>
              <a:t>terdiri</a:t>
            </a:r>
            <a:r>
              <a:rPr lang="en-GB" dirty="0"/>
              <a:t>  </a:t>
            </a:r>
            <a:r>
              <a:rPr lang="en-GB" dirty="0" err="1"/>
              <a:t>atas</a:t>
            </a:r>
            <a:r>
              <a:rPr lang="en-GB" dirty="0"/>
              <a:t> </a:t>
            </a:r>
            <a:r>
              <a:rPr lang="en-GB" dirty="0" err="1"/>
              <a:t>tiga</a:t>
            </a:r>
            <a:r>
              <a:rPr lang="en-GB" dirty="0"/>
              <a:t> </a:t>
            </a:r>
            <a:r>
              <a:rPr lang="en-GB" dirty="0" err="1"/>
              <a:t>buah</a:t>
            </a:r>
            <a:r>
              <a:rPr lang="en-GB" dirty="0"/>
              <a:t>  </a:t>
            </a:r>
            <a:r>
              <a:rPr lang="en-GB" dirty="0" err="1"/>
              <a:t>proposisi</a:t>
            </a:r>
            <a:r>
              <a:rPr lang="en-GB" dirty="0"/>
              <a:t> : </a:t>
            </a:r>
            <a:r>
              <a:rPr lang="en-GB" dirty="0" err="1"/>
              <a:t>Premis</a:t>
            </a:r>
            <a:r>
              <a:rPr lang="en-GB" dirty="0"/>
              <a:t> mayor, </a:t>
            </a:r>
            <a:r>
              <a:rPr lang="en-GB" dirty="0" err="1"/>
              <a:t>premis</a:t>
            </a:r>
            <a:r>
              <a:rPr lang="en-GB" dirty="0"/>
              <a:t> minor </a:t>
            </a:r>
            <a:r>
              <a:rPr lang="en-GB" dirty="0" err="1"/>
              <a:t>dan</a:t>
            </a:r>
            <a:r>
              <a:rPr lang="en-GB" dirty="0"/>
              <a:t>  </a:t>
            </a:r>
            <a:r>
              <a:rPr lang="en-GB" dirty="0" err="1"/>
              <a:t>kesimpulan</a:t>
            </a:r>
            <a:r>
              <a:rPr lang="en-GB" dirty="0"/>
              <a:t>. </a:t>
            </a:r>
            <a:endParaRPr lang="id-ID" dirty="0"/>
          </a:p>
          <a:p>
            <a:pPr marL="0" indent="0" algn="just">
              <a:buNone/>
            </a:pP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</TotalTime>
  <Words>797</Words>
  <Application>WPS Presentation</Application>
  <PresentationFormat>On-screen Show (4:3)</PresentationFormat>
  <Paragraphs>62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Oriel</vt:lpstr>
      <vt:lpstr>UNSUR-UNSUR PENELITIAN SURVEY  </vt:lpstr>
      <vt:lpstr>TEORI</vt:lpstr>
      <vt:lpstr>Slide 3</vt:lpstr>
      <vt:lpstr>Slide 4</vt:lpstr>
      <vt:lpstr>Dalam  penelitian sosial  dikenal dua tipe proposisi :  </vt:lpstr>
      <vt:lpstr>Slide 6</vt:lpstr>
      <vt:lpstr>Slide 7</vt:lpstr>
      <vt:lpstr>HIPOTESIS  </vt:lpstr>
      <vt:lpstr>CARA BERPIKIR DEDUKTIF  </vt:lpstr>
      <vt:lpstr>Slide 10</vt:lpstr>
      <vt:lpstr>  CARA BERPIKIR INDUKTIF  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UNSUR-UNSUR PENELITIAN  SURVEI</dc:title>
  <dc:creator>TALYSTA</dc:creator>
  <cp:lastModifiedBy>BU LIS</cp:lastModifiedBy>
  <cp:revision>11</cp:revision>
  <dcterms:created xsi:type="dcterms:W3CDTF">2013-09-15T18:15:00Z</dcterms:created>
  <dcterms:modified xsi:type="dcterms:W3CDTF">2020-11-29T16:53:22Z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1033-10.2.0.5805</vt:lpwstr>
  </property>
</Properties>
</file>