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9" r:id="rId3"/>
    <p:sldId id="270" r:id="rId4"/>
    <p:sldId id="271" r:id="rId5"/>
    <p:sldId id="272" r:id="rId6"/>
    <p:sldId id="260" r:id="rId7"/>
    <p:sldId id="274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0FC1A-58A5-4D82-B102-A6B8A5AD938C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9BF60-4F7F-47A3-B050-2D583AABB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555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0FC1A-58A5-4D82-B102-A6B8A5AD938C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9BF60-4F7F-47A3-B050-2D583AABB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501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0FC1A-58A5-4D82-B102-A6B8A5AD938C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9BF60-4F7F-47A3-B050-2D583AABB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028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0FC1A-58A5-4D82-B102-A6B8A5AD938C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9BF60-4F7F-47A3-B050-2D583AABB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407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0FC1A-58A5-4D82-B102-A6B8A5AD938C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9BF60-4F7F-47A3-B050-2D583AABB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812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0FC1A-58A5-4D82-B102-A6B8A5AD938C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9BF60-4F7F-47A3-B050-2D583AABB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150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0FC1A-58A5-4D82-B102-A6B8A5AD938C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9BF60-4F7F-47A3-B050-2D583AABB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739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0FC1A-58A5-4D82-B102-A6B8A5AD938C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9BF60-4F7F-47A3-B050-2D583AABB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051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0FC1A-58A5-4D82-B102-A6B8A5AD938C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9BF60-4F7F-47A3-B050-2D583AABB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018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0FC1A-58A5-4D82-B102-A6B8A5AD938C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9BF60-4F7F-47A3-B050-2D583AABB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845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0FC1A-58A5-4D82-B102-A6B8A5AD938C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9BF60-4F7F-47A3-B050-2D583AABB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537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D0FC1A-58A5-4D82-B102-A6B8A5AD938C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F9BF60-4F7F-47A3-B050-2D583AABB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265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8001000" cy="762000"/>
          </a:xfrm>
        </p:spPr>
        <p:txBody>
          <a:bodyPr>
            <a:noAutofit/>
          </a:bodyPr>
          <a:lstStyle/>
          <a:p>
            <a:r>
              <a:rPr lang="id-ID" sz="3600" b="1" dirty="0"/>
              <a:t>PERANGKAT </a:t>
            </a:r>
            <a:r>
              <a:rPr lang="id-ID" sz="3600" b="1" dirty="0" smtClean="0"/>
              <a:t>DAERAH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lnSpcReduction="10000"/>
          </a:bodyPr>
          <a:lstStyle/>
          <a:p>
            <a:r>
              <a:rPr lang="en-US" sz="2800" dirty="0" err="1">
                <a:latin typeface="+mj-lt"/>
                <a:cs typeface="Arial" pitchFamily="34" charset="0"/>
              </a:rPr>
              <a:t>Peraturan</a:t>
            </a:r>
            <a:r>
              <a:rPr lang="en-US" sz="2800" dirty="0">
                <a:latin typeface="+mj-lt"/>
                <a:cs typeface="Arial" pitchFamily="34" charset="0"/>
              </a:rPr>
              <a:t> Pemerintah </a:t>
            </a:r>
            <a:r>
              <a:rPr lang="en-US" sz="2800" dirty="0" err="1">
                <a:latin typeface="+mj-lt"/>
                <a:cs typeface="Arial" pitchFamily="34" charset="0"/>
              </a:rPr>
              <a:t>Nomor</a:t>
            </a:r>
            <a:r>
              <a:rPr lang="en-US" sz="2800" dirty="0">
                <a:latin typeface="+mj-lt"/>
                <a:cs typeface="Arial" pitchFamily="34" charset="0"/>
              </a:rPr>
              <a:t> 18 </a:t>
            </a:r>
            <a:r>
              <a:rPr lang="en-US" sz="2800" dirty="0" err="1">
                <a:latin typeface="+mj-lt"/>
                <a:cs typeface="Arial" pitchFamily="34" charset="0"/>
              </a:rPr>
              <a:t>Tahun</a:t>
            </a:r>
            <a:r>
              <a:rPr lang="en-US" sz="2800" dirty="0">
                <a:latin typeface="+mj-lt"/>
                <a:cs typeface="Arial" pitchFamily="34" charset="0"/>
              </a:rPr>
              <a:t> 2016 </a:t>
            </a:r>
            <a:r>
              <a:rPr lang="en-US" sz="2800" dirty="0" err="1">
                <a:latin typeface="+mj-lt"/>
                <a:cs typeface="Arial" pitchFamily="34" charset="0"/>
              </a:rPr>
              <a:t>Tentang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Perangkat</a:t>
            </a:r>
            <a:r>
              <a:rPr lang="en-US" sz="2800" dirty="0">
                <a:latin typeface="+mj-lt"/>
                <a:cs typeface="Arial" pitchFamily="34" charset="0"/>
              </a:rPr>
              <a:t> Daerah </a:t>
            </a:r>
            <a:r>
              <a:rPr lang="en-US" sz="2800" dirty="0" err="1">
                <a:latin typeface="+mj-lt"/>
                <a:cs typeface="Arial" pitchFamily="34" charset="0"/>
              </a:rPr>
              <a:t>pada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tanggal</a:t>
            </a:r>
            <a:r>
              <a:rPr lang="en-US" sz="2800" dirty="0">
                <a:latin typeface="+mj-lt"/>
                <a:cs typeface="Arial" pitchFamily="34" charset="0"/>
              </a:rPr>
              <a:t> 19 </a:t>
            </a:r>
            <a:r>
              <a:rPr lang="en-US" sz="2800" dirty="0" err="1">
                <a:latin typeface="+mj-lt"/>
                <a:cs typeface="Arial" pitchFamily="34" charset="0"/>
              </a:rPr>
              <a:t>Juni</a:t>
            </a:r>
            <a:r>
              <a:rPr lang="en-US" sz="2800" dirty="0">
                <a:latin typeface="+mj-lt"/>
                <a:cs typeface="Arial" pitchFamily="34" charset="0"/>
              </a:rPr>
              <a:t> 2016 yang </a:t>
            </a:r>
            <a:r>
              <a:rPr lang="en-US" sz="2800" dirty="0" err="1">
                <a:latin typeface="+mj-lt"/>
                <a:cs typeface="Arial" pitchFamily="34" charset="0"/>
              </a:rPr>
              <a:t>mencabut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menyatakan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tidak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berlaku</a:t>
            </a:r>
            <a:r>
              <a:rPr lang="en-US" sz="2800" dirty="0">
                <a:latin typeface="+mj-lt"/>
                <a:cs typeface="Arial" pitchFamily="34" charset="0"/>
              </a:rPr>
              <a:t> PP No 41 </a:t>
            </a:r>
            <a:r>
              <a:rPr lang="en-US" sz="2800" dirty="0" err="1">
                <a:latin typeface="+mj-lt"/>
                <a:cs typeface="Arial" pitchFamily="34" charset="0"/>
              </a:rPr>
              <a:t>Tahun</a:t>
            </a:r>
            <a:r>
              <a:rPr lang="en-US" sz="2800" dirty="0">
                <a:latin typeface="+mj-lt"/>
                <a:cs typeface="Arial" pitchFamily="34" charset="0"/>
              </a:rPr>
              <a:t> 2007 </a:t>
            </a:r>
            <a:r>
              <a:rPr lang="en-US" sz="2800" dirty="0" err="1" smtClean="0">
                <a:latin typeface="+mj-lt"/>
                <a:cs typeface="Arial" pitchFamily="34" charset="0"/>
              </a:rPr>
              <a:t>tentang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>
                <a:latin typeface="+mj-lt"/>
                <a:cs typeface="Arial" pitchFamily="34" charset="0"/>
              </a:rPr>
              <a:t>Organisasi </a:t>
            </a:r>
            <a:r>
              <a:rPr lang="en-US" sz="2800" dirty="0" err="1">
                <a:latin typeface="+mj-lt"/>
                <a:cs typeface="Arial" pitchFamily="34" charset="0"/>
              </a:rPr>
              <a:t>Perangkat</a:t>
            </a:r>
            <a:r>
              <a:rPr lang="en-US" sz="2800" dirty="0">
                <a:latin typeface="+mj-lt"/>
                <a:cs typeface="Arial" pitchFamily="34" charset="0"/>
              </a:rPr>
              <a:t> Daerah.</a:t>
            </a:r>
          </a:p>
          <a:p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Pembentukan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Perangkat</a:t>
            </a:r>
            <a:r>
              <a:rPr lang="en-US" sz="2800" dirty="0">
                <a:latin typeface="+mj-lt"/>
                <a:cs typeface="Arial" pitchFamily="34" charset="0"/>
              </a:rPr>
              <a:t> Daerah </a:t>
            </a:r>
            <a:r>
              <a:rPr lang="en-US" sz="2800" dirty="0" err="1">
                <a:latin typeface="+mj-lt"/>
                <a:cs typeface="Arial" pitchFamily="34" charset="0"/>
              </a:rPr>
              <a:t>mempertimbangkan</a:t>
            </a:r>
            <a:r>
              <a:rPr lang="en-US" sz="2800" dirty="0">
                <a:latin typeface="+mj-lt"/>
                <a:cs typeface="Arial" pitchFamily="34" charset="0"/>
              </a:rPr>
              <a:t> faktor </a:t>
            </a:r>
            <a:r>
              <a:rPr lang="en-US" sz="2800" dirty="0" err="1">
                <a:latin typeface="+mj-lt"/>
                <a:cs typeface="Arial" pitchFamily="34" charset="0"/>
              </a:rPr>
              <a:t>luas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wilayah</a:t>
            </a:r>
            <a:r>
              <a:rPr lang="en-US" sz="2800" dirty="0">
                <a:latin typeface="+mj-lt"/>
                <a:cs typeface="Arial" pitchFamily="34" charset="0"/>
              </a:rPr>
              <a:t>, </a:t>
            </a:r>
            <a:r>
              <a:rPr lang="en-US" sz="2800" dirty="0" err="1">
                <a:latin typeface="+mj-lt"/>
                <a:cs typeface="Arial" pitchFamily="34" charset="0"/>
              </a:rPr>
              <a:t>jumlah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penduduk</a:t>
            </a:r>
            <a:r>
              <a:rPr lang="en-US" sz="2800" dirty="0">
                <a:latin typeface="+mj-lt"/>
                <a:cs typeface="Arial" pitchFamily="34" charset="0"/>
              </a:rPr>
              <a:t>, </a:t>
            </a:r>
            <a:r>
              <a:rPr lang="en-US" sz="2800" dirty="0" err="1">
                <a:latin typeface="+mj-lt"/>
                <a:cs typeface="Arial" pitchFamily="34" charset="0"/>
              </a:rPr>
              <a:t>kemampuan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keuangan</a:t>
            </a:r>
            <a:r>
              <a:rPr lang="en-US" sz="2800" dirty="0">
                <a:latin typeface="+mj-lt"/>
                <a:cs typeface="Arial" pitchFamily="34" charset="0"/>
              </a:rPr>
              <a:t> Daerah </a:t>
            </a:r>
            <a:r>
              <a:rPr lang="en-US" sz="2800" dirty="0" err="1">
                <a:latin typeface="+mj-lt"/>
                <a:cs typeface="Arial" pitchFamily="34" charset="0"/>
              </a:rPr>
              <a:t>serta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besaran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beban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tugas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sesuai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dengan</a:t>
            </a:r>
            <a:r>
              <a:rPr lang="en-US" sz="2800" dirty="0">
                <a:latin typeface="+mj-lt"/>
                <a:cs typeface="Arial" pitchFamily="34" charset="0"/>
              </a:rPr>
              <a:t> Urusan Pemerintahan yang </a:t>
            </a:r>
            <a:r>
              <a:rPr lang="en-US" sz="2800" dirty="0" err="1">
                <a:latin typeface="+mj-lt"/>
                <a:cs typeface="Arial" pitchFamily="34" charset="0"/>
              </a:rPr>
              <a:t>diserahkan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kepada</a:t>
            </a:r>
            <a:r>
              <a:rPr lang="en-US" sz="2800" dirty="0">
                <a:latin typeface="+mj-lt"/>
                <a:cs typeface="Arial" pitchFamily="34" charset="0"/>
              </a:rPr>
              <a:t> Daerah </a:t>
            </a:r>
            <a:r>
              <a:rPr lang="en-US" sz="2800" dirty="0" err="1">
                <a:latin typeface="+mj-lt"/>
                <a:cs typeface="Arial" pitchFamily="34" charset="0"/>
              </a:rPr>
              <a:t>sebagai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mandat</a:t>
            </a:r>
            <a:r>
              <a:rPr lang="en-US" sz="2800" dirty="0">
                <a:latin typeface="+mj-lt"/>
                <a:cs typeface="Arial" pitchFamily="34" charset="0"/>
              </a:rPr>
              <a:t> yang </a:t>
            </a:r>
            <a:r>
              <a:rPr lang="en-US" sz="2800" dirty="0" err="1">
                <a:latin typeface="+mj-lt"/>
                <a:cs typeface="Arial" pitchFamily="34" charset="0"/>
              </a:rPr>
              <a:t>wajib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dilaksanakan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oleh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setiap</a:t>
            </a:r>
            <a:r>
              <a:rPr lang="en-US" sz="2800" dirty="0">
                <a:latin typeface="+mj-lt"/>
                <a:cs typeface="Arial" pitchFamily="34" charset="0"/>
              </a:rPr>
              <a:t> Daerah </a:t>
            </a:r>
            <a:r>
              <a:rPr lang="en-US" sz="2800" dirty="0" err="1">
                <a:latin typeface="+mj-lt"/>
                <a:cs typeface="Arial" pitchFamily="34" charset="0"/>
              </a:rPr>
              <a:t>melalui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Perangkat</a:t>
            </a:r>
            <a:r>
              <a:rPr lang="en-US" sz="2800" dirty="0">
                <a:latin typeface="+mj-lt"/>
                <a:cs typeface="Arial" pitchFamily="34" charset="0"/>
              </a:rPr>
              <a:t> Daerah.</a:t>
            </a:r>
          </a:p>
        </p:txBody>
      </p:sp>
    </p:spTree>
    <p:extLst>
      <p:ext uri="{BB962C8B-B14F-4D97-AF65-F5344CB8AC3E}">
        <p14:creationId xmlns:p14="http://schemas.microsoft.com/office/powerpoint/2010/main" val="21967307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b="1" dirty="0" smtClean="0"/>
              <a:t>Lembaga </a:t>
            </a:r>
            <a:r>
              <a:rPr lang="en-US" b="1" dirty="0" err="1"/>
              <a:t>Teknis</a:t>
            </a:r>
            <a:r>
              <a:rPr lang="en-US" b="1" dirty="0"/>
              <a:t> Daerah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penunjang</a:t>
            </a:r>
            <a:r>
              <a:rPr lang="en-US" dirty="0"/>
              <a:t> Pemerintah Daerah yang </a:t>
            </a:r>
            <a:r>
              <a:rPr lang="en-US" dirty="0" err="1"/>
              <a:t>dipimpin</a:t>
            </a:r>
            <a:r>
              <a:rPr lang="en-US" dirty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/>
              <a:t>Kepala yang </a:t>
            </a:r>
            <a:r>
              <a:rPr lang="en-US" dirty="0" err="1"/>
              <a:t>berada</a:t>
            </a:r>
            <a:r>
              <a:rPr lang="en-US" dirty="0"/>
              <a:t> di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bertanggungjawab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Kepala Daerah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Sekretaris</a:t>
            </a:r>
            <a:r>
              <a:rPr lang="en-US" dirty="0" smtClean="0"/>
              <a:t> </a:t>
            </a:r>
            <a:r>
              <a:rPr lang="en-US" dirty="0"/>
              <a:t>Daerah. Lembaga </a:t>
            </a:r>
            <a:r>
              <a:rPr lang="en-US" dirty="0" err="1"/>
              <a:t>teknis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pendukung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/>
              <a:t>penyusunan </a:t>
            </a:r>
            <a:r>
              <a:rPr lang="en-US" dirty="0" err="1"/>
              <a:t>dan</a:t>
            </a:r>
            <a:r>
              <a:rPr lang="en-US" dirty="0"/>
              <a:t> pelaksanaan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spesifik</a:t>
            </a:r>
            <a:r>
              <a:rPr lang="en-US" dirty="0" smtClean="0"/>
              <a:t> </a:t>
            </a:r>
            <a:r>
              <a:rPr lang="en-US" dirty="0" err="1"/>
              <a:t>berbentuk</a:t>
            </a:r>
            <a:r>
              <a:rPr lang="en-US" dirty="0"/>
              <a:t> </a:t>
            </a:r>
            <a:r>
              <a:rPr lang="en-US" dirty="0" err="1"/>
              <a:t>badan,kantor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sakit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. Kepala </a:t>
            </a:r>
            <a:r>
              <a:rPr lang="en-US" dirty="0" err="1"/>
              <a:t>badan</a:t>
            </a:r>
            <a:r>
              <a:rPr lang="en-US" dirty="0"/>
              <a:t>, </a:t>
            </a:r>
            <a:r>
              <a:rPr lang="en-US" dirty="0" err="1"/>
              <a:t>kantor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sakit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/>
              <a:t>bertanggung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Sekretaris</a:t>
            </a:r>
            <a:r>
              <a:rPr lang="en-US" dirty="0"/>
              <a:t> Daerah.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7875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/>
              <a:t>4.  </a:t>
            </a:r>
            <a:r>
              <a:rPr lang="en-US" b="1" dirty="0" err="1" smtClean="0">
                <a:latin typeface="+mj-lt"/>
              </a:rPr>
              <a:t>Sekretariat</a:t>
            </a:r>
            <a:r>
              <a:rPr lang="en-US" b="1" dirty="0" smtClean="0">
                <a:latin typeface="+mj-lt"/>
              </a:rPr>
              <a:t> </a:t>
            </a:r>
            <a:r>
              <a:rPr lang="en-US" b="1" dirty="0">
                <a:latin typeface="+mj-lt"/>
              </a:rPr>
              <a:t>DPRD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merupakan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unsur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pelayanan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terhadap</a:t>
            </a:r>
            <a:r>
              <a:rPr lang="en-US" dirty="0">
                <a:latin typeface="+mj-lt"/>
              </a:rPr>
              <a:t> DPRD, </a:t>
            </a:r>
            <a:r>
              <a:rPr lang="en-US" dirty="0" err="1">
                <a:latin typeface="+mj-lt"/>
              </a:rPr>
              <a:t>dipimpin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oleh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seorang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Sekretarisyang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bertanggungjawab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kepada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Pimpinan</a:t>
            </a:r>
            <a:r>
              <a:rPr lang="en-US" dirty="0">
                <a:latin typeface="+mj-lt"/>
              </a:rPr>
              <a:t> DPRD,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secara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administrasi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dibina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oleh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Sekretaris</a:t>
            </a:r>
            <a:r>
              <a:rPr lang="en-US" dirty="0">
                <a:latin typeface="+mj-lt"/>
              </a:rPr>
              <a:t> Daerah. </a:t>
            </a:r>
            <a:r>
              <a:rPr lang="en-US" dirty="0" err="1">
                <a:latin typeface="+mj-lt"/>
              </a:rPr>
              <a:t>Sekretariat</a:t>
            </a:r>
            <a:r>
              <a:rPr lang="en-US" dirty="0">
                <a:latin typeface="+mj-lt"/>
              </a:rPr>
              <a:t> DPRD </a:t>
            </a:r>
            <a:r>
              <a:rPr lang="en-US" dirty="0" err="1">
                <a:latin typeface="+mj-lt"/>
              </a:rPr>
              <a:t>dipimpin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oleh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Sekretaris</a:t>
            </a:r>
            <a:r>
              <a:rPr lang="en-US" dirty="0">
                <a:latin typeface="+mj-lt"/>
              </a:rPr>
              <a:t> DPRD.</a:t>
            </a:r>
          </a:p>
          <a:p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Sekretaris</a:t>
            </a:r>
            <a:r>
              <a:rPr lang="en-US" dirty="0">
                <a:latin typeface="+mj-lt"/>
              </a:rPr>
              <a:t> DPRD </a:t>
            </a:r>
            <a:r>
              <a:rPr lang="en-US" dirty="0" err="1">
                <a:latin typeface="+mj-lt"/>
              </a:rPr>
              <a:t>mempunyai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tugas</a:t>
            </a:r>
            <a:r>
              <a:rPr lang="en-US" dirty="0">
                <a:latin typeface="+mj-lt"/>
              </a:rPr>
              <a:t>:</a:t>
            </a:r>
          </a:p>
          <a:p>
            <a:pPr>
              <a:buNone/>
            </a:pPr>
            <a:r>
              <a:rPr lang="en-US" dirty="0">
                <a:latin typeface="+mj-lt"/>
              </a:rPr>
              <a:t>     (a) </a:t>
            </a:r>
            <a:r>
              <a:rPr lang="en-US" dirty="0" err="1">
                <a:latin typeface="+mj-lt"/>
              </a:rPr>
              <a:t>menyelenggarakan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administrasi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kesekretariatan</a:t>
            </a:r>
            <a:endParaRPr lang="en-US" dirty="0" smtClean="0">
              <a:latin typeface="+mj-lt"/>
            </a:endParaRPr>
          </a:p>
          <a:p>
            <a:pPr>
              <a:buNone/>
            </a:pPr>
            <a:r>
              <a:rPr lang="en-US" dirty="0" smtClean="0">
                <a:latin typeface="+mj-lt"/>
              </a:rPr>
              <a:t>          DPRD</a:t>
            </a:r>
            <a:r>
              <a:rPr lang="en-US" dirty="0">
                <a:latin typeface="+mj-lt"/>
              </a:rPr>
              <a:t>; </a:t>
            </a:r>
            <a:endParaRPr lang="en-US" dirty="0" smtClean="0">
              <a:latin typeface="+mj-lt"/>
            </a:endParaRPr>
          </a:p>
          <a:p>
            <a:pPr>
              <a:buNone/>
            </a:pPr>
            <a:r>
              <a:rPr lang="en-US" dirty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     (</a:t>
            </a:r>
            <a:r>
              <a:rPr lang="en-US" dirty="0">
                <a:latin typeface="+mj-lt"/>
              </a:rPr>
              <a:t>b) </a:t>
            </a:r>
            <a:r>
              <a:rPr lang="en-US" dirty="0" err="1">
                <a:latin typeface="+mj-lt"/>
              </a:rPr>
              <a:t>menyelenggarakan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administrasikeuangan</a:t>
            </a:r>
            <a:r>
              <a:rPr lang="en-US" dirty="0">
                <a:latin typeface="+mj-lt"/>
              </a:rPr>
              <a:t> DPRD; </a:t>
            </a:r>
          </a:p>
          <a:p>
            <a:pPr>
              <a:buNone/>
            </a:pPr>
            <a:r>
              <a:rPr lang="en-US" dirty="0">
                <a:latin typeface="+mj-lt"/>
              </a:rPr>
              <a:t>     (c) </a:t>
            </a:r>
            <a:r>
              <a:rPr lang="en-US" dirty="0" smtClean="0">
                <a:latin typeface="+mj-lt"/>
              </a:rPr>
              <a:t>  </a:t>
            </a:r>
            <a:r>
              <a:rPr lang="en-US" dirty="0" err="1" smtClean="0">
                <a:latin typeface="+mj-lt"/>
              </a:rPr>
              <a:t>mendukung</a:t>
            </a:r>
            <a:r>
              <a:rPr lang="en-US" dirty="0" smtClean="0">
                <a:latin typeface="+mj-lt"/>
              </a:rPr>
              <a:t> </a:t>
            </a:r>
            <a:r>
              <a:rPr lang="en-US" dirty="0">
                <a:latin typeface="+mj-lt"/>
              </a:rPr>
              <a:t>pelaksanaan </a:t>
            </a:r>
            <a:r>
              <a:rPr lang="en-US" dirty="0" err="1">
                <a:latin typeface="+mj-lt"/>
              </a:rPr>
              <a:t>tugas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fungsi</a:t>
            </a:r>
            <a:r>
              <a:rPr lang="en-US" dirty="0">
                <a:latin typeface="+mj-lt"/>
              </a:rPr>
              <a:t> DPRD</a:t>
            </a:r>
          </a:p>
          <a:p>
            <a:pPr>
              <a:buNone/>
            </a:pPr>
            <a:r>
              <a:rPr lang="en-US" dirty="0">
                <a:latin typeface="+mj-lt"/>
              </a:rPr>
              <a:t>     (d</a:t>
            </a:r>
            <a:r>
              <a:rPr lang="en-US" dirty="0" smtClean="0">
                <a:latin typeface="+mj-lt"/>
              </a:rPr>
              <a:t>)  </a:t>
            </a:r>
            <a:r>
              <a:rPr lang="en-US" dirty="0" err="1">
                <a:latin typeface="+mj-lt"/>
              </a:rPr>
              <a:t>menyediakan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mengkoordinasi</a:t>
            </a:r>
            <a:r>
              <a:rPr lang="en-US" dirty="0">
                <a:latin typeface="+mj-lt"/>
              </a:rPr>
              <a:t> tenaga </a:t>
            </a:r>
            <a:r>
              <a:rPr lang="en-US" dirty="0" err="1">
                <a:latin typeface="+mj-lt"/>
              </a:rPr>
              <a:t>ahli</a:t>
            </a:r>
            <a:r>
              <a:rPr lang="en-US" dirty="0">
                <a:latin typeface="+mj-lt"/>
              </a:rPr>
              <a:t> yang</a:t>
            </a:r>
          </a:p>
          <a:p>
            <a:pPr>
              <a:buNone/>
            </a:pPr>
            <a:r>
              <a:rPr lang="en-US" dirty="0">
                <a:latin typeface="+mj-lt"/>
              </a:rPr>
              <a:t>          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diperlukan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oleh</a:t>
            </a:r>
            <a:r>
              <a:rPr lang="en-US" dirty="0">
                <a:latin typeface="+mj-lt"/>
              </a:rPr>
              <a:t> DPRD </a:t>
            </a:r>
            <a:r>
              <a:rPr lang="en-US" dirty="0" err="1" smtClean="0">
                <a:latin typeface="+mj-lt"/>
              </a:rPr>
              <a:t>dalam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melaksanakan</a:t>
            </a:r>
            <a:r>
              <a:rPr lang="en-US" dirty="0">
                <a:latin typeface="+mj-lt"/>
              </a:rPr>
              <a:t> </a:t>
            </a:r>
            <a:endParaRPr lang="en-US" dirty="0" smtClean="0">
              <a:latin typeface="+mj-lt"/>
            </a:endParaRPr>
          </a:p>
          <a:p>
            <a:pPr>
              <a:buNone/>
            </a:pPr>
            <a:r>
              <a:rPr lang="en-US" dirty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          </a:t>
            </a:r>
            <a:r>
              <a:rPr lang="en-US" dirty="0" err="1" smtClean="0">
                <a:latin typeface="+mj-lt"/>
              </a:rPr>
              <a:t>fungsinya</a:t>
            </a:r>
            <a:r>
              <a:rPr lang="en-US" dirty="0" smtClean="0">
                <a:latin typeface="+mj-lt"/>
              </a:rPr>
              <a:t>  </a:t>
            </a:r>
            <a:r>
              <a:rPr lang="en-US" dirty="0" err="1" smtClean="0">
                <a:latin typeface="+mj-lt"/>
              </a:rPr>
              <a:t>sesuai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dengan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kemampuan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keuangan</a:t>
            </a:r>
            <a:endParaRPr lang="en-US" dirty="0" smtClean="0">
              <a:latin typeface="+mj-lt"/>
            </a:endParaRPr>
          </a:p>
          <a:p>
            <a:pPr>
              <a:buNone/>
            </a:pPr>
            <a:r>
              <a:rPr lang="en-US" dirty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         </a:t>
            </a:r>
            <a:r>
              <a:rPr lang="en-US" dirty="0" err="1">
                <a:latin typeface="+mj-lt"/>
              </a:rPr>
              <a:t>daerah</a:t>
            </a:r>
            <a:r>
              <a:rPr lang="en-US" dirty="0">
                <a:latin typeface="+mj-lt"/>
              </a:rPr>
              <a:t>.</a:t>
            </a:r>
          </a:p>
          <a:p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401430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en-US" b="1" dirty="0"/>
              <a:t>Kecamatan</a:t>
            </a:r>
            <a:r>
              <a:rPr lang="en-US" dirty="0"/>
              <a:t> adalah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Camat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Daerah </a:t>
            </a:r>
            <a:r>
              <a:rPr lang="en-US" dirty="0" smtClean="0"/>
              <a:t>Kabupaten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/>
              <a:t>Kota. Kecamatan </a:t>
            </a:r>
            <a:r>
              <a:rPr lang="en-US" dirty="0" err="1"/>
              <a:t>dibentuk</a:t>
            </a:r>
            <a:r>
              <a:rPr lang="en-US" dirty="0"/>
              <a:t> di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Perda</a:t>
            </a:r>
            <a:r>
              <a:rPr lang="en-US" dirty="0"/>
              <a:t> </a:t>
            </a:r>
            <a:r>
              <a:rPr lang="en-US" dirty="0" err="1"/>
              <a:t>berpedoman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Pemerintah. Kecamatan </a:t>
            </a:r>
            <a:r>
              <a:rPr lang="en-US" dirty="0" err="1"/>
              <a:t>dipimpin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camat</a:t>
            </a:r>
            <a:r>
              <a:rPr lang="en-US" dirty="0"/>
              <a:t> yang </a:t>
            </a:r>
            <a:r>
              <a:rPr lang="en-US" dirty="0" err="1"/>
              <a:t>dalam</a:t>
            </a:r>
            <a:r>
              <a:rPr lang="en-US" dirty="0"/>
              <a:t> pelaksanaan </a:t>
            </a:r>
            <a:r>
              <a:rPr lang="en-US" dirty="0" err="1"/>
              <a:t>tugasnya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pelimpahan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wewenang</a:t>
            </a:r>
            <a:r>
              <a:rPr lang="en-US" dirty="0"/>
              <a:t> </a:t>
            </a:r>
            <a:r>
              <a:rPr lang="en-US" dirty="0" err="1"/>
              <a:t>bupati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walikota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menangani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 urusan </a:t>
            </a:r>
            <a:r>
              <a:rPr lang="en-US" dirty="0" err="1"/>
              <a:t>otonomi</a:t>
            </a:r>
            <a:r>
              <a:rPr lang="en-US" dirty="0"/>
              <a:t> </a:t>
            </a:r>
            <a:r>
              <a:rPr lang="en-US" dirty="0" err="1"/>
              <a:t>daerah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9242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6"/>
            </a:pPr>
            <a:r>
              <a:rPr lang="en-US" b="1" dirty="0" smtClean="0"/>
              <a:t>Kelurahan</a:t>
            </a:r>
            <a:r>
              <a:rPr lang="en-US" dirty="0" smtClean="0"/>
              <a:t> </a:t>
            </a:r>
            <a:r>
              <a:rPr lang="en-US" dirty="0"/>
              <a:t>adalah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Lurah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Daerah Kabupaten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Daerah Kota di </a:t>
            </a:r>
            <a:r>
              <a:rPr lang="en-US" dirty="0" err="1"/>
              <a:t>bawah</a:t>
            </a:r>
            <a:r>
              <a:rPr lang="en-US" dirty="0"/>
              <a:t> Kecamatan. Kelurahan </a:t>
            </a:r>
            <a:r>
              <a:rPr lang="en-US" dirty="0" err="1"/>
              <a:t>dibentuk</a:t>
            </a:r>
            <a:r>
              <a:rPr lang="en-US" dirty="0"/>
              <a:t> di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kecamatan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Perda</a:t>
            </a:r>
            <a:r>
              <a:rPr lang="en-US" dirty="0"/>
              <a:t> </a:t>
            </a:r>
            <a:r>
              <a:rPr lang="en-US" dirty="0" err="1"/>
              <a:t>berpedoman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Pemerintah. Kelurahan </a:t>
            </a:r>
            <a:r>
              <a:rPr lang="en-US" dirty="0" err="1"/>
              <a:t>dipimpin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lurah</a:t>
            </a:r>
            <a:r>
              <a:rPr lang="en-US" dirty="0"/>
              <a:t> yang </a:t>
            </a:r>
            <a:r>
              <a:rPr lang="en-US" dirty="0" err="1"/>
              <a:t>dalam</a:t>
            </a:r>
            <a:r>
              <a:rPr lang="en-US" dirty="0"/>
              <a:t> pelaksanaan </a:t>
            </a:r>
            <a:r>
              <a:rPr lang="en-US" dirty="0" err="1"/>
              <a:t>tugasnya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pelimpahan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Bupati</a:t>
            </a:r>
            <a:r>
              <a:rPr lang="en-US" dirty="0"/>
              <a:t>/Walikota.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90342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smtClean="0"/>
              <a:t>Desa</a:t>
            </a:r>
            <a:r>
              <a:rPr lang="en-US" dirty="0" smtClean="0"/>
              <a:t> </a:t>
            </a:r>
            <a:r>
              <a:rPr lang="en-US" dirty="0"/>
              <a:t>adalah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memiliki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mengaturdan</a:t>
            </a:r>
            <a:r>
              <a:rPr lang="en-US" dirty="0"/>
              <a:t> </a:t>
            </a:r>
            <a:r>
              <a:rPr lang="en-US" dirty="0" err="1"/>
              <a:t>mengurus</a:t>
            </a:r>
            <a:r>
              <a:rPr lang="en-US" dirty="0"/>
              <a:t> kepentingan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setempat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asal-usul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 </a:t>
            </a:r>
            <a:r>
              <a:rPr lang="en-US" dirty="0" err="1" smtClean="0"/>
              <a:t>istiadat</a:t>
            </a:r>
            <a:r>
              <a:rPr lang="en-US" dirty="0" smtClean="0"/>
              <a:t> </a:t>
            </a:r>
            <a:r>
              <a:rPr lang="en-US" dirty="0" err="1" smtClean="0"/>
              <a:t>setempat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diakui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Pemerintahan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di Daerah Kabupaten. </a:t>
            </a:r>
            <a:r>
              <a:rPr lang="en-US" dirty="0" smtClean="0"/>
              <a:t>(Undang-undang Desa No 6 </a:t>
            </a:r>
            <a:r>
              <a:rPr lang="en-US" dirty="0" err="1" smtClean="0"/>
              <a:t>Tahun</a:t>
            </a:r>
            <a:r>
              <a:rPr lang="en-US" dirty="0" smtClean="0"/>
              <a:t> 2014 )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900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kelembagaan</a:t>
            </a:r>
            <a:r>
              <a:rPr lang="id-ID" dirty="0" smtClean="0"/>
              <a:t>/Organisasi Perangkat Daerah (OPD)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/>
              <a:t>didasarkan</a:t>
            </a:r>
            <a:r>
              <a:rPr lang="en-US" dirty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/>
              <a:t>bidang-bidang</a:t>
            </a:r>
            <a:r>
              <a:rPr lang="en-US" dirty="0"/>
              <a:t> </a:t>
            </a:r>
            <a:r>
              <a:rPr lang="en-US" dirty="0" err="1"/>
              <a:t>strategis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dirumuskan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rencana</a:t>
            </a:r>
            <a:r>
              <a:rPr lang="en-US" dirty="0"/>
              <a:t> </a:t>
            </a:r>
            <a:r>
              <a:rPr lang="en-US" dirty="0" err="1"/>
              <a:t>Strategis</a:t>
            </a:r>
            <a:r>
              <a:rPr lang="en-US" dirty="0"/>
              <a:t> Daerah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Pemerintahan Kabupaten </a:t>
            </a:r>
            <a:r>
              <a:rPr lang="en-US" dirty="0" err="1"/>
              <a:t>dan</a:t>
            </a:r>
            <a:r>
              <a:rPr lang="en-US" dirty="0"/>
              <a:t> Kota. Dengan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meliputi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organisasi, </a:t>
            </a:r>
            <a:r>
              <a:rPr lang="en-US" dirty="0" smtClean="0"/>
              <a:t>manajemen,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/>
              <a:t>akuntabilitas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smtClean="0"/>
              <a:t>organisasi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988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1596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Jenis </a:t>
            </a:r>
            <a:r>
              <a:rPr lang="en-US" b="1" dirty="0" err="1"/>
              <a:t>Perangkat</a:t>
            </a:r>
            <a:r>
              <a:rPr lang="en-US" b="1" dirty="0"/>
              <a:t> Daerah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 Pemerintah </a:t>
            </a: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Daerah 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Provinsi</a:t>
            </a:r>
            <a:endParaRPr lang="en-US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b="1" dirty="0">
                <a:latin typeface="+mj-lt"/>
                <a:cs typeface="Arial" pitchFamily="34" charset="0"/>
              </a:rPr>
              <a:t>Gubernur Kepala Daerah</a:t>
            </a:r>
            <a:r>
              <a:rPr lang="en-US" dirty="0">
                <a:latin typeface="+mj-lt"/>
                <a:cs typeface="Arial" pitchFamily="34" charset="0"/>
              </a:rPr>
              <a:t>: Menurut Pasal 18 </a:t>
            </a:r>
            <a:r>
              <a:rPr lang="en-US" dirty="0" err="1">
                <a:latin typeface="+mj-lt"/>
                <a:cs typeface="Arial" pitchFamily="34" charset="0"/>
              </a:rPr>
              <a:t>ayat</a:t>
            </a:r>
            <a:r>
              <a:rPr lang="en-US" dirty="0">
                <a:latin typeface="+mj-lt"/>
                <a:cs typeface="Arial" pitchFamily="34" charset="0"/>
              </a:rPr>
              <a:t> (4) UUD 1945, gubernur adalah </a:t>
            </a:r>
            <a:r>
              <a:rPr lang="en-US" dirty="0" err="1">
                <a:latin typeface="+mj-lt"/>
                <a:cs typeface="Arial" pitchFamily="34" charset="0"/>
              </a:rPr>
              <a:t>kepala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pemerintahan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daerah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provinsi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gubernur </a:t>
            </a:r>
            <a:r>
              <a:rPr lang="en-US" dirty="0" err="1">
                <a:latin typeface="+mj-lt"/>
                <a:cs typeface="Arial" pitchFamily="34" charset="0"/>
              </a:rPr>
              <a:t>hanya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kepala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pemerintahan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eksekutif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saja</a:t>
            </a:r>
            <a:r>
              <a:rPr lang="en-US" dirty="0">
                <a:latin typeface="+mj-lt"/>
                <a:cs typeface="Arial" pitchFamily="34" charset="0"/>
              </a:rPr>
              <a:t>. Tugas gubernur </a:t>
            </a:r>
            <a:r>
              <a:rPr lang="en-US" dirty="0" err="1">
                <a:latin typeface="+mj-lt"/>
                <a:cs typeface="Arial" pitchFamily="34" charset="0"/>
              </a:rPr>
              <a:t>selaku</a:t>
            </a:r>
            <a:r>
              <a:rPr lang="en-US" dirty="0">
                <a:latin typeface="+mj-lt"/>
                <a:cs typeface="Arial" pitchFamily="34" charset="0"/>
              </a:rPr>
              <a:t> wakil </a:t>
            </a:r>
            <a:r>
              <a:rPr lang="en-US" dirty="0" err="1">
                <a:latin typeface="+mj-lt"/>
                <a:cs typeface="Arial" pitchFamily="34" charset="0"/>
              </a:rPr>
              <a:t>pemerintah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pusat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hal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ini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ditentukan</a:t>
            </a:r>
            <a:r>
              <a:rPr lang="en-US" dirty="0">
                <a:latin typeface="+mj-lt"/>
                <a:cs typeface="Arial" pitchFamily="34" charset="0"/>
              </a:rPr>
              <a:t> dlm pasal 37.</a:t>
            </a:r>
          </a:p>
          <a:p>
            <a:r>
              <a:rPr lang="en-US" b="1" dirty="0">
                <a:latin typeface="+mj-lt"/>
                <a:cs typeface="Arial" pitchFamily="34" charset="0"/>
              </a:rPr>
              <a:t>DPRD Provinsi :</a:t>
            </a:r>
            <a:r>
              <a:rPr lang="en-US" dirty="0" err="1">
                <a:latin typeface="+mj-lt"/>
                <a:cs typeface="Arial" pitchFamily="34" charset="0"/>
              </a:rPr>
              <a:t>Mempunyai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kedudukan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sebagai</a:t>
            </a:r>
            <a:r>
              <a:rPr lang="en-US" dirty="0">
                <a:latin typeface="+mj-lt"/>
                <a:cs typeface="Arial" pitchFamily="34" charset="0"/>
              </a:rPr>
              <a:t> penyelenggara </a:t>
            </a:r>
            <a:r>
              <a:rPr lang="en-US" dirty="0" err="1">
                <a:latin typeface="+mj-lt"/>
                <a:cs typeface="Arial" pitchFamily="34" charset="0"/>
              </a:rPr>
              <a:t>pemerintahan</a:t>
            </a:r>
            <a:r>
              <a:rPr lang="en-US" dirty="0">
                <a:latin typeface="+mj-lt"/>
                <a:cs typeface="Arial" pitchFamily="34" charset="0"/>
              </a:rPr>
              <a:t>-da, DPR </a:t>
            </a:r>
            <a:r>
              <a:rPr lang="en-US" dirty="0" err="1">
                <a:latin typeface="+mj-lt"/>
                <a:cs typeface="Arial" pitchFamily="34" charset="0"/>
              </a:rPr>
              <a:t>mempunyai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fungsi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legislasi</a:t>
            </a:r>
            <a:r>
              <a:rPr lang="en-US" dirty="0">
                <a:latin typeface="+mj-lt"/>
                <a:cs typeface="Arial" pitchFamily="34" charset="0"/>
              </a:rPr>
              <a:t>, </a:t>
            </a:r>
            <a:r>
              <a:rPr lang="en-US" dirty="0" err="1">
                <a:latin typeface="+mj-lt"/>
                <a:cs typeface="Arial" pitchFamily="34" charset="0"/>
              </a:rPr>
              <a:t>anggaran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pengawasan</a:t>
            </a:r>
            <a:endParaRPr lang="en-US" dirty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en-US" b="1" dirty="0" err="1">
                <a:latin typeface="+mj-lt"/>
                <a:cs typeface="Arial" pitchFamily="34" charset="0"/>
              </a:rPr>
              <a:t>Perangkat</a:t>
            </a:r>
            <a:r>
              <a:rPr lang="en-US" b="1" dirty="0">
                <a:latin typeface="+mj-lt"/>
                <a:cs typeface="Arial" pitchFamily="34" charset="0"/>
              </a:rPr>
              <a:t> Daerah </a:t>
            </a:r>
            <a:r>
              <a:rPr lang="en-US" b="1" dirty="0" err="1">
                <a:latin typeface="+mj-lt"/>
                <a:cs typeface="Arial" pitchFamily="34" charset="0"/>
              </a:rPr>
              <a:t>provinsi</a:t>
            </a:r>
            <a:r>
              <a:rPr lang="en-US" b="1" dirty="0">
                <a:latin typeface="+mj-lt"/>
                <a:cs typeface="Arial" pitchFamily="34" charset="0"/>
              </a:rPr>
              <a:t> </a:t>
            </a:r>
            <a:r>
              <a:rPr lang="en-US" b="1" dirty="0" err="1">
                <a:latin typeface="+mj-lt"/>
                <a:cs typeface="Arial" pitchFamily="34" charset="0"/>
              </a:rPr>
              <a:t>terdiri</a:t>
            </a:r>
            <a:r>
              <a:rPr lang="en-US" b="1" dirty="0">
                <a:latin typeface="+mj-lt"/>
                <a:cs typeface="Arial" pitchFamily="34" charset="0"/>
              </a:rPr>
              <a:t> </a:t>
            </a:r>
            <a:r>
              <a:rPr lang="en-US" b="1" dirty="0" err="1">
                <a:latin typeface="+mj-lt"/>
                <a:cs typeface="Arial" pitchFamily="34" charset="0"/>
              </a:rPr>
              <a:t>atas</a:t>
            </a:r>
            <a:r>
              <a:rPr lang="en-US" b="1" dirty="0">
                <a:latin typeface="+mj-lt"/>
                <a:cs typeface="Arial" pitchFamily="34" charset="0"/>
              </a:rPr>
              <a:t>:</a:t>
            </a:r>
          </a:p>
          <a:p>
            <a:pPr lvl="0"/>
            <a:r>
              <a:rPr lang="en-US" dirty="0" err="1">
                <a:latin typeface="+mj-lt"/>
                <a:cs typeface="Arial" pitchFamily="34" charset="0"/>
              </a:rPr>
              <a:t>sekretariat</a:t>
            </a:r>
            <a:r>
              <a:rPr lang="en-US" dirty="0">
                <a:latin typeface="+mj-lt"/>
                <a:cs typeface="Arial" pitchFamily="34" charset="0"/>
              </a:rPr>
              <a:t> Daerah;</a:t>
            </a:r>
          </a:p>
          <a:p>
            <a:pPr lvl="0"/>
            <a:r>
              <a:rPr lang="en-US" dirty="0" err="1">
                <a:latin typeface="+mj-lt"/>
                <a:cs typeface="Arial" pitchFamily="34" charset="0"/>
              </a:rPr>
              <a:t>sekretariat</a:t>
            </a:r>
            <a:r>
              <a:rPr lang="en-US" dirty="0">
                <a:latin typeface="+mj-lt"/>
                <a:cs typeface="Arial" pitchFamily="34" charset="0"/>
              </a:rPr>
              <a:t> DPRD;</a:t>
            </a:r>
          </a:p>
          <a:p>
            <a:pPr lvl="0"/>
            <a:r>
              <a:rPr lang="en-US" b="1" dirty="0" err="1">
                <a:latin typeface="+mj-lt"/>
                <a:cs typeface="Arial" pitchFamily="34" charset="0"/>
              </a:rPr>
              <a:t>inspektorat</a:t>
            </a:r>
            <a:r>
              <a:rPr lang="en-US" b="1" dirty="0">
                <a:latin typeface="+mj-lt"/>
                <a:cs typeface="Arial" pitchFamily="34" charset="0"/>
              </a:rPr>
              <a:t>;  </a:t>
            </a:r>
            <a:r>
              <a:rPr lang="en-US" dirty="0" err="1">
                <a:latin typeface="+mj-lt"/>
                <a:cs typeface="Arial" pitchFamily="34" charset="0"/>
              </a:rPr>
              <a:t>dinas</a:t>
            </a:r>
            <a:r>
              <a:rPr lang="en-US" dirty="0">
                <a:latin typeface="+mj-lt"/>
                <a:cs typeface="Arial" pitchFamily="34" charset="0"/>
              </a:rPr>
              <a:t>;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badan</a:t>
            </a:r>
            <a:r>
              <a:rPr lang="en-US" dirty="0">
                <a:latin typeface="+mj-lt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30414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153400" cy="536416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11200" b="1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2. Pemerintahan </a:t>
            </a:r>
            <a:r>
              <a:rPr lang="en-US" sz="11200" b="1" dirty="0">
                <a:solidFill>
                  <a:srgbClr val="FF0000"/>
                </a:solidFill>
                <a:latin typeface="+mj-lt"/>
                <a:cs typeface="Arial" pitchFamily="34" charset="0"/>
              </a:rPr>
              <a:t>Daerah </a:t>
            </a:r>
            <a:r>
              <a:rPr lang="en-US" sz="11200" b="1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Kabupaten/</a:t>
            </a:r>
            <a:r>
              <a:rPr lang="en-US" sz="11200" b="1" dirty="0" err="1" smtClean="0">
                <a:solidFill>
                  <a:srgbClr val="FF0000"/>
                </a:solidFill>
                <a:latin typeface="+mj-lt"/>
                <a:cs typeface="Arial" pitchFamily="34" charset="0"/>
              </a:rPr>
              <a:t>kota</a:t>
            </a:r>
            <a:endParaRPr lang="en-US" sz="11200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marL="0" indent="0">
              <a:buNone/>
            </a:pPr>
            <a:endParaRPr lang="en-US" sz="11200" dirty="0">
              <a:solidFill>
                <a:srgbClr val="FF0000"/>
              </a:solidFill>
              <a:latin typeface="+mj-lt"/>
            </a:endParaRPr>
          </a:p>
          <a:p>
            <a:r>
              <a:rPr lang="en-US" sz="11200" dirty="0">
                <a:latin typeface="+mj-lt"/>
              </a:rPr>
              <a:t> </a:t>
            </a:r>
            <a:r>
              <a:rPr lang="en-US" sz="11200" dirty="0">
                <a:latin typeface="+mj-lt"/>
                <a:cs typeface="Arial" pitchFamily="34" charset="0"/>
              </a:rPr>
              <a:t>Pemerintahan Daerah Kabupaten </a:t>
            </a:r>
            <a:r>
              <a:rPr lang="en-US" sz="11200" dirty="0" err="1">
                <a:latin typeface="+mj-lt"/>
                <a:cs typeface="Arial" pitchFamily="34" charset="0"/>
              </a:rPr>
              <a:t>dan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kota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merupakan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satuan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pemerintahan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negara</a:t>
            </a:r>
            <a:r>
              <a:rPr lang="en-US" sz="11200" dirty="0">
                <a:latin typeface="+mj-lt"/>
                <a:cs typeface="Arial" pitchFamily="34" charset="0"/>
              </a:rPr>
              <a:t> yang </a:t>
            </a:r>
            <a:r>
              <a:rPr lang="en-US" sz="11200" dirty="0" err="1">
                <a:latin typeface="+mj-lt"/>
                <a:cs typeface="Arial" pitchFamily="34" charset="0"/>
              </a:rPr>
              <a:t>langsung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berhubungan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dengan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fungsi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pengayoman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dan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pelayanan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pemerintahan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negara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terhdadap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rakyat</a:t>
            </a:r>
            <a:r>
              <a:rPr lang="en-US" sz="11200" dirty="0">
                <a:latin typeface="+mj-lt"/>
                <a:cs typeface="Arial" pitchFamily="34" charset="0"/>
              </a:rPr>
              <a:t>, </a:t>
            </a:r>
            <a:r>
              <a:rPr lang="en-US" sz="11200" dirty="0" err="1">
                <a:latin typeface="+mj-lt"/>
                <a:cs typeface="Arial" pitchFamily="34" charset="0"/>
              </a:rPr>
              <a:t>untuk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itu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setiap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satuan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pemerintahan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dilengkapi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dengan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perangkat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administrasi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ditingkat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kecamatan</a:t>
            </a:r>
            <a:r>
              <a:rPr lang="en-US" sz="11200" dirty="0">
                <a:latin typeface="+mj-lt"/>
                <a:cs typeface="Arial" pitchFamily="34" charset="0"/>
              </a:rPr>
              <a:t> yang </a:t>
            </a:r>
            <a:r>
              <a:rPr lang="en-US" sz="11200" dirty="0" err="1">
                <a:latin typeface="+mj-lt"/>
                <a:cs typeface="Arial" pitchFamily="34" charset="0"/>
              </a:rPr>
              <a:t>dipimpin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oleh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seorang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camat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sebagai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pejabat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administrasi</a:t>
            </a:r>
            <a:r>
              <a:rPr lang="en-US" sz="11200" dirty="0">
                <a:latin typeface="+mj-lt"/>
                <a:cs typeface="Arial" pitchFamily="34" charset="0"/>
              </a:rPr>
              <a:t> yang </a:t>
            </a:r>
            <a:r>
              <a:rPr lang="en-US" sz="11200" dirty="0" err="1">
                <a:latin typeface="+mj-lt"/>
                <a:cs typeface="Arial" pitchFamily="34" charset="0"/>
              </a:rPr>
              <a:t>terendah</a:t>
            </a:r>
            <a:r>
              <a:rPr lang="en-US" sz="11200" dirty="0">
                <a:latin typeface="+mj-lt"/>
                <a:cs typeface="Arial" pitchFamily="34" charset="0"/>
              </a:rPr>
              <a:t> di </a:t>
            </a:r>
            <a:r>
              <a:rPr lang="en-US" sz="11200" dirty="0" err="1">
                <a:latin typeface="+mj-lt"/>
                <a:cs typeface="Arial" pitchFamily="34" charset="0"/>
              </a:rPr>
              <a:t>atas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kepala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desa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dan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lurah</a:t>
            </a:r>
            <a:r>
              <a:rPr lang="en-US" sz="11200" dirty="0" smtClean="0">
                <a:latin typeface="+mj-lt"/>
                <a:cs typeface="Arial" pitchFamily="34" charset="0"/>
              </a:rPr>
              <a:t>.</a:t>
            </a:r>
            <a:endParaRPr lang="en-US" sz="11200" dirty="0">
              <a:latin typeface="+mj-lt"/>
              <a:cs typeface="Arial" pitchFamily="34" charset="0"/>
            </a:endParaRPr>
          </a:p>
          <a:p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Kemudian</a:t>
            </a:r>
            <a:r>
              <a:rPr lang="en-US" sz="11200" dirty="0">
                <a:latin typeface="+mj-lt"/>
                <a:cs typeface="Arial" pitchFamily="34" charset="0"/>
              </a:rPr>
              <a:t> di </a:t>
            </a:r>
            <a:r>
              <a:rPr lang="en-US" sz="11200" dirty="0" err="1">
                <a:latin typeface="+mj-lt"/>
                <a:cs typeface="Arial" pitchFamily="34" charset="0"/>
              </a:rPr>
              <a:t>perangkat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desa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dan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kelurahan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juga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ada</a:t>
            </a:r>
            <a:r>
              <a:rPr lang="en-US" sz="11200" dirty="0">
                <a:latin typeface="+mj-lt"/>
                <a:cs typeface="Arial" pitchFamily="34" charset="0"/>
              </a:rPr>
              <a:t> </a:t>
            </a:r>
            <a:r>
              <a:rPr lang="en-US" sz="11200" dirty="0" err="1">
                <a:latin typeface="+mj-lt"/>
                <a:cs typeface="Arial" pitchFamily="34" charset="0"/>
              </a:rPr>
              <a:t>perangkat</a:t>
            </a:r>
            <a:r>
              <a:rPr lang="en-US" sz="11200" dirty="0">
                <a:latin typeface="+mj-lt"/>
                <a:cs typeface="Arial" pitchFamily="34" charset="0"/>
              </a:rPr>
              <a:t> organisasi yang </a:t>
            </a:r>
            <a:r>
              <a:rPr lang="en-US" sz="11200" dirty="0" err="1">
                <a:latin typeface="+mj-lt"/>
                <a:cs typeface="Arial" pitchFamily="34" charset="0"/>
              </a:rPr>
              <a:t>disebut</a:t>
            </a:r>
            <a:r>
              <a:rPr lang="en-US" sz="11200" dirty="0">
                <a:latin typeface="+mj-lt"/>
                <a:cs typeface="Arial" pitchFamily="34" charset="0"/>
              </a:rPr>
              <a:t> RT </a:t>
            </a:r>
            <a:r>
              <a:rPr lang="en-US" sz="11200" dirty="0" err="1">
                <a:latin typeface="+mj-lt"/>
                <a:cs typeface="Arial" pitchFamily="34" charset="0"/>
              </a:rPr>
              <a:t>dan</a:t>
            </a:r>
            <a:r>
              <a:rPr lang="en-US" sz="11200" dirty="0">
                <a:latin typeface="+mj-lt"/>
                <a:cs typeface="Arial" pitchFamily="34" charset="0"/>
              </a:rPr>
              <a:t> RW</a:t>
            </a:r>
            <a:r>
              <a:rPr lang="en-US" sz="11200" dirty="0" smtClean="0">
                <a:latin typeface="+mj-lt"/>
                <a:cs typeface="Arial" pitchFamily="34" charset="0"/>
              </a:rPr>
              <a:t>.</a:t>
            </a:r>
            <a:r>
              <a:rPr lang="en-US" sz="11200" dirty="0">
                <a:latin typeface="+mj-lt"/>
                <a:cs typeface="Arial" pitchFamily="34" charset="0"/>
              </a:rPr>
              <a:t/>
            </a:r>
            <a:br>
              <a:rPr lang="en-US" sz="11200" dirty="0">
                <a:latin typeface="+mj-lt"/>
                <a:cs typeface="Arial" pitchFamily="34" charset="0"/>
              </a:rPr>
            </a:br>
            <a:endParaRPr lang="en-US" sz="11200" dirty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endParaRPr lang="en-US" sz="11200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97816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>
                <a:latin typeface="+mj-lt"/>
                <a:cs typeface="Arial" pitchFamily="34" charset="0"/>
              </a:rPr>
              <a:t>Walikota</a:t>
            </a:r>
            <a:r>
              <a:rPr lang="en-US" dirty="0">
                <a:latin typeface="+mj-lt"/>
                <a:cs typeface="Arial" pitchFamily="34" charset="0"/>
              </a:rPr>
              <a:t/>
            </a:r>
            <a:br>
              <a:rPr lang="en-US" dirty="0">
                <a:latin typeface="+mj-lt"/>
                <a:cs typeface="Arial" pitchFamily="34" charset="0"/>
              </a:rPr>
            </a:br>
            <a:r>
              <a:rPr lang="en-US" dirty="0" err="1" smtClean="0">
                <a:latin typeface="+mj-lt"/>
                <a:cs typeface="Arial" pitchFamily="34" charset="0"/>
              </a:rPr>
              <a:t>Walikota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sebagai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kepala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daerah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pemerintahan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daerah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kota</a:t>
            </a:r>
            <a:endParaRPr lang="en-US" dirty="0">
              <a:latin typeface="+mj-lt"/>
            </a:endParaRPr>
          </a:p>
          <a:p>
            <a:r>
              <a:rPr lang="en-US" b="1" dirty="0">
                <a:latin typeface="+mj-lt"/>
                <a:cs typeface="Arial" pitchFamily="34" charset="0"/>
              </a:rPr>
              <a:t>DPRD Kota</a:t>
            </a:r>
            <a:br>
              <a:rPr lang="en-US" b="1" dirty="0">
                <a:latin typeface="+mj-lt"/>
                <a:cs typeface="Arial" pitchFamily="34" charset="0"/>
              </a:rPr>
            </a:br>
            <a:r>
              <a:rPr lang="en-US" dirty="0">
                <a:latin typeface="+mj-lt"/>
                <a:cs typeface="Arial" pitchFamily="34" charset="0"/>
              </a:rPr>
              <a:t>T</a:t>
            </a:r>
            <a:r>
              <a:rPr lang="en-US" dirty="0" smtClean="0">
                <a:latin typeface="+mj-lt"/>
                <a:cs typeface="Arial" pitchFamily="34" charset="0"/>
              </a:rPr>
              <a:t>ugas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wewenang</a:t>
            </a:r>
            <a:r>
              <a:rPr lang="en-US" dirty="0">
                <a:latin typeface="+mj-lt"/>
                <a:cs typeface="Arial" pitchFamily="34" charset="0"/>
              </a:rPr>
              <a:t> DPRD </a:t>
            </a:r>
            <a:r>
              <a:rPr lang="en-US" dirty="0" err="1">
                <a:latin typeface="+mj-lt"/>
                <a:cs typeface="Arial" pitchFamily="34" charset="0"/>
              </a:rPr>
              <a:t>kota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sama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dengan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tugas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wewenang</a:t>
            </a:r>
            <a:r>
              <a:rPr lang="en-US" dirty="0">
                <a:latin typeface="+mj-lt"/>
                <a:cs typeface="Arial" pitchFamily="34" charset="0"/>
              </a:rPr>
              <a:t> DPRD </a:t>
            </a:r>
            <a:r>
              <a:rPr lang="en-US" dirty="0" err="1">
                <a:latin typeface="+mj-lt"/>
                <a:cs typeface="Arial" pitchFamily="34" charset="0"/>
              </a:rPr>
              <a:t>provinsi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DPRD </a:t>
            </a:r>
            <a:r>
              <a:rPr lang="en-US" dirty="0" err="1">
                <a:latin typeface="+mj-lt"/>
                <a:cs typeface="Arial" pitchFamily="34" charset="0"/>
              </a:rPr>
              <a:t>kabupaten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yaitu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sama-sama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sebagai</a:t>
            </a:r>
            <a:r>
              <a:rPr lang="en-US" dirty="0">
                <a:latin typeface="+mj-lt"/>
                <a:cs typeface="Arial" pitchFamily="34" charset="0"/>
              </a:rPr>
              <a:t> penyelenggara </a:t>
            </a:r>
            <a:r>
              <a:rPr lang="en-US" dirty="0" err="1">
                <a:latin typeface="+mj-lt"/>
                <a:cs typeface="Arial" pitchFamily="34" charset="0"/>
              </a:rPr>
              <a:t>pemerintah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daerah</a:t>
            </a:r>
            <a:r>
              <a:rPr lang="en-US" dirty="0">
                <a:latin typeface="+mj-lt"/>
                <a:cs typeface="Arial" pitchFamily="34" charset="0"/>
              </a:rPr>
              <a:t>.</a:t>
            </a:r>
          </a:p>
          <a:p>
            <a:r>
              <a:rPr lang="en-US" b="1" dirty="0" err="1">
                <a:latin typeface="+mj-lt"/>
                <a:cs typeface="Arial" pitchFamily="34" charset="0"/>
              </a:rPr>
              <a:t>Bupati</a:t>
            </a:r>
            <a:r>
              <a:rPr lang="en-US" b="1" dirty="0">
                <a:latin typeface="+mj-lt"/>
                <a:cs typeface="Arial" pitchFamily="34" charset="0"/>
              </a:rPr>
              <a:t> </a:t>
            </a:r>
            <a:r>
              <a:rPr lang="en-US" b="1" dirty="0" err="1">
                <a:latin typeface="+mj-lt"/>
                <a:cs typeface="Arial" pitchFamily="34" charset="0"/>
              </a:rPr>
              <a:t>sebagai</a:t>
            </a:r>
            <a:r>
              <a:rPr lang="en-US" b="1" dirty="0">
                <a:latin typeface="+mj-lt"/>
                <a:cs typeface="Arial" pitchFamily="34" charset="0"/>
              </a:rPr>
              <a:t> Kepala Daerah</a:t>
            </a:r>
            <a:br>
              <a:rPr lang="en-US" b="1" dirty="0">
                <a:latin typeface="+mj-lt"/>
                <a:cs typeface="Arial" pitchFamily="34" charset="0"/>
              </a:rPr>
            </a:br>
            <a:r>
              <a:rPr lang="en-US" dirty="0" err="1" smtClean="0">
                <a:latin typeface="+mj-lt"/>
                <a:cs typeface="Arial" pitchFamily="34" charset="0"/>
              </a:rPr>
              <a:t>Bupati</a:t>
            </a:r>
            <a:r>
              <a:rPr lang="en-US" dirty="0" smtClean="0">
                <a:latin typeface="+mj-lt"/>
                <a:cs typeface="Arial" pitchFamily="34" charset="0"/>
              </a:rPr>
              <a:t>  </a:t>
            </a:r>
            <a:r>
              <a:rPr lang="en-US" dirty="0" err="1">
                <a:latin typeface="+mj-lt"/>
                <a:cs typeface="Arial" pitchFamily="34" charset="0"/>
              </a:rPr>
              <a:t>sebagai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kepala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daerah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pemerintahan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daerah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kabupaten</a:t>
            </a:r>
            <a:r>
              <a:rPr lang="en-US" dirty="0" smtClean="0">
                <a:latin typeface="+mj-lt"/>
                <a:cs typeface="Arial" pitchFamily="34" charset="0"/>
              </a:rPr>
              <a:t>.  </a:t>
            </a:r>
          </a:p>
          <a:p>
            <a:r>
              <a:rPr lang="en-US" b="1" dirty="0" smtClean="0">
                <a:latin typeface="+mj-lt"/>
                <a:cs typeface="Arial" pitchFamily="34" charset="0"/>
              </a:rPr>
              <a:t>DPRD </a:t>
            </a:r>
            <a:r>
              <a:rPr lang="en-US" b="1" dirty="0">
                <a:latin typeface="+mj-lt"/>
                <a:cs typeface="Arial" pitchFamily="34" charset="0"/>
              </a:rPr>
              <a:t>Kabupaten</a:t>
            </a:r>
            <a:r>
              <a:rPr lang="en-US" dirty="0">
                <a:latin typeface="+mj-lt"/>
                <a:cs typeface="Arial" pitchFamily="34" charset="0"/>
              </a:rPr>
              <a:t/>
            </a:r>
            <a:br>
              <a:rPr lang="en-US" dirty="0">
                <a:latin typeface="+mj-lt"/>
                <a:cs typeface="Arial" pitchFamily="34" charset="0"/>
              </a:rPr>
            </a:br>
            <a:r>
              <a:rPr lang="en-US" dirty="0">
                <a:latin typeface="+mj-lt"/>
                <a:cs typeface="Arial" pitchFamily="34" charset="0"/>
              </a:rPr>
              <a:t>DPRD </a:t>
            </a:r>
            <a:r>
              <a:rPr lang="en-US" dirty="0" err="1">
                <a:latin typeface="+mj-lt"/>
                <a:cs typeface="Arial" pitchFamily="34" charset="0"/>
              </a:rPr>
              <a:t>kabupaten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DPRD </a:t>
            </a:r>
            <a:r>
              <a:rPr lang="en-US" dirty="0" err="1">
                <a:latin typeface="+mj-lt"/>
                <a:cs typeface="Arial" pitchFamily="34" charset="0"/>
              </a:rPr>
              <a:t>provinsi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diatur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dalam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pola</a:t>
            </a:r>
            <a:r>
              <a:rPr lang="en-US" dirty="0">
                <a:latin typeface="+mj-lt"/>
                <a:cs typeface="Arial" pitchFamily="34" charset="0"/>
              </a:rPr>
              <a:t> yang </a:t>
            </a:r>
            <a:r>
              <a:rPr lang="en-US" dirty="0" err="1">
                <a:latin typeface="+mj-lt"/>
                <a:cs typeface="Arial" pitchFamily="34" charset="0"/>
              </a:rPr>
              <a:t>sama</a:t>
            </a:r>
            <a:r>
              <a:rPr lang="en-US" dirty="0">
                <a:latin typeface="+mj-lt"/>
                <a:cs typeface="Arial" pitchFamily="34" charset="0"/>
              </a:rPr>
              <a:t>, </a:t>
            </a:r>
            <a:r>
              <a:rPr lang="en-US" dirty="0" err="1">
                <a:latin typeface="+mj-lt"/>
                <a:cs typeface="Arial" pitchFamily="34" charset="0"/>
              </a:rPr>
              <a:t>apa</a:t>
            </a:r>
            <a:r>
              <a:rPr lang="en-US" dirty="0">
                <a:latin typeface="+mj-lt"/>
                <a:cs typeface="Arial" pitchFamily="34" charset="0"/>
              </a:rPr>
              <a:t> yang </a:t>
            </a:r>
            <a:r>
              <a:rPr lang="en-US" dirty="0" err="1">
                <a:latin typeface="+mj-lt"/>
                <a:cs typeface="Arial" pitchFamily="34" charset="0"/>
              </a:rPr>
              <a:t>berlaku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pada</a:t>
            </a:r>
            <a:r>
              <a:rPr lang="en-US" dirty="0">
                <a:latin typeface="+mj-lt"/>
                <a:cs typeface="Arial" pitchFamily="34" charset="0"/>
              </a:rPr>
              <a:t> DPRD </a:t>
            </a:r>
            <a:r>
              <a:rPr lang="en-US" dirty="0" err="1">
                <a:latin typeface="+mj-lt"/>
                <a:cs typeface="Arial" pitchFamily="34" charset="0"/>
              </a:rPr>
              <a:t>Provinvi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berlaku</a:t>
            </a:r>
            <a:r>
              <a:rPr lang="en-US" dirty="0">
                <a:latin typeface="+mj-lt"/>
                <a:cs typeface="Arial" pitchFamily="34" charset="0"/>
              </a:rPr>
              <a:t> pula </a:t>
            </a:r>
            <a:r>
              <a:rPr lang="en-US" dirty="0" err="1">
                <a:latin typeface="+mj-lt"/>
                <a:cs typeface="Arial" pitchFamily="34" charset="0"/>
              </a:rPr>
              <a:t>pada</a:t>
            </a:r>
            <a:r>
              <a:rPr lang="en-US" dirty="0">
                <a:latin typeface="+mj-lt"/>
                <a:cs typeface="Arial" pitchFamily="34" charset="0"/>
              </a:rPr>
              <a:t> DPRD Kabupaten.</a:t>
            </a:r>
          </a:p>
          <a:p>
            <a:pPr marL="0" indent="0">
              <a:buNone/>
            </a:pP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88572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382000" cy="674398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LEMBAGA PEMERINTAHAN DAERAH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153400" cy="52117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Kepala Daerah &amp;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Dewan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Perwakilan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Rakyat Daerah</a:t>
            </a:r>
          </a:p>
          <a:p>
            <a:pPr marL="0" indent="0">
              <a:buNone/>
            </a:pPr>
            <a:r>
              <a:rPr lang="en-US" dirty="0" smtClean="0"/>
              <a:t>1.  Kepala Daerah adalah </a:t>
            </a:r>
            <a:r>
              <a:rPr lang="en-US" dirty="0" err="1" smtClean="0"/>
              <a:t>lembaga</a:t>
            </a:r>
            <a:r>
              <a:rPr lang="en-US" dirty="0" smtClean="0"/>
              <a:t> yang </a:t>
            </a:r>
            <a:r>
              <a:rPr lang="en-US" dirty="0" err="1" smtClean="0"/>
              <a:t>melaksanakan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2.  DPRD adalah </a:t>
            </a:r>
            <a:r>
              <a:rPr lang="en-US" dirty="0" err="1" smtClean="0"/>
              <a:t>lembaga</a:t>
            </a:r>
            <a:r>
              <a:rPr lang="en-US" dirty="0" smtClean="0"/>
              <a:t> yang </a:t>
            </a:r>
            <a:r>
              <a:rPr lang="en-US" dirty="0" err="1" smtClean="0"/>
              <a:t>berwenang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kebijakan</a:t>
            </a:r>
            <a:r>
              <a:rPr lang="en-US" dirty="0" smtClean="0"/>
              <a:t> Daerah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pengawasandan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penganggaran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3. Di Daerah Provinsi Gubernur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perangkatnya</a:t>
            </a:r>
            <a:r>
              <a:rPr lang="en-US" dirty="0" smtClean="0"/>
              <a:t> adalah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pelaksana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Daerah.Sedangkan</a:t>
            </a:r>
            <a:r>
              <a:rPr lang="en-US" dirty="0" smtClean="0"/>
              <a:t> di Kabupaten/Kota adalah </a:t>
            </a:r>
            <a:r>
              <a:rPr lang="en-US" dirty="0" err="1" smtClean="0"/>
              <a:t>Bupati</a:t>
            </a:r>
            <a:r>
              <a:rPr lang="en-US" dirty="0" smtClean="0"/>
              <a:t>/Walikota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perangkatnya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4. Di Provinsi </a:t>
            </a:r>
            <a:r>
              <a:rPr lang="en-US" dirty="0" err="1" smtClean="0"/>
              <a:t>terdapat</a:t>
            </a:r>
            <a:r>
              <a:rPr lang="en-US" dirty="0" smtClean="0"/>
              <a:t> DPRD Provinsi, </a:t>
            </a:r>
            <a:r>
              <a:rPr lang="en-US" dirty="0" err="1" smtClean="0"/>
              <a:t>sdngkn</a:t>
            </a:r>
            <a:r>
              <a:rPr lang="en-US" dirty="0" smtClean="0"/>
              <a:t> di Kabupaten/Kota </a:t>
            </a:r>
            <a:r>
              <a:rPr lang="en-US" dirty="0" err="1" smtClean="0"/>
              <a:t>trdpt</a:t>
            </a:r>
            <a:r>
              <a:rPr lang="en-US" dirty="0" smtClean="0"/>
              <a:t> DPRD </a:t>
            </a:r>
            <a:r>
              <a:rPr lang="en-US" dirty="0" err="1" smtClean="0"/>
              <a:t>Kab</a:t>
            </a:r>
            <a:r>
              <a:rPr lang="en-US" dirty="0" smtClean="0"/>
              <a:t>/Kota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3575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258762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09600"/>
            <a:ext cx="8153400" cy="59436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d-ID" dirty="0" smtClean="0"/>
              <a:t>1. Perangkat </a:t>
            </a:r>
            <a:r>
              <a:rPr lang="id-ID" dirty="0"/>
              <a:t>Daerah provinsi terdiri atas</a:t>
            </a:r>
            <a:r>
              <a:rPr lang="id-ID" dirty="0" smtClean="0"/>
              <a:t>:</a:t>
            </a:r>
          </a:p>
          <a:p>
            <a:pPr marL="514350" indent="-514350">
              <a:buFont typeface="+mj-lt"/>
              <a:buAutoNum type="alphaLcPeriod"/>
            </a:pPr>
            <a:r>
              <a:rPr lang="id-ID" dirty="0" smtClean="0"/>
              <a:t>sekretariat </a:t>
            </a:r>
            <a:r>
              <a:rPr lang="id-ID" dirty="0"/>
              <a:t>Daerah</a:t>
            </a:r>
            <a:r>
              <a:rPr lang="id-ID" dirty="0" smtClean="0"/>
              <a:t>;</a:t>
            </a:r>
          </a:p>
          <a:p>
            <a:pPr marL="514350" indent="-514350">
              <a:buFont typeface="+mj-lt"/>
              <a:buAutoNum type="alphaLcPeriod"/>
            </a:pPr>
            <a:r>
              <a:rPr lang="id-ID" dirty="0" smtClean="0"/>
              <a:t>sekretariat </a:t>
            </a:r>
            <a:r>
              <a:rPr lang="id-ID" dirty="0"/>
              <a:t>DPRD; </a:t>
            </a:r>
            <a:endParaRPr lang="id-ID" dirty="0" smtClean="0"/>
          </a:p>
          <a:p>
            <a:pPr marL="514350" indent="-514350">
              <a:buFont typeface="+mj-lt"/>
              <a:buAutoNum type="alphaLcPeriod"/>
            </a:pPr>
            <a:r>
              <a:rPr lang="id-ID" dirty="0" smtClean="0"/>
              <a:t>inspektorat</a:t>
            </a:r>
            <a:r>
              <a:rPr lang="id-ID" dirty="0"/>
              <a:t>; </a:t>
            </a:r>
            <a:endParaRPr lang="id-ID" dirty="0" smtClean="0"/>
          </a:p>
          <a:p>
            <a:pPr marL="514350" indent="-514350">
              <a:buFont typeface="+mj-lt"/>
              <a:buAutoNum type="alphaLcPeriod"/>
            </a:pPr>
            <a:r>
              <a:rPr lang="id-ID" dirty="0" smtClean="0"/>
              <a:t>dinas</a:t>
            </a:r>
            <a:r>
              <a:rPr lang="id-ID" dirty="0"/>
              <a:t>; </a:t>
            </a:r>
            <a:endParaRPr lang="id-ID" dirty="0" smtClean="0"/>
          </a:p>
          <a:p>
            <a:pPr marL="514350" indent="-514350">
              <a:buFont typeface="+mj-lt"/>
              <a:buAutoNum type="alphaLcPeriod"/>
            </a:pPr>
            <a:r>
              <a:rPr lang="id-ID" dirty="0" smtClean="0"/>
              <a:t>badan</a:t>
            </a:r>
            <a:r>
              <a:rPr lang="id-ID" dirty="0"/>
              <a:t>. </a:t>
            </a:r>
          </a:p>
          <a:p>
            <a:pPr marL="514350" indent="-514350">
              <a:buAutoNum type="arabicPeriod" startAt="2"/>
            </a:pPr>
            <a:r>
              <a:rPr lang="id-ID" dirty="0" smtClean="0"/>
              <a:t>Perangkat </a:t>
            </a:r>
            <a:r>
              <a:rPr lang="id-ID" dirty="0"/>
              <a:t>Daerah kabupaten/kota terdiri </a:t>
            </a:r>
            <a:r>
              <a:rPr lang="id-ID" dirty="0" smtClean="0"/>
              <a:t>atas:</a:t>
            </a:r>
          </a:p>
          <a:p>
            <a:pPr marL="514350" indent="-514350">
              <a:buFont typeface="+mj-lt"/>
              <a:buAutoNum type="alphaLcPeriod"/>
            </a:pPr>
            <a:r>
              <a:rPr lang="id-ID" dirty="0" smtClean="0"/>
              <a:t>sekretariat </a:t>
            </a:r>
            <a:r>
              <a:rPr lang="id-ID" dirty="0"/>
              <a:t>Daerah; </a:t>
            </a:r>
            <a:endParaRPr lang="id-ID" dirty="0" smtClean="0"/>
          </a:p>
          <a:p>
            <a:pPr marL="514350" indent="-514350">
              <a:buFont typeface="+mj-lt"/>
              <a:buAutoNum type="alphaLcPeriod"/>
            </a:pPr>
            <a:r>
              <a:rPr lang="id-ID" dirty="0" smtClean="0"/>
              <a:t>sekretariat </a:t>
            </a:r>
            <a:r>
              <a:rPr lang="id-ID" dirty="0"/>
              <a:t>DPRD</a:t>
            </a:r>
            <a:r>
              <a:rPr lang="id-ID" dirty="0" smtClean="0"/>
              <a:t>;</a:t>
            </a:r>
          </a:p>
          <a:p>
            <a:pPr marL="514350" indent="-514350">
              <a:buFont typeface="+mj-lt"/>
              <a:buAutoNum type="alphaLcPeriod"/>
            </a:pPr>
            <a:r>
              <a:rPr lang="id-ID" dirty="0" smtClean="0"/>
              <a:t>inspektorat</a:t>
            </a:r>
            <a:r>
              <a:rPr lang="id-ID" dirty="0"/>
              <a:t>; </a:t>
            </a:r>
          </a:p>
          <a:p>
            <a:pPr marL="514350" indent="-514350">
              <a:buFont typeface="+mj-lt"/>
              <a:buAutoNum type="alphaLcPeriod"/>
            </a:pPr>
            <a:r>
              <a:rPr lang="id-ID" dirty="0" smtClean="0"/>
              <a:t>dinas;</a:t>
            </a:r>
          </a:p>
          <a:p>
            <a:pPr marL="514350" indent="-514350">
              <a:buFont typeface="+mj-lt"/>
              <a:buAutoNum type="alphaLcPeriod"/>
            </a:pPr>
            <a:r>
              <a:rPr lang="id-ID" dirty="0" smtClean="0"/>
              <a:t>badan</a:t>
            </a:r>
            <a:r>
              <a:rPr lang="id-ID" dirty="0"/>
              <a:t>; </a:t>
            </a:r>
          </a:p>
          <a:p>
            <a:pPr marL="514350" indent="-514350">
              <a:buFont typeface="+mj-lt"/>
              <a:buAutoNum type="alphaLcPeriod"/>
            </a:pPr>
            <a:r>
              <a:rPr lang="id-ID" dirty="0" smtClean="0"/>
              <a:t>kecamatan </a:t>
            </a:r>
            <a:r>
              <a:rPr lang="id-ID" dirty="0" smtClean="0">
                <a:sym typeface="Wingdings" panose="05000000000000000000" pitchFamily="2" charset="2"/>
              </a:rPr>
              <a:t> Kelurahan  (untuk kota)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936360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err="1"/>
              <a:t>Sekretariat</a:t>
            </a:r>
            <a:r>
              <a:rPr lang="en-US" sz="3200" b="1" dirty="0"/>
              <a:t> Daerah, </a:t>
            </a:r>
            <a:r>
              <a:rPr lang="en-US" sz="3200" b="1" dirty="0" err="1"/>
              <a:t>Dinas</a:t>
            </a:r>
            <a:r>
              <a:rPr lang="en-US" sz="3200" b="1" dirty="0"/>
              <a:t> Daerah, Lembaga </a:t>
            </a:r>
            <a:r>
              <a:rPr lang="en-US" sz="3200" b="1" dirty="0" err="1"/>
              <a:t>Teknis</a:t>
            </a:r>
            <a:r>
              <a:rPr lang="en-US" sz="3200" b="1" dirty="0"/>
              <a:t> Daerah, </a:t>
            </a:r>
            <a:r>
              <a:rPr lang="en-US" sz="3200" b="1" dirty="0" err="1"/>
              <a:t>Camat</a:t>
            </a:r>
            <a:r>
              <a:rPr lang="en-US" sz="3200" b="1" dirty="0"/>
              <a:t>, </a:t>
            </a:r>
            <a:r>
              <a:rPr lang="en-US" sz="3200" b="1" dirty="0" err="1"/>
              <a:t>Lurah</a:t>
            </a:r>
            <a:r>
              <a:rPr lang="en-US" sz="3200" b="1" dirty="0"/>
              <a:t>, </a:t>
            </a:r>
            <a:r>
              <a:rPr lang="en-US" sz="3200" b="1" dirty="0" err="1"/>
              <a:t>dan</a:t>
            </a:r>
            <a:r>
              <a:rPr lang="en-US" sz="3200" b="1" dirty="0"/>
              <a:t> Desa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smtClean="0"/>
              <a:t>1. </a:t>
            </a:r>
            <a:r>
              <a:rPr lang="en-US" b="1" dirty="0" err="1" smtClean="0">
                <a:latin typeface="+mj-lt"/>
              </a:rPr>
              <a:t>Sekretariat</a:t>
            </a:r>
            <a:r>
              <a:rPr lang="en-US" b="1" dirty="0" smtClean="0">
                <a:latin typeface="+mj-lt"/>
              </a:rPr>
              <a:t> </a:t>
            </a:r>
            <a:r>
              <a:rPr lang="en-US" b="1" dirty="0">
                <a:latin typeface="+mj-lt"/>
              </a:rPr>
              <a:t>Daerah</a:t>
            </a:r>
          </a:p>
          <a:p>
            <a:pPr>
              <a:buNone/>
            </a:pPr>
            <a:r>
              <a:rPr lang="en-US" b="1" dirty="0">
                <a:latin typeface="+mj-lt"/>
              </a:rPr>
              <a:t>    </a:t>
            </a:r>
            <a:r>
              <a:rPr lang="en-US" dirty="0">
                <a:latin typeface="+mj-lt"/>
              </a:rPr>
              <a:t>Merupakan staf Pemerintah Daerah, yang </a:t>
            </a:r>
            <a:r>
              <a:rPr lang="en-US" dirty="0" err="1">
                <a:latin typeface="+mj-lt"/>
              </a:rPr>
              <a:t>dipimpin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oleh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seorang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SekretarisDaerah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berada</a:t>
            </a:r>
            <a:r>
              <a:rPr lang="en-US" dirty="0">
                <a:latin typeface="+mj-lt"/>
              </a:rPr>
              <a:t> di </a:t>
            </a:r>
            <a:r>
              <a:rPr lang="en-US" dirty="0" err="1">
                <a:latin typeface="+mj-lt"/>
              </a:rPr>
              <a:t>bawah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bertanggungjawab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kepada</a:t>
            </a:r>
            <a:r>
              <a:rPr lang="en-US" dirty="0">
                <a:latin typeface="+mj-lt"/>
              </a:rPr>
              <a:t> Kepala Daerah. </a:t>
            </a:r>
            <a:r>
              <a:rPr lang="en-US" dirty="0" err="1">
                <a:latin typeface="+mj-lt"/>
              </a:rPr>
              <a:t>Sekretariat</a:t>
            </a:r>
            <a:r>
              <a:rPr lang="en-US" dirty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Daerah </a:t>
            </a:r>
            <a:r>
              <a:rPr lang="en-US" dirty="0" err="1" smtClean="0">
                <a:latin typeface="+mj-lt"/>
              </a:rPr>
              <a:t>mempunyai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tugas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membantu</a:t>
            </a:r>
            <a:r>
              <a:rPr lang="en-US" dirty="0">
                <a:latin typeface="+mj-lt"/>
              </a:rPr>
              <a:t> Kepala Daerah </a:t>
            </a:r>
            <a:r>
              <a:rPr lang="en-US" dirty="0" err="1">
                <a:latin typeface="+mj-lt"/>
              </a:rPr>
              <a:t>dalam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melaksanakan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tugas</a:t>
            </a:r>
            <a:r>
              <a:rPr lang="en-US" dirty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penyelenggaraan </a:t>
            </a:r>
            <a:r>
              <a:rPr lang="en-US" dirty="0" err="1" smtClean="0">
                <a:latin typeface="+mj-lt"/>
              </a:rPr>
              <a:t>pemerintahan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administrasi</a:t>
            </a:r>
            <a:r>
              <a:rPr lang="en-US" dirty="0">
                <a:latin typeface="+mj-lt"/>
              </a:rPr>
              <a:t>, organisasi &amp;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tata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laksana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serta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memberikan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pelayanan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administratatif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kepada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seluruh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perangkat</a:t>
            </a:r>
            <a:r>
              <a:rPr lang="en-US" dirty="0">
                <a:latin typeface="+mj-lt"/>
              </a:rPr>
              <a:t> Daerah. </a:t>
            </a:r>
            <a:r>
              <a:rPr lang="en-US" dirty="0" err="1">
                <a:latin typeface="+mj-lt"/>
              </a:rPr>
              <a:t>Sekretariat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daerah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dipimpin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oleh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Sekretaris</a:t>
            </a:r>
            <a:r>
              <a:rPr lang="en-US" dirty="0" smtClean="0">
                <a:latin typeface="+mj-lt"/>
              </a:rPr>
              <a:t> Daerah</a:t>
            </a:r>
            <a:r>
              <a:rPr lang="en-US" dirty="0">
                <a:latin typeface="+mj-lt"/>
              </a:rPr>
              <a:t>. </a:t>
            </a:r>
            <a:r>
              <a:rPr lang="en-US" dirty="0" err="1">
                <a:latin typeface="+mj-lt"/>
              </a:rPr>
              <a:t>Sekretaris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daerah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mempunyai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tugas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kewajiban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membantu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kepala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daerah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dalam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menyusun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kebijakan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mengkoordinasikan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dinas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daerah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lembaga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teknis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daerah</a:t>
            </a:r>
            <a:r>
              <a:rPr lang="en-US" dirty="0">
                <a:latin typeface="+mj-lt"/>
              </a:rPr>
              <a:t>.</a:t>
            </a:r>
          </a:p>
          <a:p>
            <a:endParaRPr lang="en-US" dirty="0">
              <a:latin typeface="+mj-l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5671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2. </a:t>
            </a:r>
            <a:r>
              <a:rPr lang="en-US" b="1" dirty="0" err="1" smtClean="0"/>
              <a:t>Dinas</a:t>
            </a:r>
            <a:r>
              <a:rPr lang="en-US" b="1" dirty="0" smtClean="0"/>
              <a:t> </a:t>
            </a:r>
            <a:r>
              <a:rPr lang="en-US" b="1" dirty="0"/>
              <a:t>Daerah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pelaksana</a:t>
            </a:r>
            <a:r>
              <a:rPr lang="en-US" dirty="0"/>
              <a:t> Pemerintah Daerah </a:t>
            </a:r>
            <a:r>
              <a:rPr lang="en-US" dirty="0" err="1"/>
              <a:t>dipimpin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smtClean="0"/>
              <a:t>Kepala </a:t>
            </a:r>
            <a:r>
              <a:rPr lang="en-US" dirty="0" err="1" smtClean="0"/>
              <a:t>Dinas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berada</a:t>
            </a:r>
            <a:r>
              <a:rPr lang="en-US" dirty="0"/>
              <a:t> di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bertanggung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Kepala </a:t>
            </a:r>
            <a:r>
              <a:rPr lang="en-US" dirty="0" err="1"/>
              <a:t>Daeah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SekretarisDaerah</a:t>
            </a:r>
            <a:r>
              <a:rPr lang="en-US" dirty="0"/>
              <a:t>. </a:t>
            </a:r>
            <a:r>
              <a:rPr lang="en-US" dirty="0" err="1"/>
              <a:t>Dinas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pelaksana</a:t>
            </a:r>
            <a:r>
              <a:rPr lang="en-US" dirty="0"/>
              <a:t> </a:t>
            </a:r>
            <a:r>
              <a:rPr lang="en-US" dirty="0" err="1"/>
              <a:t>otonomi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. Kepala </a:t>
            </a:r>
            <a:r>
              <a:rPr lang="en-US" dirty="0" err="1"/>
              <a:t>dinas</a:t>
            </a:r>
            <a:r>
              <a:rPr lang="en-US" dirty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bertanggung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Sekretaris</a:t>
            </a:r>
            <a:r>
              <a:rPr lang="en-US" dirty="0"/>
              <a:t> Daerah</a:t>
            </a:r>
          </a:p>
        </p:txBody>
      </p:sp>
    </p:spTree>
    <p:extLst>
      <p:ext uri="{BB962C8B-B14F-4D97-AF65-F5344CB8AC3E}">
        <p14:creationId xmlns:p14="http://schemas.microsoft.com/office/powerpoint/2010/main" val="31412877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836</Words>
  <Application>Microsoft Office PowerPoint</Application>
  <PresentationFormat>On-screen Show (4:3)</PresentationFormat>
  <Paragraphs>60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PERANGKAT DAERAH</vt:lpstr>
      <vt:lpstr>PowerPoint Presentation</vt:lpstr>
      <vt:lpstr>Jenis Perangkat Daerah</vt:lpstr>
      <vt:lpstr>PowerPoint Presentation</vt:lpstr>
      <vt:lpstr>PowerPoint Presentation</vt:lpstr>
      <vt:lpstr>LEMBAGA PEMERINTAHAN DAERAH</vt:lpstr>
      <vt:lpstr>PowerPoint Presentation</vt:lpstr>
      <vt:lpstr>Sekretariat Daerah, Dinas Daerah, Lembaga Teknis Daerah, Camat, Lurah, dan Desa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Kelembagaan  Pemerintahan  Daerah</dc:title>
  <dc:creator>asus</dc:creator>
  <cp:lastModifiedBy>My PC</cp:lastModifiedBy>
  <cp:revision>11</cp:revision>
  <dcterms:created xsi:type="dcterms:W3CDTF">2021-04-26T03:52:10Z</dcterms:created>
  <dcterms:modified xsi:type="dcterms:W3CDTF">2021-04-27T06:30:39Z</dcterms:modified>
</cp:coreProperties>
</file>