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1898D61-1B20-4CAB-A809-DD38173ED7AC}" type="datetimeFigureOut">
              <a:rPr lang="id-ID" smtClean="0"/>
              <a:t>01/11/2021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AD28C8-8677-4487-994C-2A8AC0563CE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928992" cy="2160240"/>
          </a:xfrm>
        </p:spPr>
        <p:txBody>
          <a:bodyPr>
            <a:noAutofit/>
          </a:bodyPr>
          <a:lstStyle/>
          <a:p>
            <a:pPr algn="just"/>
            <a:r>
              <a:rPr lang="id-ID" sz="2000" dirty="0" smtClean="0">
                <a:solidFill>
                  <a:schemeClr val="tx1"/>
                </a:solidFill>
                <a:latin typeface="Cambria" pitchFamily="18" charset="0"/>
              </a:rPr>
              <a:t>Michael Burgoon, Michael Ruffnel dalam buku </a:t>
            </a:r>
            <a:r>
              <a:rPr lang="id-ID" sz="2000" i="1" dirty="0" smtClean="0">
                <a:solidFill>
                  <a:schemeClr val="tx1"/>
                </a:solidFill>
                <a:latin typeface="Cambria" pitchFamily="18" charset="0"/>
              </a:rPr>
              <a:t>Human Communication, A Revisienof, Approaching Speech/Communication, </a:t>
            </a:r>
            <a:r>
              <a:rPr lang="id-ID" sz="2000" dirty="0" smtClean="0">
                <a:solidFill>
                  <a:schemeClr val="tx1"/>
                </a:solidFill>
                <a:latin typeface="Cambria" pitchFamily="18" charset="0"/>
              </a:rPr>
              <a:t>komunikasi kelompok sebagai tatap muka dari tiga atau lebih dari individu guna memperoleh maksud dan tujuan yang dikehendaki seperti berbagai informasi, pe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me</a:t>
            </a:r>
            <a:r>
              <a:rPr lang="id-ID" sz="2000" dirty="0" smtClean="0">
                <a:solidFill>
                  <a:schemeClr val="tx1"/>
                </a:solidFill>
                <a:latin typeface="Cambria" pitchFamily="18" charset="0"/>
              </a:rPr>
              <a:t>liharaan diri atau pemecaha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n</a:t>
            </a:r>
            <a:r>
              <a:rPr lang="id-ID" sz="2000" dirty="0" smtClean="0">
                <a:solidFill>
                  <a:schemeClr val="tx1"/>
                </a:solidFill>
                <a:latin typeface="Cambria" pitchFamily="18" charset="0"/>
              </a:rPr>
              <a:t> masalah sehingga anggota dapat menumbuhkan karakteristik pribadi anggota lainnya dengan akurat.</a:t>
            </a:r>
          </a:p>
          <a:p>
            <a:pPr algn="just"/>
            <a:endParaRPr lang="id-ID" sz="2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0"/>
            <a:ext cx="748883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>
                <a:solidFill>
                  <a:schemeClr val="tx1"/>
                </a:solidFill>
                <a:latin typeface="Cambria" pitchFamily="18" charset="0"/>
              </a:rPr>
              <a:t>KOMUNIKASI KELOMPOK</a:t>
            </a:r>
            <a:endParaRPr lang="id-ID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332" y="3284984"/>
            <a:ext cx="881815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1900" dirty="0" smtClean="0">
                <a:solidFill>
                  <a:srgbClr val="002060"/>
                </a:solidFill>
                <a:latin typeface="Cambria" pitchFamily="18" charset="0"/>
              </a:rPr>
              <a:t>Karakteristik Komunikasi Kelompok</a:t>
            </a:r>
          </a:p>
          <a:p>
            <a:pPr marL="457200" indent="-457200" algn="just">
              <a:buAutoNum type="arabicPeriod"/>
            </a:pPr>
            <a:r>
              <a:rPr lang="id-ID" sz="1900" dirty="0" smtClean="0">
                <a:solidFill>
                  <a:schemeClr val="tx1"/>
                </a:solidFill>
                <a:latin typeface="Cambria" pitchFamily="18" charset="0"/>
              </a:rPr>
              <a:t>Adanya Norma, yaitu persetujuan atau perjanjian tentang bagaimana orang2 dalam suatu kelompok berperilaku yg pantas/ tidak pantas satu dg lain</a:t>
            </a:r>
            <a:r>
              <a:rPr lang="en-US" sz="1900" dirty="0" smtClean="0">
                <a:solidFill>
                  <a:schemeClr val="tx1"/>
                </a:solidFill>
                <a:latin typeface="Cambria" pitchFamily="18" charset="0"/>
              </a:rPr>
              <a:t>n</a:t>
            </a:r>
            <a:r>
              <a:rPr lang="id-ID" sz="1900" dirty="0" smtClean="0">
                <a:solidFill>
                  <a:schemeClr val="tx1"/>
                </a:solidFill>
                <a:latin typeface="Cambria" pitchFamily="18" charset="0"/>
              </a:rPr>
              <a:t>ya</a:t>
            </a:r>
          </a:p>
          <a:p>
            <a:pPr marL="457200" indent="-457200" algn="just">
              <a:buAutoNum type="arabicPeriod"/>
            </a:pPr>
            <a:r>
              <a:rPr lang="id-ID" sz="1900" dirty="0" smtClean="0">
                <a:solidFill>
                  <a:schemeClr val="tx1"/>
                </a:solidFill>
                <a:latin typeface="Cambria" pitchFamily="18" charset="0"/>
              </a:rPr>
              <a:t>Adanya Peran, yaitu pola2 perilaku yg diharapkan d</a:t>
            </a:r>
            <a:r>
              <a:rPr lang="en-US" sz="1900" dirty="0" err="1" smtClean="0">
                <a:solidFill>
                  <a:schemeClr val="tx1"/>
                </a:solidFill>
                <a:latin typeface="Cambria" pitchFamily="18" charset="0"/>
              </a:rPr>
              <a:t>ari</a:t>
            </a:r>
            <a:r>
              <a:rPr lang="id-ID" sz="1900" dirty="0" smtClean="0">
                <a:solidFill>
                  <a:schemeClr val="tx1"/>
                </a:solidFill>
                <a:latin typeface="Cambria" pitchFamily="18" charset="0"/>
              </a:rPr>
              <a:t> setiap anggota kelompok</a:t>
            </a:r>
            <a:endParaRPr lang="id-ID" sz="19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2572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259632" y="-34993"/>
            <a:ext cx="6768752" cy="12961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KOMUNIKASI KELOMPOK  DALAM </a:t>
            </a:r>
          </a:p>
          <a:p>
            <a:pPr algn="ctr"/>
            <a:r>
              <a:rPr lang="id-ID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PERSPEKTIF TEORITIS</a:t>
            </a:r>
            <a:endParaRPr lang="id-ID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261151"/>
            <a:ext cx="91440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tx1"/>
              </a:buClr>
              <a:buFont typeface="+mj-lt"/>
              <a:buAutoNum type="arabicPeriod"/>
            </a:pPr>
            <a:endParaRPr lang="id-ID" sz="2200" b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r>
              <a:rPr lang="id-ID" sz="2200" b="0" dirty="0" smtClean="0">
                <a:solidFill>
                  <a:srgbClr val="FFFF00"/>
                </a:solidFill>
                <a:effectLst/>
                <a:latin typeface="Cambria" pitchFamily="18" charset="0"/>
              </a:rPr>
              <a:t>TEORI PERBANDINGA</a:t>
            </a:r>
            <a:r>
              <a:rPr lang="en-US" sz="2200" b="0" dirty="0" smtClean="0">
                <a:solidFill>
                  <a:srgbClr val="FFFF00"/>
                </a:solidFill>
                <a:effectLst/>
                <a:latin typeface="Cambria" pitchFamily="18" charset="0"/>
              </a:rPr>
              <a:t>N</a:t>
            </a:r>
            <a:r>
              <a:rPr lang="id-ID" sz="2200" b="0" dirty="0" smtClean="0">
                <a:solidFill>
                  <a:srgbClr val="FFFF00"/>
                </a:solidFill>
                <a:effectLst/>
                <a:latin typeface="Cambria" pitchFamily="18" charset="0"/>
              </a:rPr>
              <a:t> SOSIAL (Social Comparison Theo</a:t>
            </a:r>
            <a:r>
              <a:rPr lang="en-US" sz="2200" b="0" dirty="0" err="1" smtClean="0">
                <a:solidFill>
                  <a:srgbClr val="FFFF00"/>
                </a:solidFill>
                <a:effectLst/>
                <a:latin typeface="Cambria" pitchFamily="18" charset="0"/>
              </a:rPr>
              <a:t>ry</a:t>
            </a:r>
            <a:r>
              <a:rPr lang="id-ID" sz="2200" b="0" dirty="0" smtClean="0">
                <a:solidFill>
                  <a:srgbClr val="FFFF00"/>
                </a:solidFill>
                <a:effectLst/>
                <a:latin typeface="Cambria" pitchFamily="18" charset="0"/>
              </a:rPr>
              <a:t>)</a:t>
            </a:r>
            <a:r>
              <a:rPr lang="id-ID" sz="2200" b="0" dirty="0" smtClean="0">
                <a:solidFill>
                  <a:srgbClr val="FF0000"/>
                </a:solidFill>
                <a:effectLst/>
                <a:latin typeface="Cambria" pitchFamily="18" charset="0"/>
              </a:rPr>
              <a:t/>
            </a:r>
            <a:br>
              <a:rPr lang="id-ID" sz="2200" b="0" dirty="0" smtClean="0">
                <a:solidFill>
                  <a:srgbClr val="FF0000"/>
                </a:solidFill>
                <a:effectLst/>
                <a:latin typeface="Cambria" pitchFamily="18" charset="0"/>
              </a:rPr>
            </a:br>
            <a:r>
              <a:rPr lang="id-ID" sz="2200" b="0" dirty="0" smtClean="0">
                <a:solidFill>
                  <a:schemeClr val="tx1"/>
                </a:solidFill>
                <a:effectLst/>
                <a:latin typeface="Cambria" pitchFamily="18" charset="0"/>
              </a:rPr>
              <a:t>Tindakan komunikasi dlm kelompok berlangsung karena adanya kebutuhan</a:t>
            </a:r>
            <a:r>
              <a:rPr lang="en-US" sz="2200" b="0" dirty="0" smtClean="0">
                <a:solidFill>
                  <a:schemeClr val="tx1"/>
                </a:solidFill>
                <a:effectLst/>
                <a:latin typeface="Cambria" pitchFamily="18" charset="0"/>
              </a:rPr>
              <a:t>-</a:t>
            </a:r>
            <a:r>
              <a:rPr lang="en-US" sz="2200" b="0" dirty="0" err="1" smtClean="0">
                <a:solidFill>
                  <a:schemeClr val="tx1"/>
                </a:solidFill>
                <a:effectLst/>
                <a:latin typeface="Cambria" pitchFamily="18" charset="0"/>
              </a:rPr>
              <a:t>kebutuhan</a:t>
            </a:r>
            <a:r>
              <a:rPr lang="id-ID" sz="2200" b="0" dirty="0" smtClean="0">
                <a:solidFill>
                  <a:schemeClr val="tx1"/>
                </a:solidFill>
                <a:effectLst/>
                <a:latin typeface="Cambria" pitchFamily="18" charset="0"/>
              </a:rPr>
              <a:t> d</a:t>
            </a:r>
            <a:r>
              <a:rPr lang="en-US" sz="2200" b="0" dirty="0" err="1" smtClean="0">
                <a:solidFill>
                  <a:schemeClr val="tx1"/>
                </a:solidFill>
                <a:effectLst/>
                <a:latin typeface="Cambria" pitchFamily="18" charset="0"/>
              </a:rPr>
              <a:t>ari</a:t>
            </a:r>
            <a:r>
              <a:rPr lang="id-ID" sz="2200" b="0" dirty="0" smtClean="0">
                <a:solidFill>
                  <a:schemeClr val="tx1"/>
                </a:solidFill>
                <a:effectLst/>
                <a:latin typeface="Cambria" pitchFamily="18" charset="0"/>
              </a:rPr>
              <a:t> inividu untuk membandingkan </a:t>
            </a:r>
            <a:r>
              <a:rPr lang="en-US" sz="2200" b="0" dirty="0" smtClean="0">
                <a:solidFill>
                  <a:schemeClr val="tx1"/>
                </a:solidFill>
                <a:effectLst/>
                <a:latin typeface="Cambria" pitchFamily="18" charset="0"/>
              </a:rPr>
              <a:t> 	</a:t>
            </a:r>
            <a:r>
              <a:rPr lang="id-ID" sz="2200" b="0" dirty="0" smtClean="0">
                <a:solidFill>
                  <a:schemeClr val="tx1"/>
                </a:solidFill>
                <a:effectLst/>
                <a:latin typeface="Cambria" pitchFamily="18" charset="0"/>
              </a:rPr>
              <a:t>sikap, pendapat dan kemampuannya dengan individu lain.</a:t>
            </a:r>
          </a:p>
          <a:p>
            <a:pPr>
              <a:buClr>
                <a:schemeClr val="tx1"/>
              </a:buClr>
            </a:pPr>
            <a:endParaRPr lang="id-ID" sz="2200" b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+mj-lt"/>
              <a:buAutoNum type="arabicPeriod" startAt="2"/>
            </a:pPr>
            <a:r>
              <a:rPr lang="id-ID" sz="2200" b="1" dirty="0" smtClean="0">
                <a:solidFill>
                  <a:srgbClr val="FFFF00"/>
                </a:solidFill>
                <a:latin typeface="Cambria" pitchFamily="18" charset="0"/>
              </a:rPr>
              <a:t>TEORI KEPRIBADIAN KELOMPOK (Group Syntality Theory)</a:t>
            </a:r>
          </a:p>
          <a:p>
            <a:pPr marL="360363">
              <a:buClr>
                <a:schemeClr val="tx1"/>
              </a:buClr>
            </a:pPr>
            <a:r>
              <a:rPr lang="id-ID" sz="2200" dirty="0" smtClean="0">
                <a:latin typeface="Cambria" pitchFamily="18" charset="0"/>
              </a:rPr>
              <a:t>Merujuk p</a:t>
            </a:r>
            <a:r>
              <a:rPr lang="en-US" sz="2200" dirty="0" err="1" smtClean="0">
                <a:latin typeface="Cambria" pitchFamily="18" charset="0"/>
              </a:rPr>
              <a:t>ada</a:t>
            </a:r>
            <a:r>
              <a:rPr lang="id-ID" sz="2200" dirty="0" smtClean="0">
                <a:latin typeface="Cambria" pitchFamily="18" charset="0"/>
              </a:rPr>
              <a:t> ciri2 populasi atau karakteristik individu seperti </a:t>
            </a:r>
            <a:r>
              <a:rPr lang="en-US" sz="2200" dirty="0">
                <a:latin typeface="Cambria" pitchFamily="18" charset="0"/>
              </a:rPr>
              <a:t> </a:t>
            </a:r>
            <a:r>
              <a:rPr lang="en-US" sz="2200" dirty="0" smtClean="0">
                <a:latin typeface="Cambria" pitchFamily="18" charset="0"/>
              </a:rPr>
              <a:t>      </a:t>
            </a:r>
            <a:r>
              <a:rPr lang="id-ID" sz="2200" dirty="0" smtClean="0">
                <a:latin typeface="Cambria" pitchFamily="18" charset="0"/>
              </a:rPr>
              <a:t>umur, kecendekiawan  (intelligence), sementara ciri2 kepribadian atau suatu efek yang memungkinkan kelompok bertindak sbg suatu keseluruhan, merujuk pd peran2 spesifik, klik dan posisi status. </a:t>
            </a:r>
          </a:p>
        </p:txBody>
      </p:sp>
    </p:spTree>
    <p:extLst>
      <p:ext uri="{BB962C8B-B14F-4D97-AF65-F5344CB8AC3E}">
        <p14:creationId xmlns:p14="http://schemas.microsoft.com/office/powerpoint/2010/main" val="8743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6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bg2">
                  <a:lumMod val="50000"/>
                </a:schemeClr>
              </a:buClr>
              <a:buFont typeface="+mj-lt"/>
              <a:buAutoNum type="arabicPeriod" startAt="3"/>
            </a:pPr>
            <a:r>
              <a:rPr lang="id-ID" sz="2000" b="1" dirty="0" smtClean="0">
                <a:solidFill>
                  <a:srgbClr val="0070C0"/>
                </a:solidFill>
                <a:latin typeface="Cambria" pitchFamily="18" charset="0"/>
              </a:rPr>
              <a:t>TEORI PERCAKAPAN KELOMPOK ( Group Achievement Theory)</a:t>
            </a:r>
          </a:p>
          <a:p>
            <a:pPr>
              <a:buClr>
                <a:schemeClr val="tx1"/>
              </a:buClr>
            </a:pPr>
            <a:r>
              <a:rPr lang="id-ID" sz="2000" b="1" dirty="0" smtClean="0">
                <a:latin typeface="Cambria" pitchFamily="18" charset="0"/>
              </a:rPr>
              <a:t>	</a:t>
            </a:r>
            <a:r>
              <a:rPr lang="id-ID" sz="2000" dirty="0" smtClean="0">
                <a:latin typeface="Cambria" pitchFamily="18" charset="0"/>
              </a:rPr>
              <a:t>Teori ini sangat berkaitan dgn produktivitas kelompok atau 	upaya2 untuk 	mencapainya melalui pemeriksaan masukan 	(perilaku, interaksi, dan harapan2 yg bersifat individual) dari 	anggota/ </a:t>
            </a:r>
            <a:r>
              <a:rPr lang="id-ID" sz="2000" i="1" dirty="0" smtClean="0">
                <a:latin typeface="Cambria" pitchFamily="18" charset="0"/>
              </a:rPr>
              <a:t>member input, </a:t>
            </a:r>
            <a:r>
              <a:rPr lang="id-ID" sz="2000" dirty="0" smtClean="0">
                <a:latin typeface="Cambria" pitchFamily="18" charset="0"/>
              </a:rPr>
              <a:t>variabel2 perantara/</a:t>
            </a:r>
            <a:r>
              <a:rPr lang="id-ID" sz="2000" i="1" dirty="0" smtClean="0">
                <a:latin typeface="Cambria" pitchFamily="18" charset="0"/>
              </a:rPr>
              <a:t>mediating  	variables </a:t>
            </a:r>
            <a:r>
              <a:rPr lang="id-ID" sz="2000" dirty="0" smtClean="0">
                <a:latin typeface="Cambria" pitchFamily="18" charset="0"/>
              </a:rPr>
              <a:t>(status, norma, dan tujuan2 kelompok) dan keluaran 	dari kelompok/ </a:t>
            </a:r>
            <a:r>
              <a:rPr lang="id-ID" sz="2000" i="1" dirty="0" smtClean="0">
                <a:latin typeface="Cambria" pitchFamily="18" charset="0"/>
              </a:rPr>
              <a:t>group  output </a:t>
            </a:r>
            <a:r>
              <a:rPr lang="id-ID" sz="2000" dirty="0" smtClean="0">
                <a:latin typeface="Cambria" pitchFamily="18" charset="0"/>
              </a:rPr>
              <a:t>(pencapaian,/ prestasi dari tugas 	atau tujuan kelompok).</a:t>
            </a:r>
          </a:p>
          <a:p>
            <a:pPr>
              <a:buClr>
                <a:schemeClr val="tx1"/>
              </a:buClr>
            </a:pPr>
            <a:endParaRPr lang="id-ID" sz="2000" dirty="0" smtClean="0">
              <a:latin typeface="Cambria" pitchFamily="18" charset="0"/>
            </a:endParaRP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+mj-lt"/>
              <a:buAutoNum type="arabicPeriod" startAt="4"/>
            </a:pPr>
            <a:r>
              <a:rPr lang="id-ID" sz="2000" b="1" dirty="0" smtClean="0">
                <a:solidFill>
                  <a:srgbClr val="0070C0"/>
                </a:solidFill>
                <a:latin typeface="Cambria" pitchFamily="18" charset="0"/>
              </a:rPr>
              <a:t>TEORI PERTUKARAN SOSIAL (Social Exchange Theory)</a:t>
            </a:r>
          </a:p>
          <a:p>
            <a:pPr marL="719138" indent="-358775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id-ID" sz="2000" dirty="0" smtClean="0">
                <a:latin typeface="Cambria" pitchFamily="18" charset="0"/>
              </a:rPr>
              <a:t>Interaksi manusia melibatkan pertukaran barang dan jasa.</a:t>
            </a:r>
          </a:p>
          <a:p>
            <a:pPr marL="719138" indent="-358775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id-ID" sz="2000" dirty="0" smtClean="0">
                <a:latin typeface="Cambria" pitchFamily="18" charset="0"/>
              </a:rPr>
              <a:t>Biaya (cost) dan imbalan (reward) dipahami dalam situasi yg akan disajikan untuk mendapatkan respon dan individu2 selama interaksi sosial.</a:t>
            </a:r>
          </a:p>
          <a:p>
            <a:pPr marL="719138" indent="-358775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id-ID" sz="2000" dirty="0" smtClean="0">
                <a:latin typeface="Cambria" pitchFamily="18" charset="0"/>
              </a:rPr>
              <a:t>Jika imbalan dirasakan tidak cukup atau lebih banyak dari biaya, maka</a:t>
            </a:r>
            <a:r>
              <a:rPr lang="id-ID" sz="2000" dirty="0">
                <a:latin typeface="Cambria" pitchFamily="18" charset="0"/>
              </a:rPr>
              <a:t> </a:t>
            </a:r>
            <a:r>
              <a:rPr lang="id-ID" sz="2000" dirty="0" smtClean="0">
                <a:latin typeface="Cambria" pitchFamily="18" charset="0"/>
              </a:rPr>
              <a:t>interaksi kelompok akan diakhiri atau individu2 yang terlibat akan mengubah perilaku mereka untuk melindungi imbalan apa pun yg mereka cari.</a:t>
            </a:r>
          </a:p>
          <a:p>
            <a:pPr marL="800100" lvl="1" indent="-342900">
              <a:buClr>
                <a:schemeClr val="tx1"/>
              </a:buClr>
              <a:buFont typeface="+mj-lt"/>
              <a:buAutoNum type="arabicPeriod" startAt="5"/>
            </a:pPr>
            <a:endParaRPr lang="id-ID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16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1003513"/>
            <a:ext cx="828092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tx2">
                  <a:lumMod val="50000"/>
                </a:schemeClr>
              </a:buClr>
              <a:buFont typeface="+mj-lt"/>
              <a:buAutoNum type="arabicPeriod" startAt="5"/>
            </a:pPr>
            <a:r>
              <a:rPr lang="id-ID" sz="2100" b="1" dirty="0" smtClean="0">
                <a:solidFill>
                  <a:srgbClr val="FFFF00"/>
                </a:solidFill>
                <a:latin typeface="Cambria" pitchFamily="18" charset="0"/>
              </a:rPr>
              <a:t>TEORI SOSIOMETRIX (Sociometric Theory)</a:t>
            </a:r>
          </a:p>
          <a:p>
            <a:pPr marL="342900" indent="-3429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id-ID" sz="2100" dirty="0" smtClean="0">
                <a:latin typeface="Cambria" pitchFamily="18" charset="0"/>
              </a:rPr>
              <a:t>Individu2 dalam kelompok yg merasa tertarik satu sama lain akan lebih banyak melakukan tindak komunikasi, sebaliknya individu2 yg saling menolak , hanya sedikit atau kurang melakukan tindak komunikasi.</a:t>
            </a:r>
          </a:p>
          <a:p>
            <a:pPr marL="342900" indent="-3429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id-ID" sz="2100" dirty="0" smtClean="0">
                <a:latin typeface="Cambria" pitchFamily="18" charset="0"/>
              </a:rPr>
              <a:t>Tataran ketertarikan atau penolakan itu dapat diukur melalui alat tes sosiometri, dengan cara setiap anggota ditanyakan untuk memberi jenjang atau ranking terhadap anggota lainnya dalam kerangka ketertarikan antarpribadi (</a:t>
            </a:r>
            <a:r>
              <a:rPr lang="id-ID" sz="2100" i="1" dirty="0" smtClean="0">
                <a:latin typeface="Cambria" pitchFamily="18" charset="0"/>
              </a:rPr>
              <a:t>intrapersonal attractiveness</a:t>
            </a:r>
            <a:r>
              <a:rPr lang="id-ID" sz="2100" dirty="0" smtClean="0">
                <a:latin typeface="Cambria" pitchFamily="18" charset="0"/>
              </a:rPr>
              <a:t>) dan keefektifan tugas (</a:t>
            </a:r>
            <a:r>
              <a:rPr lang="id-ID" sz="2100" i="1" dirty="0" smtClean="0">
                <a:latin typeface="Cambria" pitchFamily="18" charset="0"/>
              </a:rPr>
              <a:t>task effectiveness</a:t>
            </a:r>
            <a:r>
              <a:rPr lang="id-ID" sz="2100" dirty="0" smtClean="0">
                <a:latin typeface="Cambria" pitchFamily="18" charset="0"/>
              </a:rPr>
              <a:t>).</a:t>
            </a:r>
          </a:p>
          <a:p>
            <a:pPr marL="342900" indent="-3429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id-ID" sz="2100" dirty="0" smtClean="0">
                <a:latin typeface="Cambria" pitchFamily="18" charset="0"/>
              </a:rPr>
              <a:t>Dengan menggunakan teori ini, kita dapat mengukur dan menentukan bagaimana sebuah kelompok akan mempunyai keterpaduan dan produktif. </a:t>
            </a:r>
          </a:p>
        </p:txBody>
      </p:sp>
    </p:spTree>
    <p:extLst>
      <p:ext uri="{BB962C8B-B14F-4D97-AF65-F5344CB8AC3E}">
        <p14:creationId xmlns:p14="http://schemas.microsoft.com/office/powerpoint/2010/main" val="329574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242</TotalTime>
  <Words>217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Inside</cp:lastModifiedBy>
  <cp:revision>33</cp:revision>
  <dcterms:created xsi:type="dcterms:W3CDTF">2019-10-23T13:41:25Z</dcterms:created>
  <dcterms:modified xsi:type="dcterms:W3CDTF">2021-11-01T03:56:12Z</dcterms:modified>
</cp:coreProperties>
</file>