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9F41F-0B71-4CF1-9C22-F8FD6CFB3DD2}" type="datetimeFigureOut">
              <a:rPr lang="en-US" smtClean="0"/>
              <a:pPr/>
              <a:t>12/14/2017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D6D42-0224-4337-8AB5-E5C942C484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9F41F-0B71-4CF1-9C22-F8FD6CFB3DD2}" type="datetimeFigureOut">
              <a:rPr lang="en-US" smtClean="0"/>
              <a:pPr/>
              <a:t>12/14/2017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D6D42-0224-4337-8AB5-E5C942C484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9F41F-0B71-4CF1-9C22-F8FD6CFB3DD2}" type="datetimeFigureOut">
              <a:rPr lang="en-US" smtClean="0"/>
              <a:pPr/>
              <a:t>12/14/2017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D6D42-0224-4337-8AB5-E5C942C484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9F41F-0B71-4CF1-9C22-F8FD6CFB3DD2}" type="datetimeFigureOut">
              <a:rPr lang="en-US" smtClean="0"/>
              <a:pPr/>
              <a:t>12/14/2017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D6D42-0224-4337-8AB5-E5C942C484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9F41F-0B71-4CF1-9C22-F8FD6CFB3DD2}" type="datetimeFigureOut">
              <a:rPr lang="en-US" smtClean="0"/>
              <a:pPr/>
              <a:t>12/14/2017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D6D42-0224-4337-8AB5-E5C942C484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9F41F-0B71-4CF1-9C22-F8FD6CFB3DD2}" type="datetimeFigureOut">
              <a:rPr lang="en-US" smtClean="0"/>
              <a:pPr/>
              <a:t>12/14/2017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D6D42-0224-4337-8AB5-E5C942C484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9F41F-0B71-4CF1-9C22-F8FD6CFB3DD2}" type="datetimeFigureOut">
              <a:rPr lang="en-US" smtClean="0"/>
              <a:pPr/>
              <a:t>12/14/2017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D6D42-0224-4337-8AB5-E5C942C484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9F41F-0B71-4CF1-9C22-F8FD6CFB3DD2}" type="datetimeFigureOut">
              <a:rPr lang="en-US" smtClean="0"/>
              <a:pPr/>
              <a:t>12/14/2017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D6D42-0224-4337-8AB5-E5C942C484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9F41F-0B71-4CF1-9C22-F8FD6CFB3DD2}" type="datetimeFigureOut">
              <a:rPr lang="en-US" smtClean="0"/>
              <a:pPr/>
              <a:t>12/14/2017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D6D42-0224-4337-8AB5-E5C942C484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9F41F-0B71-4CF1-9C22-F8FD6CFB3DD2}" type="datetimeFigureOut">
              <a:rPr lang="en-US" smtClean="0"/>
              <a:pPr/>
              <a:t>12/14/2017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D6D42-0224-4337-8AB5-E5C942C484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9F41F-0B71-4CF1-9C22-F8FD6CFB3DD2}" type="datetimeFigureOut">
              <a:rPr lang="en-US" smtClean="0"/>
              <a:pPr/>
              <a:t>12/14/2017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D6D42-0224-4337-8AB5-E5C942C484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09F41F-0B71-4CF1-9C22-F8FD6CFB3DD2}" type="datetimeFigureOut">
              <a:rPr lang="en-US" smtClean="0"/>
              <a:pPr/>
              <a:t>12/14/2017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1D6D42-0224-4337-8AB5-E5C942C484E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6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6600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 altLang="en-US"/>
          </a:p>
        </p:txBody>
      </p:sp>
      <p:pic>
        <p:nvPicPr>
          <p:cNvPr id="32771" name="Picture 4" descr="g041117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762000"/>
            <a:ext cx="4672013" cy="4806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772" name="Text Box 5"/>
          <p:cNvSpPr txBox="1">
            <a:spLocks noChangeArrowheads="1"/>
          </p:cNvSpPr>
          <p:nvPr/>
        </p:nvSpPr>
        <p:spPr bwMode="auto">
          <a:xfrm>
            <a:off x="5334000" y="3200400"/>
            <a:ext cx="3506788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400" b="1">
                <a:solidFill>
                  <a:srgbClr val="FFFF00"/>
                </a:solidFill>
              </a:rPr>
              <a:t>METODA</a:t>
            </a:r>
          </a:p>
          <a:p>
            <a:r>
              <a:rPr lang="en-US" sz="4400" b="1">
                <a:solidFill>
                  <a:srgbClr val="FFFF00"/>
                </a:solidFill>
              </a:rPr>
              <a:t>PENELITIAN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 b="1"/>
              <a:t>PENYUSUNAN INSTRUMEN</a:t>
            </a:r>
          </a:p>
          <a:p>
            <a:pPr algn="ctr"/>
            <a:endParaRPr lang="en-US" sz="3600" b="1"/>
          </a:p>
          <a:p>
            <a:pPr algn="ctr"/>
            <a:endParaRPr lang="en-US" sz="3600" b="1"/>
          </a:p>
          <a:p>
            <a:pPr algn="ctr"/>
            <a:endParaRPr lang="en-US" sz="3600" b="1"/>
          </a:p>
          <a:p>
            <a:pPr algn="ctr"/>
            <a:endParaRPr lang="en-US" sz="3600" b="1"/>
          </a:p>
          <a:p>
            <a:pPr algn="ctr"/>
            <a:endParaRPr lang="en-US" sz="3600" b="1"/>
          </a:p>
          <a:p>
            <a:pPr algn="ctr"/>
            <a:endParaRPr lang="en-US" sz="3600" b="1"/>
          </a:p>
          <a:p>
            <a:pPr algn="ctr"/>
            <a:endParaRPr lang="en-US" sz="3600" b="1"/>
          </a:p>
          <a:p>
            <a:pPr algn="ctr"/>
            <a:endParaRPr lang="en-US" sz="3600" b="1"/>
          </a:p>
          <a:p>
            <a:pPr algn="ctr"/>
            <a:endParaRPr lang="en-US" sz="3600" b="1"/>
          </a:p>
          <a:p>
            <a:pPr algn="ctr"/>
            <a:endParaRPr lang="en-US" sz="3600" b="1"/>
          </a:p>
        </p:txBody>
      </p:sp>
      <p:sp>
        <p:nvSpPr>
          <p:cNvPr id="41987" name="Rectangle 6"/>
          <p:cNvSpPr>
            <a:spLocks noChangeArrowheads="1"/>
          </p:cNvSpPr>
          <p:nvPr/>
        </p:nvSpPr>
        <p:spPr bwMode="auto">
          <a:xfrm>
            <a:off x="381000" y="1295400"/>
            <a:ext cx="8534400" cy="51816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 b="1" dirty="0">
                <a:solidFill>
                  <a:srgbClr val="C00000"/>
                </a:solidFill>
              </a:rPr>
              <a:t>PERTANYAAN </a:t>
            </a:r>
            <a:r>
              <a:rPr lang="en-US" sz="2400" b="1" dirty="0" smtClean="0">
                <a:solidFill>
                  <a:srgbClr val="C00000"/>
                </a:solidFill>
              </a:rPr>
              <a:t>TERBUKA</a:t>
            </a:r>
          </a:p>
          <a:p>
            <a:endParaRPr lang="en-US" sz="2400" b="1" dirty="0">
              <a:solidFill>
                <a:srgbClr val="C00000"/>
              </a:solidFill>
            </a:endParaRPr>
          </a:p>
          <a:p>
            <a:pPr lvl="2"/>
            <a:r>
              <a:rPr lang="en-US" sz="2400" b="1" dirty="0" err="1"/>
              <a:t>Isian</a:t>
            </a:r>
            <a:r>
              <a:rPr lang="en-US" sz="2400" b="1" dirty="0"/>
              <a:t> (</a:t>
            </a:r>
            <a:r>
              <a:rPr lang="en-US" sz="2400" b="1" dirty="0" err="1"/>
              <a:t>Angka</a:t>
            </a:r>
            <a:r>
              <a:rPr lang="en-US" sz="2400" b="1" dirty="0"/>
              <a:t>, </a:t>
            </a:r>
            <a:r>
              <a:rPr lang="en-US" sz="2400" b="1" dirty="0" err="1"/>
              <a:t>Narasi</a:t>
            </a:r>
            <a:r>
              <a:rPr lang="en-US" sz="2400" b="1" dirty="0"/>
              <a:t>)</a:t>
            </a:r>
          </a:p>
          <a:p>
            <a:pPr lvl="2"/>
            <a:endParaRPr lang="en-US" sz="2400" b="1" dirty="0"/>
          </a:p>
          <a:p>
            <a:pPr lvl="2"/>
            <a:r>
              <a:rPr lang="en-US" sz="2400" b="1" dirty="0">
                <a:solidFill>
                  <a:srgbClr val="C00000"/>
                </a:solidFill>
              </a:rPr>
              <a:t>PERTANYAAN TERTUTUP</a:t>
            </a:r>
          </a:p>
          <a:p>
            <a:pPr lvl="2"/>
            <a:r>
              <a:rPr lang="en-US" sz="2400" b="1" dirty="0" err="1"/>
              <a:t>Dengan</a:t>
            </a:r>
            <a:r>
              <a:rPr lang="en-US" sz="2400" b="1" dirty="0"/>
              <a:t> </a:t>
            </a:r>
            <a:r>
              <a:rPr lang="en-US" sz="2400" b="1" dirty="0" err="1"/>
              <a:t>alternatif</a:t>
            </a:r>
            <a:r>
              <a:rPr lang="en-US" sz="2400" b="1" dirty="0"/>
              <a:t> </a:t>
            </a:r>
            <a:r>
              <a:rPr lang="en-US" sz="2400" b="1" dirty="0" err="1"/>
              <a:t>jawaban</a:t>
            </a:r>
            <a:r>
              <a:rPr lang="en-US" sz="2400" b="1" dirty="0"/>
              <a:t> </a:t>
            </a:r>
          </a:p>
          <a:p>
            <a:pPr lvl="2"/>
            <a:r>
              <a:rPr lang="en-US" sz="2400" b="1" dirty="0"/>
              <a:t>(</a:t>
            </a:r>
            <a:r>
              <a:rPr lang="en-US" sz="2400" b="1" dirty="0" err="1"/>
              <a:t>ya</a:t>
            </a:r>
            <a:r>
              <a:rPr lang="en-US" sz="2400" b="1" dirty="0"/>
              <a:t>/</a:t>
            </a:r>
            <a:r>
              <a:rPr lang="en-US" sz="2400" b="1" dirty="0" err="1"/>
              <a:t>tidak</a:t>
            </a:r>
            <a:r>
              <a:rPr lang="en-US" sz="2400" b="1" dirty="0"/>
              <a:t>, </a:t>
            </a:r>
            <a:r>
              <a:rPr lang="en-US" sz="2400" b="1" dirty="0" err="1"/>
              <a:t>Benar</a:t>
            </a:r>
            <a:r>
              <a:rPr lang="en-US" sz="2400" b="1" dirty="0"/>
              <a:t>/</a:t>
            </a:r>
            <a:r>
              <a:rPr lang="en-US" sz="2400" b="1" dirty="0" err="1"/>
              <a:t>salah</a:t>
            </a:r>
            <a:r>
              <a:rPr lang="en-US" sz="2400" b="1" dirty="0"/>
              <a:t>, </a:t>
            </a:r>
            <a:r>
              <a:rPr lang="en-US" sz="2400" b="1" dirty="0" err="1"/>
              <a:t>Pilihan</a:t>
            </a:r>
            <a:r>
              <a:rPr lang="en-US" sz="2400" b="1" dirty="0"/>
              <a:t> </a:t>
            </a:r>
            <a:r>
              <a:rPr lang="en-US" sz="2400" b="1" dirty="0" err="1"/>
              <a:t>Ganda</a:t>
            </a:r>
            <a:r>
              <a:rPr lang="en-US" sz="2400" b="1" dirty="0"/>
              <a:t>, </a:t>
            </a:r>
            <a:r>
              <a:rPr lang="en-US" sz="2400" b="1" dirty="0" err="1"/>
              <a:t>Pasangan</a:t>
            </a:r>
            <a:r>
              <a:rPr lang="en-US" sz="2400" b="1" dirty="0"/>
              <a:t>)</a:t>
            </a:r>
          </a:p>
          <a:p>
            <a:pPr lvl="2"/>
            <a:endParaRPr lang="en-US" sz="2400" b="1" dirty="0"/>
          </a:p>
          <a:p>
            <a:pPr lvl="2"/>
            <a:r>
              <a:rPr lang="en-US" sz="2400" b="1" dirty="0"/>
              <a:t>Model </a:t>
            </a:r>
            <a:r>
              <a:rPr lang="en-US" sz="2400" b="1" dirty="0" err="1"/>
              <a:t>Likert</a:t>
            </a:r>
            <a:r>
              <a:rPr lang="en-US" sz="2400" b="1" dirty="0"/>
              <a:t>, Model </a:t>
            </a:r>
            <a:r>
              <a:rPr lang="en-US" sz="2400" b="1" dirty="0" err="1"/>
              <a:t>Bogardus</a:t>
            </a:r>
            <a:r>
              <a:rPr lang="en-US" sz="2400" b="1" dirty="0"/>
              <a:t>, Model </a:t>
            </a:r>
            <a:r>
              <a:rPr lang="en-US" sz="2400" b="1" dirty="0" err="1"/>
              <a:t>Thurstone</a:t>
            </a:r>
            <a:endParaRPr lang="en-US" sz="2400" b="1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85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99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 dirty="0" smtClean="0"/>
              <a:t> </a:t>
            </a:r>
            <a:endParaRPr lang="id-ID" altLang="en-US" dirty="0"/>
          </a:p>
        </p:txBody>
      </p:sp>
      <p:sp>
        <p:nvSpPr>
          <p:cNvPr id="43011" name="Rectangle 4"/>
          <p:cNvSpPr>
            <a:spLocks noChangeArrowheads="1"/>
          </p:cNvSpPr>
          <p:nvPr/>
        </p:nvSpPr>
        <p:spPr bwMode="auto">
          <a:xfrm>
            <a:off x="0" y="23796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 altLang="en-US"/>
          </a:p>
        </p:txBody>
      </p:sp>
      <p:graphicFrame>
        <p:nvGraphicFramePr>
          <p:cNvPr id="45060" name="Group 4"/>
          <p:cNvGraphicFramePr>
            <a:graphicFrameLocks noGrp="1"/>
          </p:cNvGraphicFramePr>
          <p:nvPr/>
        </p:nvGraphicFramePr>
        <p:xfrm>
          <a:off x="785786" y="1219200"/>
          <a:ext cx="6929486" cy="2286000"/>
        </p:xfrm>
        <a:graphic>
          <a:graphicData uri="http://schemas.openxmlformats.org/drawingml/2006/table">
            <a:tbl>
              <a:tblPr/>
              <a:tblGrid>
                <a:gridCol w="2804167"/>
                <a:gridCol w="822439"/>
                <a:gridCol w="824627"/>
                <a:gridCol w="826814"/>
                <a:gridCol w="824625"/>
                <a:gridCol w="826814"/>
              </a:tblGrid>
              <a:tr h="635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Pernyataan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Ss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Rg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Ts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STs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65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Pestisida itu sangat berbahaya</a:t>
                      </a:r>
                      <a:endParaRPr kumimoji="0" lang="en-US" alt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Tanpa pestisida, tak mungkin panen</a:t>
                      </a:r>
                      <a:endParaRPr kumimoji="0" lang="en-US" alt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Bertani-organik</a:t>
                      </a:r>
                      <a:r>
                        <a:rPr kumimoji="0" lang="en-US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 le-</a:t>
                      </a:r>
                      <a:r>
                        <a:rPr kumimoji="0" lang="en-US" alt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bih</a:t>
                      </a:r>
                      <a:r>
                        <a:rPr kumimoji="0" lang="en-US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alt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menguntungkan</a:t>
                      </a:r>
                      <a:endParaRPr kumimoji="0" lang="en-US" alt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3035" name="Rectangle 80"/>
          <p:cNvSpPr>
            <a:spLocks noChangeArrowheads="1"/>
          </p:cNvSpPr>
          <p:nvPr/>
        </p:nvSpPr>
        <p:spPr bwMode="auto">
          <a:xfrm>
            <a:off x="1724025" y="3581400"/>
            <a:ext cx="55070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/>
            <a:r>
              <a:rPr lang="en-US" altLang="en-US" sz="1200">
                <a:cs typeface="Times New Roman" pitchFamily="18" charset="0"/>
              </a:rPr>
              <a:t>  </a:t>
            </a:r>
            <a:r>
              <a:rPr lang="en-US" altLang="en-US" sz="1200" b="1">
                <a:cs typeface="Times New Roman" pitchFamily="18" charset="0"/>
              </a:rPr>
              <a:t>Ss – Sangat Setuju        Rg – Ragu-ragu         Ts    -  Tidak Setuju    </a:t>
            </a:r>
            <a:endParaRPr lang="en-US" altLang="en-US" sz="1100" b="1">
              <a:cs typeface="Times New Roman" pitchFamily="18" charset="0"/>
            </a:endParaRPr>
          </a:p>
          <a:p>
            <a:pPr algn="just" eaLnBrk="0" hangingPunct="0"/>
            <a:r>
              <a:rPr lang="en-US" altLang="en-US" sz="1200" b="1">
                <a:cs typeface="Times New Roman" pitchFamily="18" charset="0"/>
              </a:rPr>
              <a:t>  </a:t>
            </a:r>
            <a:r>
              <a:rPr lang="sv-SE" altLang="en-US" sz="1200" b="1">
                <a:cs typeface="Times New Roman" pitchFamily="18" charset="0"/>
              </a:rPr>
              <a:t>S   -  Setuju                                                        STs  -   Sangat Tidak Setuju</a:t>
            </a:r>
            <a:endParaRPr lang="sv-SE" altLang="en-US" b="1">
              <a:cs typeface="Times New Roman" pitchFamily="18" charset="0"/>
            </a:endParaRPr>
          </a:p>
        </p:txBody>
      </p:sp>
      <p:sp>
        <p:nvSpPr>
          <p:cNvPr id="43036" name="Rectangle 81"/>
          <p:cNvSpPr>
            <a:spLocks noChangeArrowheads="1"/>
          </p:cNvSpPr>
          <p:nvPr/>
        </p:nvSpPr>
        <p:spPr bwMode="auto">
          <a:xfrm>
            <a:off x="457200" y="4467225"/>
            <a:ext cx="4038600" cy="177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tabLst>
                <a:tab pos="479425" algn="l"/>
              </a:tabLst>
            </a:pPr>
            <a:r>
              <a:rPr lang="en-US" sz="2000" b="1" dirty="0">
                <a:solidFill>
                  <a:srgbClr val="FF0000"/>
                </a:solidFill>
              </a:rPr>
              <a:t>SKALA BOGARDUS</a:t>
            </a:r>
          </a:p>
          <a:p>
            <a:pPr>
              <a:tabLst>
                <a:tab pos="479425" algn="l"/>
              </a:tabLst>
            </a:pPr>
            <a:r>
              <a:rPr lang="en-US" b="1" dirty="0" err="1"/>
              <a:t>Cita-cita</a:t>
            </a:r>
            <a:r>
              <a:rPr lang="en-US" b="1" dirty="0"/>
              <a:t> </a:t>
            </a:r>
            <a:r>
              <a:rPr lang="en-US" b="1" dirty="0" err="1"/>
              <a:t>sejak</a:t>
            </a:r>
            <a:r>
              <a:rPr lang="en-US" b="1" dirty="0"/>
              <a:t> </a:t>
            </a:r>
            <a:r>
              <a:rPr lang="en-US" b="1" dirty="0" err="1"/>
              <a:t>kecil</a:t>
            </a:r>
            <a:r>
              <a:rPr lang="en-US" b="1" dirty="0"/>
              <a:t>,        </a:t>
            </a:r>
            <a:r>
              <a:rPr lang="en-US" b="1" dirty="0" smtClean="0"/>
              <a:t> </a:t>
            </a:r>
            <a:r>
              <a:rPr lang="en-US" b="1" dirty="0" err="1" smtClean="0"/>
              <a:t>Skor</a:t>
            </a:r>
            <a:r>
              <a:rPr lang="en-US" b="1" dirty="0"/>
              <a:t>, 5.</a:t>
            </a:r>
          </a:p>
          <a:p>
            <a:pPr>
              <a:tabLst>
                <a:tab pos="479425" algn="l"/>
              </a:tabLst>
            </a:pPr>
            <a:r>
              <a:rPr lang="en-US" b="1" dirty="0"/>
              <a:t>Paling </a:t>
            </a:r>
            <a:r>
              <a:rPr lang="en-US" b="1" dirty="0" err="1"/>
              <a:t>menjanjika</a:t>
            </a:r>
            <a:r>
              <a:rPr lang="en-US" b="1" dirty="0"/>
              <a:t>,          </a:t>
            </a:r>
            <a:r>
              <a:rPr lang="en-US" b="1" dirty="0" smtClean="0"/>
              <a:t>  </a:t>
            </a:r>
            <a:r>
              <a:rPr lang="en-US" b="1" dirty="0" err="1"/>
              <a:t>Skor</a:t>
            </a:r>
            <a:r>
              <a:rPr lang="en-US" b="1" dirty="0"/>
              <a:t>, 4.</a:t>
            </a:r>
          </a:p>
          <a:p>
            <a:pPr>
              <a:tabLst>
                <a:tab pos="479425" algn="l"/>
              </a:tabLst>
            </a:pPr>
            <a:r>
              <a:rPr lang="en-US" b="1" dirty="0" err="1"/>
              <a:t>Terpengaruh</a:t>
            </a:r>
            <a:r>
              <a:rPr lang="en-US" b="1" dirty="0"/>
              <a:t> </a:t>
            </a:r>
            <a:r>
              <a:rPr lang="en-US" b="1" dirty="0" err="1"/>
              <a:t>teman</a:t>
            </a:r>
            <a:r>
              <a:rPr lang="en-US" b="1" dirty="0"/>
              <a:t>,        </a:t>
            </a:r>
            <a:r>
              <a:rPr lang="en-US" b="1" dirty="0" err="1"/>
              <a:t>Skor</a:t>
            </a:r>
            <a:r>
              <a:rPr lang="en-US" b="1" dirty="0"/>
              <a:t>, 3.</a:t>
            </a:r>
          </a:p>
          <a:p>
            <a:pPr>
              <a:tabLst>
                <a:tab pos="479425" algn="l"/>
              </a:tabLst>
            </a:pPr>
            <a:r>
              <a:rPr lang="en-US" b="1" dirty="0" err="1"/>
              <a:t>Disuruh</a:t>
            </a:r>
            <a:r>
              <a:rPr lang="en-US" b="1" dirty="0"/>
              <a:t> </a:t>
            </a:r>
            <a:r>
              <a:rPr lang="en-US" b="1" dirty="0" err="1"/>
              <a:t>orang-tua</a:t>
            </a:r>
            <a:r>
              <a:rPr lang="en-US" b="1" dirty="0"/>
              <a:t>,           </a:t>
            </a:r>
            <a:r>
              <a:rPr lang="en-US" b="1" dirty="0" err="1"/>
              <a:t>Skor</a:t>
            </a:r>
            <a:r>
              <a:rPr lang="en-US" b="1" dirty="0"/>
              <a:t>, 2.</a:t>
            </a:r>
          </a:p>
          <a:p>
            <a:pPr>
              <a:tabLst>
                <a:tab pos="479425" algn="l"/>
              </a:tabLst>
            </a:pPr>
            <a:r>
              <a:rPr lang="en-US" b="1" dirty="0"/>
              <a:t>Dari </a:t>
            </a:r>
            <a:r>
              <a:rPr lang="en-US" b="1" dirty="0" err="1"/>
              <a:t>pada</a:t>
            </a:r>
            <a:r>
              <a:rPr lang="en-US" b="1" dirty="0"/>
              <a:t> </a:t>
            </a:r>
            <a:r>
              <a:rPr lang="en-US" b="1" dirty="0" err="1"/>
              <a:t>menganggur</a:t>
            </a:r>
            <a:r>
              <a:rPr lang="en-US" b="1" dirty="0"/>
              <a:t>,   </a:t>
            </a:r>
            <a:r>
              <a:rPr lang="en-US" b="1" dirty="0" err="1"/>
              <a:t>Skor</a:t>
            </a:r>
            <a:r>
              <a:rPr lang="en-US" b="1" dirty="0"/>
              <a:t>, 1.</a:t>
            </a:r>
          </a:p>
        </p:txBody>
      </p:sp>
      <p:sp>
        <p:nvSpPr>
          <p:cNvPr id="43037" name="Rectangle 82"/>
          <p:cNvSpPr>
            <a:spLocks noChangeArrowheads="1"/>
          </p:cNvSpPr>
          <p:nvPr/>
        </p:nvSpPr>
        <p:spPr bwMode="auto">
          <a:xfrm>
            <a:off x="4876800" y="4495800"/>
            <a:ext cx="3886200" cy="173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tabLst>
                <a:tab pos="457200" algn="l"/>
              </a:tabLst>
            </a:pPr>
            <a:r>
              <a:rPr lang="en-US" b="1" dirty="0">
                <a:solidFill>
                  <a:srgbClr val="FF0000"/>
                </a:solidFill>
              </a:rPr>
              <a:t>SKALA THURSTONE</a:t>
            </a:r>
          </a:p>
          <a:p>
            <a:pPr>
              <a:tabLst>
                <a:tab pos="457200" algn="l"/>
              </a:tabLst>
            </a:pPr>
            <a:r>
              <a:rPr lang="en-US" b="1" dirty="0" err="1"/>
              <a:t>Demonstrasi</a:t>
            </a:r>
            <a:r>
              <a:rPr lang="en-US" b="1" dirty="0"/>
              <a:t> </a:t>
            </a:r>
            <a:r>
              <a:rPr lang="en-US" b="1" dirty="0" err="1"/>
              <a:t>hasil</a:t>
            </a:r>
            <a:r>
              <a:rPr lang="en-US" b="1" dirty="0"/>
              <a:t>	      </a:t>
            </a:r>
            <a:r>
              <a:rPr lang="en-US" b="1" dirty="0" smtClean="0"/>
              <a:t>            (</a:t>
            </a:r>
            <a:r>
              <a:rPr lang="en-US" b="1" dirty="0"/>
              <a:t>4)	</a:t>
            </a:r>
          </a:p>
          <a:p>
            <a:pPr>
              <a:tabLst>
                <a:tab pos="457200" algn="l"/>
              </a:tabLst>
            </a:pPr>
            <a:r>
              <a:rPr lang="en-US" b="1" dirty="0" err="1"/>
              <a:t>Demonstrasi</a:t>
            </a:r>
            <a:r>
              <a:rPr lang="en-US" b="1" dirty="0"/>
              <a:t> </a:t>
            </a:r>
            <a:r>
              <a:rPr lang="en-US" b="1" dirty="0" err="1"/>
              <a:t>cara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hasil</a:t>
            </a:r>
            <a:r>
              <a:rPr lang="en-US" b="1" dirty="0"/>
              <a:t>  </a:t>
            </a:r>
            <a:r>
              <a:rPr lang="en-US" b="1" dirty="0" smtClean="0"/>
              <a:t>  </a:t>
            </a:r>
            <a:r>
              <a:rPr lang="en-US" b="1" dirty="0"/>
              <a:t>(5)</a:t>
            </a:r>
          </a:p>
          <a:p>
            <a:pPr>
              <a:tabLst>
                <a:tab pos="457200" algn="l"/>
              </a:tabLst>
            </a:pPr>
            <a:r>
              <a:rPr lang="en-US" b="1" dirty="0" err="1"/>
              <a:t>Tayangan</a:t>
            </a:r>
            <a:r>
              <a:rPr lang="en-US" b="1" dirty="0"/>
              <a:t> </a:t>
            </a:r>
            <a:r>
              <a:rPr lang="en-US" b="1" dirty="0" err="1"/>
              <a:t>di</a:t>
            </a:r>
            <a:r>
              <a:rPr lang="en-US" b="1" dirty="0"/>
              <a:t> TV	</a:t>
            </a:r>
            <a:r>
              <a:rPr lang="en-US" b="1" dirty="0" smtClean="0"/>
              <a:t>                  </a:t>
            </a:r>
            <a:r>
              <a:rPr lang="en-US" b="1" dirty="0"/>
              <a:t>(2)	</a:t>
            </a:r>
          </a:p>
          <a:p>
            <a:pPr>
              <a:tabLst>
                <a:tab pos="457200" algn="l"/>
              </a:tabLst>
            </a:pPr>
            <a:r>
              <a:rPr lang="en-US" b="1" dirty="0" err="1"/>
              <a:t>Selebaran</a:t>
            </a:r>
            <a:r>
              <a:rPr lang="en-US" b="1" dirty="0"/>
              <a:t>   	     </a:t>
            </a:r>
            <a:r>
              <a:rPr lang="en-US" b="1" dirty="0" smtClean="0"/>
              <a:t>             </a:t>
            </a:r>
            <a:r>
              <a:rPr lang="en-US" b="1" dirty="0"/>
              <a:t>(1)</a:t>
            </a:r>
          </a:p>
          <a:p>
            <a:pPr>
              <a:tabLst>
                <a:tab pos="457200" algn="l"/>
              </a:tabLst>
            </a:pPr>
            <a:r>
              <a:rPr lang="en-US" b="1" dirty="0" err="1"/>
              <a:t>Kunjungan-lapang</a:t>
            </a:r>
            <a:r>
              <a:rPr lang="en-US" b="1" dirty="0"/>
              <a:t>	       </a:t>
            </a:r>
            <a:r>
              <a:rPr lang="en-US" b="1" dirty="0" smtClean="0"/>
              <a:t>           (</a:t>
            </a:r>
            <a:r>
              <a:rPr lang="en-US" b="1" dirty="0"/>
              <a:t>3)</a:t>
            </a:r>
            <a:r>
              <a:rPr lang="en-US" dirty="0"/>
              <a:t>	</a:t>
            </a:r>
          </a:p>
        </p:txBody>
      </p:sp>
      <p:sp>
        <p:nvSpPr>
          <p:cNvPr id="43038" name="Text Box 83"/>
          <p:cNvSpPr txBox="1">
            <a:spLocks noChangeArrowheads="1"/>
          </p:cNvSpPr>
          <p:nvPr/>
        </p:nvSpPr>
        <p:spPr bwMode="auto">
          <a:xfrm>
            <a:off x="1828800" y="685800"/>
            <a:ext cx="1860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SKALA LIKERT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6082" name="Group 2"/>
          <p:cNvGraphicFramePr>
            <a:graphicFrameLocks noGrp="1"/>
          </p:cNvGraphicFramePr>
          <p:nvPr/>
        </p:nvGraphicFramePr>
        <p:xfrm>
          <a:off x="838200" y="838200"/>
          <a:ext cx="7620000" cy="4625975"/>
        </p:xfrm>
        <a:graphic>
          <a:graphicData uri="http://schemas.openxmlformats.org/drawingml/2006/table">
            <a:tbl>
              <a:tblPr/>
              <a:tblGrid>
                <a:gridCol w="1450975"/>
                <a:gridCol w="1076325"/>
                <a:gridCol w="1808163"/>
                <a:gridCol w="1312862"/>
                <a:gridCol w="1971675"/>
              </a:tblGrid>
              <a:tr h="11207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Pengeluaran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Satuan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Biaya Satuan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Jumlah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Keterangan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</a:tr>
              <a:tr h="3505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Sarana Produksi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Biaya Tenaga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Biaya Lain-lain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</a:tr>
            </a:tbl>
          </a:graphicData>
        </a:graphic>
      </p:graphicFrame>
      <p:sp>
        <p:nvSpPr>
          <p:cNvPr id="44054" name="Rectangle 67"/>
          <p:cNvSpPr>
            <a:spLocks noChangeArrowheads="1"/>
          </p:cNvSpPr>
          <p:nvPr/>
        </p:nvSpPr>
        <p:spPr bwMode="auto">
          <a:xfrm>
            <a:off x="762000" y="5562600"/>
            <a:ext cx="219075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en-US" sz="1600" b="1">
                <a:cs typeface="Times New Roman" pitchFamily="18" charset="0"/>
              </a:rPr>
              <a:t>Catatan:</a:t>
            </a:r>
            <a:r>
              <a:rPr lang="en-US" sz="1600">
                <a:cs typeface="Times New Roman" pitchFamily="18" charset="0"/>
              </a:rPr>
              <a:t> ......................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6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id-ID" altLang="en-US"/>
          </a:p>
        </p:txBody>
      </p:sp>
      <p:sp>
        <p:nvSpPr>
          <p:cNvPr id="33795" name="Text Box 4"/>
          <p:cNvSpPr txBox="1">
            <a:spLocks noChangeArrowheads="1"/>
          </p:cNvSpPr>
          <p:nvPr/>
        </p:nvSpPr>
        <p:spPr bwMode="auto">
          <a:xfrm>
            <a:off x="228600" y="152400"/>
            <a:ext cx="5773738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400" b="1">
                <a:solidFill>
                  <a:srgbClr val="660066"/>
                </a:solidFill>
              </a:rPr>
              <a:t>DESAIN PENELITIAN</a:t>
            </a:r>
          </a:p>
        </p:txBody>
      </p:sp>
      <p:sp>
        <p:nvSpPr>
          <p:cNvPr id="33796" name="Text Box 5"/>
          <p:cNvSpPr txBox="1">
            <a:spLocks noChangeArrowheads="1"/>
          </p:cNvSpPr>
          <p:nvPr/>
        </p:nvSpPr>
        <p:spPr bwMode="auto">
          <a:xfrm>
            <a:off x="76200" y="1219200"/>
            <a:ext cx="9417963" cy="6986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3333FF"/>
                </a:solidFill>
              </a:rPr>
              <a:t>DESKRIPTIF			 INFERENSIAL</a:t>
            </a:r>
            <a:r>
              <a:rPr lang="en-US" sz="3200" dirty="0"/>
              <a:t> </a:t>
            </a:r>
            <a:r>
              <a:rPr lang="en-US" sz="3200" dirty="0">
                <a:solidFill>
                  <a:srgbClr val="3333FF"/>
                </a:solidFill>
              </a:rPr>
              <a:t>			</a:t>
            </a:r>
          </a:p>
          <a:p>
            <a:r>
              <a:rPr lang="en-US" sz="3200" b="1" dirty="0" err="1"/>
              <a:t>Eksploratif</a:t>
            </a:r>
            <a:r>
              <a:rPr lang="en-US" sz="3200" b="1" dirty="0"/>
              <a:t>			 </a:t>
            </a:r>
            <a:r>
              <a:rPr lang="en-US" sz="3200" b="1" dirty="0" smtClean="0"/>
              <a:t>          </a:t>
            </a:r>
            <a:r>
              <a:rPr lang="en-US" sz="3200" b="1" dirty="0" err="1" smtClean="0"/>
              <a:t>Korelasional</a:t>
            </a:r>
            <a:endParaRPr lang="en-US" sz="3200" b="1" dirty="0"/>
          </a:p>
          <a:p>
            <a:r>
              <a:rPr lang="en-US" sz="3200" b="1" dirty="0" err="1"/>
              <a:t>Eksplanatory</a:t>
            </a:r>
            <a:r>
              <a:rPr lang="en-US" sz="3200" b="1" dirty="0"/>
              <a:t>			 </a:t>
            </a:r>
            <a:r>
              <a:rPr lang="en-US" sz="3200" b="1" dirty="0" err="1"/>
              <a:t>Eksperimental</a:t>
            </a:r>
            <a:endParaRPr lang="en-US" sz="3200" b="1" dirty="0"/>
          </a:p>
          <a:p>
            <a:r>
              <a:rPr lang="en-US" sz="3200" b="1" dirty="0" err="1"/>
              <a:t>Historis</a:t>
            </a:r>
            <a:r>
              <a:rPr lang="en-US" sz="3200" b="1" dirty="0"/>
              <a:t> 				 </a:t>
            </a:r>
            <a:r>
              <a:rPr lang="en-US" sz="3200" b="1" dirty="0" err="1"/>
              <a:t>Survei</a:t>
            </a:r>
            <a:endParaRPr lang="en-US" sz="3200" b="1" dirty="0"/>
          </a:p>
          <a:p>
            <a:r>
              <a:rPr lang="en-US" sz="3200" b="1" dirty="0" err="1"/>
              <a:t>Survei</a:t>
            </a:r>
            <a:r>
              <a:rPr lang="en-US" sz="3200" b="1" dirty="0"/>
              <a:t>				 </a:t>
            </a:r>
            <a:r>
              <a:rPr lang="en-US" sz="3200" b="1" dirty="0" err="1"/>
              <a:t>Studi</a:t>
            </a:r>
            <a:r>
              <a:rPr lang="en-US" sz="3200" b="1" dirty="0"/>
              <a:t> </a:t>
            </a:r>
            <a:r>
              <a:rPr lang="en-US" sz="3200" b="1" dirty="0" err="1"/>
              <a:t>Kasus</a:t>
            </a:r>
            <a:endParaRPr lang="en-US" sz="3200" b="1" dirty="0"/>
          </a:p>
          <a:p>
            <a:r>
              <a:rPr lang="en-US" sz="3200" b="1" dirty="0" err="1"/>
              <a:t>Studi</a:t>
            </a:r>
            <a:r>
              <a:rPr lang="en-US" sz="3200" b="1" dirty="0"/>
              <a:t> </a:t>
            </a:r>
            <a:r>
              <a:rPr lang="en-US" sz="3200" b="1" dirty="0" err="1"/>
              <a:t>Kasus</a:t>
            </a:r>
            <a:endParaRPr lang="en-US" sz="3200" b="1" dirty="0"/>
          </a:p>
          <a:p>
            <a:endParaRPr lang="en-US" sz="3200" b="1" dirty="0"/>
          </a:p>
          <a:p>
            <a:r>
              <a:rPr lang="en-US" sz="3200" b="1" dirty="0">
                <a:solidFill>
                  <a:srgbClr val="FF0000"/>
                </a:solidFill>
              </a:rPr>
              <a:t>INGAT!!</a:t>
            </a:r>
          </a:p>
          <a:p>
            <a:r>
              <a:rPr lang="en-US" sz="3200" b="1" dirty="0" err="1"/>
              <a:t>Hati-hati</a:t>
            </a:r>
            <a:r>
              <a:rPr lang="en-US" sz="3200" b="1" dirty="0"/>
              <a:t> dg </a:t>
            </a:r>
            <a:r>
              <a:rPr lang="en-US" sz="3200" b="1" dirty="0" err="1"/>
              <a:t>penerapan</a:t>
            </a:r>
            <a:r>
              <a:rPr lang="en-US" sz="3200" b="1" dirty="0"/>
              <a:t> EXPERIMENTAL </a:t>
            </a:r>
            <a:r>
              <a:rPr lang="en-US" sz="3200" b="1" dirty="0" err="1"/>
              <a:t>untuk</a:t>
            </a:r>
            <a:endParaRPr lang="en-US" sz="3200" b="1" dirty="0"/>
          </a:p>
          <a:p>
            <a:r>
              <a:rPr lang="en-US" sz="3200" b="1" dirty="0" err="1"/>
              <a:t>Ilmu</a:t>
            </a:r>
            <a:r>
              <a:rPr lang="en-US" sz="3200" b="1" dirty="0"/>
              <a:t> </a:t>
            </a:r>
            <a:r>
              <a:rPr lang="en-US" sz="3200" b="1" dirty="0" err="1"/>
              <a:t>Sosial</a:t>
            </a:r>
            <a:r>
              <a:rPr lang="en-US" sz="3200" b="1" dirty="0"/>
              <a:t> </a:t>
            </a:r>
            <a:r>
              <a:rPr lang="en-US" sz="3200" b="1" dirty="0">
                <a:sym typeface="Wingdings" pitchFamily="2" charset="2"/>
              </a:rPr>
              <a:t> Pseudo </a:t>
            </a:r>
            <a:r>
              <a:rPr lang="en-US" sz="3200" b="1" dirty="0" err="1">
                <a:sym typeface="Wingdings" pitchFamily="2" charset="2"/>
              </a:rPr>
              <a:t>Experimen</a:t>
            </a:r>
            <a:endParaRPr lang="en-US" sz="3200" b="1" dirty="0">
              <a:sym typeface="Wingdings" pitchFamily="2" charset="2"/>
            </a:endParaRPr>
          </a:p>
          <a:p>
            <a:r>
              <a:rPr lang="en-US" sz="3200" b="1" dirty="0">
                <a:sym typeface="Wingdings" pitchFamily="2" charset="2"/>
              </a:rPr>
              <a:t>                    Window Effect</a:t>
            </a:r>
            <a:endParaRPr lang="en-US" sz="3200" b="1" dirty="0"/>
          </a:p>
          <a:p>
            <a:endParaRPr lang="en-US" sz="3200" b="1" dirty="0"/>
          </a:p>
          <a:p>
            <a:endParaRPr lang="en-US" sz="3200" b="1" dirty="0">
              <a:solidFill>
                <a:srgbClr val="3333FF"/>
              </a:solidFill>
            </a:endParaRPr>
          </a:p>
          <a:p>
            <a:endParaRPr lang="en-US" sz="3200" b="1" dirty="0">
              <a:solidFill>
                <a:srgbClr val="3333FF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Oval 4"/>
          <p:cNvSpPr>
            <a:spLocks noChangeArrowheads="1"/>
          </p:cNvSpPr>
          <p:nvPr/>
        </p:nvSpPr>
        <p:spPr bwMode="auto">
          <a:xfrm>
            <a:off x="1676400" y="304800"/>
            <a:ext cx="5791200" cy="6172200"/>
          </a:xfrm>
          <a:prstGeom prst="ellipse">
            <a:avLst/>
          </a:prstGeom>
          <a:noFill/>
          <a:ln w="57150">
            <a:solidFill>
              <a:srgbClr val="0000CC"/>
            </a:solidFill>
            <a:round/>
            <a:headEnd/>
            <a:tailEnd/>
          </a:ln>
        </p:spPr>
        <p:txBody>
          <a:bodyPr wrap="none" anchor="ctr"/>
          <a:lstStyle/>
          <a:p>
            <a:endParaRPr lang="id-ID" altLang="en-US"/>
          </a:p>
        </p:txBody>
      </p:sp>
      <p:sp>
        <p:nvSpPr>
          <p:cNvPr id="34819" name="Line 11"/>
          <p:cNvSpPr>
            <a:spLocks noChangeShapeType="1"/>
          </p:cNvSpPr>
          <p:nvPr/>
        </p:nvSpPr>
        <p:spPr bwMode="auto">
          <a:xfrm>
            <a:off x="4495800" y="304800"/>
            <a:ext cx="0" cy="6172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20" name="Text Box 13"/>
          <p:cNvSpPr txBox="1">
            <a:spLocks noChangeArrowheads="1"/>
          </p:cNvSpPr>
          <p:nvPr/>
        </p:nvSpPr>
        <p:spPr bwMode="auto">
          <a:xfrm>
            <a:off x="1981200" y="1905000"/>
            <a:ext cx="23399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0000CC"/>
                </a:solidFill>
              </a:rPr>
              <a:t>TEPAT,                      DAN TELITI</a:t>
            </a:r>
          </a:p>
        </p:txBody>
      </p:sp>
      <p:sp>
        <p:nvSpPr>
          <p:cNvPr id="34821" name="Line 14"/>
          <p:cNvSpPr>
            <a:spLocks noChangeShapeType="1"/>
          </p:cNvSpPr>
          <p:nvPr/>
        </p:nvSpPr>
        <p:spPr bwMode="auto">
          <a:xfrm>
            <a:off x="1676400" y="3352800"/>
            <a:ext cx="5791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22" name="Text Box 15"/>
          <p:cNvSpPr txBox="1">
            <a:spLocks noChangeArrowheads="1"/>
          </p:cNvSpPr>
          <p:nvPr/>
        </p:nvSpPr>
        <p:spPr bwMode="auto">
          <a:xfrm>
            <a:off x="4648200" y="1219200"/>
            <a:ext cx="222885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>
                <a:solidFill>
                  <a:srgbClr val="FF0000"/>
                </a:solidFill>
              </a:rPr>
              <a:t>TEPAT, </a:t>
            </a:r>
          </a:p>
          <a:p>
            <a:pPr algn="ctr"/>
            <a:r>
              <a:rPr lang="en-US" b="1">
                <a:solidFill>
                  <a:srgbClr val="FF0000"/>
                </a:solidFill>
              </a:rPr>
              <a:t>TAPI TIDAK TELITI</a:t>
            </a:r>
          </a:p>
          <a:p>
            <a:pPr algn="ctr"/>
            <a:endParaRPr lang="en-US" b="1">
              <a:solidFill>
                <a:srgbClr val="FF0000"/>
              </a:solidFill>
            </a:endParaRPr>
          </a:p>
          <a:p>
            <a:pPr algn="ctr"/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34823" name="Text Box 16"/>
          <p:cNvSpPr txBox="1">
            <a:spLocks noChangeArrowheads="1"/>
          </p:cNvSpPr>
          <p:nvPr/>
        </p:nvSpPr>
        <p:spPr bwMode="auto">
          <a:xfrm>
            <a:off x="2355850" y="4159250"/>
            <a:ext cx="17589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/>
              <a:t>TIDAK TEPAT,</a:t>
            </a:r>
          </a:p>
          <a:p>
            <a:pPr algn="ctr"/>
            <a:r>
              <a:rPr lang="en-US" b="1"/>
              <a:t>TAPI TELITI</a:t>
            </a:r>
          </a:p>
        </p:txBody>
      </p:sp>
      <p:sp>
        <p:nvSpPr>
          <p:cNvPr id="34824" name="Text Box 17"/>
          <p:cNvSpPr txBox="1">
            <a:spLocks noChangeArrowheads="1"/>
          </p:cNvSpPr>
          <p:nvPr/>
        </p:nvSpPr>
        <p:spPr bwMode="auto">
          <a:xfrm>
            <a:off x="4632325" y="4159250"/>
            <a:ext cx="22034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/>
              <a:t>TIDAK TEPAT</a:t>
            </a:r>
          </a:p>
          <a:p>
            <a:pPr algn="ctr"/>
            <a:r>
              <a:rPr lang="en-US" b="1"/>
              <a:t>DAN TIDAK TELITI</a:t>
            </a:r>
          </a:p>
        </p:txBody>
      </p:sp>
      <p:sp>
        <p:nvSpPr>
          <p:cNvPr id="34825" name="Text Box 18"/>
          <p:cNvSpPr txBox="1">
            <a:spLocks noChangeArrowheads="1"/>
          </p:cNvSpPr>
          <p:nvPr/>
        </p:nvSpPr>
        <p:spPr bwMode="auto">
          <a:xfrm>
            <a:off x="136525" y="15875"/>
            <a:ext cx="2328863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</a:rPr>
              <a:t>PELUANG</a:t>
            </a:r>
          </a:p>
          <a:p>
            <a:r>
              <a:rPr lang="en-US" sz="3200" b="1">
                <a:solidFill>
                  <a:srgbClr val="FF0000"/>
                </a:solidFill>
              </a:rPr>
              <a:t>SAMPLING</a:t>
            </a:r>
          </a:p>
        </p:txBody>
      </p:sp>
      <p:sp>
        <p:nvSpPr>
          <p:cNvPr id="34826" name="AutoShape 19"/>
          <p:cNvSpPr>
            <a:spLocks noChangeArrowheads="1"/>
          </p:cNvSpPr>
          <p:nvPr/>
        </p:nvSpPr>
        <p:spPr bwMode="auto">
          <a:xfrm rot="-2107809">
            <a:off x="6172200" y="685800"/>
            <a:ext cx="1600200" cy="381000"/>
          </a:xfrm>
          <a:prstGeom prst="leftArrow">
            <a:avLst>
              <a:gd name="adj1" fmla="val 50000"/>
              <a:gd name="adj2" fmla="val 10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 altLang="en-US"/>
          </a:p>
        </p:txBody>
      </p:sp>
      <p:sp>
        <p:nvSpPr>
          <p:cNvPr id="34827" name="Text Box 20"/>
          <p:cNvSpPr txBox="1">
            <a:spLocks noChangeArrowheads="1"/>
          </p:cNvSpPr>
          <p:nvPr/>
        </p:nvSpPr>
        <p:spPr bwMode="auto">
          <a:xfrm>
            <a:off x="4565650" y="1752600"/>
            <a:ext cx="2749550" cy="173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>
                <a:solidFill>
                  <a:srgbClr val="0000CC"/>
                </a:solidFill>
              </a:rPr>
              <a:t>semua keragaman</a:t>
            </a:r>
          </a:p>
          <a:p>
            <a:pPr algn="ctr"/>
            <a:r>
              <a:rPr lang="en-US" b="1">
                <a:solidFill>
                  <a:srgbClr val="0000CC"/>
                </a:solidFill>
              </a:rPr>
              <a:t>terwakili,</a:t>
            </a:r>
          </a:p>
          <a:p>
            <a:pPr algn="ctr"/>
            <a:r>
              <a:rPr lang="en-US" b="1">
                <a:solidFill>
                  <a:srgbClr val="0000CC"/>
                </a:solidFill>
              </a:rPr>
              <a:t>jumlah secukupnya</a:t>
            </a:r>
          </a:p>
          <a:p>
            <a:pPr algn="ctr"/>
            <a:r>
              <a:rPr lang="en-US" b="1">
                <a:solidFill>
                  <a:srgbClr val="0000CC"/>
                </a:solidFill>
              </a:rPr>
              <a:t>terkecil minimal (1)</a:t>
            </a:r>
          </a:p>
          <a:p>
            <a:pPr algn="ctr"/>
            <a:r>
              <a:rPr lang="en-US" b="1">
                <a:solidFill>
                  <a:srgbClr val="0000CC"/>
                </a:solidFill>
              </a:rPr>
              <a:t>sebaiknya proporsional</a:t>
            </a:r>
          </a:p>
          <a:p>
            <a:pPr algn="ctr"/>
            <a:endParaRPr lang="en-US" b="1">
              <a:solidFill>
                <a:srgbClr val="0000CC"/>
              </a:solidFill>
            </a:endParaRPr>
          </a:p>
        </p:txBody>
      </p:sp>
      <p:sp>
        <p:nvSpPr>
          <p:cNvPr id="34828" name="AutoShape 21"/>
          <p:cNvSpPr>
            <a:spLocks noChangeArrowheads="1"/>
          </p:cNvSpPr>
          <p:nvPr/>
        </p:nvSpPr>
        <p:spPr bwMode="auto">
          <a:xfrm>
            <a:off x="304800" y="2133600"/>
            <a:ext cx="1828800" cy="381000"/>
          </a:xfrm>
          <a:prstGeom prst="rightArrow">
            <a:avLst>
              <a:gd name="adj1" fmla="val 50000"/>
              <a:gd name="adj2" fmla="val 12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 altLang="en-US"/>
          </a:p>
        </p:txBody>
      </p:sp>
      <p:sp>
        <p:nvSpPr>
          <p:cNvPr id="34829" name="Text Box 22"/>
          <p:cNvSpPr txBox="1">
            <a:spLocks noChangeArrowheads="1"/>
          </p:cNvSpPr>
          <p:nvPr/>
        </p:nvSpPr>
        <p:spPr bwMode="auto">
          <a:xfrm>
            <a:off x="365125" y="2474913"/>
            <a:ext cx="8699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IDEAL</a:t>
            </a:r>
          </a:p>
        </p:txBody>
      </p:sp>
      <p:sp>
        <p:nvSpPr>
          <p:cNvPr id="34830" name="Text Box 23"/>
          <p:cNvSpPr txBox="1">
            <a:spLocks noChangeArrowheads="1"/>
          </p:cNvSpPr>
          <p:nvPr/>
        </p:nvSpPr>
        <p:spPr bwMode="auto">
          <a:xfrm>
            <a:off x="7010400" y="912813"/>
            <a:ext cx="1695450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TERBAIK</a:t>
            </a:r>
          </a:p>
          <a:p>
            <a:r>
              <a:rPr lang="en-US" b="1"/>
              <a:t>YANG DAPAT</a:t>
            </a:r>
          </a:p>
          <a:p>
            <a:r>
              <a:rPr lang="en-US" b="1"/>
              <a:t>DILAKUKAN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99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id-ID" altLang="en-US"/>
          </a:p>
        </p:txBody>
      </p:sp>
      <p:sp>
        <p:nvSpPr>
          <p:cNvPr id="35843" name="Text Box 3"/>
          <p:cNvSpPr txBox="1">
            <a:spLocks noChangeArrowheads="1"/>
          </p:cNvSpPr>
          <p:nvPr/>
        </p:nvSpPr>
        <p:spPr bwMode="auto">
          <a:xfrm>
            <a:off x="1143000" y="304800"/>
            <a:ext cx="6891338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400" b="1"/>
              <a:t>POPULASI DAN SAMPLE</a:t>
            </a:r>
          </a:p>
        </p:txBody>
      </p:sp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762000" y="3200400"/>
            <a:ext cx="34290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2800" b="1" dirty="0"/>
          </a:p>
          <a:p>
            <a:r>
              <a:rPr lang="en-US" sz="2800" b="1" dirty="0"/>
              <a:t>ACAK/</a:t>
            </a:r>
          </a:p>
          <a:p>
            <a:r>
              <a:rPr lang="en-US" sz="2800" b="1" dirty="0"/>
              <a:t>PROBABILITY</a:t>
            </a:r>
          </a:p>
          <a:p>
            <a:r>
              <a:rPr lang="en-US" sz="2400" b="1" dirty="0" err="1"/>
              <a:t>Acak</a:t>
            </a:r>
            <a:r>
              <a:rPr lang="en-US" sz="2400" b="1" dirty="0"/>
              <a:t> </a:t>
            </a:r>
            <a:r>
              <a:rPr lang="en-US" sz="2400" b="1" dirty="0" err="1"/>
              <a:t>Sederhana</a:t>
            </a:r>
            <a:endParaRPr lang="en-US" sz="2400" b="1" dirty="0"/>
          </a:p>
          <a:p>
            <a:r>
              <a:rPr lang="en-US" sz="2400" b="1" dirty="0" err="1"/>
              <a:t>Acak</a:t>
            </a:r>
            <a:r>
              <a:rPr lang="en-US" sz="2400" b="1" dirty="0"/>
              <a:t> </a:t>
            </a:r>
            <a:r>
              <a:rPr lang="en-US" sz="2400" b="1" dirty="0" err="1"/>
              <a:t>Berlapis</a:t>
            </a:r>
            <a:endParaRPr lang="en-US" sz="2400" b="1" dirty="0"/>
          </a:p>
          <a:p>
            <a:r>
              <a:rPr lang="en-US" sz="2400" b="1" dirty="0" err="1"/>
              <a:t>Acak</a:t>
            </a:r>
            <a:r>
              <a:rPr lang="en-US" sz="2400" b="1" dirty="0"/>
              <a:t> </a:t>
            </a:r>
            <a:r>
              <a:rPr lang="en-US" sz="2400" b="1" dirty="0" err="1"/>
              <a:t>Bertingkat</a:t>
            </a:r>
            <a:endParaRPr lang="en-US" sz="2400" b="1" dirty="0"/>
          </a:p>
          <a:p>
            <a:r>
              <a:rPr lang="en-US" sz="2400" b="1" dirty="0" err="1"/>
              <a:t>Acak</a:t>
            </a:r>
            <a:r>
              <a:rPr lang="en-US" sz="2400" b="1" dirty="0"/>
              <a:t> </a:t>
            </a:r>
            <a:r>
              <a:rPr lang="en-US" sz="2400" b="1" dirty="0" err="1"/>
              <a:t>Kelompok</a:t>
            </a:r>
            <a:endParaRPr lang="en-US" sz="2400" b="1" dirty="0"/>
          </a:p>
          <a:p>
            <a:r>
              <a:rPr lang="en-US" sz="2400" b="1" dirty="0" err="1"/>
              <a:t>Acak</a:t>
            </a:r>
            <a:r>
              <a:rPr lang="en-US" sz="2400" b="1" dirty="0"/>
              <a:t> </a:t>
            </a:r>
            <a:r>
              <a:rPr lang="en-US" sz="2400" b="1" dirty="0" err="1"/>
              <a:t>Kelompok</a:t>
            </a:r>
            <a:r>
              <a:rPr lang="en-US" sz="2400" b="1" dirty="0"/>
              <a:t> </a:t>
            </a:r>
          </a:p>
          <a:p>
            <a:r>
              <a:rPr lang="en-US" sz="2400" b="1" dirty="0"/>
              <a:t>         </a:t>
            </a:r>
            <a:r>
              <a:rPr lang="en-US" sz="2400" b="1" dirty="0" err="1"/>
              <a:t>Banyak</a:t>
            </a:r>
            <a:r>
              <a:rPr lang="en-US" sz="2400" b="1" dirty="0"/>
              <a:t> </a:t>
            </a:r>
            <a:r>
              <a:rPr lang="en-US" sz="2400" b="1" dirty="0" err="1"/>
              <a:t>Tahap</a:t>
            </a:r>
            <a:endParaRPr lang="en-US" sz="2400" b="1" dirty="0"/>
          </a:p>
        </p:txBody>
      </p:sp>
      <p:sp>
        <p:nvSpPr>
          <p:cNvPr id="35845" name="Rectangle 5"/>
          <p:cNvSpPr>
            <a:spLocks noChangeArrowheads="1"/>
          </p:cNvSpPr>
          <p:nvPr/>
        </p:nvSpPr>
        <p:spPr bwMode="auto">
          <a:xfrm>
            <a:off x="4648200" y="3352800"/>
            <a:ext cx="34290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2800" dirty="0"/>
          </a:p>
          <a:p>
            <a:endParaRPr lang="en-US" sz="2800" b="1" dirty="0"/>
          </a:p>
          <a:p>
            <a:endParaRPr lang="en-US" sz="2800" b="1" dirty="0"/>
          </a:p>
          <a:p>
            <a:r>
              <a:rPr lang="en-US" sz="2800" b="1" dirty="0">
                <a:solidFill>
                  <a:srgbClr val="663300"/>
                </a:solidFill>
              </a:rPr>
              <a:t>PILIHAN/</a:t>
            </a:r>
          </a:p>
          <a:p>
            <a:r>
              <a:rPr lang="en-US" sz="2800" b="1" dirty="0">
                <a:solidFill>
                  <a:srgbClr val="663300"/>
                </a:solidFill>
              </a:rPr>
              <a:t>NON PROBABILITY</a:t>
            </a:r>
          </a:p>
          <a:p>
            <a:r>
              <a:rPr lang="en-US" sz="2400" b="1" dirty="0">
                <a:solidFill>
                  <a:srgbClr val="663300"/>
                </a:solidFill>
              </a:rPr>
              <a:t>Purposive</a:t>
            </a:r>
          </a:p>
          <a:p>
            <a:r>
              <a:rPr lang="en-US" sz="2400" b="1" dirty="0">
                <a:solidFill>
                  <a:srgbClr val="663300"/>
                </a:solidFill>
              </a:rPr>
              <a:t>Area Sampling</a:t>
            </a:r>
          </a:p>
          <a:p>
            <a:r>
              <a:rPr lang="en-US" sz="2400" b="1" dirty="0">
                <a:solidFill>
                  <a:srgbClr val="663300"/>
                </a:solidFill>
              </a:rPr>
              <a:t>Bola </a:t>
            </a:r>
            <a:r>
              <a:rPr lang="en-US" sz="2400" b="1" dirty="0" err="1">
                <a:solidFill>
                  <a:srgbClr val="663300"/>
                </a:solidFill>
              </a:rPr>
              <a:t>Salju</a:t>
            </a:r>
            <a:r>
              <a:rPr lang="en-US" sz="2400" b="1" dirty="0">
                <a:solidFill>
                  <a:srgbClr val="663300"/>
                </a:solidFill>
              </a:rPr>
              <a:t>/Snow Ball</a:t>
            </a:r>
          </a:p>
          <a:p>
            <a:r>
              <a:rPr lang="en-US" sz="2400" b="1" dirty="0">
                <a:solidFill>
                  <a:srgbClr val="663300"/>
                </a:solidFill>
              </a:rPr>
              <a:t>Quota</a:t>
            </a:r>
          </a:p>
          <a:p>
            <a:r>
              <a:rPr lang="en-US" sz="2400" b="1" dirty="0" err="1">
                <a:solidFill>
                  <a:srgbClr val="663300"/>
                </a:solidFill>
              </a:rPr>
              <a:t>Proporsional</a:t>
            </a:r>
            <a:endParaRPr lang="en-US" sz="2400" b="1" dirty="0">
              <a:solidFill>
                <a:srgbClr val="663300"/>
              </a:solidFill>
            </a:endParaRPr>
          </a:p>
          <a:p>
            <a:endParaRPr lang="en-US" sz="2400" b="1" dirty="0">
              <a:solidFill>
                <a:srgbClr val="663300"/>
              </a:solidFill>
            </a:endParaRPr>
          </a:p>
          <a:p>
            <a:endParaRPr lang="en-US" b="1" dirty="0">
              <a:solidFill>
                <a:srgbClr val="663300"/>
              </a:solidFill>
            </a:endParaRP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, </a:t>
            </a:r>
          </a:p>
        </p:txBody>
      </p:sp>
      <p:sp>
        <p:nvSpPr>
          <p:cNvPr id="35846" name="Rectangle 6"/>
          <p:cNvSpPr>
            <a:spLocks noChangeArrowheads="1"/>
          </p:cNvSpPr>
          <p:nvPr/>
        </p:nvSpPr>
        <p:spPr bwMode="auto">
          <a:xfrm>
            <a:off x="1066800" y="1371600"/>
            <a:ext cx="7086600" cy="1676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/>
              <a:t>Populasi	   : semua obyek yang akan diteliti</a:t>
            </a:r>
          </a:p>
          <a:p>
            <a:r>
              <a:rPr lang="en-US" sz="2400"/>
              <a:t>Unit Populasi   : anggota (terkecil) dari populasi</a:t>
            </a:r>
          </a:p>
          <a:p>
            <a:r>
              <a:rPr lang="en-US" sz="2400"/>
              <a:t>Sample	   : sebagian populasi yang memiliki</a:t>
            </a:r>
          </a:p>
          <a:p>
            <a:r>
              <a:rPr lang="en-US" sz="2400"/>
              <a:t>		     karakteristik mewakili populasi</a:t>
            </a:r>
          </a:p>
        </p:txBody>
      </p:sp>
      <p:sp>
        <p:nvSpPr>
          <p:cNvPr id="7" name="Rectangle 6"/>
          <p:cNvSpPr/>
          <p:nvPr/>
        </p:nvSpPr>
        <p:spPr>
          <a:xfrm>
            <a:off x="785786" y="6357958"/>
            <a:ext cx="2643206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KUANTITATIF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4786314" y="6357958"/>
            <a:ext cx="2643206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KUALITATIF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2090738" y="76200"/>
            <a:ext cx="4995862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400" b="1"/>
              <a:t>JUMLAH SAMPLE</a:t>
            </a:r>
          </a:p>
        </p:txBody>
      </p:sp>
      <p:sp>
        <p:nvSpPr>
          <p:cNvPr id="36867" name="Text Box 10"/>
          <p:cNvSpPr txBox="1">
            <a:spLocks noChangeArrowheads="1"/>
          </p:cNvSpPr>
          <p:nvPr/>
        </p:nvSpPr>
        <p:spPr bwMode="auto">
          <a:xfrm>
            <a:off x="685800" y="815975"/>
            <a:ext cx="7772400" cy="4943475"/>
          </a:xfrm>
          <a:prstGeom prst="rect">
            <a:avLst/>
          </a:prstGeom>
          <a:solidFill>
            <a:srgbClr val="FFCC66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n-US" sz="2400" b="1">
                <a:solidFill>
                  <a:srgbClr val="FF0000"/>
                </a:solidFill>
              </a:rPr>
              <a:t>ACUAN PERSENTASE, NO!</a:t>
            </a:r>
          </a:p>
          <a:p>
            <a:pPr marL="342900" indent="-342900"/>
            <a:r>
              <a:rPr lang="en-US" sz="2400" b="1">
                <a:solidFill>
                  <a:srgbClr val="FF0000"/>
                </a:solidFill>
              </a:rPr>
              <a:t>RUMUS-RUMUS  </a:t>
            </a:r>
            <a:r>
              <a:rPr lang="en-US" sz="2400" b="1">
                <a:solidFill>
                  <a:srgbClr val="FF0000"/>
                </a:solidFill>
                <a:sym typeface="Wingdings" pitchFamily="2" charset="2"/>
              </a:rPr>
              <a:t></a:t>
            </a:r>
            <a:r>
              <a:rPr lang="en-US" sz="2400" b="1">
                <a:solidFill>
                  <a:srgbClr val="FF0000"/>
                </a:solidFill>
              </a:rPr>
              <a:t> MENYESATKAN!</a:t>
            </a:r>
          </a:p>
          <a:p>
            <a:pPr marL="342900" indent="-342900"/>
            <a:endParaRPr lang="en-US" sz="2400" b="1">
              <a:solidFill>
                <a:srgbClr val="FF0000"/>
              </a:solidFill>
            </a:endParaRPr>
          </a:p>
          <a:p>
            <a:pPr marL="342900" indent="-342900"/>
            <a:r>
              <a:rPr lang="en-US" sz="2400" b="1">
                <a:solidFill>
                  <a:srgbClr val="0000CC"/>
                </a:solidFill>
              </a:rPr>
              <a:t>1. </a:t>
            </a:r>
            <a:r>
              <a:rPr lang="en-US" sz="2000" b="1">
                <a:solidFill>
                  <a:srgbClr val="0000CC"/>
                </a:solidFill>
              </a:rPr>
              <a:t>KERAGAMAN POPULASI, </a:t>
            </a:r>
          </a:p>
          <a:p>
            <a:pPr marL="342900" indent="-342900"/>
            <a:r>
              <a:rPr lang="en-US" sz="2000" b="1">
                <a:solidFill>
                  <a:srgbClr val="0000CC"/>
                </a:solidFill>
              </a:rPr>
              <a:t>    </a:t>
            </a:r>
            <a:r>
              <a:rPr lang="en-US" sz="2000" b="1"/>
              <a:t>Semakin beragam, semakin banyak</a:t>
            </a:r>
          </a:p>
          <a:p>
            <a:pPr marL="342900" indent="-342900"/>
            <a:r>
              <a:rPr lang="en-US" sz="2000" b="1">
                <a:solidFill>
                  <a:srgbClr val="0000CC"/>
                </a:solidFill>
              </a:rPr>
              <a:t>2. KETERWAKILAN,  </a:t>
            </a:r>
          </a:p>
          <a:p>
            <a:pPr marL="342900" indent="-342900"/>
            <a:r>
              <a:rPr lang="en-US" sz="2000" b="1">
                <a:solidFill>
                  <a:srgbClr val="0000CC"/>
                </a:solidFill>
              </a:rPr>
              <a:t>    </a:t>
            </a:r>
            <a:r>
              <a:rPr lang="en-US" sz="2000" b="1"/>
              <a:t>Setiap sumber keragaman, terwakili</a:t>
            </a:r>
          </a:p>
          <a:p>
            <a:pPr marL="342900" indent="-342900"/>
            <a:r>
              <a:rPr lang="en-US" sz="2000" b="1">
                <a:solidFill>
                  <a:srgbClr val="0000CC"/>
                </a:solidFill>
              </a:rPr>
              <a:t>3, ALAT ANALISIS</a:t>
            </a:r>
          </a:p>
          <a:p>
            <a:pPr marL="342900" indent="-342900"/>
            <a:r>
              <a:rPr lang="en-US" sz="2000" b="1">
                <a:solidFill>
                  <a:srgbClr val="0000CC"/>
                </a:solidFill>
              </a:rPr>
              <a:t>    </a:t>
            </a:r>
            <a:r>
              <a:rPr lang="en-US" sz="2000" b="1"/>
              <a:t>Parametrik  </a:t>
            </a:r>
            <a:r>
              <a:rPr lang="en-US" sz="2000" b="1">
                <a:cs typeface="Arial" charset="0"/>
              </a:rPr>
              <a:t>≥  30</a:t>
            </a:r>
          </a:p>
          <a:p>
            <a:pPr marL="342900" indent="-342900"/>
            <a:r>
              <a:rPr lang="en-US" sz="2000" b="1">
                <a:cs typeface="Arial" charset="0"/>
              </a:rPr>
              <a:t>    Non Parametrik, bisa &lt; 30</a:t>
            </a:r>
          </a:p>
          <a:p>
            <a:pPr marL="342900" indent="-342900"/>
            <a:r>
              <a:rPr lang="en-US" sz="2000" b="1">
                <a:solidFill>
                  <a:srgbClr val="0000CC"/>
                </a:solidFill>
                <a:cs typeface="Arial" charset="0"/>
              </a:rPr>
              <a:t>    </a:t>
            </a:r>
            <a:r>
              <a:rPr lang="en-US" sz="2000" b="1">
                <a:cs typeface="Arial" charset="0"/>
              </a:rPr>
              <a:t>Regresi, n &gt; (k+1)</a:t>
            </a:r>
          </a:p>
          <a:p>
            <a:pPr marL="342900" indent="-342900"/>
            <a:r>
              <a:rPr lang="en-US" sz="2000" b="1">
                <a:solidFill>
                  <a:srgbClr val="0000CC"/>
                </a:solidFill>
                <a:cs typeface="Arial" charset="0"/>
              </a:rPr>
              <a:t>4. SUMBERDAYA, </a:t>
            </a:r>
          </a:p>
          <a:p>
            <a:pPr marL="342900" indent="-342900"/>
            <a:r>
              <a:rPr lang="en-US" sz="2000" b="1">
                <a:solidFill>
                  <a:srgbClr val="0000CC"/>
                </a:solidFill>
                <a:cs typeface="Arial" charset="0"/>
              </a:rPr>
              <a:t>    </a:t>
            </a:r>
            <a:r>
              <a:rPr lang="en-US" sz="2000" b="1"/>
              <a:t>SDM, Waktu, Biaya</a:t>
            </a:r>
          </a:p>
          <a:p>
            <a:pPr marL="342900" indent="-342900"/>
            <a:r>
              <a:rPr lang="en-US" sz="2000" b="1">
                <a:solidFill>
                  <a:srgbClr val="0000CC"/>
                </a:solidFill>
              </a:rPr>
              <a:t>5, TINGKAT KEPENTINGAN, </a:t>
            </a:r>
          </a:p>
          <a:p>
            <a:pPr marL="342900" indent="-342900"/>
            <a:r>
              <a:rPr lang="en-US" sz="2000" b="1">
                <a:solidFill>
                  <a:srgbClr val="0000CC"/>
                </a:solidFill>
              </a:rPr>
              <a:t>    </a:t>
            </a:r>
            <a:r>
              <a:rPr lang="en-US" sz="2000" b="1"/>
              <a:t>Semakin penting, semakin banyak</a:t>
            </a:r>
          </a:p>
        </p:txBody>
      </p:sp>
      <p:sp>
        <p:nvSpPr>
          <p:cNvPr id="36868" name="Rectangle 11"/>
          <p:cNvSpPr>
            <a:spLocks noChangeArrowheads="1"/>
          </p:cNvSpPr>
          <p:nvPr/>
        </p:nvSpPr>
        <p:spPr bwMode="auto">
          <a:xfrm>
            <a:off x="642938" y="5867400"/>
            <a:ext cx="7848600" cy="914400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b="1">
                <a:solidFill>
                  <a:srgbClr val="663300"/>
                </a:solidFill>
                <a:sym typeface="Wingdings" pitchFamily="2" charset="2"/>
              </a:rPr>
              <a:t>Acak Kelompok Banyak Tahap</a:t>
            </a:r>
          </a:p>
          <a:p>
            <a:r>
              <a:rPr lang="en-US" b="1">
                <a:solidFill>
                  <a:srgbClr val="663300"/>
                </a:solidFill>
              </a:rPr>
              <a:t>Setiap kelompok terkcil terwakili, minimal 1 (satu) </a:t>
            </a:r>
            <a:r>
              <a:rPr lang="en-US" b="1">
                <a:solidFill>
                  <a:srgbClr val="663300"/>
                </a:solidFill>
                <a:sym typeface="Wingdings" pitchFamily="2" charset="2"/>
              </a:rPr>
              <a:t> </a:t>
            </a:r>
            <a:r>
              <a:rPr lang="en-US" b="1">
                <a:solidFill>
                  <a:srgbClr val="663300"/>
                </a:solidFill>
              </a:rPr>
              <a:t> Proporsional</a:t>
            </a:r>
          </a:p>
          <a:p>
            <a:r>
              <a:rPr lang="en-US" b="1">
                <a:solidFill>
                  <a:srgbClr val="663300"/>
                </a:solidFill>
              </a:rPr>
              <a:t>Tergantung sumberdaya</a:t>
            </a:r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6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B2B2B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 altLang="en-US"/>
          </a:p>
        </p:txBody>
      </p:sp>
      <p:pic>
        <p:nvPicPr>
          <p:cNvPr id="37891" name="Picture 4" descr="g030478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533400"/>
            <a:ext cx="4672013" cy="5062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892" name="Text Box 5"/>
          <p:cNvSpPr txBox="1">
            <a:spLocks noChangeArrowheads="1"/>
          </p:cNvSpPr>
          <p:nvPr/>
        </p:nvSpPr>
        <p:spPr bwMode="auto">
          <a:xfrm>
            <a:off x="4191000" y="4371975"/>
            <a:ext cx="473075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b="1">
                <a:solidFill>
                  <a:srgbClr val="6600CC"/>
                </a:solidFill>
              </a:rPr>
              <a:t>DATA DAN TEKNIK</a:t>
            </a:r>
          </a:p>
          <a:p>
            <a:r>
              <a:rPr lang="en-US" sz="3600" b="1">
                <a:solidFill>
                  <a:srgbClr val="6600CC"/>
                </a:solidFill>
              </a:rPr>
              <a:t>PENGUMPULANNYA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11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99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 altLang="en-US"/>
          </a:p>
        </p:txBody>
      </p:sp>
      <p:graphicFrame>
        <p:nvGraphicFramePr>
          <p:cNvPr id="40963" name="Group 3"/>
          <p:cNvGraphicFramePr>
            <a:graphicFrameLocks noGrp="1"/>
          </p:cNvGraphicFramePr>
          <p:nvPr/>
        </p:nvGraphicFramePr>
        <p:xfrm>
          <a:off x="1066800" y="1447800"/>
          <a:ext cx="6629400" cy="4553078"/>
        </p:xfrm>
        <a:graphic>
          <a:graphicData uri="http://schemas.openxmlformats.org/drawingml/2006/table">
            <a:tbl>
              <a:tblPr/>
              <a:tblGrid>
                <a:gridCol w="2133600"/>
                <a:gridCol w="685800"/>
                <a:gridCol w="609600"/>
                <a:gridCol w="609600"/>
                <a:gridCol w="625475"/>
                <a:gridCol w="1965325"/>
              </a:tblGrid>
              <a:tr h="7445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Data Yang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Diperlukan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Sifat Data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Sumber Data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00"/>
                    </a:solidFill>
                  </a:tcPr>
                </a:tc>
              </a:tr>
              <a:tr h="839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Pr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Sk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Kn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Kl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68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Data Pokok: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1.Pendidikan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2.Pengalaman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3.Umur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4. Dll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5. Motivasi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Data Pendukung: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Kesuburan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Jaminan pasar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X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X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X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X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X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x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X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X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X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X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Responden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Responden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Responden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Responden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Penyuluh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Pedagang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8942" name="Rectangle 109"/>
          <p:cNvSpPr>
            <a:spLocks noChangeArrowheads="1"/>
          </p:cNvSpPr>
          <p:nvPr/>
        </p:nvSpPr>
        <p:spPr bwMode="auto">
          <a:xfrm>
            <a:off x="1022350" y="6034088"/>
            <a:ext cx="6826250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en-US" sz="1200" i="1">
                <a:cs typeface="Times New Roman" pitchFamily="18" charset="0"/>
              </a:rPr>
              <a:t>  </a:t>
            </a:r>
            <a:r>
              <a:rPr lang="it-IT" altLang="en-US" b="1" i="1">
                <a:solidFill>
                  <a:srgbClr val="0000CC"/>
                </a:solidFill>
                <a:cs typeface="Times New Roman" pitchFamily="18" charset="0"/>
              </a:rPr>
              <a:t>Pr – Primer,  				Kn – Kuantitatif,     </a:t>
            </a:r>
            <a:endParaRPr lang="en-US" altLang="en-US" b="1">
              <a:solidFill>
                <a:srgbClr val="0000CC"/>
              </a:solidFill>
              <a:cs typeface="Times New Roman" pitchFamily="18" charset="0"/>
            </a:endParaRPr>
          </a:p>
          <a:p>
            <a:pPr eaLnBrk="0" hangingPunct="0"/>
            <a:r>
              <a:rPr lang="it-IT" altLang="en-US" b="1" i="1">
                <a:solidFill>
                  <a:srgbClr val="0000CC"/>
                </a:solidFill>
                <a:cs typeface="Times New Roman" pitchFamily="18" charset="0"/>
              </a:rPr>
              <a:t>  Sk – Sekunder				Kl - Kualitatif</a:t>
            </a:r>
            <a:endParaRPr lang="en-US" altLang="en-US" b="1">
              <a:solidFill>
                <a:srgbClr val="0000CC"/>
              </a:solidFill>
              <a:cs typeface="Times New Roman" pitchFamily="18" charset="0"/>
            </a:endParaRPr>
          </a:p>
          <a:p>
            <a:pPr eaLnBrk="0" hangingPunct="0"/>
            <a:endParaRPr lang="en-US" altLang="en-US" b="1">
              <a:solidFill>
                <a:srgbClr val="0000CC"/>
              </a:solidFill>
              <a:cs typeface="Times New Roman" pitchFamily="18" charset="0"/>
            </a:endParaRPr>
          </a:p>
        </p:txBody>
      </p:sp>
      <p:sp>
        <p:nvSpPr>
          <p:cNvPr id="38943" name="Text Box 110"/>
          <p:cNvSpPr txBox="1">
            <a:spLocks noChangeArrowheads="1"/>
          </p:cNvSpPr>
          <p:nvPr/>
        </p:nvSpPr>
        <p:spPr bwMode="auto">
          <a:xfrm>
            <a:off x="1828800" y="609600"/>
            <a:ext cx="54229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rgbClr val="0000CC"/>
                </a:solidFill>
              </a:rPr>
              <a:t>DATA DAN SUMBER DATA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Text Box 4"/>
          <p:cNvSpPr txBox="1">
            <a:spLocks noChangeArrowheads="1"/>
          </p:cNvSpPr>
          <p:nvPr/>
        </p:nvSpPr>
        <p:spPr bwMode="auto">
          <a:xfrm>
            <a:off x="1660525" y="168275"/>
            <a:ext cx="62357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rgbClr val="0000CC"/>
                </a:solidFill>
              </a:rPr>
              <a:t>TEKNIK PENGUMPULAN DATA</a:t>
            </a:r>
          </a:p>
        </p:txBody>
      </p:sp>
      <p:sp>
        <p:nvSpPr>
          <p:cNvPr id="39941" name="Text Box 7"/>
          <p:cNvSpPr txBox="1">
            <a:spLocks noChangeArrowheads="1"/>
          </p:cNvSpPr>
          <p:nvPr/>
        </p:nvSpPr>
        <p:spPr bwMode="auto">
          <a:xfrm>
            <a:off x="357158" y="1000108"/>
            <a:ext cx="8072494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333300"/>
                </a:solidFill>
              </a:rPr>
              <a:t>DATA SEKUNDER</a:t>
            </a:r>
          </a:p>
          <a:p>
            <a:r>
              <a:rPr lang="en-US" sz="2400" b="1" dirty="0" err="1">
                <a:solidFill>
                  <a:srgbClr val="6600CC"/>
                </a:solidFill>
              </a:rPr>
              <a:t>Pencatatan</a:t>
            </a:r>
            <a:r>
              <a:rPr lang="en-US" sz="2400" b="1" dirty="0">
                <a:solidFill>
                  <a:srgbClr val="6600CC"/>
                </a:solidFill>
              </a:rPr>
              <a:t> , Photocopy, Scanner, </a:t>
            </a:r>
            <a:r>
              <a:rPr lang="en-US" sz="2400" b="1" dirty="0" err="1">
                <a:solidFill>
                  <a:srgbClr val="6600CC"/>
                </a:solidFill>
              </a:rPr>
              <a:t>dll</a:t>
            </a:r>
            <a:endParaRPr lang="en-US" sz="2400" b="1" dirty="0">
              <a:solidFill>
                <a:srgbClr val="6600CC"/>
              </a:solidFill>
            </a:endParaRPr>
          </a:p>
          <a:p>
            <a:endParaRPr lang="en-US" sz="2400" b="1" dirty="0">
              <a:solidFill>
                <a:srgbClr val="6600CC"/>
              </a:solidFill>
            </a:endParaRPr>
          </a:p>
          <a:p>
            <a:r>
              <a:rPr lang="en-US" sz="2400" b="1" dirty="0"/>
              <a:t>DATA PRIMER</a:t>
            </a:r>
          </a:p>
          <a:p>
            <a:r>
              <a:rPr lang="en-US" sz="2400" b="1" dirty="0" err="1" smtClean="0">
                <a:solidFill>
                  <a:srgbClr val="6600CC"/>
                </a:solidFill>
              </a:rPr>
              <a:t>Pencatatan</a:t>
            </a:r>
            <a:r>
              <a:rPr lang="en-US" sz="2400" b="1" dirty="0" smtClean="0">
                <a:solidFill>
                  <a:srgbClr val="6600CC"/>
                </a:solidFill>
              </a:rPr>
              <a:t> </a:t>
            </a:r>
            <a:r>
              <a:rPr lang="en-US" sz="2400" b="1" dirty="0" err="1">
                <a:solidFill>
                  <a:srgbClr val="6600CC"/>
                </a:solidFill>
              </a:rPr>
              <a:t>Pengamatan</a:t>
            </a:r>
            <a:r>
              <a:rPr lang="en-US" sz="2400" b="1" dirty="0">
                <a:solidFill>
                  <a:srgbClr val="6600CC"/>
                </a:solidFill>
              </a:rPr>
              <a:t>, </a:t>
            </a:r>
            <a:r>
              <a:rPr lang="en-US" sz="2400" b="1" dirty="0" err="1" smtClean="0">
                <a:solidFill>
                  <a:srgbClr val="6600CC"/>
                </a:solidFill>
              </a:rPr>
              <a:t>Pengukuran</a:t>
            </a:r>
            <a:r>
              <a:rPr lang="en-US" sz="2400" b="1" dirty="0">
                <a:solidFill>
                  <a:srgbClr val="6600CC"/>
                </a:solidFill>
              </a:rPr>
              <a:t>, </a:t>
            </a:r>
            <a:r>
              <a:rPr lang="en-US" sz="2400" b="1" dirty="0" err="1">
                <a:solidFill>
                  <a:srgbClr val="6600CC"/>
                </a:solidFill>
              </a:rPr>
              <a:t>Rekaman</a:t>
            </a:r>
            <a:r>
              <a:rPr lang="en-US" sz="2400" b="1" dirty="0">
                <a:solidFill>
                  <a:srgbClr val="6600CC"/>
                </a:solidFill>
              </a:rPr>
              <a:t> </a:t>
            </a:r>
            <a:r>
              <a:rPr lang="en-US" sz="2400" b="1" dirty="0" err="1">
                <a:solidFill>
                  <a:srgbClr val="6600CC"/>
                </a:solidFill>
              </a:rPr>
              <a:t>suara</a:t>
            </a:r>
            <a:endParaRPr lang="en-US" sz="2400" b="1" dirty="0">
              <a:solidFill>
                <a:srgbClr val="6600CC"/>
              </a:solidFill>
            </a:endParaRPr>
          </a:p>
          <a:p>
            <a:r>
              <a:rPr lang="en-US" sz="2400" b="1" dirty="0" err="1">
                <a:solidFill>
                  <a:srgbClr val="6600CC"/>
                </a:solidFill>
              </a:rPr>
              <a:t>Wawancara</a:t>
            </a:r>
            <a:r>
              <a:rPr lang="en-US" sz="2400" b="1" dirty="0">
                <a:solidFill>
                  <a:srgbClr val="6600CC"/>
                </a:solidFill>
              </a:rPr>
              <a:t> </a:t>
            </a:r>
            <a:r>
              <a:rPr lang="en-US" sz="2400" b="1" dirty="0" smtClean="0">
                <a:solidFill>
                  <a:srgbClr val="6600CC"/>
                </a:solidFill>
              </a:rPr>
              <a:t>Individual/</a:t>
            </a:r>
            <a:r>
              <a:rPr lang="en-US" sz="2400" b="1" dirty="0" err="1" smtClean="0">
                <a:solidFill>
                  <a:srgbClr val="6600CC"/>
                </a:solidFill>
              </a:rPr>
              <a:t>Kelompok</a:t>
            </a:r>
            <a:endParaRPr lang="en-US" sz="2400" b="1" dirty="0">
              <a:solidFill>
                <a:srgbClr val="6600CC"/>
              </a:solidFill>
            </a:endParaRPr>
          </a:p>
          <a:p>
            <a:endParaRPr lang="en-US" sz="2400" b="1" dirty="0" smtClean="0"/>
          </a:p>
          <a:p>
            <a:r>
              <a:rPr lang="en-US" sz="2400" b="1" dirty="0" smtClean="0"/>
              <a:t>WAKTU </a:t>
            </a:r>
            <a:r>
              <a:rPr lang="en-US" sz="2400" b="1" dirty="0"/>
              <a:t>DAN TEMPAT</a:t>
            </a:r>
          </a:p>
          <a:p>
            <a:r>
              <a:rPr lang="en-US" sz="2400" b="1" dirty="0" err="1"/>
              <a:t>sesuai</a:t>
            </a:r>
            <a:r>
              <a:rPr lang="en-US" sz="2400" b="1" dirty="0"/>
              <a:t> </a:t>
            </a:r>
            <a:r>
              <a:rPr lang="en-US" sz="2400" b="1" dirty="0" err="1"/>
              <a:t>kesepakatan</a:t>
            </a:r>
            <a:r>
              <a:rPr lang="en-US" sz="2400" b="1" dirty="0"/>
              <a:t> </a:t>
            </a:r>
            <a:r>
              <a:rPr lang="en-US" sz="2400" b="1" dirty="0" err="1"/>
              <a:t>dengan</a:t>
            </a:r>
            <a:r>
              <a:rPr lang="en-US" sz="2400" b="1" dirty="0"/>
              <a:t>  </a:t>
            </a:r>
            <a:r>
              <a:rPr lang="en-US" sz="2400" b="1" dirty="0" err="1"/>
              <a:t>responden</a:t>
            </a:r>
            <a:endParaRPr lang="en-US" sz="2400" b="1" dirty="0"/>
          </a:p>
          <a:p>
            <a:endParaRPr lang="en-US" sz="2400" b="1" dirty="0"/>
          </a:p>
          <a:p>
            <a:r>
              <a:rPr lang="en-US" sz="2400" b="1" dirty="0"/>
              <a:t>INSTRUMEN PENGUMPULAN DATA</a:t>
            </a:r>
          </a:p>
          <a:p>
            <a:r>
              <a:rPr lang="en-US" sz="2400" b="1" dirty="0" err="1">
                <a:solidFill>
                  <a:srgbClr val="6600CC"/>
                </a:solidFill>
              </a:rPr>
              <a:t>Daftar</a:t>
            </a:r>
            <a:r>
              <a:rPr lang="en-US" sz="2400" b="1" dirty="0">
                <a:solidFill>
                  <a:srgbClr val="6600CC"/>
                </a:solidFill>
              </a:rPr>
              <a:t> </a:t>
            </a:r>
            <a:r>
              <a:rPr lang="en-US" sz="2400" b="1" dirty="0" err="1">
                <a:solidFill>
                  <a:srgbClr val="6600CC"/>
                </a:solidFill>
              </a:rPr>
              <a:t>Pertanyaan</a:t>
            </a:r>
            <a:r>
              <a:rPr lang="en-US" sz="2400" b="1" dirty="0">
                <a:solidFill>
                  <a:srgbClr val="6600CC"/>
                </a:solidFill>
              </a:rPr>
              <a:t>, </a:t>
            </a:r>
            <a:r>
              <a:rPr lang="en-US" sz="2400" b="1" dirty="0" err="1">
                <a:solidFill>
                  <a:srgbClr val="6600CC"/>
                </a:solidFill>
              </a:rPr>
              <a:t>Angket</a:t>
            </a:r>
            <a:endParaRPr lang="en-US" sz="2400" b="1" dirty="0">
              <a:solidFill>
                <a:srgbClr val="6600CC"/>
              </a:solidFill>
            </a:endParaRPr>
          </a:p>
          <a:p>
            <a:r>
              <a:rPr lang="en-US" sz="2400" b="1" dirty="0" err="1">
                <a:solidFill>
                  <a:srgbClr val="6600CC"/>
                </a:solidFill>
              </a:rPr>
              <a:t>Panduan</a:t>
            </a:r>
            <a:r>
              <a:rPr lang="en-US" sz="2400" b="1" dirty="0">
                <a:solidFill>
                  <a:srgbClr val="6600CC"/>
                </a:solidFill>
              </a:rPr>
              <a:t> </a:t>
            </a:r>
            <a:r>
              <a:rPr lang="en-US" sz="2400" b="1" dirty="0" err="1">
                <a:solidFill>
                  <a:srgbClr val="6600CC"/>
                </a:solidFill>
              </a:rPr>
              <a:t>Wawancara</a:t>
            </a:r>
            <a:r>
              <a:rPr lang="en-US" sz="2400" b="1" dirty="0">
                <a:solidFill>
                  <a:srgbClr val="6600CC"/>
                </a:solidFill>
              </a:rPr>
              <a:t> (</a:t>
            </a:r>
            <a:r>
              <a:rPr lang="en-US" sz="2400" b="1" dirty="0" err="1">
                <a:solidFill>
                  <a:srgbClr val="6600CC"/>
                </a:solidFill>
              </a:rPr>
              <a:t>langsung</a:t>
            </a:r>
            <a:r>
              <a:rPr lang="en-US" sz="2400" b="1" dirty="0">
                <a:solidFill>
                  <a:srgbClr val="6600CC"/>
                </a:solidFill>
              </a:rPr>
              <a:t>, </a:t>
            </a:r>
            <a:r>
              <a:rPr lang="en-US" sz="2400" b="1" dirty="0" err="1">
                <a:solidFill>
                  <a:srgbClr val="6600CC"/>
                </a:solidFill>
              </a:rPr>
              <a:t>rekaman</a:t>
            </a:r>
            <a:r>
              <a:rPr lang="en-US" sz="2400" b="1" dirty="0">
                <a:solidFill>
                  <a:srgbClr val="6600CC"/>
                </a:solidFill>
              </a:rPr>
              <a:t>)</a:t>
            </a:r>
          </a:p>
          <a:p>
            <a:r>
              <a:rPr lang="en-US" sz="2400" b="1" dirty="0" err="1">
                <a:solidFill>
                  <a:srgbClr val="6600CC"/>
                </a:solidFill>
              </a:rPr>
              <a:t>Panduan</a:t>
            </a:r>
            <a:r>
              <a:rPr lang="en-US" sz="2400" b="1" dirty="0">
                <a:solidFill>
                  <a:srgbClr val="6600CC"/>
                </a:solidFill>
              </a:rPr>
              <a:t> </a:t>
            </a:r>
            <a:r>
              <a:rPr lang="en-US" sz="2400" b="1" dirty="0" err="1">
                <a:solidFill>
                  <a:srgbClr val="6600CC"/>
                </a:solidFill>
              </a:rPr>
              <a:t>Pengamatan</a:t>
            </a:r>
            <a:r>
              <a:rPr lang="en-US" sz="2400" b="1" dirty="0">
                <a:solidFill>
                  <a:srgbClr val="6600CC"/>
                </a:solidFill>
              </a:rPr>
              <a:t> (photo, </a:t>
            </a:r>
            <a:r>
              <a:rPr lang="en-US" sz="2400" b="1" dirty="0" err="1">
                <a:solidFill>
                  <a:srgbClr val="6600CC"/>
                </a:solidFill>
              </a:rPr>
              <a:t>Kamera</a:t>
            </a:r>
            <a:r>
              <a:rPr lang="en-US" sz="2400" b="1" dirty="0">
                <a:solidFill>
                  <a:srgbClr val="6600CC"/>
                </a:solidFill>
              </a:rPr>
              <a:t>)</a:t>
            </a:r>
          </a:p>
          <a:p>
            <a:r>
              <a:rPr lang="en-US" sz="2400" b="1" dirty="0" err="1">
                <a:solidFill>
                  <a:srgbClr val="6600CC"/>
                </a:solidFill>
              </a:rPr>
              <a:t>Panduan</a:t>
            </a:r>
            <a:r>
              <a:rPr lang="en-US" sz="2400" b="1" dirty="0">
                <a:solidFill>
                  <a:srgbClr val="6600CC"/>
                </a:solidFill>
              </a:rPr>
              <a:t> </a:t>
            </a:r>
            <a:r>
              <a:rPr lang="en-US" sz="2400" b="1" dirty="0" err="1">
                <a:solidFill>
                  <a:srgbClr val="6600CC"/>
                </a:solidFill>
              </a:rPr>
              <a:t>Pengukuran</a:t>
            </a:r>
            <a:endParaRPr lang="en-US" sz="2400" b="1" dirty="0">
              <a:solidFill>
                <a:srgbClr val="6600CC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ext Box 4"/>
          <p:cNvSpPr txBox="1">
            <a:spLocks noChangeArrowheads="1"/>
          </p:cNvSpPr>
          <p:nvPr/>
        </p:nvSpPr>
        <p:spPr bwMode="auto">
          <a:xfrm>
            <a:off x="533400" y="381000"/>
            <a:ext cx="6703886" cy="74174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</a:rPr>
              <a:t>Ingat</a:t>
            </a:r>
            <a:r>
              <a:rPr lang="en-US" sz="2800" b="1" dirty="0">
                <a:solidFill>
                  <a:srgbClr val="FF0000"/>
                </a:solidFill>
              </a:rPr>
              <a:t> !</a:t>
            </a:r>
          </a:p>
          <a:p>
            <a:r>
              <a:rPr lang="en-US" sz="2800" b="1" dirty="0" err="1">
                <a:solidFill>
                  <a:srgbClr val="FF0000"/>
                </a:solidFill>
              </a:rPr>
              <a:t>Tidak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semua</a:t>
            </a:r>
            <a:r>
              <a:rPr lang="en-US" sz="2800" b="1" dirty="0">
                <a:solidFill>
                  <a:srgbClr val="FF0000"/>
                </a:solidFill>
              </a:rPr>
              <a:t> data </a:t>
            </a:r>
            <a:r>
              <a:rPr lang="en-US" sz="2800" b="1" dirty="0" err="1">
                <a:solidFill>
                  <a:srgbClr val="FF0000"/>
                </a:solidFill>
              </a:rPr>
              <a:t>cukup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digali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dengan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</a:p>
          <a:p>
            <a:r>
              <a:rPr lang="en-US" sz="2800" b="1" dirty="0" err="1">
                <a:solidFill>
                  <a:srgbClr val="FF0000"/>
                </a:solidFill>
              </a:rPr>
              <a:t>Pertanyaan</a:t>
            </a:r>
            <a:r>
              <a:rPr lang="en-US" sz="2800" b="1" dirty="0">
                <a:solidFill>
                  <a:srgbClr val="FF0000"/>
                </a:solidFill>
              </a:rPr>
              <a:t>/</a:t>
            </a:r>
            <a:r>
              <a:rPr lang="en-US" sz="2800" b="1" dirty="0" err="1">
                <a:solidFill>
                  <a:srgbClr val="FF0000"/>
                </a:solidFill>
              </a:rPr>
              <a:t>Daftar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Pertanyaan</a:t>
            </a:r>
            <a:endParaRPr lang="en-US" sz="2800" b="1" dirty="0">
              <a:solidFill>
                <a:srgbClr val="FF0000"/>
              </a:solidFill>
            </a:endParaRPr>
          </a:p>
          <a:p>
            <a:endParaRPr lang="en-US" sz="2800" b="1" dirty="0">
              <a:solidFill>
                <a:srgbClr val="FF0000"/>
              </a:solidFill>
            </a:endParaRPr>
          </a:p>
          <a:p>
            <a:r>
              <a:rPr lang="en-US" sz="2800" b="1" dirty="0" err="1">
                <a:solidFill>
                  <a:schemeClr val="accent2"/>
                </a:solidFill>
              </a:rPr>
              <a:t>Pengetahuan</a:t>
            </a:r>
            <a:r>
              <a:rPr lang="en-US" sz="2800" b="1" dirty="0">
                <a:solidFill>
                  <a:schemeClr val="accent2"/>
                </a:solidFill>
              </a:rPr>
              <a:t> </a:t>
            </a:r>
            <a:r>
              <a:rPr lang="en-US" sz="2800" b="1" dirty="0">
                <a:solidFill>
                  <a:schemeClr val="accent2"/>
                </a:solidFill>
                <a:sym typeface="Wingdings" pitchFamily="2" charset="2"/>
              </a:rPr>
              <a:t> </a:t>
            </a:r>
            <a:r>
              <a:rPr lang="en-US" sz="2800" b="1" dirty="0" err="1">
                <a:solidFill>
                  <a:schemeClr val="accent2"/>
                </a:solidFill>
                <a:sym typeface="Wingdings" pitchFamily="2" charset="2"/>
              </a:rPr>
              <a:t>Daftar</a:t>
            </a:r>
            <a:r>
              <a:rPr lang="en-US" sz="2800" b="1" dirty="0">
                <a:solidFill>
                  <a:schemeClr val="accent2"/>
                </a:solidFill>
                <a:sym typeface="Wingdings" pitchFamily="2" charset="2"/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  <a:sym typeface="Wingdings" pitchFamily="2" charset="2"/>
              </a:rPr>
              <a:t>Pertanyaan</a:t>
            </a:r>
            <a:endParaRPr lang="en-US" sz="2800" b="1" dirty="0">
              <a:solidFill>
                <a:schemeClr val="accent2"/>
              </a:solidFill>
              <a:sym typeface="Wingdings" pitchFamily="2" charset="2"/>
            </a:endParaRPr>
          </a:p>
          <a:p>
            <a:endParaRPr lang="en-US" sz="2800" b="1" dirty="0">
              <a:solidFill>
                <a:schemeClr val="accent2"/>
              </a:solidFill>
              <a:sym typeface="Wingdings" pitchFamily="2" charset="2"/>
            </a:endParaRPr>
          </a:p>
          <a:p>
            <a:r>
              <a:rPr lang="en-US" sz="2800" b="1" dirty="0" err="1">
                <a:sym typeface="Wingdings" pitchFamily="2" charset="2"/>
              </a:rPr>
              <a:t>Sikap</a:t>
            </a:r>
            <a:r>
              <a:rPr lang="en-US" sz="2800" b="1" dirty="0">
                <a:sym typeface="Wingdings" pitchFamily="2" charset="2"/>
              </a:rPr>
              <a:t>	      </a:t>
            </a:r>
            <a:r>
              <a:rPr lang="en-US" sz="2800" b="1" dirty="0" smtClean="0">
                <a:sym typeface="Wingdings" pitchFamily="2" charset="2"/>
              </a:rPr>
              <a:t> </a:t>
            </a:r>
            <a:r>
              <a:rPr lang="en-US" sz="2800" b="1" dirty="0" err="1" smtClean="0">
                <a:sym typeface="Wingdings" pitchFamily="2" charset="2"/>
              </a:rPr>
              <a:t>Daftar</a:t>
            </a:r>
            <a:r>
              <a:rPr lang="en-US" sz="2800" b="1" dirty="0" smtClean="0">
                <a:sym typeface="Wingdings" pitchFamily="2" charset="2"/>
              </a:rPr>
              <a:t> </a:t>
            </a:r>
            <a:r>
              <a:rPr lang="en-US" sz="2800" b="1" dirty="0" err="1">
                <a:sym typeface="Wingdings" pitchFamily="2" charset="2"/>
              </a:rPr>
              <a:t>Pertanyaan</a:t>
            </a:r>
            <a:r>
              <a:rPr lang="en-US" sz="2800" b="1" dirty="0">
                <a:sym typeface="Wingdings" pitchFamily="2" charset="2"/>
              </a:rPr>
              <a:t> </a:t>
            </a:r>
            <a:r>
              <a:rPr lang="en-US" sz="2800" b="1" dirty="0" err="1" smtClean="0">
                <a:sym typeface="Wingdings" pitchFamily="2" charset="2"/>
              </a:rPr>
              <a:t>Khusus</a:t>
            </a:r>
            <a:endParaRPr lang="en-US" sz="2800" b="1" dirty="0">
              <a:sym typeface="Wingdings" pitchFamily="2" charset="2"/>
            </a:endParaRPr>
          </a:p>
          <a:p>
            <a:r>
              <a:rPr lang="en-US" sz="2800" b="1" dirty="0">
                <a:sym typeface="Wingdings" pitchFamily="2" charset="2"/>
              </a:rPr>
              <a:t>                        </a:t>
            </a:r>
            <a:r>
              <a:rPr lang="en-US" sz="2800" b="1" dirty="0" smtClean="0">
                <a:sym typeface="Wingdings" pitchFamily="2" charset="2"/>
              </a:rPr>
              <a:t>(</a:t>
            </a:r>
            <a:r>
              <a:rPr lang="en-US" sz="2800" b="1" dirty="0" err="1">
                <a:sym typeface="Wingdings" pitchFamily="2" charset="2"/>
              </a:rPr>
              <a:t>Likert</a:t>
            </a:r>
            <a:r>
              <a:rPr lang="en-US" sz="2800" b="1" dirty="0">
                <a:sym typeface="Wingdings" pitchFamily="2" charset="2"/>
              </a:rPr>
              <a:t>, </a:t>
            </a:r>
            <a:r>
              <a:rPr lang="en-US" sz="2800" b="1" dirty="0" err="1">
                <a:sym typeface="Wingdings" pitchFamily="2" charset="2"/>
              </a:rPr>
              <a:t>Bogardus</a:t>
            </a:r>
            <a:r>
              <a:rPr lang="en-US" sz="2800" b="1" dirty="0">
                <a:sym typeface="Wingdings" pitchFamily="2" charset="2"/>
              </a:rPr>
              <a:t>, </a:t>
            </a:r>
            <a:r>
              <a:rPr lang="en-US" sz="2800" b="1" dirty="0" err="1">
                <a:sym typeface="Wingdings" pitchFamily="2" charset="2"/>
              </a:rPr>
              <a:t>Thurstone</a:t>
            </a:r>
            <a:r>
              <a:rPr lang="en-US" sz="2800" b="1" dirty="0">
                <a:sym typeface="Wingdings" pitchFamily="2" charset="2"/>
              </a:rPr>
              <a:t>)</a:t>
            </a:r>
          </a:p>
          <a:p>
            <a:r>
              <a:rPr lang="en-US" sz="2800" b="1" dirty="0">
                <a:sym typeface="Wingdings" pitchFamily="2" charset="2"/>
              </a:rPr>
              <a:t>                 </a:t>
            </a:r>
            <a:r>
              <a:rPr lang="en-US" sz="2800" b="1" dirty="0" smtClean="0">
                <a:sym typeface="Wingdings" pitchFamily="2" charset="2"/>
              </a:rPr>
              <a:t> </a:t>
            </a:r>
            <a:r>
              <a:rPr lang="en-US" sz="2800" b="1" dirty="0" err="1">
                <a:sym typeface="Wingdings" pitchFamily="2" charset="2"/>
              </a:rPr>
              <a:t>Bahasa</a:t>
            </a:r>
            <a:r>
              <a:rPr lang="en-US" sz="2800" b="1" dirty="0">
                <a:sym typeface="Wingdings" pitchFamily="2" charset="2"/>
              </a:rPr>
              <a:t> </a:t>
            </a:r>
            <a:r>
              <a:rPr lang="en-US" sz="2800" b="1" dirty="0" err="1">
                <a:sym typeface="Wingdings" pitchFamily="2" charset="2"/>
              </a:rPr>
              <a:t>Tubuh</a:t>
            </a:r>
            <a:endParaRPr lang="en-US" sz="2800" b="1" dirty="0">
              <a:sym typeface="Wingdings" pitchFamily="2" charset="2"/>
            </a:endParaRPr>
          </a:p>
          <a:p>
            <a:endParaRPr lang="en-US" sz="2800" b="1" dirty="0">
              <a:sym typeface="Wingdings" pitchFamily="2" charset="2"/>
            </a:endParaRPr>
          </a:p>
          <a:p>
            <a:r>
              <a:rPr lang="en-US" sz="2800" b="1" dirty="0" err="1">
                <a:solidFill>
                  <a:srgbClr val="006600"/>
                </a:solidFill>
                <a:sym typeface="Wingdings" pitchFamily="2" charset="2"/>
              </a:rPr>
              <a:t>Ketrampilan</a:t>
            </a:r>
            <a:r>
              <a:rPr lang="en-US" sz="2800" b="1" dirty="0">
                <a:solidFill>
                  <a:srgbClr val="006600"/>
                </a:solidFill>
                <a:sym typeface="Wingdings" pitchFamily="2" charset="2"/>
              </a:rPr>
              <a:t>   </a:t>
            </a:r>
            <a:r>
              <a:rPr lang="en-US" sz="2800" b="1" dirty="0" err="1">
                <a:solidFill>
                  <a:srgbClr val="006600"/>
                </a:solidFill>
                <a:sym typeface="Wingdings" pitchFamily="2" charset="2"/>
              </a:rPr>
              <a:t>Observasi</a:t>
            </a:r>
            <a:r>
              <a:rPr lang="en-US" sz="2800" b="1" dirty="0">
                <a:solidFill>
                  <a:srgbClr val="006600"/>
                </a:solidFill>
                <a:sym typeface="Wingdings" pitchFamily="2" charset="2"/>
              </a:rPr>
              <a:t>/</a:t>
            </a:r>
            <a:r>
              <a:rPr lang="en-US" sz="2800" b="1" dirty="0" err="1">
                <a:solidFill>
                  <a:srgbClr val="006600"/>
                </a:solidFill>
                <a:sym typeface="Wingdings" pitchFamily="2" charset="2"/>
              </a:rPr>
              <a:t>Pengamatan</a:t>
            </a:r>
            <a:endParaRPr lang="en-US" sz="2800" b="1" dirty="0">
              <a:solidFill>
                <a:srgbClr val="006600"/>
              </a:solidFill>
              <a:sym typeface="Wingdings" pitchFamily="2" charset="2"/>
            </a:endParaRPr>
          </a:p>
          <a:p>
            <a:r>
              <a:rPr lang="en-US" sz="2800" b="1" dirty="0">
                <a:solidFill>
                  <a:srgbClr val="006600"/>
                </a:solidFill>
                <a:sym typeface="Wingdings" pitchFamily="2" charset="2"/>
              </a:rPr>
              <a:t>                            </a:t>
            </a:r>
            <a:r>
              <a:rPr lang="en-US" sz="2800" b="1" dirty="0" smtClean="0">
                <a:solidFill>
                  <a:srgbClr val="006600"/>
                </a:solidFill>
                <a:sym typeface="Wingdings" pitchFamily="2" charset="2"/>
              </a:rPr>
              <a:t>  </a:t>
            </a:r>
            <a:r>
              <a:rPr lang="en-US" sz="2800" b="1" dirty="0" err="1" smtClean="0">
                <a:solidFill>
                  <a:srgbClr val="006600"/>
                </a:solidFill>
                <a:sym typeface="Wingdings" pitchFamily="2" charset="2"/>
              </a:rPr>
              <a:t>terhadap</a:t>
            </a:r>
            <a:r>
              <a:rPr lang="en-US" sz="2800" b="1" dirty="0">
                <a:solidFill>
                  <a:srgbClr val="006600"/>
                </a:solidFill>
                <a:sym typeface="Wingdings" pitchFamily="2" charset="2"/>
              </a:rPr>
              <a:t>:</a:t>
            </a:r>
          </a:p>
          <a:p>
            <a:pPr lvl="1"/>
            <a:r>
              <a:rPr lang="en-US" sz="2800" b="1" dirty="0">
                <a:solidFill>
                  <a:srgbClr val="006600"/>
                </a:solidFill>
                <a:sym typeface="Wingdings" pitchFamily="2" charset="2"/>
              </a:rPr>
              <a:t>                            - </a:t>
            </a:r>
            <a:r>
              <a:rPr lang="en-US" sz="2800" b="1" dirty="0" err="1">
                <a:solidFill>
                  <a:srgbClr val="006600"/>
                </a:solidFill>
                <a:sym typeface="Wingdings" pitchFamily="2" charset="2"/>
              </a:rPr>
              <a:t>pelaksanaan</a:t>
            </a:r>
            <a:r>
              <a:rPr lang="en-US" sz="2800" b="1" dirty="0">
                <a:solidFill>
                  <a:srgbClr val="006600"/>
                </a:solidFill>
                <a:sym typeface="Wingdings" pitchFamily="2" charset="2"/>
              </a:rPr>
              <a:t> </a:t>
            </a:r>
            <a:r>
              <a:rPr lang="en-US" sz="2800" b="1" dirty="0" err="1">
                <a:solidFill>
                  <a:srgbClr val="006600"/>
                </a:solidFill>
                <a:sym typeface="Wingdings" pitchFamily="2" charset="2"/>
              </a:rPr>
              <a:t>kegiatan</a:t>
            </a:r>
            <a:endParaRPr lang="en-US" sz="2800" b="1" dirty="0">
              <a:solidFill>
                <a:srgbClr val="006600"/>
              </a:solidFill>
              <a:sym typeface="Wingdings" pitchFamily="2" charset="2"/>
            </a:endParaRPr>
          </a:p>
          <a:p>
            <a:pPr lvl="1"/>
            <a:r>
              <a:rPr lang="en-US" sz="2800" b="1" dirty="0">
                <a:solidFill>
                  <a:srgbClr val="006600"/>
                </a:solidFill>
                <a:sym typeface="Wingdings" pitchFamily="2" charset="2"/>
              </a:rPr>
              <a:t>                            - </a:t>
            </a:r>
            <a:r>
              <a:rPr lang="en-US" sz="2800" b="1" dirty="0" err="1">
                <a:solidFill>
                  <a:srgbClr val="006600"/>
                </a:solidFill>
                <a:sym typeface="Wingdings" pitchFamily="2" charset="2"/>
              </a:rPr>
              <a:t>hasil</a:t>
            </a:r>
            <a:r>
              <a:rPr lang="en-US" sz="2800" b="1" dirty="0">
                <a:solidFill>
                  <a:srgbClr val="006600"/>
                </a:solidFill>
                <a:sym typeface="Wingdings" pitchFamily="2" charset="2"/>
              </a:rPr>
              <a:t> </a:t>
            </a:r>
            <a:r>
              <a:rPr lang="en-US" sz="2800" b="1" dirty="0" err="1">
                <a:solidFill>
                  <a:srgbClr val="006600"/>
                </a:solidFill>
                <a:sym typeface="Wingdings" pitchFamily="2" charset="2"/>
              </a:rPr>
              <a:t>kerja</a:t>
            </a:r>
            <a:endParaRPr lang="en-US" sz="2800" b="1" dirty="0">
              <a:solidFill>
                <a:srgbClr val="006600"/>
              </a:solidFill>
            </a:endParaRPr>
          </a:p>
          <a:p>
            <a:endParaRPr lang="en-US" sz="2800" b="1" dirty="0">
              <a:solidFill>
                <a:srgbClr val="006600"/>
              </a:solidFill>
            </a:endParaRPr>
          </a:p>
          <a:p>
            <a:endParaRPr lang="en-US" sz="2800" b="1" dirty="0">
              <a:solidFill>
                <a:srgbClr val="006600"/>
              </a:solidFill>
            </a:endParaRPr>
          </a:p>
          <a:p>
            <a:endParaRPr lang="en-US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435</Words>
  <Application>Microsoft Office PowerPoint</Application>
  <PresentationFormat>On-screen Show (4:3)</PresentationFormat>
  <Paragraphs>238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BU LIS</dc:creator>
  <cp:lastModifiedBy>UJM</cp:lastModifiedBy>
  <cp:revision>4</cp:revision>
  <dcterms:created xsi:type="dcterms:W3CDTF">2017-10-01T16:18:15Z</dcterms:created>
  <dcterms:modified xsi:type="dcterms:W3CDTF">2017-12-14T08:11:39Z</dcterms:modified>
</cp:coreProperties>
</file>