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7" r:id="rId6"/>
    <p:sldId id="260" r:id="rId7"/>
    <p:sldId id="268" r:id="rId8"/>
    <p:sldId id="261" r:id="rId9"/>
    <p:sldId id="273" r:id="rId10"/>
    <p:sldId id="274" r:id="rId11"/>
    <p:sldId id="275" r:id="rId12"/>
    <p:sldId id="276" r:id="rId13"/>
    <p:sldId id="277" r:id="rId14"/>
    <p:sldId id="280" r:id="rId15"/>
    <p:sldId id="262" r:id="rId16"/>
    <p:sldId id="269" r:id="rId17"/>
    <p:sldId id="270" r:id="rId18"/>
    <p:sldId id="271" r:id="rId19"/>
    <p:sldId id="272" r:id="rId20"/>
    <p:sldId id="263" r:id="rId21"/>
    <p:sldId id="278" r:id="rId22"/>
    <p:sldId id="279" r:id="rId23"/>
    <p:sldId id="265" r:id="rId24"/>
    <p:sldId id="266" r:id="rId25"/>
    <p:sldId id="264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681"/>
  </p:normalViewPr>
  <p:slideViewPr>
    <p:cSldViewPr>
      <p:cViewPr varScale="1">
        <p:scale>
          <a:sx n="107" d="100"/>
          <a:sy n="107" d="100"/>
        </p:scale>
        <p:origin x="61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4B32FD-EAE8-443B-B73A-17235207A90A}" type="datetimeFigureOut">
              <a:rPr lang="id-ID" smtClean="0"/>
              <a:t>16/01/22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A96BF-63B3-41B6-A9F8-1E7A027BC86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7973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AB8097-FBDF-49E1-9CE6-65C9740D87D9}" type="slidenum">
              <a:rPr lang="en-GB"/>
              <a:pPr/>
              <a:t>9</a:t>
            </a:fld>
            <a:endParaRPr lang="en-GB"/>
          </a:p>
        </p:txBody>
      </p:sp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9" y="685983"/>
            <a:ext cx="4975225" cy="3429912"/>
          </a:xfrm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456340-5A1E-4826-9741-623927E0FCD3}" type="slidenum">
              <a:rPr lang="en-GB"/>
              <a:pPr/>
              <a:t>10</a:t>
            </a:fld>
            <a:endParaRPr lang="en-GB"/>
          </a:p>
        </p:txBody>
      </p:sp>
      <p:sp>
        <p:nvSpPr>
          <p:cNvPr id="544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9" y="685983"/>
            <a:ext cx="4975225" cy="3429912"/>
          </a:xfrm>
          <a:ln/>
        </p:spPr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25FA92-33BA-4453-B17D-79B454171743}" type="slidenum">
              <a:rPr lang="en-GB"/>
              <a:pPr/>
              <a:t>16</a:t>
            </a:fld>
            <a:endParaRPr lang="en-GB"/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1389" y="685983"/>
            <a:ext cx="4975225" cy="3429912"/>
          </a:xfrm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A47176B-CBEB-4DA9-9FE4-4FBC94821763}" type="datetimeFigureOut">
              <a:rPr lang="en-US" smtClean="0"/>
              <a:pPr/>
              <a:t>1/16/22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62E18F7-A8F9-4DB4-8E81-3AA0CA4C24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/>
          <a:lstStyle/>
          <a:p>
            <a:r>
              <a:rPr lang="en-US" dirty="0"/>
              <a:t>TIPE-TIPE SISTEM POLITIK DAN PEMERINTAHAN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id-ID" dirty="0"/>
              <a:t>r</a:t>
            </a:r>
            <a:r>
              <a:rPr lang="en-US" dirty="0"/>
              <a:t>. SUPARDAL,MSI</a:t>
            </a:r>
          </a:p>
          <a:p>
            <a:r>
              <a:rPr lang="en-US"/>
              <a:t>CONDRODEWI PUSPITASARI, S.IP., M.A.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Text Box 2"/>
          <p:cNvSpPr txBox="1">
            <a:spLocks noChangeArrowheads="1"/>
          </p:cNvSpPr>
          <p:nvPr/>
        </p:nvSpPr>
        <p:spPr bwMode="auto">
          <a:xfrm>
            <a:off x="539750" y="260350"/>
            <a:ext cx="7777163" cy="5661025"/>
          </a:xfrm>
          <a:prstGeom prst="rect">
            <a:avLst/>
          </a:prstGeom>
          <a:solidFill>
            <a:schemeClr val="tx1"/>
          </a:solidFill>
          <a:ln w="762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bg1"/>
                </a:solidFill>
              </a:rPr>
              <a:t>2. Demokrasi Komunis :</a:t>
            </a:r>
          </a:p>
          <a:p>
            <a:r>
              <a:rPr lang="en-US">
                <a:solidFill>
                  <a:schemeClr val="bg1"/>
                </a:solidFill>
              </a:rPr>
              <a:t>	a. Merupakan ciri khas negara komunis</a:t>
            </a:r>
          </a:p>
          <a:p>
            <a:r>
              <a:rPr lang="en-US">
                <a:solidFill>
                  <a:schemeClr val="bg1"/>
                </a:solidFill>
              </a:rPr>
              <a:t>	b. Berfalsafah komunisme</a:t>
            </a:r>
          </a:p>
          <a:p>
            <a:r>
              <a:rPr lang="en-US">
                <a:solidFill>
                  <a:schemeClr val="bg1"/>
                </a:solidFill>
              </a:rPr>
              <a:t>	c. Menganut asas negara sentris</a:t>
            </a:r>
          </a:p>
          <a:p>
            <a:r>
              <a:rPr lang="en-US">
                <a:solidFill>
                  <a:schemeClr val="bg1"/>
                </a:solidFill>
              </a:rPr>
              <a:t>	d. Mengabaikan HAM</a:t>
            </a:r>
          </a:p>
          <a:p>
            <a:r>
              <a:rPr lang="en-US">
                <a:solidFill>
                  <a:schemeClr val="bg1"/>
                </a:solidFill>
              </a:rPr>
              <a:t>	e. Tidak ada kebebasan individu</a:t>
            </a:r>
          </a:p>
          <a:p>
            <a:r>
              <a:rPr lang="en-US">
                <a:solidFill>
                  <a:schemeClr val="bg1"/>
                </a:solidFill>
              </a:rPr>
              <a:t>	f. Tidak ada oposisi, perbedaan pendapat tidak dibenarkan</a:t>
            </a:r>
          </a:p>
          <a:p>
            <a:r>
              <a:rPr lang="en-US">
                <a:solidFill>
                  <a:schemeClr val="bg1"/>
                </a:solidFill>
              </a:rPr>
              <a:t>	g. Mono partai</a:t>
            </a:r>
          </a:p>
          <a:p>
            <a:r>
              <a:rPr lang="en-US">
                <a:solidFill>
                  <a:schemeClr val="bg1"/>
                </a:solidFill>
              </a:rPr>
              <a:t>	h. Contoh : negara RRC, Kuba</a:t>
            </a:r>
          </a:p>
          <a:p>
            <a:endParaRPr lang="en-US">
              <a:solidFill>
                <a:schemeClr val="bg1"/>
              </a:solidFill>
            </a:endParaRPr>
          </a:p>
          <a:p>
            <a:r>
              <a:rPr lang="en-US">
                <a:solidFill>
                  <a:schemeClr val="bg1"/>
                </a:solidFill>
              </a:rPr>
              <a:t>3. Demokrasi Pancasila :</a:t>
            </a:r>
          </a:p>
          <a:p>
            <a:r>
              <a:rPr lang="en-US">
                <a:solidFill>
                  <a:srgbClr val="FF0000"/>
                </a:solidFill>
              </a:rPr>
              <a:t>    </a:t>
            </a:r>
            <a:r>
              <a:rPr lang="en-US">
                <a:solidFill>
                  <a:schemeClr val="bg1"/>
                </a:solidFill>
              </a:rPr>
              <a:t>a. Merupakan ciri khas Indonesia</a:t>
            </a:r>
          </a:p>
          <a:p>
            <a:r>
              <a:rPr lang="en-US">
                <a:solidFill>
                  <a:schemeClr val="bg1"/>
                </a:solidFill>
              </a:rPr>
              <a:t>    b. Berfalsafah Pancasila</a:t>
            </a:r>
          </a:p>
          <a:p>
            <a:r>
              <a:rPr lang="en-US">
                <a:solidFill>
                  <a:schemeClr val="bg1"/>
                </a:solidFill>
              </a:rPr>
              <a:t>    c. Menganut asas kekeluargaan dan gotong royong</a:t>
            </a:r>
          </a:p>
          <a:p>
            <a:r>
              <a:rPr lang="en-US">
                <a:solidFill>
                  <a:schemeClr val="bg1"/>
                </a:solidFill>
              </a:rPr>
              <a:t>    d. HAM diimbangi dengan kewajiban manusia</a:t>
            </a:r>
          </a:p>
          <a:p>
            <a:r>
              <a:rPr lang="en-US">
                <a:solidFill>
                  <a:schemeClr val="bg1"/>
                </a:solidFill>
              </a:rPr>
              <a:t>    e. Memberikan jaminan kebebasan yang bertanggung jawab.</a:t>
            </a:r>
          </a:p>
          <a:p>
            <a:r>
              <a:rPr lang="en-US">
                <a:solidFill>
                  <a:schemeClr val="bg1"/>
                </a:solidFill>
              </a:rPr>
              <a:t>     f. Tidak mengenal oposisi tapi mengenal perbedaan pendapat yang    	disalurkan secara konstitusional</a:t>
            </a:r>
          </a:p>
          <a:p>
            <a:r>
              <a:rPr lang="en-US">
                <a:solidFill>
                  <a:schemeClr val="bg1"/>
                </a:solidFill>
              </a:rPr>
              <a:t>     g. Multi partai</a:t>
            </a:r>
          </a:p>
          <a:p>
            <a:r>
              <a:rPr lang="en-US">
                <a:solidFill>
                  <a:schemeClr val="bg1"/>
                </a:solidFill>
              </a:rPr>
              <a:t>     h. Contoh Negara Indonesia</a:t>
            </a:r>
            <a:endParaRPr lang="en-US" sz="2000" b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778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3250"/>
                            </p:stCondLst>
                            <p:childTnLst>
                              <p:par>
                                <p:cTn id="2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3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250"/>
                            </p:stCondLst>
                            <p:childTnLst>
                              <p:par>
                                <p:cTn id="4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7250"/>
                            </p:stCondLst>
                            <p:childTnLst>
                              <p:par>
                                <p:cTn id="5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6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3250"/>
                            </p:stCondLst>
                            <p:childTnLst>
                              <p:par>
                                <p:cTn id="6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9250"/>
                            </p:stCondLst>
                            <p:childTnLst>
                              <p:par>
                                <p:cTn id="7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5250"/>
                            </p:stCondLst>
                            <p:childTnLst>
                              <p:par>
                                <p:cTn id="8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70750"/>
                            </p:stCondLst>
                            <p:childTnLst>
                              <p:par>
                                <p:cTn id="9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78000"/>
                            </p:stCondLst>
                            <p:childTnLst>
                              <p:par>
                                <p:cTn id="10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83750"/>
                            </p:stCondLst>
                            <p:childTnLst>
                              <p:par>
                                <p:cTn id="10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94250"/>
                            </p:stCondLst>
                            <p:childTnLst>
                              <p:par>
                                <p:cTn id="11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3500"/>
                            </p:stCondLst>
                            <p:childTnLst>
                              <p:par>
                                <p:cTn id="12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16000"/>
                            </p:stCondLst>
                            <p:childTnLst>
                              <p:par>
                                <p:cTn id="13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37500"/>
                            </p:stCondLst>
                            <p:childTnLst>
                              <p:par>
                                <p:cTn id="14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4374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820738"/>
          </a:xfrm>
        </p:spPr>
        <p:txBody>
          <a:bodyPr/>
          <a:lstStyle/>
          <a:p>
            <a:r>
              <a:rPr lang="id-ID" sz="3600"/>
              <a:t>Sistem Demokrasi Pancasila</a:t>
            </a:r>
            <a:endParaRPr lang="en-GB" sz="3600"/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44675"/>
            <a:ext cx="8064500" cy="4824413"/>
          </a:xfrm>
        </p:spPr>
        <p:txBody>
          <a:bodyPr/>
          <a:lstStyle/>
          <a:p>
            <a:r>
              <a:rPr lang="id-ID" sz="2800"/>
              <a:t>Adalah paham </a:t>
            </a:r>
            <a:r>
              <a:rPr lang="id-ID" sz="2800">
                <a:solidFill>
                  <a:srgbClr val="FFFF00"/>
                </a:solidFill>
              </a:rPr>
              <a:t>demokrasi yang bersumber </a:t>
            </a:r>
          </a:p>
          <a:p>
            <a:pPr>
              <a:buFont typeface="Wingdings" pitchFamily="2" charset="2"/>
              <a:buNone/>
            </a:pPr>
            <a:r>
              <a:rPr lang="id-ID" sz="2800">
                <a:solidFill>
                  <a:srgbClr val="FFFF00"/>
                </a:solidFill>
              </a:rPr>
              <a:t>   pada kepribadian dan falsafah hidup bangsa Indonesia</a:t>
            </a:r>
            <a:r>
              <a:rPr lang="id-ID" sz="2800"/>
              <a:t> yang perwujudannya seperti tercantum dalam pembukaan </a:t>
            </a:r>
            <a:r>
              <a:rPr lang="id-ID" sz="2800">
                <a:solidFill>
                  <a:srgbClr val="FFFF00"/>
                </a:solidFill>
              </a:rPr>
              <a:t>UUD 1945.</a:t>
            </a:r>
          </a:p>
          <a:p>
            <a:pPr>
              <a:buFont typeface="Wingdings" pitchFamily="2" charset="2"/>
              <a:buNone/>
            </a:pPr>
            <a:endParaRPr lang="id-ID" sz="2800"/>
          </a:p>
          <a:p>
            <a:pPr>
              <a:buFont typeface="Wingdings" pitchFamily="2" charset="2"/>
              <a:buNone/>
            </a:pPr>
            <a:endParaRPr lang="id-ID" sz="2800"/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975162036"/>
      </p:ext>
    </p:extLst>
  </p:cSld>
  <p:clrMapOvr>
    <a:masterClrMapping/>
  </p:clrMapOvr>
  <p:transition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179513"/>
          </a:xfrm>
        </p:spPr>
        <p:txBody>
          <a:bodyPr/>
          <a:lstStyle/>
          <a:p>
            <a:r>
              <a:rPr lang="id-ID" sz="3600"/>
              <a:t>Aspek-aspek demokrasi Pancasila</a:t>
            </a:r>
            <a:endParaRPr lang="en-GB" sz="3600"/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1200"/>
            <a:ext cx="7710487" cy="4687888"/>
          </a:xfrm>
        </p:spPr>
        <p:txBody>
          <a:bodyPr/>
          <a:lstStyle/>
          <a:p>
            <a:r>
              <a:rPr lang="id-ID" sz="2400" dirty="0">
                <a:solidFill>
                  <a:srgbClr val="FF0000"/>
                </a:solidFill>
              </a:rPr>
              <a:t>Aspek Formal, </a:t>
            </a:r>
            <a:r>
              <a:rPr lang="id-ID" sz="2400" dirty="0"/>
              <a:t>aspek yang mempersoalkan proses dan tatacara rakyat dlm menunjuk wakil-wakil dalam badan prwakilan rakyat.</a:t>
            </a:r>
          </a:p>
          <a:p>
            <a:r>
              <a:rPr lang="id-ID" sz="2400" dirty="0">
                <a:solidFill>
                  <a:srgbClr val="FF0000"/>
                </a:solidFill>
              </a:rPr>
              <a:t>Aspek materiil</a:t>
            </a:r>
            <a:r>
              <a:rPr lang="id-ID" sz="2400" dirty="0"/>
              <a:t>, aspek yang mengemukakan gambaran manusia dan mengakui harkat dan martabatnya</a:t>
            </a:r>
          </a:p>
          <a:p>
            <a:r>
              <a:rPr lang="id-ID" sz="2400" dirty="0">
                <a:solidFill>
                  <a:srgbClr val="FF0000"/>
                </a:solidFill>
              </a:rPr>
              <a:t>Aspek normatif</a:t>
            </a:r>
            <a:r>
              <a:rPr lang="id-ID" sz="2400" dirty="0"/>
              <a:t>, aspek yang mengungkapkan seperangkat norma atau kaidah yang menjadi pembimbing dan kriteria dalam mencapai tujuan negara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4181077"/>
      </p:ext>
    </p:extLst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543800" cy="1196975"/>
          </a:xfrm>
        </p:spPr>
        <p:txBody>
          <a:bodyPr>
            <a:normAutofit fontScale="90000"/>
          </a:bodyPr>
          <a:lstStyle/>
          <a:p>
            <a:br>
              <a:rPr lang="id-ID" sz="2800" dirty="0"/>
            </a:br>
            <a:br>
              <a:rPr lang="id-ID" sz="2800" dirty="0"/>
            </a:br>
            <a:r>
              <a:rPr lang="id-ID" sz="2800" dirty="0"/>
              <a:t>TOLAK UKUR Penerapan prinsip Demokrasi Pancasila</a:t>
            </a:r>
            <a:br>
              <a:rPr lang="id-ID" sz="2800" dirty="0"/>
            </a:br>
            <a:endParaRPr lang="en-GB" sz="2800" dirty="0"/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1200"/>
            <a:ext cx="7710487" cy="4543425"/>
          </a:xfrm>
        </p:spPr>
        <p:txBody>
          <a:bodyPr/>
          <a:lstStyle/>
          <a:p>
            <a:r>
              <a:rPr lang="id-ID" dirty="0"/>
              <a:t>1. Pemerintahan berdasarkan hukum</a:t>
            </a:r>
          </a:p>
          <a:p>
            <a:r>
              <a:rPr lang="id-ID" dirty="0"/>
              <a:t>2. Perlindungan terhadap HAM</a:t>
            </a:r>
          </a:p>
          <a:p>
            <a:r>
              <a:rPr lang="id-ID" dirty="0"/>
              <a:t>3. Pengambilan </a:t>
            </a:r>
            <a:r>
              <a:rPr lang="id-ID" dirty="0" err="1"/>
              <a:t>keputususan</a:t>
            </a:r>
            <a:r>
              <a:rPr lang="id-ID" dirty="0"/>
              <a:t> berdasarkan musyawarah</a:t>
            </a:r>
          </a:p>
          <a:p>
            <a:r>
              <a:rPr lang="id-ID" dirty="0"/>
              <a:t>4. Peradilan yang bebas dan merdeka</a:t>
            </a:r>
          </a:p>
          <a:p>
            <a:r>
              <a:rPr lang="id-ID" dirty="0"/>
              <a:t>5. Partai politik dan organisasi sosial</a:t>
            </a:r>
          </a:p>
          <a:p>
            <a:r>
              <a:rPr lang="id-ID" dirty="0"/>
              <a:t>6. Pelaksanaan pemilu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448212"/>
      </p:ext>
    </p:extLst>
  </p:cSld>
  <p:clrMapOvr>
    <a:masterClrMapping/>
  </p:clrMapOvr>
  <p:transition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Minggu depan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7920323"/>
      </p:ext>
    </p:extLst>
  </p:cSld>
  <p:clrMapOvr>
    <a:masterClrMapping/>
  </p:clrMapOvr>
  <p:transition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Politik</a:t>
            </a:r>
            <a:r>
              <a:rPr lang="en-US" b="1" dirty="0"/>
              <a:t> </a:t>
            </a:r>
            <a:r>
              <a:rPr lang="en-US" b="1" dirty="0" err="1"/>
              <a:t>Otoritarian</a:t>
            </a:r>
            <a:r>
              <a:rPr lang="en-US" b="1" dirty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Tampuk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dipegang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oligarkhi</a:t>
            </a:r>
            <a:r>
              <a:rPr lang="en-US" dirty="0"/>
              <a:t> elite.</a:t>
            </a:r>
          </a:p>
          <a:p>
            <a:pPr lvl="0"/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dipegang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militer</a:t>
            </a:r>
            <a:r>
              <a:rPr lang="en-US" dirty="0"/>
              <a:t> </a:t>
            </a:r>
            <a:r>
              <a:rPr lang="en-US" dirty="0" err="1"/>
              <a:t>yaang</a:t>
            </a:r>
            <a:r>
              <a:rPr lang="en-US" dirty="0"/>
              <a:t> </a:t>
            </a:r>
            <a:r>
              <a:rPr lang="en-US" dirty="0" err="1"/>
              <a:t>berkolaborasi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teknokrat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Parlemen</a:t>
            </a:r>
            <a:r>
              <a:rPr lang="en-US" dirty="0"/>
              <a:t>,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dilemahkan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</a:t>
            </a:r>
            <a:r>
              <a:rPr lang="en-US" dirty="0" err="1"/>
              <a:t>oposisi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Mobilisasi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topdown</a:t>
            </a:r>
            <a:endParaRPr lang="en-US" dirty="0"/>
          </a:p>
          <a:p>
            <a:r>
              <a:rPr lang="en-US" dirty="0"/>
              <a:t>Model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otorialisme</a:t>
            </a:r>
            <a:r>
              <a:rPr lang="en-US" dirty="0"/>
              <a:t> </a:t>
            </a:r>
            <a:r>
              <a:rPr lang="en-US" dirty="0" err="1"/>
              <a:t>birokratik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korporatis</a:t>
            </a:r>
            <a:r>
              <a:rPr lang="en-US" dirty="0"/>
              <a:t> </a:t>
            </a:r>
            <a:r>
              <a:rPr lang="en-US" dirty="0" err="1"/>
              <a:t>negara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7696200" cy="6513513"/>
          </a:xfrm>
          <a:prstGeom prst="rect">
            <a:avLst/>
          </a:prstGeom>
          <a:solidFill>
            <a:schemeClr val="tx1"/>
          </a:solidFill>
          <a:ln w="762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>
                <a:solidFill>
                  <a:schemeClr val="bg1"/>
                </a:solidFill>
              </a:rPr>
              <a:t>B. Sistem Politik Keditatoran Yaitu :</a:t>
            </a:r>
          </a:p>
          <a:p>
            <a:r>
              <a:rPr lang="en-US">
                <a:solidFill>
                  <a:schemeClr val="bg1"/>
                </a:solidFill>
              </a:rPr>
              <a:t>1.  Pemusatan kekuasaan pada satu atau sekelompok orang.</a:t>
            </a:r>
          </a:p>
          <a:p>
            <a:r>
              <a:rPr lang="en-US">
                <a:solidFill>
                  <a:schemeClr val="bg1"/>
                </a:solidFill>
              </a:rPr>
              <a:t>2.  Pemerintahan tidak berdasarkan konstitusional</a:t>
            </a:r>
          </a:p>
          <a:p>
            <a:r>
              <a:rPr lang="en-US">
                <a:solidFill>
                  <a:schemeClr val="bg1"/>
                </a:solidFill>
              </a:rPr>
              <a:t>3.  Negara berdasarkan kekuasaan</a:t>
            </a:r>
          </a:p>
          <a:p>
            <a:r>
              <a:rPr lang="en-US">
                <a:solidFill>
                  <a:schemeClr val="bg1"/>
                </a:solidFill>
              </a:rPr>
              <a:t>4.  Pembentukan pemerintahan tidak berdasar musyawarah, tetapi 	melalui dekrit (Poil sistem)</a:t>
            </a:r>
          </a:p>
          <a:p>
            <a:r>
              <a:rPr lang="en-US">
                <a:solidFill>
                  <a:schemeClr val="bg1"/>
                </a:solidFill>
              </a:rPr>
              <a:t>5.  Pemilu tidak demokratis. pemilu dijalankan hanya untuk memperkuat 	keabsahan penguasa atau pemerintah negara</a:t>
            </a:r>
          </a:p>
          <a:p>
            <a:r>
              <a:rPr lang="en-US">
                <a:solidFill>
                  <a:schemeClr val="bg1"/>
                </a:solidFill>
              </a:rPr>
              <a:t>6.  Sistem satu partai politik atau ada beberapa parpol tapi hanya ada 	satu porpol yang memonopoli kekuasaan</a:t>
            </a:r>
          </a:p>
          <a:p>
            <a:r>
              <a:rPr lang="en-US">
                <a:solidFill>
                  <a:schemeClr val="bg1"/>
                </a:solidFill>
              </a:rPr>
              <a:t>7.  Manegemen pemerintahan tertutup</a:t>
            </a:r>
          </a:p>
          <a:p>
            <a:r>
              <a:rPr lang="en-US">
                <a:solidFill>
                  <a:schemeClr val="bg1"/>
                </a:solidFill>
              </a:rPr>
              <a:t>8.  Tidak ada perlindungan HAM , hak monoritas ditindas</a:t>
            </a:r>
          </a:p>
          <a:p>
            <a:r>
              <a:rPr lang="en-US">
                <a:solidFill>
                  <a:schemeClr val="bg1"/>
                </a:solidFill>
              </a:rPr>
              <a:t>9.  Pers tidak bebas dan sangat dibatasi</a:t>
            </a:r>
          </a:p>
          <a:p>
            <a:r>
              <a:rPr lang="en-US">
                <a:solidFill>
                  <a:schemeClr val="bg1"/>
                </a:solidFill>
              </a:rPr>
              <a:t>10. Badan peradilan tidak bebas dan bisa diintervensi oleh penguasa</a:t>
            </a:r>
          </a:p>
          <a:p>
            <a:r>
              <a:rPr lang="en-US">
                <a:solidFill>
                  <a:schemeClr val="bg1"/>
                </a:solidFill>
              </a:rPr>
              <a:t>11. Pemempatan pejabat pemerintahan dengan </a:t>
            </a:r>
            <a:r>
              <a:rPr lang="en-US" i="1">
                <a:solidFill>
                  <a:schemeClr val="bg1"/>
                </a:solidFill>
              </a:rPr>
              <a:t>poil sistem</a:t>
            </a:r>
            <a:r>
              <a:rPr lang="en-US">
                <a:solidFill>
                  <a:schemeClr val="bg1"/>
                </a:solidFill>
              </a:rPr>
              <a:t> serta tidak 	ada kontrol terhadap administrasi dan birokrasi </a:t>
            </a:r>
          </a:p>
          <a:p>
            <a:r>
              <a:rPr lang="en-US">
                <a:solidFill>
                  <a:schemeClr val="bg1"/>
                </a:solidFill>
              </a:rPr>
              <a:t>12.  Prinsip dogmatisme dan banyak berlaku doktrin. Konstitusi atau 	UUD hanya sebagai lambang saja</a:t>
            </a:r>
          </a:p>
          <a:p>
            <a:r>
              <a:rPr lang="en-US">
                <a:solidFill>
                  <a:schemeClr val="bg1"/>
                </a:solidFill>
              </a:rPr>
              <a:t>13.  Penyelesaan masalah dengan kekerasan dan paksaan </a:t>
            </a:r>
          </a:p>
          <a:p>
            <a:pPr algn="ctr"/>
            <a:endParaRPr lang="en-US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sz="2400">
              <a:solidFill>
                <a:schemeClr val="bg1"/>
              </a:solidFill>
            </a:endParaRPr>
          </a:p>
          <a:p>
            <a:endParaRPr lang="en-US" sz="20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66902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id="1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2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1750"/>
                            </p:stCondLst>
                            <p:childTnLst>
                              <p:par>
                                <p:cTn id="2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3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9250"/>
                            </p:stCondLst>
                            <p:childTnLst>
                              <p:par>
                                <p:cTn id="4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3750"/>
                            </p:stCondLst>
                            <p:childTnLst>
                              <p:par>
                                <p:cTn id="5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6750"/>
                            </p:stCondLst>
                            <p:childTnLst>
                              <p:par>
                                <p:cTn id="6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14750"/>
                            </p:stCondLst>
                            <p:childTnLst>
                              <p:par>
                                <p:cTn id="6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26500"/>
                            </p:stCondLst>
                            <p:childTnLst>
                              <p:par>
                                <p:cTn id="77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35000"/>
                            </p:stCondLst>
                            <p:childTnLst>
                              <p:par>
                                <p:cTn id="85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49750"/>
                            </p:stCondLst>
                            <p:childTnLst>
                              <p:par>
                                <p:cTn id="93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75000"/>
                            </p:stCondLst>
                            <p:childTnLst>
                              <p:par>
                                <p:cTn id="10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96250"/>
                            </p:stCondLst>
                            <p:childTnLst>
                              <p:par>
                                <p:cTn id="10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1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37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/>
              <a:t>Untuk melindungi kel. minoritas</a:t>
            </a:r>
            <a:endParaRPr lang="en-GB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d-ID">
                <a:solidFill>
                  <a:srgbClr val="00FF00"/>
                </a:solidFill>
              </a:rPr>
              <a:t>Memberi </a:t>
            </a:r>
            <a:r>
              <a:rPr lang="id-ID">
                <a:solidFill>
                  <a:srgbClr val="FFFF00"/>
                </a:solidFill>
              </a:rPr>
              <a:t>perwakilan proporsional</a:t>
            </a:r>
            <a:r>
              <a:rPr lang="id-ID">
                <a:solidFill>
                  <a:srgbClr val="00FF00"/>
                </a:solidFill>
              </a:rPr>
              <a:t> bagi kel.minoritas di lembaga pewakilan rakyat.</a:t>
            </a:r>
          </a:p>
          <a:p>
            <a:pPr>
              <a:lnSpc>
                <a:spcPct val="90000"/>
              </a:lnSpc>
            </a:pPr>
            <a:r>
              <a:rPr lang="id-ID">
                <a:solidFill>
                  <a:srgbClr val="00FF00"/>
                </a:solidFill>
              </a:rPr>
              <a:t>Memberi </a:t>
            </a:r>
            <a:r>
              <a:rPr lang="id-ID">
                <a:solidFill>
                  <a:srgbClr val="FFFF00"/>
                </a:solidFill>
              </a:rPr>
              <a:t>hak veto</a:t>
            </a:r>
            <a:r>
              <a:rPr lang="id-ID">
                <a:solidFill>
                  <a:srgbClr val="00FF00"/>
                </a:solidFill>
              </a:rPr>
              <a:t>, yaitu hak untuk menolak kebijakan yang dinilai merugikan ataumengancam eksisitensi minoritas.</a:t>
            </a:r>
          </a:p>
          <a:p>
            <a:pPr>
              <a:lnSpc>
                <a:spcPct val="90000"/>
              </a:lnSpc>
            </a:pPr>
            <a:r>
              <a:rPr lang="id-ID">
                <a:solidFill>
                  <a:srgbClr val="00FF00"/>
                </a:solidFill>
              </a:rPr>
              <a:t>Memberi </a:t>
            </a:r>
            <a:r>
              <a:rPr lang="id-ID">
                <a:solidFill>
                  <a:srgbClr val="FFFF00"/>
                </a:solidFill>
              </a:rPr>
              <a:t>otonomi khusus</a:t>
            </a:r>
            <a:r>
              <a:rPr lang="id-ID">
                <a:solidFill>
                  <a:srgbClr val="00FF00"/>
                </a:solidFill>
              </a:rPr>
              <a:t> kepada minoritas ttg hal-hal yg menjadi urusan kel. minoritas itu sendiri</a:t>
            </a:r>
            <a:endParaRPr lang="en-GB">
              <a:solidFill>
                <a:srgbClr val="00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229062"/>
      </p:ext>
    </p:extLst>
  </p:cSld>
  <p:clrMapOvr>
    <a:masterClrMapping/>
  </p:clrMapOvr>
  <p:transition>
    <p:wedg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Kel. Minoritas Permanen</a:t>
            </a:r>
            <a:endParaRPr lang="en-GB"/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/>
              <a:t>Minoritas yg terbentuk atas  dasar ras, agama, bahasa, etnis.</a:t>
            </a:r>
          </a:p>
          <a:p>
            <a:r>
              <a:rPr lang="id-ID" sz="1800" i="1">
                <a:solidFill>
                  <a:srgbClr val="FFFF00"/>
                </a:solidFill>
              </a:rPr>
              <a:t>David Betham dan Kvin Boyle</a:t>
            </a:r>
            <a:endParaRPr lang="en-GB" sz="1800" i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114579"/>
      </p:ext>
    </p:extLst>
  </p:cSld>
  <p:clrMapOvr>
    <a:masterClrMapping/>
  </p:clrMapOvr>
  <p:transition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692150"/>
            <a:ext cx="7543800" cy="649288"/>
          </a:xfrm>
        </p:spPr>
        <p:txBody>
          <a:bodyPr>
            <a:normAutofit fontScale="90000"/>
          </a:bodyPr>
          <a:lstStyle/>
          <a:p>
            <a:r>
              <a:rPr lang="id-ID" sz="3200">
                <a:solidFill>
                  <a:srgbClr val="FF3300"/>
                </a:solidFill>
              </a:rPr>
              <a:t>2. KEDIKTATORAN</a:t>
            </a:r>
            <a:r>
              <a:rPr lang="id-ID" sz="3200"/>
              <a:t> /TOTALITER</a:t>
            </a:r>
            <a:br>
              <a:rPr lang="id-ID" sz="3200"/>
            </a:br>
            <a:r>
              <a:rPr lang="id-ID" sz="2000" i="1">
                <a:solidFill>
                  <a:srgbClr val="FFFF00"/>
                </a:solidFill>
                <a:latin typeface="Vivaldi" pitchFamily="66" charset="0"/>
              </a:rPr>
              <a:t>Carl J friederich dan Zbiegniew Brzezinki</a:t>
            </a:r>
            <a:endParaRPr lang="en-GB" sz="2000" i="1">
              <a:solidFill>
                <a:srgbClr val="FFFF00"/>
              </a:solidFill>
              <a:latin typeface="Vivaldi" pitchFamily="66" charset="0"/>
            </a:endParaRP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700213"/>
            <a:ext cx="7710487" cy="42497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id-ID" sz="2200"/>
              <a:t>Bentuk pemerintahan dimana kekuasaan tertinggi utk memerintah </a:t>
            </a:r>
            <a:r>
              <a:rPr lang="id-ID" sz="2200">
                <a:solidFill>
                  <a:srgbClr val="FFFF00"/>
                </a:solidFill>
              </a:rPr>
              <a:t>dipegang dan dijalankan oleh satu orang</a:t>
            </a:r>
            <a:r>
              <a:rPr lang="id-ID" sz="2200"/>
              <a:t> atau sekelompok kecil elite</a:t>
            </a:r>
          </a:p>
          <a:p>
            <a:pPr>
              <a:lnSpc>
                <a:spcPct val="80000"/>
              </a:lnSpc>
            </a:pPr>
            <a:r>
              <a:rPr lang="id-ID" sz="2200"/>
              <a:t>Ciri-ciri :</a:t>
            </a:r>
          </a:p>
          <a:p>
            <a:pPr>
              <a:lnSpc>
                <a:spcPct val="80000"/>
              </a:lnSpc>
            </a:pPr>
            <a:r>
              <a:rPr lang="id-ID" sz="2200"/>
              <a:t>Negara mempunyai sebuah </a:t>
            </a:r>
            <a:r>
              <a:rPr lang="id-ID" sz="2200">
                <a:solidFill>
                  <a:srgbClr val="FFFF00"/>
                </a:solidFill>
              </a:rPr>
              <a:t>ideologi</a:t>
            </a:r>
            <a:r>
              <a:rPr lang="id-ID" sz="2200"/>
              <a:t> resmi yang </a:t>
            </a:r>
            <a:r>
              <a:rPr lang="id-ID" sz="2200">
                <a:solidFill>
                  <a:srgbClr val="FFFF00"/>
                </a:solidFill>
              </a:rPr>
              <a:t>mencakup segala aspek</a:t>
            </a:r>
            <a:r>
              <a:rPr lang="id-ID" sz="2200"/>
              <a:t> keberadaan manusia.</a:t>
            </a:r>
          </a:p>
          <a:p>
            <a:pPr>
              <a:lnSpc>
                <a:spcPct val="80000"/>
              </a:lnSpc>
            </a:pPr>
            <a:r>
              <a:rPr lang="id-ID" sz="2200"/>
              <a:t>Negara hanya punya </a:t>
            </a:r>
            <a:r>
              <a:rPr lang="id-ID" sz="2200">
                <a:solidFill>
                  <a:srgbClr val="FFFF00"/>
                </a:solidFill>
              </a:rPr>
              <a:t>satu partai</a:t>
            </a:r>
            <a:r>
              <a:rPr lang="id-ID" sz="2200"/>
              <a:t> massa tunggal</a:t>
            </a:r>
          </a:p>
          <a:p>
            <a:pPr>
              <a:lnSpc>
                <a:spcPct val="80000"/>
              </a:lnSpc>
            </a:pPr>
            <a:r>
              <a:rPr lang="id-ID" sz="2200"/>
              <a:t>Pemerintah mengawasi seluruh keg penduduk dan </a:t>
            </a:r>
            <a:r>
              <a:rPr lang="id-ID" sz="2200">
                <a:solidFill>
                  <a:srgbClr val="FFFF00"/>
                </a:solidFill>
              </a:rPr>
              <a:t>menjalakan sistem teror</a:t>
            </a:r>
            <a:r>
              <a:rPr lang="id-ID" sz="2200"/>
              <a:t> yg luas melalui pengawasan polisi rahasia dg teknologi modern</a:t>
            </a:r>
          </a:p>
          <a:p>
            <a:pPr>
              <a:lnSpc>
                <a:spcPct val="80000"/>
              </a:lnSpc>
            </a:pPr>
            <a:r>
              <a:rPr lang="id-ID" sz="2200">
                <a:solidFill>
                  <a:srgbClr val="FFFF00"/>
                </a:solidFill>
              </a:rPr>
              <a:t>Monopoli media massa</a:t>
            </a:r>
            <a:r>
              <a:rPr lang="id-ID" sz="2200"/>
              <a:t> oleh pemerintah dan partai berkuasa</a:t>
            </a:r>
          </a:p>
          <a:p>
            <a:pPr>
              <a:lnSpc>
                <a:spcPct val="80000"/>
              </a:lnSpc>
            </a:pPr>
            <a:r>
              <a:rPr lang="id-ID" sz="2200"/>
              <a:t>Adanya </a:t>
            </a:r>
            <a:r>
              <a:rPr lang="id-ID" sz="2200">
                <a:solidFill>
                  <a:srgbClr val="FFFF00"/>
                </a:solidFill>
              </a:rPr>
              <a:t>kontrol yang kuat</a:t>
            </a:r>
            <a:r>
              <a:rPr lang="id-ID" sz="2200"/>
              <a:t> melalui kekuatan militer</a:t>
            </a:r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1162834622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BENTUK TIPE SISTEM POLITIK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Ada</a:t>
            </a:r>
            <a:r>
              <a:rPr lang="en-US" dirty="0"/>
              <a:t> 3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: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otoritarian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totalitarian. </a:t>
            </a:r>
          </a:p>
          <a:p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u="sng" dirty="0" err="1"/>
              <a:t>pemegang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u="sng" dirty="0" err="1"/>
              <a:t>memperoleh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u="sng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wedg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Politik</a:t>
            </a:r>
            <a:r>
              <a:rPr lang="en-US" b="1" dirty="0"/>
              <a:t> Totalitarian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totalistik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menyeluruh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Mayarakat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total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apa-apa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yang </a:t>
            </a:r>
            <a:r>
              <a:rPr lang="en-US" dirty="0" err="1"/>
              <a:t>mengemban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totaliter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eaLnBrk="1" fontAlgn="auto" hangingPunct="1">
              <a:spcAft>
                <a:spcPts val="0"/>
              </a:spcAft>
              <a:defRPr/>
            </a:pP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Memahami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Indonesia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sebagai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Sistem</a:t>
            </a: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tint val="83000"/>
                    <a:satMod val="150000"/>
                  </a:schemeClr>
                </a:solidFill>
              </a:rPr>
              <a:t>Politik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serupa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: </a:t>
            </a:r>
            <a:r>
              <a:rPr lang="en-US" dirty="0" err="1"/>
              <a:t>pemerintahan</a:t>
            </a:r>
            <a:r>
              <a:rPr lang="en-US" dirty="0"/>
              <a:t> (</a:t>
            </a:r>
            <a:r>
              <a:rPr lang="en-US" i="1" dirty="0"/>
              <a:t>government</a:t>
            </a:r>
            <a:r>
              <a:rPr lang="en-US" dirty="0"/>
              <a:t>), </a:t>
            </a:r>
            <a:r>
              <a:rPr lang="en-US" dirty="0" err="1"/>
              <a:t>negara</a:t>
            </a:r>
            <a:r>
              <a:rPr lang="en-US" dirty="0"/>
              <a:t> (</a:t>
            </a:r>
            <a:r>
              <a:rPr lang="en-US" i="1" dirty="0"/>
              <a:t>state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err="1"/>
              <a:t>Ketiganya</a:t>
            </a:r>
            <a:r>
              <a:rPr lang="en-US" dirty="0"/>
              <a:t> </a:t>
            </a:r>
            <a:r>
              <a:rPr lang="en-US" dirty="0" err="1"/>
              <a:t>acapkali</a:t>
            </a:r>
            <a:r>
              <a:rPr lang="en-US" dirty="0"/>
              <a:t> </a:t>
            </a:r>
            <a:r>
              <a:rPr lang="en-US" dirty="0" err="1"/>
              <a:t>dirujukkan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ketiganya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acapkali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bergantian</a:t>
            </a:r>
            <a:r>
              <a:rPr lang="en-US" dirty="0"/>
              <a:t> (</a:t>
            </a:r>
            <a:r>
              <a:rPr lang="en-US" i="1" dirty="0"/>
              <a:t>interchangeable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982713757"/>
      </p:ext>
    </p:extLst>
  </p:cSld>
  <p:clrMapOvr>
    <a:masterClrMapping/>
  </p:clrMapOvr>
  <p:transition>
    <p:wedg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>
            <a:normAutofit fontScale="92500"/>
          </a:bodyPr>
          <a:lstStyle/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600" dirty="0" err="1"/>
              <a:t>Istilah</a:t>
            </a:r>
            <a:r>
              <a:rPr lang="en-US" sz="2600" dirty="0"/>
              <a:t> </a:t>
            </a:r>
            <a:r>
              <a:rPr lang="en-US" sz="2600" i="1" dirty="0"/>
              <a:t>government </a:t>
            </a:r>
            <a:r>
              <a:rPr lang="en-US" sz="2600" dirty="0" err="1"/>
              <a:t>banyak</a:t>
            </a:r>
            <a:r>
              <a:rPr lang="en-US" sz="2600" dirty="0"/>
              <a:t> </a:t>
            </a:r>
            <a:r>
              <a:rPr lang="en-US" sz="2600" dirty="0" err="1"/>
              <a:t>dipakai</a:t>
            </a:r>
            <a:r>
              <a:rPr lang="en-US" sz="2600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Amerika</a:t>
            </a:r>
            <a:r>
              <a:rPr lang="en-US" sz="2600" dirty="0"/>
              <a:t> </a:t>
            </a:r>
            <a:r>
              <a:rPr lang="en-US" sz="2600" dirty="0" err="1"/>
              <a:t>Serikat</a:t>
            </a:r>
            <a:r>
              <a:rPr lang="en-US" sz="2600" dirty="0"/>
              <a:t>, </a:t>
            </a:r>
            <a:r>
              <a:rPr lang="en-US" sz="2600" dirty="0" err="1"/>
              <a:t>merujuk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kelembagaan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/>
              <a:t>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600" dirty="0" err="1"/>
              <a:t>Istilah</a:t>
            </a:r>
            <a:r>
              <a:rPr lang="en-US" sz="2600" dirty="0"/>
              <a:t> </a:t>
            </a:r>
            <a:r>
              <a:rPr lang="en-US" sz="2600" u="sng" dirty="0" err="1"/>
              <a:t>negara</a:t>
            </a:r>
            <a:r>
              <a:rPr lang="en-US" sz="2600" u="sng" dirty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banyak</a:t>
            </a:r>
            <a:r>
              <a:rPr lang="en-US" sz="2600" dirty="0"/>
              <a:t> </a:t>
            </a:r>
            <a:r>
              <a:rPr lang="en-US" sz="2600" dirty="0" err="1"/>
              <a:t>dipakai</a:t>
            </a:r>
            <a:r>
              <a:rPr lang="en-US" sz="2600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Eropa</a:t>
            </a:r>
            <a:r>
              <a:rPr lang="en-US" sz="2600" dirty="0"/>
              <a:t>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600" dirty="0" err="1"/>
              <a:t>Istilah</a:t>
            </a:r>
            <a:r>
              <a:rPr lang="en-US" sz="2600" dirty="0"/>
              <a:t> </a:t>
            </a:r>
            <a:r>
              <a:rPr lang="en-US" sz="2600" u="sng" dirty="0" err="1"/>
              <a:t>sistem</a:t>
            </a:r>
            <a:r>
              <a:rPr lang="en-US" sz="2600" u="sng" dirty="0"/>
              <a:t> </a:t>
            </a:r>
            <a:r>
              <a:rPr lang="en-US" sz="2600" u="sng" dirty="0" err="1"/>
              <a:t>politik</a:t>
            </a:r>
            <a:r>
              <a:rPr lang="en-US" sz="2600" u="sng" dirty="0"/>
              <a:t> </a:t>
            </a:r>
            <a:r>
              <a:rPr lang="en-US" sz="2600" dirty="0" err="1"/>
              <a:t>banyak</a:t>
            </a:r>
            <a:r>
              <a:rPr lang="en-US" sz="2600" dirty="0"/>
              <a:t> </a:t>
            </a:r>
            <a:r>
              <a:rPr lang="en-US" sz="2600" dirty="0" err="1"/>
              <a:t>dikenal</a:t>
            </a:r>
            <a:r>
              <a:rPr lang="en-US" sz="2600" dirty="0"/>
              <a:t>, </a:t>
            </a:r>
            <a:r>
              <a:rPr lang="en-US" sz="2600" dirty="0" err="1"/>
              <a:t>khususnya</a:t>
            </a:r>
            <a:r>
              <a:rPr lang="en-US" sz="2600" dirty="0"/>
              <a:t> </a:t>
            </a:r>
            <a:r>
              <a:rPr lang="en-US" sz="2600" dirty="0" err="1"/>
              <a:t>setelah</a:t>
            </a:r>
            <a:r>
              <a:rPr lang="en-US" sz="2600" dirty="0"/>
              <a:t> </a:t>
            </a:r>
            <a:r>
              <a:rPr lang="en-US" sz="2600" dirty="0" err="1"/>
              <a:t>diperkenalkannya</a:t>
            </a:r>
            <a:r>
              <a:rPr lang="en-US" sz="2600" dirty="0"/>
              <a:t> </a:t>
            </a:r>
            <a:r>
              <a:rPr lang="en-US" sz="2600" dirty="0" err="1"/>
              <a:t>pendekatan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ilmu</a:t>
            </a:r>
            <a:r>
              <a:rPr lang="en-US" sz="2600" dirty="0"/>
              <a:t> </a:t>
            </a:r>
            <a:r>
              <a:rPr lang="en-US" sz="2600" dirty="0" err="1"/>
              <a:t>politik</a:t>
            </a:r>
            <a:r>
              <a:rPr lang="en-US" sz="2600" dirty="0"/>
              <a:t>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600" dirty="0"/>
              <a:t>Di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pendekatan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, </a:t>
            </a:r>
            <a:r>
              <a:rPr lang="en-US" sz="2600" dirty="0" err="1"/>
              <a:t>entitas</a:t>
            </a:r>
            <a:r>
              <a:rPr lang="en-US" sz="2600" dirty="0"/>
              <a:t> </a:t>
            </a:r>
            <a:r>
              <a:rPr lang="en-US" sz="2600" dirty="0" err="1"/>
              <a:t>kelompok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 </a:t>
            </a:r>
            <a:r>
              <a:rPr lang="en-US" sz="2600" dirty="0" err="1"/>
              <a:t>dipahami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sesuatu</a:t>
            </a:r>
            <a:r>
              <a:rPr lang="en-US" sz="2600" dirty="0"/>
              <a:t> yang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berbagai</a:t>
            </a:r>
            <a:r>
              <a:rPr lang="en-US" sz="2600" dirty="0"/>
              <a:t> </a:t>
            </a:r>
            <a:r>
              <a:rPr lang="en-US" sz="2600" dirty="0" err="1"/>
              <a:t>bagian</a:t>
            </a:r>
            <a:r>
              <a:rPr lang="en-US" sz="2600" dirty="0"/>
              <a:t> yang </a:t>
            </a:r>
            <a:r>
              <a:rPr lang="en-US" sz="2600" dirty="0" err="1"/>
              <a:t>saling</a:t>
            </a:r>
            <a:r>
              <a:rPr lang="en-US" sz="2600" dirty="0"/>
              <a:t> </a:t>
            </a:r>
            <a:r>
              <a:rPr lang="en-US" sz="2600" dirty="0" err="1"/>
              <a:t>berkaitan</a:t>
            </a:r>
            <a:r>
              <a:rPr lang="en-US" sz="2600" dirty="0"/>
              <a:t>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sama</a:t>
            </a:r>
            <a:r>
              <a:rPr lang="en-US" sz="2600" dirty="0"/>
              <a:t> lain. </a:t>
            </a:r>
            <a:r>
              <a:rPr lang="en-US" sz="2600" dirty="0" err="1"/>
              <a:t>Selain</a:t>
            </a:r>
            <a:r>
              <a:rPr lang="en-US" sz="2600" dirty="0"/>
              <a:t> </a:t>
            </a:r>
            <a:r>
              <a:rPr lang="en-US" sz="2600" dirty="0" err="1"/>
              <a:t>itu</a:t>
            </a:r>
            <a:r>
              <a:rPr lang="en-US" sz="2600" dirty="0"/>
              <a:t>, </a:t>
            </a:r>
            <a:r>
              <a:rPr lang="en-US" sz="2600" dirty="0" err="1"/>
              <a:t>juga</a:t>
            </a:r>
            <a:r>
              <a:rPr lang="en-US" sz="2600" dirty="0"/>
              <a:t> </a:t>
            </a:r>
            <a:r>
              <a:rPr lang="en-US" sz="2600" dirty="0" err="1"/>
              <a:t>berinteraksi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lingkungannya</a:t>
            </a:r>
            <a:r>
              <a:rPr lang="en-US" sz="2600" dirty="0"/>
              <a:t>, </a:t>
            </a:r>
            <a:r>
              <a:rPr lang="en-US" sz="2600" dirty="0" err="1"/>
              <a:t>baik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domestik</a:t>
            </a:r>
            <a:r>
              <a:rPr lang="en-US" sz="2600" dirty="0"/>
              <a:t> </a:t>
            </a:r>
            <a:r>
              <a:rPr lang="en-US" sz="2600" dirty="0" err="1"/>
              <a:t>maupun</a:t>
            </a:r>
            <a:r>
              <a:rPr lang="en-US" sz="2600" dirty="0"/>
              <a:t> </a:t>
            </a:r>
            <a:r>
              <a:rPr lang="en-US" sz="2600" dirty="0" err="1"/>
              <a:t>lingkungan</a:t>
            </a:r>
            <a:r>
              <a:rPr lang="en-US" sz="2600" dirty="0"/>
              <a:t> </a:t>
            </a:r>
            <a:r>
              <a:rPr lang="en-US" sz="2600" dirty="0" err="1"/>
              <a:t>internasinal</a:t>
            </a:r>
            <a:r>
              <a:rPr lang="en-US" sz="2600" dirty="0"/>
              <a:t>;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n-US" sz="2600" dirty="0" err="1"/>
              <a:t>Secara</a:t>
            </a:r>
            <a:r>
              <a:rPr lang="en-US" sz="2600" dirty="0"/>
              <a:t> </a:t>
            </a:r>
            <a:r>
              <a:rPr lang="en-US" sz="2600" dirty="0" err="1"/>
              <a:t>sederhana</a:t>
            </a:r>
            <a:r>
              <a:rPr lang="en-US" sz="2600" dirty="0"/>
              <a:t>, David Easton </a:t>
            </a:r>
            <a:r>
              <a:rPr lang="en-US" sz="2600" dirty="0" err="1"/>
              <a:t>memahami</a:t>
            </a:r>
            <a:r>
              <a:rPr lang="en-US" sz="2600" dirty="0"/>
              <a:t> </a:t>
            </a:r>
            <a:r>
              <a:rPr lang="en-US" sz="2600" dirty="0" err="1"/>
              <a:t>inti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politik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: ‘</a:t>
            </a:r>
            <a:r>
              <a:rPr lang="en-US" sz="2600" i="1" dirty="0"/>
              <a:t>authoritative allocation of values</a:t>
            </a:r>
            <a:r>
              <a:rPr lang="en-US" sz="26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2421190798"/>
      </p:ext>
    </p:extLst>
  </p:cSld>
  <p:clrMapOvr>
    <a:masterClrMapping/>
  </p:clrMapOvr>
  <p:transition>
    <p:wedg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Indonesia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mana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Soekarno</a:t>
            </a:r>
            <a:r>
              <a:rPr lang="en-US" dirty="0"/>
              <a:t>?</a:t>
            </a:r>
          </a:p>
          <a:p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Soeharto</a:t>
            </a:r>
            <a:r>
              <a:rPr lang="en-US" dirty="0"/>
              <a:t> ?</a:t>
            </a:r>
          </a:p>
          <a:p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SBY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Orba</a:t>
            </a:r>
            <a:r>
              <a:rPr lang="en-US" dirty="0"/>
              <a:t>?</a:t>
            </a:r>
            <a:endParaRPr lang="id-ID" dirty="0"/>
          </a:p>
          <a:p>
            <a:r>
              <a:rPr lang="id-ID" dirty="0"/>
              <a:t>Zaman kepemimpinan Jokowi?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midterm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perubahan</a:t>
            </a:r>
            <a:r>
              <a:rPr lang="en-US" dirty="0"/>
              <a:t> input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output, </a:t>
            </a:r>
            <a:r>
              <a:rPr lang="en-US" dirty="0" err="1"/>
              <a:t>sebutkan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input di Indo</a:t>
            </a:r>
            <a:r>
              <a:rPr lang="id-ID" dirty="0"/>
              <a:t>n</a:t>
            </a:r>
            <a:r>
              <a:rPr lang="en-US" dirty="0" err="1"/>
              <a:t>esia</a:t>
            </a:r>
            <a:r>
              <a:rPr lang="en-US" dirty="0"/>
              <a:t>!</a:t>
            </a:r>
          </a:p>
          <a:p>
            <a:r>
              <a:rPr lang="en-US" dirty="0" err="1"/>
              <a:t>Apakah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sosialisasi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? Bagaimana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tsb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Indonesia?</a:t>
            </a:r>
          </a:p>
          <a:p>
            <a:r>
              <a:rPr lang="en-US" dirty="0" err="1"/>
              <a:t>Sebutkan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implementasinya</a:t>
            </a:r>
            <a:r>
              <a:rPr lang="en-US" dirty="0"/>
              <a:t> di Indonesia?</a:t>
            </a:r>
            <a:endParaRPr lang="id-ID" dirty="0"/>
          </a:p>
          <a:p>
            <a:r>
              <a:rPr lang="id-ID" dirty="0"/>
              <a:t>Untuk bisa menjalankan sistem politik diperlukan sumber daya, sebutkan hal tersebut.</a:t>
            </a:r>
          </a:p>
          <a:p>
            <a:r>
              <a:rPr lang="id-ID"/>
              <a:t>Jelaskan dan berikan contoh yang dimaksud kapabilitas ekstraktif!</a:t>
            </a:r>
            <a:endParaRPr lang="id-ID" dirty="0"/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MATUR NUWUN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>
              <a:buNone/>
            </a:pPr>
            <a:r>
              <a:rPr lang="en-US" sz="4000" dirty="0"/>
              <a:t>TO BE CONTINUED</a:t>
            </a:r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DEMOKRASI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Apabila</a:t>
            </a:r>
            <a:r>
              <a:rPr lang="en-US" dirty="0"/>
              <a:t> yang </a:t>
            </a:r>
            <a:r>
              <a:rPr lang="en-US" dirty="0" err="1"/>
              <a:t>berkuasa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. </a:t>
            </a:r>
          </a:p>
          <a:p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(</a:t>
            </a:r>
            <a:r>
              <a:rPr lang="en-US" dirty="0" err="1"/>
              <a:t>kedaulatan</a:t>
            </a:r>
            <a:r>
              <a:rPr lang="en-US" dirty="0"/>
              <a:t>)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walaupun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dibagi-bagi</a:t>
            </a:r>
            <a:r>
              <a:rPr lang="en-US" dirty="0"/>
              <a:t> </a:t>
            </a:r>
            <a:r>
              <a:rPr lang="en-US" dirty="0" err="1"/>
              <a:t>kekuasaannya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demokrasi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prerogatif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individu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dijalankan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kehendak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mengabaikan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Pemilu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Parpol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sbg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sarana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penyaluran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aspirasi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rakyat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</a:t>
            </a:r>
            <a:r>
              <a:rPr lang="en-US" dirty="0" err="1"/>
              <a:t>demokrasi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NILAI-NILAI DEMOKRASI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Kebebasan menyatakan pendapat</a:t>
            </a:r>
          </a:p>
          <a:p>
            <a:r>
              <a:rPr lang="id-ID" dirty="0"/>
              <a:t>Kebebasan berkelompok</a:t>
            </a:r>
          </a:p>
          <a:p>
            <a:r>
              <a:rPr lang="id-ID" dirty="0"/>
              <a:t>Kebebasan berpartisipasi</a:t>
            </a:r>
          </a:p>
          <a:p>
            <a:r>
              <a:rPr lang="id-ID" dirty="0"/>
              <a:t>Kesetaraan antar warga</a:t>
            </a:r>
          </a:p>
          <a:p>
            <a:r>
              <a:rPr lang="id-ID" dirty="0"/>
              <a:t>Kesetaraan gender</a:t>
            </a:r>
          </a:p>
          <a:p>
            <a:r>
              <a:rPr lang="id-ID" dirty="0"/>
              <a:t>Kedaulatan rakyat</a:t>
            </a:r>
          </a:p>
          <a:p>
            <a:r>
              <a:rPr lang="id-ID" dirty="0"/>
              <a:t>Rasa percaya (trust) </a:t>
            </a:r>
          </a:p>
          <a:p>
            <a:r>
              <a:rPr lang="id-ID" dirty="0"/>
              <a:t>Kerjasama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66738431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demokratis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sz="3600" dirty="0" err="1"/>
              <a:t>Pemisahan</a:t>
            </a:r>
            <a:r>
              <a:rPr lang="en-US" sz="3600" dirty="0"/>
              <a:t>/</a:t>
            </a:r>
            <a:r>
              <a:rPr lang="en-US" sz="3600" dirty="0" err="1"/>
              <a:t>pembagian</a:t>
            </a:r>
            <a:r>
              <a:rPr lang="en-US" sz="3600" dirty="0"/>
              <a:t> </a:t>
            </a:r>
            <a:r>
              <a:rPr lang="en-US" sz="3600" dirty="0" err="1"/>
              <a:t>fungsi</a:t>
            </a:r>
            <a:r>
              <a:rPr lang="en-US" sz="3600" dirty="0"/>
              <a:t> </a:t>
            </a:r>
            <a:r>
              <a:rPr lang="en-US" sz="3600" dirty="0" err="1"/>
              <a:t>kekuasaan</a:t>
            </a:r>
            <a:r>
              <a:rPr lang="en-US" sz="3600" dirty="0"/>
              <a:t>.</a:t>
            </a:r>
          </a:p>
          <a:p>
            <a:pPr lvl="2"/>
            <a:r>
              <a:rPr lang="en-US" sz="3600" dirty="0" err="1"/>
              <a:t>Pemisahan</a:t>
            </a:r>
            <a:r>
              <a:rPr lang="en-US" sz="3600" dirty="0"/>
              <a:t>/</a:t>
            </a:r>
            <a:r>
              <a:rPr lang="en-US" sz="3600" dirty="0" err="1"/>
              <a:t>pembagian</a:t>
            </a:r>
            <a:r>
              <a:rPr lang="en-US" sz="3600" dirty="0"/>
              <a:t> </a:t>
            </a:r>
            <a:r>
              <a:rPr lang="en-US" sz="3600" dirty="0" err="1"/>
              <a:t>lembaga</a:t>
            </a:r>
            <a:r>
              <a:rPr lang="en-US" sz="3600" dirty="0"/>
              <a:t>.</a:t>
            </a:r>
          </a:p>
          <a:p>
            <a:pPr lvl="2"/>
            <a:r>
              <a:rPr lang="en-US" sz="3600" dirty="0" err="1"/>
              <a:t>Jaminan</a:t>
            </a:r>
            <a:r>
              <a:rPr lang="en-US" sz="3600" dirty="0"/>
              <a:t> HAM.</a:t>
            </a:r>
          </a:p>
          <a:p>
            <a:pPr lvl="2"/>
            <a:r>
              <a:rPr lang="en-US" sz="3600" dirty="0"/>
              <a:t>Rule of law,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arti</a:t>
            </a:r>
            <a:r>
              <a:rPr lang="en-US" sz="3600" dirty="0"/>
              <a:t> </a:t>
            </a:r>
            <a:r>
              <a:rPr lang="en-US" sz="3600" dirty="0" err="1"/>
              <a:t>adanya</a:t>
            </a:r>
            <a:r>
              <a:rPr lang="en-US" sz="3600" dirty="0"/>
              <a:t> </a:t>
            </a:r>
            <a:r>
              <a:rPr lang="en-US" sz="3600" dirty="0" err="1"/>
              <a:t>supremasi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, </a:t>
            </a:r>
            <a:r>
              <a:rPr lang="en-US" sz="3600" dirty="0" err="1"/>
              <a:t>persamaan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hukum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kontrol</a:t>
            </a:r>
            <a:r>
              <a:rPr lang="en-US" sz="3600" dirty="0"/>
              <a:t> </a:t>
            </a:r>
            <a:r>
              <a:rPr lang="en-US" sz="3600" dirty="0" err="1"/>
              <a:t>sosial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Prinsip demokrasi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BERDASARKAN KONSTITUSI ADA CHECKS AND BALANCES</a:t>
            </a:r>
          </a:p>
          <a:p>
            <a:r>
              <a:rPr lang="id-ID" dirty="0"/>
              <a:t>PEMILU YANG DEMOKRATIS/ FREE AND FAIR</a:t>
            </a:r>
          </a:p>
          <a:p>
            <a:r>
              <a:rPr lang="id-ID" dirty="0"/>
              <a:t>DESENTRALISASI KEKUASAAN</a:t>
            </a:r>
          </a:p>
          <a:p>
            <a:r>
              <a:rPr lang="id-ID" dirty="0"/>
              <a:t>PEMBUATAN KEPUTUSAN PARTISIPATIF &amp;TERBUKA</a:t>
            </a:r>
          </a:p>
          <a:p>
            <a:r>
              <a:rPr lang="id-ID" dirty="0"/>
              <a:t>SISTEM PERADILAN INDEPENDEN</a:t>
            </a:r>
          </a:p>
          <a:p>
            <a:r>
              <a:rPr lang="id-ID" dirty="0"/>
              <a:t>PEMBATASAN KEKUASAAN KEPRESIDENAN DG KONSTITUSI</a:t>
            </a:r>
          </a:p>
          <a:p>
            <a:r>
              <a:rPr lang="id-ID" dirty="0"/>
              <a:t>PERAN MEDIA BEBAS</a:t>
            </a:r>
          </a:p>
          <a:p>
            <a:r>
              <a:rPr lang="id-ID" dirty="0"/>
              <a:t>JAMINAN BAGI KELOMPOK KEPENTINGAN</a:t>
            </a:r>
          </a:p>
          <a:p>
            <a:r>
              <a:rPr lang="id-ID" dirty="0"/>
              <a:t>PERLINDUNGAN HAM</a:t>
            </a:r>
          </a:p>
          <a:p>
            <a:r>
              <a:rPr lang="id-ID" dirty="0"/>
              <a:t>KONTROL SIPIL ATAS MILITER</a:t>
            </a:r>
          </a:p>
        </p:txBody>
      </p:sp>
    </p:spTree>
    <p:extLst>
      <p:ext uri="{BB962C8B-B14F-4D97-AF65-F5344CB8AC3E}">
        <p14:creationId xmlns:p14="http://schemas.microsoft.com/office/powerpoint/2010/main" val="1497380717"/>
      </p:ext>
    </p:extLst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Pendorong</a:t>
            </a:r>
            <a:r>
              <a:rPr lang="en-US" dirty="0"/>
              <a:t> </a:t>
            </a:r>
            <a:r>
              <a:rPr lang="en-US" dirty="0" err="1"/>
              <a:t>Demokratisasi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err="1">
                <a:solidFill>
                  <a:schemeClr val="tx1"/>
                </a:solidFill>
              </a:rPr>
              <a:t>Merosotnya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legitimasi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kinerja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rezim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otoriter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Perkembangan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keagamaan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eksternal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cara-cara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diplomatik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militer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demokratisasi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Efek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demonstrasi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</a:t>
            </a:r>
            <a:r>
              <a:rPr lang="en-US" dirty="0">
                <a:solidFill>
                  <a:schemeClr val="tx1"/>
                </a:solidFill>
              </a:rPr>
              <a:t> bola </a:t>
            </a:r>
            <a:r>
              <a:rPr lang="en-US" dirty="0" err="1">
                <a:solidFill>
                  <a:schemeClr val="tx1"/>
                </a:solidFill>
              </a:rPr>
              <a:t>salju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political will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pemimpin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politik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mewujudkan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.(Huntington, 1995 : 56 – 57).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515350" cy="6192838"/>
          </a:xfrm>
          <a:prstGeom prst="rect">
            <a:avLst/>
          </a:prstGeom>
          <a:solidFill>
            <a:schemeClr val="tx1"/>
          </a:solidFill>
          <a:ln w="762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I.Perbandingan sistem pilitik dalam demokrasi Liberal, Komunis dan Pancasila sebagai berikut 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Demokrasi Liberal 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a. Merupakan ciri khas Barat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b. Berfalsafah Liberalisme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c. Menganut asas Individualis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d. Lebih menonjolkan HAM terutama dalam politik dan 	Ekonomi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e. Mengutamakan kebebasan individu yang sangat luas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f. Mengenal oposisi dan perbedaan diakui sepenuhnya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g. Multi partai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	h. Contoh: negara AS, Inggris, Prancis, Italia dll</a:t>
            </a:r>
            <a:r>
              <a:rPr lang="en-US" sz="240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9024829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1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1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41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41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41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41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41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41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41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41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41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41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1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1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41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41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41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41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41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41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1239</TotalTime>
  <Words>1028</Words>
  <Application>Microsoft Macintosh PowerPoint</Application>
  <PresentationFormat>On-screen Show (4:3)</PresentationFormat>
  <Paragraphs>167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Comic Sans MS</vt:lpstr>
      <vt:lpstr>Trebuchet MS</vt:lpstr>
      <vt:lpstr>Vivaldi</vt:lpstr>
      <vt:lpstr>Wingdings</vt:lpstr>
      <vt:lpstr>Wingdings 2</vt:lpstr>
      <vt:lpstr>Opulent</vt:lpstr>
      <vt:lpstr>TIPE-TIPE SISTEM POLITIK DAN PEMERINTAHAN</vt:lpstr>
      <vt:lpstr>3 BENTUK TIPE SISTEM POLITIK</vt:lpstr>
      <vt:lpstr>DEMOKRASI</vt:lpstr>
      <vt:lpstr>Karakteristik demokrasi</vt:lpstr>
      <vt:lpstr>NILAI-NILAI DEMOKRASI</vt:lpstr>
      <vt:lpstr>Ciri-ciri Pemerintahan demokratis</vt:lpstr>
      <vt:lpstr>Prinsip demokrasi</vt:lpstr>
      <vt:lpstr>Pendorong Demokratisasi</vt:lpstr>
      <vt:lpstr>PowerPoint Presentation</vt:lpstr>
      <vt:lpstr>PowerPoint Presentation</vt:lpstr>
      <vt:lpstr>Sistem Demokrasi Pancasila</vt:lpstr>
      <vt:lpstr>Aspek-aspek demokrasi Pancasila</vt:lpstr>
      <vt:lpstr>  TOLAK UKUR Penerapan prinsip Demokrasi Pancasila </vt:lpstr>
      <vt:lpstr>Minggu depan</vt:lpstr>
      <vt:lpstr>Sistem Politik Otoritarian.</vt:lpstr>
      <vt:lpstr>PowerPoint Presentation</vt:lpstr>
      <vt:lpstr>Untuk melindungi kel. minoritas</vt:lpstr>
      <vt:lpstr>Kel. Minoritas Permanen</vt:lpstr>
      <vt:lpstr>2. KEDIKTATORAN /TOTALITER Carl J friederich dan Zbiegniew Brzezinki</vt:lpstr>
      <vt:lpstr>Sistem Politik Totalitarian</vt:lpstr>
      <vt:lpstr>Memahami Indonesia sebagai Sistem Politik</vt:lpstr>
      <vt:lpstr>PowerPoint Presentation</vt:lpstr>
      <vt:lpstr>Indonesia masuk tipe sistem yang mana?</vt:lpstr>
      <vt:lpstr>Soal midterm</vt:lpstr>
      <vt:lpstr>MATUR NUWUN</vt:lpstr>
    </vt:vector>
  </TitlesOfParts>
  <Company>Toshiba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TIPE-TIPE SISTEM POLITIK</dc:title>
  <dc:creator>supardal</dc:creator>
  <cp:lastModifiedBy>Microsoft Office User</cp:lastModifiedBy>
  <cp:revision>27</cp:revision>
  <dcterms:created xsi:type="dcterms:W3CDTF">2011-04-11T07:29:37Z</dcterms:created>
  <dcterms:modified xsi:type="dcterms:W3CDTF">2022-01-16T10:28:42Z</dcterms:modified>
</cp:coreProperties>
</file>